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305" r:id="rId2"/>
    <p:sldId id="397" r:id="rId3"/>
    <p:sldId id="386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9" r:id="rId21"/>
    <p:sldId id="414" r:id="rId22"/>
    <p:sldId id="415" r:id="rId23"/>
    <p:sldId id="416" r:id="rId24"/>
    <p:sldId id="417" r:id="rId25"/>
    <p:sldId id="418" r:id="rId26"/>
    <p:sldId id="428" r:id="rId27"/>
    <p:sldId id="421" r:id="rId28"/>
    <p:sldId id="422" r:id="rId29"/>
    <p:sldId id="423" r:id="rId30"/>
    <p:sldId id="424" r:id="rId31"/>
    <p:sldId id="425" r:id="rId32"/>
    <p:sldId id="426" r:id="rId33"/>
    <p:sldId id="427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CC"/>
    <a:srgbClr val="FF9999"/>
    <a:srgbClr val="3A6D3A"/>
    <a:srgbClr val="FF0000"/>
    <a:srgbClr val="CECEEF"/>
    <a:srgbClr val="74B230"/>
    <a:srgbClr val="83C937"/>
    <a:srgbClr val="B34637"/>
    <a:srgbClr val="408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6400" autoAdjust="0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6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30A-E2E6-4003-8051-B0FF116D04EC}" type="datetimeFigureOut">
              <a:rPr kumimoji="1" lang="ja-JP" altLang="en-US" smtClean="0"/>
              <a:t>2016/7/8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C63C-EE08-443D-B064-38C985D8B0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1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</a:p>
          <a:p>
            <a:r>
              <a:rPr kumimoji="1" lang="en-US" altLang="ja-JP" dirty="0"/>
              <a:t>8</a:t>
            </a:r>
            <a:r>
              <a:rPr kumimoji="1" lang="ja-JP" altLang="en-US" dirty="0"/>
              <a:t>分</a:t>
            </a:r>
            <a:r>
              <a:rPr kumimoji="1" lang="en-US" altLang="ja-JP" dirty="0"/>
              <a:t>35</a:t>
            </a:r>
            <a:r>
              <a:rPr kumimoji="1" lang="ja-JP" altLang="en-US" dirty="0"/>
              <a:t>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EC63C-EE08-443D-B064-38C985D8B0BB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HG明朝B" panose="02020809000000000000" pitchFamily="17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HG明朝B" panose="02020809000000000000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8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4864"/>
            <a:ext cx="7772400" cy="1008063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1702"/>
            <a:ext cx="6400800" cy="766762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4914727"/>
            <a:ext cx="2133600" cy="287337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482927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250825" y="3645024"/>
            <a:ext cx="8640763" cy="142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8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45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5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8600" y="130175"/>
            <a:ext cx="2108200" cy="60356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2413" y="130175"/>
            <a:ext cx="6173787" cy="60356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1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gray">
          <a:xfrm>
            <a:off x="0" y="3861048"/>
            <a:ext cx="9144000" cy="302433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 userDrawn="1"/>
        </p:nvSpPr>
        <p:spPr bwMode="gray">
          <a:xfrm>
            <a:off x="0" y="2996952"/>
            <a:ext cx="9144000" cy="86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C0C0C0">
                  <a:gamma/>
                  <a:tint val="6666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4005263"/>
            <a:ext cx="6400800" cy="431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03613" y="5373688"/>
            <a:ext cx="2133600" cy="360362"/>
          </a:xfrm>
          <a:prstGeom prst="rect">
            <a:avLst/>
          </a:prstGeom>
        </p:spPr>
        <p:txBody>
          <a:bodyPr anchorCtr="1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2613" y="5014913"/>
            <a:ext cx="2895600" cy="287337"/>
          </a:xfrm>
          <a:prstGeom prst="rect">
            <a:avLst/>
          </a:prstGeom>
        </p:spPr>
        <p:txBody>
          <a:bodyPr anchor="ctr" anchorCtr="1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62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94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020763"/>
            <a:ext cx="4038600" cy="5145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5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0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1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8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1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524625"/>
            <a:ext cx="9144000" cy="36036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30175"/>
            <a:ext cx="62468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20763"/>
            <a:ext cx="82296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34692" y="661670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FF992-0EB6-4062-B198-36E0943037F4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HGSｺﾞｼｯｸM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5175"/>
            <a:ext cx="9144000" cy="7143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HGSｺﾞｼｯｸ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24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FFFF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content/www/us/en/processors/xeon/xeon-phi-coprocessor-block-diagram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c.watch.impress.co.jp/docs/2006/0311/kaigai249.htm" TargetMode="External"/><Relationship Id="rId4" Type="http://schemas.openxmlformats.org/officeDocument/2006/relationships/hyperlink" Target="http://www.atmarkit.co.jp/fsys/kaisetsu/034prescott/prescott_01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043608" y="1340817"/>
            <a:ext cx="7772400" cy="1008063"/>
          </a:xfrm>
        </p:spPr>
        <p:txBody>
          <a:bodyPr/>
          <a:lstStyle/>
          <a:p>
            <a:pPr algn="l"/>
            <a:r>
              <a:rPr kumimoji="1" lang="ja-JP" altLang="en-US" sz="2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情報システム基盤学</a:t>
            </a:r>
            <a:r>
              <a:rPr lang="ja-JP" altLang="en-US" sz="2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基礎１</a:t>
            </a:r>
            <a:r>
              <a:rPr kumimoji="1" lang="en-US" altLang="ja-JP" sz="2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kumimoji="1" lang="en-US" altLang="ja-JP" sz="2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ja-JP" altLang="en-US" sz="28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コンピュータアーキテクチャ編</a:t>
            </a:r>
            <a:endParaRPr kumimoji="1" lang="ja-JP" altLang="en-US" sz="4000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 bwMode="gray">
          <a:xfrm>
            <a:off x="538472" y="4490668"/>
            <a:ext cx="7849951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FFFF99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ja-JP" altLang="en-US" sz="3600" b="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15616" y="4221088"/>
            <a:ext cx="480131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高性能コンピューティング学講座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八巻 隼人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yamaki@hpc.is.uec.ac.jp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7865" y="2918372"/>
            <a:ext cx="8285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HGS創英角ｺﾞｼｯｸUB"/>
                <a:cs typeface="+mj-cs"/>
              </a:rPr>
              <a:t>第７回</a:t>
            </a:r>
            <a:r>
              <a:rPr lang="ja-JP" altLang="en-US" sz="3600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HGS創英角ｺﾞｼｯｸUB"/>
                <a:cs typeface="+mj-cs"/>
              </a:rPr>
              <a:t>　</a:t>
            </a:r>
            <a:r>
              <a:rPr lang="ja-JP" altLang="en-US" sz="36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HGS創英角ｺﾞｼｯｸUB"/>
                <a:cs typeface="+mj-cs"/>
              </a:rPr>
              <a:t>マルチコア</a:t>
            </a:r>
            <a:r>
              <a:rPr lang="en-US" altLang="ja-JP" sz="36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HGS創英角ｺﾞｼｯｸUB"/>
                <a:cs typeface="+mj-cs"/>
              </a:rPr>
              <a:t>/</a:t>
            </a:r>
            <a:r>
              <a:rPr lang="ja-JP" altLang="en-US" sz="36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/>
                <a:ea typeface="HGS創英角ｺﾞｼｯｸUB"/>
                <a:cs typeface="+mj-cs"/>
              </a:rPr>
              <a:t>マルチプロセッサ</a:t>
            </a:r>
            <a:endParaRPr lang="ja-JP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"/>
    </mc:Choice>
    <mc:Fallback xmlns="">
      <p:transition spd="slow" advTm="106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対称性による分類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4848" y="1020763"/>
            <a:ext cx="8229600" cy="5145087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対称型マルチプロセッサ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どのプロセッサも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性能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CPU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性能，メモリ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性能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有する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システム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Sun Microsystems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 </a:t>
            </a:r>
            <a:r>
              <a:rPr lang="en-US" altLang="ja-JP" sz="1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UltraSPARC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5">
              <a:buFont typeface="Wingdings" panose="05000000000000000000" pitchFamily="2" charset="2"/>
              <a:buChar char="n"/>
            </a:pP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非対称なシステム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プロセッサによって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性能や機能が異なる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システム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非対称型マルチプロセッサ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DEC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VAX-11/782</a:t>
            </a:r>
          </a:p>
          <a:p>
            <a:pPr marL="1371600" lvl="3" indent="0">
              <a:buNone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・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6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プロセッサからなるシステム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1371600" lvl="3" indent="0">
              <a:buNone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・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番目のプロセッサは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I/O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アクセス可能だが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番目は不可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NUMA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Non-Uniform Memory Access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）型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メモリをいくつかの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バンク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（小片）に分割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プロセッサからの距離に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応じて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のアクセスレイテンシが異なる</a:t>
            </a:r>
            <a:endParaRPr kumimoji="1" lang="ja-JP" altLang="en-US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983031" y="3996751"/>
            <a:ext cx="97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プロセッサ</a:t>
            </a:r>
            <a:endParaRPr kumimoji="1" lang="ja-JP" altLang="en-US" sz="1200" dirty="0"/>
          </a:p>
        </p:txBody>
      </p:sp>
      <p:cxnSp>
        <p:nvCxnSpPr>
          <p:cNvPr id="65" name="直線コネクタ 64"/>
          <p:cNvCxnSpPr>
            <a:stCxn id="23" idx="0"/>
            <a:endCxn id="64" idx="2"/>
          </p:cNvCxnSpPr>
          <p:nvPr/>
        </p:nvCxnSpPr>
        <p:spPr>
          <a:xfrm flipV="1">
            <a:off x="7397523" y="4273750"/>
            <a:ext cx="72180" cy="1645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6262169" y="5829542"/>
            <a:ext cx="97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共有メモリ</a:t>
            </a:r>
            <a:endParaRPr kumimoji="1" lang="ja-JP" altLang="en-US" sz="1200" dirty="0"/>
          </a:p>
        </p:txBody>
      </p:sp>
      <p:cxnSp>
        <p:nvCxnSpPr>
          <p:cNvPr id="71" name="直線コネクタ 70"/>
          <p:cNvCxnSpPr>
            <a:endCxn id="70" idx="0"/>
          </p:cNvCxnSpPr>
          <p:nvPr/>
        </p:nvCxnSpPr>
        <p:spPr>
          <a:xfrm flipH="1">
            <a:off x="6748841" y="5765585"/>
            <a:ext cx="331173" cy="6395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グループ化 80"/>
          <p:cNvGrpSpPr/>
          <p:nvPr/>
        </p:nvGrpSpPr>
        <p:grpSpPr>
          <a:xfrm>
            <a:off x="6372198" y="4438257"/>
            <a:ext cx="2592290" cy="1898025"/>
            <a:chOff x="5778271" y="2848330"/>
            <a:chExt cx="3164949" cy="2317316"/>
          </a:xfrm>
        </p:grpSpPr>
        <p:sp>
          <p:nvSpPr>
            <p:cNvPr id="23" name="正方形/長方形 22"/>
            <p:cNvSpPr/>
            <p:nvPr/>
          </p:nvSpPr>
          <p:spPr>
            <a:xfrm>
              <a:off x="6785838" y="2848330"/>
              <a:ext cx="488524" cy="76656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323576" y="2848330"/>
              <a:ext cx="488524" cy="76656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861314" y="2848330"/>
              <a:ext cx="488524" cy="76656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8399051" y="2848330"/>
              <a:ext cx="488524" cy="766560"/>
            </a:xfrm>
            <a:prstGeom prst="rect">
              <a:avLst/>
            </a:prstGeom>
            <a:solidFill>
              <a:srgbClr val="008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778271" y="4827092"/>
              <a:ext cx="25026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[ NUMA</a:t>
              </a:r>
              <a:r>
                <a:rPr kumimoji="1" lang="ja-JP" altLang="en-US" sz="1600" dirty="0" smtClean="0"/>
                <a:t>型アーキテクチャ </a:t>
              </a:r>
              <a:r>
                <a:rPr kumimoji="1" lang="en-US" altLang="ja-JP" sz="1600" dirty="0" smtClean="0"/>
                <a:t>]</a:t>
              </a:r>
              <a:endParaRPr kumimoji="1" lang="ja-JP" altLang="en-US" sz="1600" dirty="0"/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6761231" y="3861190"/>
              <a:ext cx="2101737" cy="165169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7031798" y="3614890"/>
              <a:ext cx="1613878" cy="235078"/>
              <a:chOff x="6101347" y="3129447"/>
              <a:chExt cx="1613878" cy="336066"/>
            </a:xfrm>
          </p:grpSpPr>
          <p:cxnSp>
            <p:nvCxnSpPr>
              <p:cNvPr id="48" name="直線コネクタ 47"/>
              <p:cNvCxnSpPr/>
              <p:nvPr/>
            </p:nvCxnSpPr>
            <p:spPr>
              <a:xfrm>
                <a:off x="6101347" y="3129447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6639750" y="3131981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>
                <a:off x="7176824" y="3129447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7715225" y="3131981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線コネクタ 54"/>
            <p:cNvCxnSpPr/>
            <p:nvPr/>
          </p:nvCxnSpPr>
          <p:spPr>
            <a:xfrm flipH="1">
              <a:off x="6993276" y="3861190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7538445" y="3856236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>
              <a:off x="8070523" y="3859873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8615692" y="3854918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正方形/長方形 51"/>
            <p:cNvSpPr/>
            <p:nvPr/>
          </p:nvSpPr>
          <p:spPr>
            <a:xfrm>
              <a:off x="6720839" y="4199705"/>
              <a:ext cx="2222381" cy="5383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グループ化 45"/>
            <p:cNvGrpSpPr/>
            <p:nvPr/>
          </p:nvGrpSpPr>
          <p:grpSpPr>
            <a:xfrm>
              <a:off x="7031798" y="4028132"/>
              <a:ext cx="1613878" cy="235078"/>
              <a:chOff x="6101347" y="3129447"/>
              <a:chExt cx="1613878" cy="336066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>
                <a:off x="6101347" y="3129447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6639750" y="3131981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7176824" y="3129447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7715225" y="3131981"/>
                <a:ext cx="0" cy="333532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正方形/長方形 40"/>
            <p:cNvSpPr/>
            <p:nvPr/>
          </p:nvSpPr>
          <p:spPr>
            <a:xfrm>
              <a:off x="6785840" y="4263210"/>
              <a:ext cx="488523" cy="4174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7322913" y="4263210"/>
              <a:ext cx="488523" cy="4174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864106" y="4266550"/>
              <a:ext cx="488523" cy="4174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8401414" y="4260676"/>
              <a:ext cx="488523" cy="4174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7" name="直線コネクタ 56"/>
            <p:cNvCxnSpPr/>
            <p:nvPr/>
          </p:nvCxnSpPr>
          <p:spPr>
            <a:xfrm flipH="1">
              <a:off x="6993383" y="4027676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flipH="1">
              <a:off x="7538552" y="4022721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8070630" y="4026359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H="1">
              <a:off x="8615799" y="4021405"/>
              <a:ext cx="77043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6484956" y="5159518"/>
            <a:ext cx="65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メモリ</a:t>
            </a:r>
            <a:endParaRPr lang="en-US" altLang="ja-JP" sz="1200" dirty="0" smtClean="0"/>
          </a:p>
          <a:p>
            <a:r>
              <a:rPr kumimoji="1" lang="ja-JP" altLang="en-US" sz="1200" dirty="0"/>
              <a:t>バンク</a:t>
            </a:r>
          </a:p>
        </p:txBody>
      </p:sp>
      <p:cxnSp>
        <p:nvCxnSpPr>
          <p:cNvPr id="86" name="直線コネクタ 85"/>
          <p:cNvCxnSpPr/>
          <p:nvPr/>
        </p:nvCxnSpPr>
        <p:spPr>
          <a:xfrm flipH="1" flipV="1">
            <a:off x="7002015" y="5360049"/>
            <a:ext cx="282632" cy="3325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>
            <a:off x="7401510" y="4916778"/>
            <a:ext cx="0" cy="8374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7401510" y="4928152"/>
            <a:ext cx="379724" cy="8260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命令流とデータ流による分類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92225"/>
            <a:ext cx="8229600" cy="514508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命令流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データ流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つ（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Single Instruction/Data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複数（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Multiple Instruction/Data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5">
              <a:buFont typeface="Wingdings" panose="05000000000000000000" pitchFamily="2" charset="2"/>
              <a:buChar char="n"/>
            </a:pP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計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通り（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2×2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）の組み合わせが存在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SISD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命令列は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つ．命令は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スカラ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データを操作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シングルコアのシングルプロセッサ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en-US" altLang="ja-JP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SIMD</a:t>
            </a:r>
            <a:r>
              <a:rPr lang="ja-JP" altLang="en-US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型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 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命令列は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つ．命令は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ベクトル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データを操作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GPU</a:t>
            </a:r>
            <a:r>
              <a:rPr lang="ja-JP" altLang="en-US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ベクトルコンピュータ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MISD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型： 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フォールトトレラントなシステム．あまり一般的でない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MIMD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型：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命令列が複数．各命令が別のデータを操作 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 普通のマルチコア</a:t>
            </a:r>
            <a:r>
              <a:rPr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マルチプロセッサ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45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026" y="1506938"/>
            <a:ext cx="4257177" cy="49592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GPU </a:t>
            </a:r>
            <a:r>
              <a:rPr lang="ja-JP" altLang="en-US" dirty="0" smtClean="0"/>
              <a:t>のアーキテクチャ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184" y="1216496"/>
            <a:ext cx="5122912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SIMD 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型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命令が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32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個のデータ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に対する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ベクトル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演算を実行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 [ </a:t>
            </a:r>
            <a:r>
              <a:rPr lang="en-US" altLang="ja-JP" sz="1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] = a [ 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] + b [ </a:t>
            </a:r>
            <a:r>
              <a:rPr lang="en-US" altLang="ja-JP" sz="1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]</a:t>
            </a:r>
          </a:p>
          <a:p>
            <a:pPr lvl="2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CUDA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NVIDIA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社の提供する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GPU</a:t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における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演算器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数百～数千のコアを持つ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).GeForce GTX1080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2560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以降のスライドの「コア」とは別物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9992" y="6199417"/>
            <a:ext cx="4690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NVIDIA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Fermi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アーキテクチャ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のブロック図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1098990" y="2293498"/>
            <a:ext cx="15841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64568"/>
            <a:ext cx="4156585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複数のコアを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チップに搭載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小さなプロセッサ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次）キャッシュを搭載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コア数は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72 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個ほど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kumimoji="1"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各コアは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メインメモリを共有</a:t>
            </a:r>
            <a:endParaRPr lang="en-US" altLang="ja-JP" sz="20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最下位キャッシュも共有する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ケース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が多い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763182" y="2520368"/>
            <a:ext cx="4253975" cy="20377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L3C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763182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4761891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4763181" y="1827936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5009885" y="1827936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5009141" y="2042129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009885" y="2392638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5300920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299629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300840" y="1825552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547544" y="1825552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5547544" y="2043161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5548288" y="2393670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5838658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5837367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838657" y="1827936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085361" y="1827936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>
            <a:off x="6084618" y="2042129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085361" y="2392638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6376395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6375105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376316" y="1825552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623019" y="1825552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73" name="直線コネクタ 72"/>
          <p:cNvCxnSpPr/>
          <p:nvPr/>
        </p:nvCxnSpPr>
        <p:spPr>
          <a:xfrm>
            <a:off x="6623019" y="2043161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6623763" y="2393670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6914133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912842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914132" y="1827936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7160836" y="1827936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84" name="直線コネクタ 83"/>
          <p:cNvCxnSpPr/>
          <p:nvPr/>
        </p:nvCxnSpPr>
        <p:spPr>
          <a:xfrm>
            <a:off x="7160092" y="2042129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7160836" y="2392638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7451871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7450580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451791" y="1825552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698495" y="1825552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>
          <a:xfrm>
            <a:off x="7698495" y="2043161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7699239" y="2393670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正方形/長方形 87"/>
          <p:cNvSpPr/>
          <p:nvPr/>
        </p:nvSpPr>
        <p:spPr>
          <a:xfrm>
            <a:off x="7989608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7988318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7989607" y="1827936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8236311" y="1827936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96" name="直線コネクタ 95"/>
          <p:cNvCxnSpPr/>
          <p:nvPr/>
        </p:nvCxnSpPr>
        <p:spPr>
          <a:xfrm>
            <a:off x="8235568" y="2042129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8236311" y="2392638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88"/>
          <p:cNvSpPr/>
          <p:nvPr/>
        </p:nvSpPr>
        <p:spPr>
          <a:xfrm>
            <a:off x="8527342" y="1275629"/>
            <a:ext cx="488524" cy="76656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Core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8526052" y="2178999"/>
            <a:ext cx="488524" cy="2131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L2C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8527263" y="1825552"/>
            <a:ext cx="246704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8773967" y="1825552"/>
            <a:ext cx="240610" cy="215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dirty="0" smtClean="0">
                <a:solidFill>
                  <a:schemeClr val="tx1"/>
                </a:solidFill>
              </a:rPr>
              <a:t>L1D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97" name="直線コネクタ 96"/>
          <p:cNvCxnSpPr/>
          <p:nvPr/>
        </p:nvCxnSpPr>
        <p:spPr>
          <a:xfrm>
            <a:off x="8773967" y="2043161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8774710" y="2393670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5086460" y="3265239"/>
            <a:ext cx="3768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IBM</a:t>
            </a:r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 </a:t>
            </a:r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POWER7 </a:t>
            </a:r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のブロック図 </a:t>
            </a:r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4779712" y="2876090"/>
            <a:ext cx="4253975" cy="417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メモリ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11" name="直線コネクタ 110"/>
          <p:cNvCxnSpPr/>
          <p:nvPr/>
        </p:nvCxnSpPr>
        <p:spPr>
          <a:xfrm>
            <a:off x="6925811" y="2724855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図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543" y="3598816"/>
            <a:ext cx="2846207" cy="2846207"/>
          </a:xfrm>
          <a:prstGeom prst="rect">
            <a:avLst/>
          </a:prstGeom>
        </p:spPr>
      </p:pic>
      <p:sp>
        <p:nvSpPr>
          <p:cNvPr id="113" name="テキスト ボックス 112"/>
          <p:cNvSpPr txBox="1"/>
          <p:nvPr/>
        </p:nvSpPr>
        <p:spPr>
          <a:xfrm>
            <a:off x="5024875" y="6158152"/>
            <a:ext cx="385554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（</a:t>
            </a:r>
            <a:r>
              <a:rPr lang="en-US" altLang="ja-JP" sz="1100" dirty="0" smtClean="0">
                <a:hlinkClick r:id="rId3"/>
              </a:rPr>
              <a:t>http</a:t>
            </a:r>
            <a:r>
              <a:rPr lang="en-US" altLang="ja-JP" sz="1100" dirty="0">
                <a:hlinkClick r:id="rId3"/>
              </a:rPr>
              <a:t>://</a:t>
            </a:r>
            <a:r>
              <a:rPr lang="en-US" altLang="ja-JP" sz="1100" dirty="0" smtClean="0">
                <a:hlinkClick r:id="rId3"/>
              </a:rPr>
              <a:t>www.intel.com/content/www/us/en/processors/xeon/</a:t>
            </a:r>
            <a:br>
              <a:rPr lang="en-US" altLang="ja-JP" sz="1100" dirty="0" smtClean="0">
                <a:hlinkClick r:id="rId3"/>
              </a:rPr>
            </a:br>
            <a:r>
              <a:rPr lang="en-US" altLang="ja-JP" sz="1100" dirty="0" smtClean="0">
                <a:hlinkClick r:id="rId3"/>
              </a:rPr>
              <a:t>xeon-phi-coprocessor-block-diagram.html</a:t>
            </a:r>
            <a:r>
              <a:rPr lang="en-US" altLang="ja-JP" sz="1100" dirty="0" smtClean="0"/>
              <a:t> </a:t>
            </a:r>
            <a:r>
              <a:rPr lang="ja-JP" altLang="en-US" sz="1100" dirty="0" smtClean="0"/>
              <a:t>より）</a:t>
            </a:r>
            <a:endParaRPr kumimoji="1" lang="ja-JP" altLang="en-US" sz="11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210025" y="861651"/>
            <a:ext cx="3386111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36000" rIns="36000" rtlCol="0">
            <a:spAutoFit/>
          </a:bodyPr>
          <a:lstStyle/>
          <a:p>
            <a:pPr algn="ctr"/>
            <a:r>
              <a:rPr kumimoji="1" lang="en-US" altLang="ja-JP" sz="1000" dirty="0" smtClean="0"/>
              <a:t>L1I</a:t>
            </a:r>
            <a:r>
              <a:rPr kumimoji="1" lang="ja-JP" altLang="en-US" sz="1000" dirty="0" smtClean="0"/>
              <a:t>： 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次命令キャッシュ，</a:t>
            </a:r>
            <a:r>
              <a:rPr lang="en-US" altLang="ja-JP" sz="1000" dirty="0" smtClean="0"/>
              <a:t>L1D</a:t>
            </a:r>
            <a:r>
              <a:rPr lang="ja-JP" altLang="en-US" sz="1000" dirty="0" smtClean="0"/>
              <a:t>： </a:t>
            </a:r>
            <a:r>
              <a:rPr lang="en-US" altLang="ja-JP" sz="1000" dirty="0" smtClean="0"/>
              <a:t>1</a:t>
            </a:r>
            <a:r>
              <a:rPr lang="ja-JP" altLang="en-US" sz="1000" dirty="0" smtClean="0"/>
              <a:t>次データキャッシュ</a:t>
            </a:r>
            <a:r>
              <a:rPr lang="ja-JP" altLang="en-US" sz="1000" dirty="0" smtClean="0"/>
              <a:t>，</a:t>
            </a:r>
            <a:r>
              <a:rPr lang="en-US" altLang="ja-JP" sz="1000" dirty="0" smtClean="0"/>
              <a:t/>
            </a:r>
            <a:br>
              <a:rPr lang="en-US" altLang="ja-JP" sz="1000" dirty="0" smtClean="0"/>
            </a:br>
            <a:r>
              <a:rPr kumimoji="1" lang="en-US" altLang="ja-JP" sz="1000" dirty="0" smtClean="0"/>
              <a:t>L2C</a:t>
            </a:r>
            <a:r>
              <a:rPr kumimoji="1" lang="ja-JP" altLang="en-US" sz="1000" dirty="0" smtClean="0"/>
              <a:t>： 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次キャッシュ，</a:t>
            </a:r>
            <a:r>
              <a:rPr lang="en-US" altLang="ja-JP" sz="1000" dirty="0" smtClean="0"/>
              <a:t>L3C</a:t>
            </a:r>
            <a:r>
              <a:rPr lang="ja-JP" altLang="en-US" sz="1000" dirty="0" smtClean="0"/>
              <a:t>： </a:t>
            </a:r>
            <a:r>
              <a:rPr lang="en-US" altLang="ja-JP" sz="1000" dirty="0" smtClean="0"/>
              <a:t>3</a:t>
            </a:r>
            <a:r>
              <a:rPr lang="ja-JP" altLang="en-US" sz="1000" dirty="0" smtClean="0"/>
              <a:t>次キャッシュ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095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マルチコア誕生の背景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2840" y="997354"/>
            <a:ext cx="8229600" cy="5145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年代半ばまでのプロセッサ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レイテンシ</a:t>
            </a:r>
            <a:r>
              <a:rPr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志向</a:t>
            </a:r>
            <a:endParaRPr lang="en-US" altLang="ja-JP" sz="24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コアの性能をとにかく上げる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複雑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なアーキテクチャの導入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パイプライン化してクロック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周波数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上げる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コアの肥大化 ⇒ 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消費電力の増加</a:t>
            </a:r>
            <a:endParaRPr kumimoji="1" lang="en-US" altLang="ja-JP" sz="20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スループット志向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プロセッサへの転換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コアを小さくしてコアあたり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消費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電力を抑制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代わりに複数のコアを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チップに搭載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ただし，最近はコアがまた大型化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半導体プロセスの進歩のおかげ？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13" y="4099087"/>
            <a:ext cx="2709342" cy="20510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794" y="1431251"/>
            <a:ext cx="2940922" cy="189321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18602" y="3316922"/>
            <a:ext cx="4112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Intel Pentium 4 </a:t>
            </a:r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プロセッサ（</a:t>
            </a:r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Prescott</a:t>
            </a:r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）のブロック図 </a:t>
            </a:r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pPr algn="ctr"/>
            <a:r>
              <a:rPr lang="ja-JP" altLang="en-US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8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4"/>
              </a:rPr>
              <a:t>http://</a:t>
            </a:r>
            <a:r>
              <a:rPr lang="en-US" altLang="ja-JP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4"/>
              </a:rPr>
              <a:t>www.atmarkit.co.jp/fsys/kaisetsu/034prescott/prescott_01.html</a:t>
            </a:r>
            <a:r>
              <a:rPr lang="en-US" altLang="ja-JP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より）</a:t>
            </a:r>
            <a:endParaRPr kumimoji="1"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72188" y="6150173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Intel Core 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アーキテクチャ</a:t>
            </a:r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のブロック図 </a:t>
            </a:r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pPr algn="ctr"/>
            <a:r>
              <a:rPr lang="ja-JP" altLang="en-US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80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5"/>
              </a:rPr>
              <a:t>http://</a:t>
            </a:r>
            <a:r>
              <a:rPr lang="en-US" altLang="ja-JP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5"/>
              </a:rPr>
              <a:t>pc.watch.impress.co.jp/docs/2006/0311/kaigai249.htm</a:t>
            </a:r>
            <a:r>
              <a:rPr lang="en-US" altLang="ja-JP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より）</a:t>
            </a:r>
            <a:endParaRPr kumimoji="1"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マルチコアの普及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92225"/>
            <a:ext cx="8229600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スーパーコンピュータは多数のコアからなるプロセッサを採用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世界の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TOP 500 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に入るシステム（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2015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月調べ）のうち，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97% 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のシステムが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 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コア以上のプロセッサを搭載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87.8% 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のシステムが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 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コア以上のプロセッサを搭載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2000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年代半ばから 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マルチコア化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今では 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 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コア程度の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プロセッサが一般的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シングルコアのプロセッサ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 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では見かけない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kumimoji="1"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パーソナルモバイルデバイスもマルチコア化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1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Samusung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社の 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Galaxy Note 4 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2.7GHz 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で動作するコアを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つ搭載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38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ハードウェアマルチスレッディング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１つのコア上で複数のスレッド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（処理）を実行する技術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n"/>
            </a:pPr>
            <a:endParaRPr lang="en-US" altLang="ja-JP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マルチタスクとの違い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マルチタスクは 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OS 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プロセスを切り替える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ハードウェアマルチスレッディングは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ハードウェアが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複数スレッドの実行を実現する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n"/>
            </a:pPr>
            <a:endParaRPr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さまざまな方式が存在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粗粒度マルチスレッディング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細粒度マルチスレッディング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SMT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Simultaneous Multi-Threading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lang="en-US" altLang="ja-JP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以降のスライドでそれぞれの概念を説明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詳細は「高性能コンピューティング論２」で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79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粗粒度マルチスレッディング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5145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コンテキスト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を保持するためのハードウェアを用意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コンテキスト ＝ プログラムの実行状態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レジスタ，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 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など）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各スレッドは別々のハードウェアに自身のコンテキストを保存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kumimoji="1"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動作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つのスレッドを実行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開始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パイプラインが長時間停止するイベント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（例： 最下位キャッシュミスなど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が発生したら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，実行するスレッドを変更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イベントが解決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したら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要求データ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がメモリ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から届いたら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実行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するスレッド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を再度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変更し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最初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のスレッドの実行を再開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採用例：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Intel 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社の </a:t>
            </a:r>
            <a:r>
              <a:rPr lang="en-US" altLang="ja-JP" sz="20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Montecite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581664" y="4953764"/>
            <a:ext cx="3314906" cy="3822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14037" y="3140968"/>
            <a:ext cx="3646398" cy="124952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Core</a:t>
            </a:r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5561564" y="3140968"/>
            <a:ext cx="1320289" cy="1214142"/>
            <a:chOff x="5654061" y="3291494"/>
            <a:chExt cx="1320289" cy="1214142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5931301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１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391681" y="3350799"/>
              <a:ext cx="563269" cy="171462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58" name="グループ化 57"/>
            <p:cNvGrpSpPr/>
            <p:nvPr/>
          </p:nvGrpSpPr>
          <p:grpSpPr>
            <a:xfrm>
              <a:off x="6391681" y="3854863"/>
              <a:ext cx="582669" cy="650773"/>
              <a:chOff x="6451048" y="5441305"/>
              <a:chExt cx="1478130" cy="1118323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62" name="直線コネクタ 61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5654061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ファイル１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7600861" y="3140968"/>
            <a:ext cx="1507643" cy="1214142"/>
            <a:chOff x="7693358" y="3291494"/>
            <a:chExt cx="1507643" cy="1214142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8259498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２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693358" y="3350799"/>
              <a:ext cx="563269" cy="171462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7693358" y="3854863"/>
              <a:ext cx="582669" cy="650773"/>
              <a:chOff x="6451048" y="5441305"/>
              <a:chExt cx="1478130" cy="1118323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テキスト ボックス 70"/>
            <p:cNvSpPr txBox="1"/>
            <p:nvPr/>
          </p:nvSpPr>
          <p:spPr>
            <a:xfrm>
              <a:off x="8246894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ファイル２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5744930" y="4529141"/>
            <a:ext cx="3012438" cy="2825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次キャッシュ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>
            <a:off x="7261099" y="4382110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7261099" y="4817926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5496096" y="5480242"/>
            <a:ext cx="3469742" cy="417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</a:t>
            </a:r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7261471" y="5336025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5504241" y="592087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粗粒度マルチスレッディング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5561564" y="3142052"/>
            <a:ext cx="1320289" cy="1214142"/>
            <a:chOff x="5654061" y="3291494"/>
            <a:chExt cx="1320289" cy="1214142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5931301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１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6391681" y="3350799"/>
              <a:ext cx="563269" cy="171462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6391681" y="3854863"/>
              <a:ext cx="582669" cy="650773"/>
              <a:chOff x="6451048" y="5441305"/>
              <a:chExt cx="1478130" cy="1118323"/>
            </a:xfrm>
          </p:grpSpPr>
          <p:sp>
            <p:nvSpPr>
              <p:cNvPr id="89" name="正方形/長方形 88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92" name="直線コネクタ 91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テキスト ボックス 87"/>
            <p:cNvSpPr txBox="1"/>
            <p:nvPr/>
          </p:nvSpPr>
          <p:spPr>
            <a:xfrm>
              <a:off x="5654061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ファイル１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7600861" y="3142052"/>
            <a:ext cx="1507643" cy="1214142"/>
            <a:chOff x="7693358" y="3291494"/>
            <a:chExt cx="1507643" cy="1214142"/>
          </a:xfrm>
        </p:grpSpPr>
        <p:sp>
          <p:nvSpPr>
            <p:cNvPr id="94" name="テキスト ボックス 93"/>
            <p:cNvSpPr txBox="1"/>
            <p:nvPr/>
          </p:nvSpPr>
          <p:spPr>
            <a:xfrm>
              <a:off x="8259498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２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693358" y="3350799"/>
              <a:ext cx="563269" cy="171462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96" name="グループ化 95"/>
            <p:cNvGrpSpPr/>
            <p:nvPr/>
          </p:nvGrpSpPr>
          <p:grpSpPr>
            <a:xfrm>
              <a:off x="7693358" y="3854863"/>
              <a:ext cx="582669" cy="650773"/>
              <a:chOff x="6451048" y="5441305"/>
              <a:chExt cx="1478130" cy="1118323"/>
            </a:xfrm>
          </p:grpSpPr>
          <p:sp>
            <p:nvSpPr>
              <p:cNvPr id="98" name="正方形/長方形 97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101" name="直線コネクタ 100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テキスト ボックス 96"/>
            <p:cNvSpPr txBox="1"/>
            <p:nvPr/>
          </p:nvSpPr>
          <p:spPr>
            <a:xfrm>
              <a:off x="8246894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ファイル２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102" name="爆発 2 101"/>
          <p:cNvSpPr/>
          <p:nvPr/>
        </p:nvSpPr>
        <p:spPr>
          <a:xfrm>
            <a:off x="7859599" y="5030980"/>
            <a:ext cx="1211357" cy="608486"/>
          </a:xfrm>
          <a:prstGeom prst="irregularSeal2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メモリアクセス発生</a:t>
            </a:r>
            <a:endParaRPr kumimoji="1" lang="ja-JP" altLang="en-US" sz="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2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細粒度マルチスレッディング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581664" y="4951331"/>
            <a:ext cx="3314906" cy="3822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14037" y="3138535"/>
            <a:ext cx="3646398" cy="124952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Core</a:t>
            </a:r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5561564" y="3138535"/>
            <a:ext cx="1320289" cy="1214142"/>
            <a:chOff x="5654061" y="3291494"/>
            <a:chExt cx="1320289" cy="1214142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5931301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１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391681" y="3350799"/>
              <a:ext cx="563269" cy="171462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58" name="グループ化 57"/>
            <p:cNvGrpSpPr/>
            <p:nvPr/>
          </p:nvGrpSpPr>
          <p:grpSpPr>
            <a:xfrm>
              <a:off x="6391681" y="3854863"/>
              <a:ext cx="582669" cy="650773"/>
              <a:chOff x="6451048" y="5441305"/>
              <a:chExt cx="1478130" cy="1118323"/>
            </a:xfrm>
          </p:grpSpPr>
          <p:sp>
            <p:nvSpPr>
              <p:cNvPr id="59" name="正方形/長方形 58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1" name="正方形/長方形 60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62" name="直線コネクタ 61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5654061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ファイル１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7600861" y="3138535"/>
            <a:ext cx="1507643" cy="1214142"/>
            <a:chOff x="7693358" y="3291494"/>
            <a:chExt cx="1507643" cy="1214142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8259498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２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693358" y="3350799"/>
              <a:ext cx="563269" cy="171462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7693358" y="3854863"/>
              <a:ext cx="582669" cy="650773"/>
              <a:chOff x="6451048" y="5441305"/>
              <a:chExt cx="1478130" cy="1118323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テキスト ボックス 70"/>
            <p:cNvSpPr txBox="1"/>
            <p:nvPr/>
          </p:nvSpPr>
          <p:spPr>
            <a:xfrm>
              <a:off x="8246894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ファイル２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5744930" y="4526708"/>
            <a:ext cx="3012438" cy="2825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次キャッシュ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5" name="直線コネクタ 74"/>
          <p:cNvCxnSpPr/>
          <p:nvPr/>
        </p:nvCxnSpPr>
        <p:spPr>
          <a:xfrm>
            <a:off x="7261099" y="4379677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7261099" y="4815493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5496096" y="5477809"/>
            <a:ext cx="3469742" cy="417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</a:t>
            </a:r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80" name="直線コネクタ 79"/>
          <p:cNvCxnSpPr/>
          <p:nvPr/>
        </p:nvCxnSpPr>
        <p:spPr>
          <a:xfrm>
            <a:off x="7261471" y="5333592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5512554" y="5918443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粗粒度マルチスレッディング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5561564" y="3139619"/>
            <a:ext cx="1320289" cy="1214142"/>
            <a:chOff x="5654061" y="3291494"/>
            <a:chExt cx="1320289" cy="1214142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5931301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１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6391681" y="3350799"/>
              <a:ext cx="563269" cy="171462"/>
            </a:xfrm>
            <a:prstGeom prst="rect">
              <a:avLst/>
            </a:prstGeom>
            <a:solidFill>
              <a:srgbClr val="FFC000">
                <a:alpha val="30196"/>
              </a:srgbClr>
            </a:solidFill>
            <a:ln w="12700" cmpd="sng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87" name="グループ化 86"/>
            <p:cNvGrpSpPr/>
            <p:nvPr/>
          </p:nvGrpSpPr>
          <p:grpSpPr>
            <a:xfrm>
              <a:off x="6391681" y="3854863"/>
              <a:ext cx="582669" cy="650773"/>
              <a:chOff x="6451048" y="5441305"/>
              <a:chExt cx="1478130" cy="1118323"/>
            </a:xfrm>
          </p:grpSpPr>
          <p:sp>
            <p:nvSpPr>
              <p:cNvPr id="89" name="正方形/長方形 88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>
                  <a:alpha val="30196"/>
                </a:srgbClr>
              </a:solidFill>
              <a:ln w="12700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92" name="直線コネクタ 91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テキスト ボックス 87"/>
            <p:cNvSpPr txBox="1"/>
            <p:nvPr/>
          </p:nvSpPr>
          <p:spPr>
            <a:xfrm>
              <a:off x="5654061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solidFill>
                    <a:schemeClr val="bg1">
                      <a:lumMod val="85000"/>
                    </a:schemeClr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ファイル１</a:t>
              </a:r>
              <a:endParaRPr kumimoji="1" lang="ja-JP" altLang="en-US" sz="1200" dirty="0">
                <a:solidFill>
                  <a:schemeClr val="bg1">
                    <a:lumMod val="8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7600861" y="3139619"/>
            <a:ext cx="1507643" cy="1214142"/>
            <a:chOff x="7693358" y="3291494"/>
            <a:chExt cx="1507643" cy="1214142"/>
          </a:xfrm>
        </p:grpSpPr>
        <p:sp>
          <p:nvSpPr>
            <p:cNvPr id="94" name="テキスト ボックス 93"/>
            <p:cNvSpPr txBox="1"/>
            <p:nvPr/>
          </p:nvSpPr>
          <p:spPr>
            <a:xfrm>
              <a:off x="8259498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２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7693358" y="3350799"/>
              <a:ext cx="563269" cy="171462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96" name="グループ化 95"/>
            <p:cNvGrpSpPr/>
            <p:nvPr/>
          </p:nvGrpSpPr>
          <p:grpSpPr>
            <a:xfrm>
              <a:off x="7693358" y="3854863"/>
              <a:ext cx="582669" cy="650773"/>
              <a:chOff x="6451048" y="5441305"/>
              <a:chExt cx="1478130" cy="1118323"/>
            </a:xfrm>
          </p:grpSpPr>
          <p:sp>
            <p:nvSpPr>
              <p:cNvPr id="98" name="正方形/長方形 97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101" name="直線コネクタ 100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テキスト ボックス 96"/>
            <p:cNvSpPr txBox="1"/>
            <p:nvPr/>
          </p:nvSpPr>
          <p:spPr>
            <a:xfrm>
              <a:off x="8246894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ファイル２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6580818" y="27457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サイクル１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580817" y="2742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サイクル２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580994" y="27472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サイクル３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4" name="コンテンツ プレースホルダー 2"/>
          <p:cNvSpPr txBox="1">
            <a:spLocks/>
          </p:cNvSpPr>
          <p:nvPr/>
        </p:nvSpPr>
        <p:spPr bwMode="gray">
          <a:xfrm>
            <a:off x="179512" y="1196752"/>
            <a:ext cx="82296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sz="20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</a:t>
            </a:r>
            <a:r>
              <a:rPr lang="ja-JP" altLang="en-US" sz="2000" kern="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コンテキスト</a:t>
            </a:r>
            <a:r>
              <a:rPr lang="ja-JP" altLang="en-US" sz="20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を保持するためのハードウェアを用意</a:t>
            </a:r>
            <a:endParaRPr lang="en-US" altLang="ja-JP" sz="20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コンテキスト ＝ プログラムの実行状態（レジスタ，</a:t>
            </a:r>
            <a: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 </a:t>
            </a:r>
            <a:r>
              <a:rPr lang="ja-JP" altLang="en-US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など）</a:t>
            </a:r>
            <a:endParaRPr lang="en-US" altLang="ja-JP" sz="18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各スレッドは別々のハードウェアに自身のコンテキストを保存</a:t>
            </a:r>
            <a:endParaRPr lang="en-US" altLang="ja-JP" sz="18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ja-JP" sz="16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動作</a:t>
            </a:r>
            <a:endParaRPr lang="en-US" altLang="ja-JP" sz="20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ある１つのスレッドを実行開始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サイクル</a:t>
            </a:r>
            <a:r>
              <a:rPr lang="ja-JP" altLang="en-US" sz="1800" kern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単位</a:t>
            </a:r>
            <a:r>
              <a:rPr lang="ja-JP" altLang="en-US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r>
              <a:rPr lang="ja-JP" altLang="en-US" sz="1800" kern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実行するスレッドを</a:t>
            </a:r>
            <a:r>
              <a:rPr lang="ja-JP" altLang="en-US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変更</a:t>
            </a:r>
            <a: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800" kern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en-US" altLang="ja-JP" sz="18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kern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800" kern="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採用例： 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Sun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社の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20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UltraSPARC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T1 </a:t>
            </a:r>
          </a:p>
        </p:txBody>
      </p:sp>
    </p:spTree>
    <p:extLst>
      <p:ext uri="{BB962C8B-B14F-4D97-AF65-F5344CB8AC3E}">
        <p14:creationId xmlns:p14="http://schemas.microsoft.com/office/powerpoint/2010/main" val="3985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2" grpId="0"/>
      <p:bldP spid="52" grpId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SMT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864" y="1308249"/>
            <a:ext cx="8229600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複数スレッドの命令を同時に実行する技術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Out-of-Order 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スーパスカラ</a:t>
            </a:r>
            <a:endParaRPr lang="en-US" altLang="ja-JP" sz="18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プログラム上での順序を無視して実行可能な命令から実行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を開始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する技術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詳細は「高性能コンピューティング論２」で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スレッド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の違いを無視して実行可能な命令から実行を開始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Intel 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社の 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Hyper Threading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80580" y="5125205"/>
            <a:ext cx="3314906" cy="382261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60032" y="3312409"/>
            <a:ext cx="4175254" cy="124952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Core</a:t>
            </a:r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5029405" y="3312409"/>
            <a:ext cx="1320289" cy="1214142"/>
            <a:chOff x="5654061" y="3291494"/>
            <a:chExt cx="1320289" cy="121414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931301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１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6391681" y="3350799"/>
              <a:ext cx="563269" cy="171462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6391681" y="3854863"/>
              <a:ext cx="582669" cy="650773"/>
              <a:chOff x="6451048" y="5441305"/>
              <a:chExt cx="1478130" cy="1118323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11"/>
            <p:cNvSpPr txBox="1"/>
            <p:nvPr/>
          </p:nvSpPr>
          <p:spPr>
            <a:xfrm>
              <a:off x="5654061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ファイル１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5443846" y="4700582"/>
            <a:ext cx="3012438" cy="2825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次キャッシュ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6960015" y="4553551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960015" y="4989367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5195012" y="5651683"/>
            <a:ext cx="3469742" cy="417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</a:t>
            </a:r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6960387" y="5507466"/>
            <a:ext cx="0" cy="1358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6460834" y="609231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SMT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7551673" y="3313493"/>
            <a:ext cx="1507643" cy="1214142"/>
            <a:chOff x="7693358" y="3291494"/>
            <a:chExt cx="1507643" cy="1214142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8259498" y="3291494"/>
              <a:ext cx="54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PC</a:t>
              </a: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２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693358" y="3350799"/>
              <a:ext cx="563269" cy="171462"/>
            </a:xfrm>
            <a:prstGeom prst="rect">
              <a:avLst/>
            </a:prstGeom>
            <a:solidFill>
              <a:srgbClr val="FFC000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7693358" y="3854863"/>
              <a:ext cx="582669" cy="650773"/>
              <a:chOff x="6451048" y="5441305"/>
              <a:chExt cx="1478130" cy="1118323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6452045" y="5441305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6451050" y="5738560"/>
                <a:ext cx="1477133" cy="29725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6451048" y="6037623"/>
                <a:ext cx="1477133" cy="522005"/>
              </a:xfrm>
              <a:prstGeom prst="rect">
                <a:avLst/>
              </a:prstGeom>
              <a:solidFill>
                <a:srgbClr val="00FF99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endParaRPr kumimoji="1" lang="ja-JP" altLang="en-US" sz="2000" dirty="0">
                  <a:solidFill>
                    <a:schemeClr val="tx1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endParaRPr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>
                <a:off x="7197307" y="6147700"/>
                <a:ext cx="2" cy="36318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テキスト ボックス 44"/>
            <p:cNvSpPr txBox="1"/>
            <p:nvPr/>
          </p:nvSpPr>
          <p:spPr>
            <a:xfrm>
              <a:off x="8246894" y="3975530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レジスタ</a:t>
              </a:r>
              <a: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/>
              </a:r>
              <a:br>
                <a:rPr kumimoji="1" lang="en-US" altLang="ja-JP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</a:br>
              <a:r>
                <a:rPr kumimoji="1" lang="ja-JP" altLang="en-US" sz="1200" dirty="0" smtClean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ファイル２</a:t>
              </a:r>
              <a:endParaRPr kumimoji="1"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sp>
        <p:nvSpPr>
          <p:cNvPr id="50" name="正方形/長方形 49"/>
          <p:cNvSpPr/>
          <p:nvPr/>
        </p:nvSpPr>
        <p:spPr>
          <a:xfrm>
            <a:off x="6818805" y="4065271"/>
            <a:ext cx="291737" cy="210091"/>
          </a:xfrm>
          <a:prstGeom prst="rect">
            <a:avLst/>
          </a:prstGeom>
          <a:solidFill>
            <a:srgbClr val="D1EBFF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188459" y="4063498"/>
            <a:ext cx="291737" cy="210091"/>
          </a:xfrm>
          <a:prstGeom prst="rect">
            <a:avLst/>
          </a:prstGeom>
          <a:solidFill>
            <a:srgbClr val="D1EBFF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455922" y="4065271"/>
            <a:ext cx="291737" cy="210091"/>
          </a:xfrm>
          <a:prstGeom prst="rect">
            <a:avLst/>
          </a:prstGeom>
          <a:solidFill>
            <a:srgbClr val="D1EBFF"/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645977" y="431335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演算</a:t>
            </a:r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器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54" name="直線コネクタ 53"/>
          <p:cNvCxnSpPr>
            <a:stCxn id="52" idx="2"/>
          </p:cNvCxnSpPr>
          <p:nvPr/>
        </p:nvCxnSpPr>
        <p:spPr>
          <a:xfrm>
            <a:off x="6601791" y="4275362"/>
            <a:ext cx="349875" cy="779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endCxn id="51" idx="2"/>
          </p:cNvCxnSpPr>
          <p:nvPr/>
        </p:nvCxnSpPr>
        <p:spPr>
          <a:xfrm flipV="1">
            <a:off x="6994911" y="4273589"/>
            <a:ext cx="339417" cy="8284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50" idx="2"/>
          </p:cNvCxnSpPr>
          <p:nvPr/>
        </p:nvCxnSpPr>
        <p:spPr>
          <a:xfrm flipH="1">
            <a:off x="6960826" y="4275362"/>
            <a:ext cx="3848" cy="810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10" idx="3"/>
            <a:endCxn id="50" idx="0"/>
          </p:cNvCxnSpPr>
          <p:nvPr/>
        </p:nvCxnSpPr>
        <p:spPr>
          <a:xfrm>
            <a:off x="6330294" y="3457445"/>
            <a:ext cx="634380" cy="6078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10" idx="3"/>
            <a:endCxn id="52" idx="0"/>
          </p:cNvCxnSpPr>
          <p:nvPr/>
        </p:nvCxnSpPr>
        <p:spPr>
          <a:xfrm>
            <a:off x="6330294" y="3457445"/>
            <a:ext cx="271497" cy="60782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43" idx="1"/>
            <a:endCxn id="51" idx="0"/>
          </p:cNvCxnSpPr>
          <p:nvPr/>
        </p:nvCxnSpPr>
        <p:spPr>
          <a:xfrm flipH="1">
            <a:off x="7334328" y="3458529"/>
            <a:ext cx="217345" cy="6049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stCxn id="43" idx="1"/>
            <a:endCxn id="50" idx="0"/>
          </p:cNvCxnSpPr>
          <p:nvPr/>
        </p:nvCxnSpPr>
        <p:spPr>
          <a:xfrm flipH="1">
            <a:off x="6964674" y="3458529"/>
            <a:ext cx="586999" cy="6067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541784" y="2636961"/>
            <a:ext cx="8206680" cy="1008063"/>
          </a:xfrm>
        </p:spPr>
        <p:txBody>
          <a:bodyPr/>
          <a:lstStyle/>
          <a:p>
            <a:r>
              <a:rPr lang="ja-JP" altLang="en-US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並列処理とマルチコア</a:t>
            </a:r>
            <a:r>
              <a:rPr lang="en-US" altLang="ja-JP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/</a:t>
            </a:r>
            <a:r>
              <a:rPr lang="ja-JP" altLang="en-US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プロセッサ</a:t>
            </a:r>
            <a:endParaRPr kumimoji="1" lang="ja-JP" altLang="en-US" sz="3600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16700"/>
            <a:ext cx="2133600" cy="196850"/>
          </a:xfrm>
        </p:spPr>
        <p:txBody>
          <a:bodyPr/>
          <a:lstStyle/>
          <a:p>
            <a:fld id="{415FF992-0EB6-4062-B198-36E0943037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4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541784" y="2636961"/>
            <a:ext cx="8206680" cy="1008063"/>
          </a:xfrm>
        </p:spPr>
        <p:txBody>
          <a:bodyPr/>
          <a:lstStyle/>
          <a:p>
            <a:r>
              <a:rPr lang="ja-JP" altLang="en-US" sz="36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ネットワーク</a:t>
            </a:r>
            <a:endParaRPr kumimoji="1" lang="ja-JP" altLang="en-US" sz="3600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16700"/>
            <a:ext cx="2133600" cy="196850"/>
          </a:xfrm>
        </p:spPr>
        <p:txBody>
          <a:bodyPr/>
          <a:lstStyle/>
          <a:p>
            <a:fld id="{415FF992-0EB6-4062-B198-36E0943037F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オンチップネットワーク</a:t>
            </a:r>
            <a:endParaRPr kumimoji="1"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コア間を接続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チップ内配線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endParaRPr kumimoji="1"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オフチップネットワーク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プロセッサ間を接続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金属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配線，</a:t>
            </a: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TSV</a:t>
            </a:r>
            <a:r>
              <a:rPr lang="ja-JP" altLang="en-US" sz="24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TCI 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インターコネクションネットワーク</a:t>
            </a:r>
            <a:endParaRPr kumimoji="1"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ノード間を接続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Ethernet, </a:t>
            </a:r>
            <a:r>
              <a:rPr kumimoji="1" lang="en-US" altLang="ja-JP" sz="24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InfiniBand</a:t>
            </a:r>
            <a:r>
              <a:rPr kumimoji="1"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, Fiber Channel </a:t>
            </a: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</a:t>
            </a:r>
            <a:endParaRPr kumimoji="1" lang="ja-JP" altLang="en-US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32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ネットワークトポロジ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8249"/>
            <a:ext cx="8579296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ネットワークを無向グラフで表現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ノード： コア，プロセッサ，メモリ，ルータなど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エッジ： リンク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グラフの形状 ＝ ネットワークトポロジ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トポロジに関する用語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次数： ノードに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接続するエッジの数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（例：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の次数は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距離：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ノード間を結ぶ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最短経路におけるエッジの数</a:t>
            </a:r>
            <a:r>
              <a:rPr lang="en-US" altLang="ja-JP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（例：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A-D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間の距離は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直径： グラフの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最大ノード間距離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（例： 上記のリングの直径は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p"/>
            </a:pP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6876280" y="1717776"/>
            <a:ext cx="1851285" cy="1851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644167" y="1602514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728518" y="2514415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559817" y="2514415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644167" y="3441306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979603" y="3173982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01236" y="3173982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974606" y="1866091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296239" y="1866091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79710" y="1077675"/>
            <a:ext cx="82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20549" y="133487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エッジ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8" name="直線コネクタ 17"/>
          <p:cNvCxnSpPr>
            <a:stCxn id="6" idx="0"/>
          </p:cNvCxnSpPr>
          <p:nvPr/>
        </p:nvCxnSpPr>
        <p:spPr>
          <a:xfrm flipV="1">
            <a:off x="7791284" y="1392654"/>
            <a:ext cx="147117" cy="2098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124430" y="1616537"/>
            <a:ext cx="263252" cy="20492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767585" y="377974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リングトポロジ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9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ネットワークの性能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164233"/>
            <a:ext cx="8229600" cy="5145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通信レイテンシ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送信元がデータを送ってから受信元がデータを受信する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までの時間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距離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やネットワークの混雑具合に依存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通信バンド幅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ネットワークバンド幅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（リンク１本のバンド幅） 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× 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（リンク数）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 右のリングのネットワークバンド幅は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8Gb/s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理論ピーク性能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を表す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バイセクションバンド幅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最も性能が悪くなるようにノードを２つの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グループ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に分割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した時の，グループをまたぐ通信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バンド幅</a:t>
            </a:r>
            <a: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 右のリングのバイセクションバンド幅は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2Gb/s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最悪ケースのバンド幅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とほぼ等しい</a:t>
            </a:r>
            <a:endParaRPr kumimoji="1" lang="ja-JP" altLang="en-US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7050412" y="3878016"/>
            <a:ext cx="1851285" cy="1851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818299" y="3762754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902650" y="4674655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733949" y="4674655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818299" y="5601546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153735" y="5334222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475368" y="5334222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48738" y="4026331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470371" y="4026331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40352" y="3212976"/>
            <a:ext cx="828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19016" y="3230384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エッジ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1Gb/s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7" name="直線コネクタ 16"/>
          <p:cNvCxnSpPr>
            <a:stCxn id="7" idx="0"/>
          </p:cNvCxnSpPr>
          <p:nvPr/>
        </p:nvCxnSpPr>
        <p:spPr>
          <a:xfrm flipV="1">
            <a:off x="7965416" y="3552894"/>
            <a:ext cx="147117" cy="2098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298562" y="3776777"/>
            <a:ext cx="263252" cy="2049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917473" y="593998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リングトポロジ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7483211" y="3762754"/>
            <a:ext cx="929168" cy="213302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線コネクタ 49"/>
          <p:cNvCxnSpPr/>
          <p:nvPr/>
        </p:nvCxnSpPr>
        <p:spPr>
          <a:xfrm flipV="1">
            <a:off x="5416569" y="2353994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423818" y="2744439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5425732" y="3155603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5416569" y="3548479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 flipV="1">
            <a:off x="6028744" y="2956715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5400000" flipV="1">
            <a:off x="5614453" y="2952316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 flipV="1">
            <a:off x="5220879" y="2949118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5400000" flipV="1">
            <a:off x="4806588" y="2944719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ネットワークの種類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20763"/>
            <a:ext cx="8229600" cy="5145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共有媒体網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ノードは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共有媒体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を介して接続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共有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バス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直接網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ノードが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ルータを内蔵</a:t>
            </a:r>
            <a:endParaRPr lang="en-US" altLang="ja-JP" sz="18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リンクによりノード同士を直接接続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リング，メッシュ，トーラスなど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間接網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ノードはルータを内蔵しない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kumimoji="1"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スイッチを介して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ノードを間接的に接続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クロスバなど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ハイブリッド網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上記のネットワークを組み合わせたもの</a:t>
            </a:r>
            <a:endParaRPr kumimoji="1" lang="ja-JP" altLang="en-US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5967670" y="1196752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407937" y="1196752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390070" y="1196752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967670" y="1510344"/>
            <a:ext cx="16523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65701" y="1383344"/>
            <a:ext cx="0" cy="12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505968" y="1384321"/>
            <a:ext cx="0" cy="12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488101" y="1379924"/>
            <a:ext cx="0" cy="12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757512" y="1294783"/>
            <a:ext cx="48393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175233" y="1573446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共有バス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79228" y="12458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共有バス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V="1">
            <a:off x="7559122" y="1384321"/>
            <a:ext cx="171354" cy="1226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469674" y="3800352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メッシュ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88101" y="3800352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トーラス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322312" y="224145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728767" y="224145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135222" y="224145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541676" y="224145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325787" y="2646409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732242" y="2646409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138697" y="2646409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545151" y="2646409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325787" y="305136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732242" y="305136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138697" y="305136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545151" y="3051364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5322312" y="34563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728767" y="34563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6135222" y="34563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541676" y="34563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 flipV="1">
            <a:off x="7362155" y="2350805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7369404" y="2741250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7371318" y="3152414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V="1">
            <a:off x="7362155" y="3545290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5400000" flipV="1">
            <a:off x="7974330" y="2953526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rot="5400000" flipV="1">
            <a:off x="7560039" y="2949127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rot="5400000" flipV="1">
            <a:off x="7166465" y="2945929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rot="5400000" flipV="1">
            <a:off x="6752174" y="2941530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円/楕円 67"/>
          <p:cNvSpPr/>
          <p:nvPr/>
        </p:nvSpPr>
        <p:spPr>
          <a:xfrm>
            <a:off x="7267898" y="223826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7674353" y="223826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8080808" y="223826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8487262" y="223826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7271373" y="26432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7677828" y="26432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8084283" y="26432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8490737" y="26432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271373" y="304817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7677828" y="304817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8084283" y="304817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8490737" y="304817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7267898" y="345313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7674353" y="345313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8080808" y="345313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8487262" y="345313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4" name="円弧 83"/>
          <p:cNvSpPr/>
          <p:nvPr/>
        </p:nvSpPr>
        <p:spPr>
          <a:xfrm>
            <a:off x="8120597" y="2112468"/>
            <a:ext cx="243806" cy="1658124"/>
          </a:xfrm>
          <a:prstGeom prst="arc">
            <a:avLst>
              <a:gd name="adj1" fmla="val 15868717"/>
              <a:gd name="adj2" fmla="val 57262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5" name="円弧 84"/>
          <p:cNvSpPr/>
          <p:nvPr/>
        </p:nvSpPr>
        <p:spPr>
          <a:xfrm>
            <a:off x="8535293" y="2112468"/>
            <a:ext cx="243806" cy="1658124"/>
          </a:xfrm>
          <a:prstGeom prst="arc">
            <a:avLst>
              <a:gd name="adj1" fmla="val 15868717"/>
              <a:gd name="adj2" fmla="val 57262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6" name="円弧 85"/>
          <p:cNvSpPr/>
          <p:nvPr/>
        </p:nvSpPr>
        <p:spPr>
          <a:xfrm>
            <a:off x="7319072" y="2112468"/>
            <a:ext cx="243806" cy="1658124"/>
          </a:xfrm>
          <a:prstGeom prst="arc">
            <a:avLst>
              <a:gd name="adj1" fmla="val 15868717"/>
              <a:gd name="adj2" fmla="val 57262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7" name="円弧 86"/>
          <p:cNvSpPr/>
          <p:nvPr/>
        </p:nvSpPr>
        <p:spPr>
          <a:xfrm>
            <a:off x="7733768" y="2112468"/>
            <a:ext cx="243806" cy="1658124"/>
          </a:xfrm>
          <a:prstGeom prst="arc">
            <a:avLst>
              <a:gd name="adj1" fmla="val 15868717"/>
              <a:gd name="adj2" fmla="val 57262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 rot="5400000">
            <a:off x="7247560" y="2203177"/>
            <a:ext cx="1460027" cy="1658124"/>
            <a:chOff x="7471472" y="2630215"/>
            <a:chExt cx="1460027" cy="1658124"/>
          </a:xfrm>
        </p:grpSpPr>
        <p:sp>
          <p:nvSpPr>
            <p:cNvPr id="88" name="円弧 87"/>
            <p:cNvSpPr/>
            <p:nvPr/>
          </p:nvSpPr>
          <p:spPr>
            <a:xfrm>
              <a:off x="8272997" y="2630215"/>
              <a:ext cx="243806" cy="1658124"/>
            </a:xfrm>
            <a:prstGeom prst="arc">
              <a:avLst>
                <a:gd name="adj1" fmla="val 15868717"/>
                <a:gd name="adj2" fmla="val 572621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89" name="円弧 88"/>
            <p:cNvSpPr/>
            <p:nvPr/>
          </p:nvSpPr>
          <p:spPr>
            <a:xfrm>
              <a:off x="8687693" y="2630215"/>
              <a:ext cx="243806" cy="1658124"/>
            </a:xfrm>
            <a:prstGeom prst="arc">
              <a:avLst>
                <a:gd name="adj1" fmla="val 15868717"/>
                <a:gd name="adj2" fmla="val 572621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90" name="円弧 89"/>
            <p:cNvSpPr/>
            <p:nvPr/>
          </p:nvSpPr>
          <p:spPr>
            <a:xfrm>
              <a:off x="7471472" y="2630215"/>
              <a:ext cx="243806" cy="1658124"/>
            </a:xfrm>
            <a:prstGeom prst="arc">
              <a:avLst>
                <a:gd name="adj1" fmla="val 15868717"/>
                <a:gd name="adj2" fmla="val 572621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91" name="円弧 90"/>
            <p:cNvSpPr/>
            <p:nvPr/>
          </p:nvSpPr>
          <p:spPr>
            <a:xfrm>
              <a:off x="7886168" y="2630215"/>
              <a:ext cx="243806" cy="1658124"/>
            </a:xfrm>
            <a:prstGeom prst="arc">
              <a:avLst>
                <a:gd name="adj1" fmla="val 15868717"/>
                <a:gd name="adj2" fmla="val 572621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  <p:cxnSp>
        <p:nvCxnSpPr>
          <p:cNvPr id="93" name="直線コネクタ 92"/>
          <p:cNvCxnSpPr/>
          <p:nvPr/>
        </p:nvCxnSpPr>
        <p:spPr>
          <a:xfrm flipV="1">
            <a:off x="5993469" y="4430335"/>
            <a:ext cx="159508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V="1">
            <a:off x="6004736" y="4835291"/>
            <a:ext cx="158633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5987063" y="5233876"/>
            <a:ext cx="161375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5987063" y="5639329"/>
            <a:ext cx="160149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 flipH="1">
            <a:off x="7588555" y="4427000"/>
            <a:ext cx="1" cy="13872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7183051" y="4441087"/>
            <a:ext cx="0" cy="13736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H="1">
            <a:off x="6786678" y="4445751"/>
            <a:ext cx="1" cy="1371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H="1">
            <a:off x="6375186" y="4430336"/>
            <a:ext cx="1" cy="13951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6421041" y="6029054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クロスバ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6273679" y="5817576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5" name="円/楕円 114"/>
          <p:cNvSpPr/>
          <p:nvPr/>
        </p:nvSpPr>
        <p:spPr>
          <a:xfrm>
            <a:off x="6680134" y="5817576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7086589" y="5817576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7493043" y="5817576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8" name="円/楕円 117"/>
          <p:cNvSpPr/>
          <p:nvPr/>
        </p:nvSpPr>
        <p:spPr>
          <a:xfrm>
            <a:off x="5922310" y="432612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5925785" y="473107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5925785" y="513603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5922310" y="5540986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</a:t>
            </a:r>
            <a:endParaRPr kumimoji="1" lang="ja-JP" altLang="en-US" sz="12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6323458" y="4391829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6732170" y="4390778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7140617" y="4391829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7549329" y="4390778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6323458" y="4794331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6732170" y="4793280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140617" y="4794331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7549329" y="4793280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6323970" y="5188434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6732682" y="5187383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7141129" y="5188434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7549841" y="5187383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6319220" y="5593887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27932" y="5592836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7136379" y="5593887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7545091" y="5592836"/>
            <a:ext cx="92987" cy="929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75" name="グループ化 174"/>
          <p:cNvGrpSpPr/>
          <p:nvPr/>
        </p:nvGrpSpPr>
        <p:grpSpPr>
          <a:xfrm>
            <a:off x="6195575" y="4527983"/>
            <a:ext cx="876585" cy="1237779"/>
            <a:chOff x="6002032" y="4855231"/>
            <a:chExt cx="876585" cy="1237779"/>
          </a:xfrm>
        </p:grpSpPr>
        <p:cxnSp>
          <p:nvCxnSpPr>
            <p:cNvPr id="166" name="カギ線コネクタ 165"/>
            <p:cNvCxnSpPr/>
            <p:nvPr/>
          </p:nvCxnSpPr>
          <p:spPr>
            <a:xfrm rot="16200000" flipH="1">
              <a:off x="5614644" y="5242619"/>
              <a:ext cx="1237779" cy="463004"/>
            </a:xfrm>
            <a:prstGeom prst="bentConnector3">
              <a:avLst>
                <a:gd name="adj1" fmla="val -7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カギ線コネクタ 169"/>
            <p:cNvCxnSpPr/>
            <p:nvPr/>
          </p:nvCxnSpPr>
          <p:spPr>
            <a:xfrm>
              <a:off x="6020342" y="5254386"/>
              <a:ext cx="858275" cy="824723"/>
            </a:xfrm>
            <a:prstGeom prst="bentConnector3">
              <a:avLst>
                <a:gd name="adj1" fmla="val 10031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グループ化 175"/>
          <p:cNvGrpSpPr/>
          <p:nvPr/>
        </p:nvGrpSpPr>
        <p:grpSpPr>
          <a:xfrm>
            <a:off x="6189836" y="4530467"/>
            <a:ext cx="1288644" cy="1235295"/>
            <a:chOff x="5176392" y="4857715"/>
            <a:chExt cx="1288644" cy="1235295"/>
          </a:xfrm>
        </p:grpSpPr>
        <p:cxnSp>
          <p:nvCxnSpPr>
            <p:cNvPr id="177" name="カギ線コネクタ 176"/>
            <p:cNvCxnSpPr/>
            <p:nvPr/>
          </p:nvCxnSpPr>
          <p:spPr>
            <a:xfrm>
              <a:off x="5176392" y="4857715"/>
              <a:ext cx="1288644" cy="1235295"/>
            </a:xfrm>
            <a:prstGeom prst="bentConnector3">
              <a:avLst>
                <a:gd name="adj1" fmla="val 100065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カギ線コネクタ 177"/>
            <p:cNvCxnSpPr/>
            <p:nvPr/>
          </p:nvCxnSpPr>
          <p:spPr>
            <a:xfrm rot="16200000" flipH="1">
              <a:off x="5003953" y="5451826"/>
              <a:ext cx="838623" cy="443743"/>
            </a:xfrm>
            <a:prstGeom prst="bentConnector3">
              <a:avLst>
                <a:gd name="adj1" fmla="val 154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テキスト ボックス 185"/>
          <p:cNvSpPr txBox="1"/>
          <p:nvPr/>
        </p:nvSpPr>
        <p:spPr>
          <a:xfrm>
            <a:off x="7763803" y="419392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スイッチ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87" name="直線コネクタ 186"/>
          <p:cNvCxnSpPr/>
          <p:nvPr/>
        </p:nvCxnSpPr>
        <p:spPr>
          <a:xfrm flipV="1">
            <a:off x="7643697" y="4332425"/>
            <a:ext cx="171354" cy="1226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ルーティング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パケット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データ転送の単位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適当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なサイズ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20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元データを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分割</a:t>
            </a:r>
            <a:endParaRPr kumimoji="1" lang="en-US" altLang="ja-JP" sz="20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ルーティング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送信ノードから宛先ノードまでパケット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転送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する際の経路を定めること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まず 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X 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方向に移動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次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 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Y 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方向に移動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デッドロック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パケットが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解放される見込みの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ない</a:t>
            </a:r>
            <a:r>
              <a:rPr lang="en-US" altLang="ja-JP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資源を要求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し続けている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永久に転送不可能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25</a:t>
            </a:fld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7097323" y="1480885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7104572" y="1871330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7106486" y="2282494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7097323" y="2675370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 flipV="1">
            <a:off x="7709498" y="2083606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 flipV="1">
            <a:off x="7295207" y="2079207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 flipV="1">
            <a:off x="6901633" y="2076009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 flipV="1">
            <a:off x="6487342" y="2071610"/>
            <a:ext cx="123446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693484" y="2927243"/>
            <a:ext cx="21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ルーティングの例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003066" y="136834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409521" y="136834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815976" y="1368345"/>
            <a:ext cx="196063" cy="1960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8222430" y="136834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006541" y="177330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412996" y="177330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819451" y="177330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8225905" y="1773300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7006541" y="217825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412996" y="217825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819451" y="217825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8225905" y="2178255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003066" y="2583211"/>
            <a:ext cx="196063" cy="1960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409521" y="258321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7815976" y="258321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8222430" y="2583211"/>
            <a:ext cx="196063" cy="196063"/>
          </a:xfrm>
          <a:prstGeom prst="ellipse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40075" y="227108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送信元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873633" y="2535523"/>
            <a:ext cx="135699" cy="830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899264" y="98784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受信先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7974838" y="1247966"/>
            <a:ext cx="171354" cy="12260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/>
          <p:nvPr/>
        </p:nvCxnSpPr>
        <p:spPr>
          <a:xfrm rot="5400000" flipH="1" flipV="1">
            <a:off x="6970913" y="1750323"/>
            <a:ext cx="1000315" cy="591882"/>
          </a:xfrm>
          <a:prstGeom prst="bentConnector3">
            <a:avLst>
              <a:gd name="adj1" fmla="val -916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>
          <a:xfrm>
            <a:off x="6659856" y="3976083"/>
            <a:ext cx="1851285" cy="18512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7427743" y="3860821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512094" y="4772722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G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343393" y="4772722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7427743" y="5699613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6763179" y="5432289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8084812" y="5432289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D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6758182" y="4124398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8079815" y="4124398"/>
            <a:ext cx="294234" cy="294234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57116" y="622287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デッドロックの例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397615" y="3628398"/>
            <a:ext cx="364968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C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473200" y="4036870"/>
            <a:ext cx="374586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D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737088" y="4820872"/>
            <a:ext cx="364968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E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489864" y="5600646"/>
            <a:ext cx="355350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F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394020" y="6039114"/>
            <a:ext cx="371380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G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294888" y="5600646"/>
            <a:ext cx="371380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H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045412" y="4820872"/>
            <a:ext cx="364968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A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298410" y="4041098"/>
            <a:ext cx="364968" cy="19793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lIns="18000" tIns="18000" rIns="18000" bIns="18000" rtlCol="0">
            <a:spAutoFit/>
          </a:bodyPr>
          <a:lstStyle/>
          <a:p>
            <a:r>
              <a:rPr kumimoji="1" lang="en-US" altLang="ja-JP" sz="105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To: B</a:t>
            </a:r>
            <a:endParaRPr kumimoji="1" lang="ja-JP" altLang="en-US" sz="105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0" name="円弧 59"/>
          <p:cNvSpPr/>
          <p:nvPr/>
        </p:nvSpPr>
        <p:spPr>
          <a:xfrm>
            <a:off x="7256367" y="3826332"/>
            <a:ext cx="1294795" cy="1294795"/>
          </a:xfrm>
          <a:prstGeom prst="arc">
            <a:avLst>
              <a:gd name="adj1" fmla="val 16200000"/>
              <a:gd name="adj2" fmla="val 18915591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1" name="円弧 60"/>
          <p:cNvSpPr/>
          <p:nvPr/>
        </p:nvSpPr>
        <p:spPr>
          <a:xfrm rot="2700000">
            <a:off x="7482781" y="4108340"/>
            <a:ext cx="1294795" cy="1294795"/>
          </a:xfrm>
          <a:prstGeom prst="arc">
            <a:avLst>
              <a:gd name="adj1" fmla="val 16200000"/>
              <a:gd name="adj2" fmla="val 18915591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2" name="円弧 61"/>
          <p:cNvSpPr/>
          <p:nvPr/>
        </p:nvSpPr>
        <p:spPr>
          <a:xfrm rot="5700195">
            <a:off x="7477258" y="4402354"/>
            <a:ext cx="1294795" cy="1294795"/>
          </a:xfrm>
          <a:prstGeom prst="arc">
            <a:avLst>
              <a:gd name="adj1" fmla="val 16200000"/>
              <a:gd name="adj2" fmla="val 18915591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3" name="円弧 62"/>
          <p:cNvSpPr/>
          <p:nvPr/>
        </p:nvSpPr>
        <p:spPr>
          <a:xfrm rot="8400195">
            <a:off x="7281480" y="4692780"/>
            <a:ext cx="1294795" cy="1294795"/>
          </a:xfrm>
          <a:prstGeom prst="arc">
            <a:avLst>
              <a:gd name="adj1" fmla="val 16200000"/>
              <a:gd name="adj2" fmla="val 18915591"/>
            </a:avLst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 rot="10600452">
            <a:off x="6434608" y="3824641"/>
            <a:ext cx="1521209" cy="2161243"/>
            <a:chOff x="7398500" y="4270422"/>
            <a:chExt cx="1521209" cy="2161243"/>
          </a:xfrm>
        </p:grpSpPr>
        <p:sp>
          <p:nvSpPr>
            <p:cNvPr id="64" name="円弧 63"/>
            <p:cNvSpPr/>
            <p:nvPr/>
          </p:nvSpPr>
          <p:spPr>
            <a:xfrm>
              <a:off x="7398500" y="4270422"/>
              <a:ext cx="1294795" cy="1294795"/>
            </a:xfrm>
            <a:prstGeom prst="arc">
              <a:avLst>
                <a:gd name="adj1" fmla="val 16200000"/>
                <a:gd name="adj2" fmla="val 18915591"/>
              </a:avLst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65" name="円弧 64"/>
            <p:cNvSpPr/>
            <p:nvPr/>
          </p:nvSpPr>
          <p:spPr>
            <a:xfrm rot="2700000">
              <a:off x="7624914" y="4552430"/>
              <a:ext cx="1294795" cy="1294795"/>
            </a:xfrm>
            <a:prstGeom prst="arc">
              <a:avLst>
                <a:gd name="adj1" fmla="val 16200000"/>
                <a:gd name="adj2" fmla="val 18915591"/>
              </a:avLst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66" name="円弧 65"/>
            <p:cNvSpPr/>
            <p:nvPr/>
          </p:nvSpPr>
          <p:spPr>
            <a:xfrm rot="5700195">
              <a:off x="7619391" y="4846444"/>
              <a:ext cx="1294795" cy="1294795"/>
            </a:xfrm>
            <a:prstGeom prst="arc">
              <a:avLst>
                <a:gd name="adj1" fmla="val 16200000"/>
                <a:gd name="adj2" fmla="val 18915591"/>
              </a:avLst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67" name="円弧 66"/>
            <p:cNvSpPr/>
            <p:nvPr/>
          </p:nvSpPr>
          <p:spPr>
            <a:xfrm rot="8400195">
              <a:off x="7423613" y="5136870"/>
              <a:ext cx="1294795" cy="1294795"/>
            </a:xfrm>
            <a:prstGeom prst="arc">
              <a:avLst>
                <a:gd name="adj1" fmla="val 16200000"/>
                <a:gd name="adj2" fmla="val 18915591"/>
              </a:avLst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4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541784" y="2636961"/>
            <a:ext cx="8206680" cy="1008063"/>
          </a:xfrm>
        </p:spPr>
        <p:txBody>
          <a:bodyPr/>
          <a:lstStyle/>
          <a:p>
            <a:r>
              <a:rPr lang="ja-JP" altLang="en-US" sz="3600" b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キャッシュコヒーレンス</a:t>
            </a:r>
            <a:endParaRPr kumimoji="1" lang="ja-JP" altLang="en-US" sz="3600" b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616700"/>
            <a:ext cx="2133600" cy="196850"/>
          </a:xfrm>
        </p:spPr>
        <p:txBody>
          <a:bodyPr/>
          <a:lstStyle/>
          <a:p>
            <a:fld id="{415FF992-0EB6-4062-B198-36E0943037F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キャッシュのコヒーレンス（一貫性）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60512"/>
            <a:ext cx="4883763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プライベートキャッシュを使用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マルチコア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への要求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共有メモリは常に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最新データ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が見える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が共有メモリに書き込んだ値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他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のコアにも最新データとして見える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を用いた場合も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常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に最新のデータが見えること（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一貫性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）を保証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問題点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キャッシュデータ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最新とは限らない</a:t>
            </a:r>
            <a:endParaRPr lang="en-US" altLang="ja-JP" sz="18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か対策（コヒーレンス制御）が必要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rot="16200000">
            <a:off x="6017794" y="1723800"/>
            <a:ext cx="599229" cy="1315163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93910" y="2081767"/>
            <a:ext cx="15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987856" y="2417615"/>
            <a:ext cx="691902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14391" y="3553160"/>
            <a:ext cx="21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ライトスルー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方式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lang="en-US" altLang="ja-JP" sz="1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 rot="16200000">
            <a:off x="6141351" y="975096"/>
            <a:ext cx="352114" cy="1315160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35807" y="1460664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コア１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148054" y="6243920"/>
            <a:ext cx="2101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ライトバック方式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lang="en-US" altLang="ja-JP" sz="12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5987856" y="2417615"/>
            <a:ext cx="691902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 rot="16200000">
            <a:off x="7799269" y="975096"/>
            <a:ext cx="352114" cy="1315160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593725" y="1460664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コア２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 rot="16200000">
            <a:off x="7677647" y="1716291"/>
            <a:ext cx="599229" cy="1311292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255698" y="2072322"/>
            <a:ext cx="15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649644" y="2408170"/>
            <a:ext cx="691902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 rot="16200000">
            <a:off x="6844818" y="1763812"/>
            <a:ext cx="599229" cy="2969210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432826" y="2948802"/>
            <a:ext cx="15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826772" y="3284650"/>
            <a:ext cx="691902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826772" y="3284650"/>
            <a:ext cx="691902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2" name="直線コネクタ 11"/>
          <p:cNvCxnSpPr>
            <a:stCxn id="20" idx="1"/>
            <a:endCxn id="9" idx="3"/>
          </p:cNvCxnSpPr>
          <p:nvPr/>
        </p:nvCxnSpPr>
        <p:spPr>
          <a:xfrm>
            <a:off x="6317408" y="1808733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984594" y="1789773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6310045" y="2685042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977231" y="2666082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5224274" y="181595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① </a:t>
            </a:r>
            <a:r>
              <a:rPr kumimoji="1"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 </a:t>
            </a:r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12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上書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925013" y="1815182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② 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kumimoji="1"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12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読み出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 rot="16200000">
            <a:off x="6021665" y="4311715"/>
            <a:ext cx="599229" cy="1315163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597781" y="4669682"/>
            <a:ext cx="15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991727" y="5005530"/>
            <a:ext cx="691902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 rot="16200000">
            <a:off x="6145222" y="3563011"/>
            <a:ext cx="352114" cy="1315160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939678" y="4048579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コア１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5991727" y="5005530"/>
            <a:ext cx="691902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 rot="16200000">
            <a:off x="7803140" y="3563011"/>
            <a:ext cx="352114" cy="1315160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597596" y="4048579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コア２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 rot="16200000">
            <a:off x="7681518" y="4304206"/>
            <a:ext cx="599229" cy="1311292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259569" y="4660237"/>
            <a:ext cx="15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653515" y="4996085"/>
            <a:ext cx="691902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 rot="16200000">
            <a:off x="6848689" y="4351727"/>
            <a:ext cx="599229" cy="2969210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36697" y="5536717"/>
            <a:ext cx="159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830643" y="5872565"/>
            <a:ext cx="691902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6" name="直線コネクタ 75"/>
          <p:cNvCxnSpPr>
            <a:stCxn id="63" idx="1"/>
            <a:endCxn id="60" idx="3"/>
          </p:cNvCxnSpPr>
          <p:nvPr/>
        </p:nvCxnSpPr>
        <p:spPr>
          <a:xfrm>
            <a:off x="6321279" y="4396648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988465" y="4377688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313916" y="5272957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7981102" y="5253997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/>
          <p:cNvSpPr txBox="1"/>
          <p:nvPr/>
        </p:nvSpPr>
        <p:spPr>
          <a:xfrm>
            <a:off x="5228145" y="4403874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① </a:t>
            </a:r>
            <a:r>
              <a:rPr kumimoji="1"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 </a:t>
            </a:r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12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上書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7928884" y="4403097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② 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kumimoji="1"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12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読み出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5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コヒーレンス制御方式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2028329"/>
            <a:ext cx="8229600" cy="51450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スヌープ方式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コア数が少ないプロセッサ向け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ディレクトリ方式</a:t>
            </a:r>
            <a:endParaRPr kumimoji="1"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コア数が多いプロセッサ向け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08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スヌープ方式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68760"/>
            <a:ext cx="4200387" cy="4981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コヒーレンス制御の手順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すべての書き込み情報（ブロック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アドレス）を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共有バス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放送</a:t>
            </a: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各ノードの</a:t>
            </a:r>
            <a:r>
              <a:rPr lang="ja-JP" altLang="en-US" sz="16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スヌープコントローラ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が共有バスを監視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当該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ブロックを保持していた場合はコヒーレンス制御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自身が持つブロックを無効化，</a:t>
            </a:r>
            <a:r>
              <a:rPr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書き込みが発生したキャッシュに</a:t>
            </a:r>
            <a:r>
              <a:rPr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対して最新データの転送を要求</a:t>
            </a:r>
            <a:endParaRPr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共有キャッシュ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メモリの書き込みのタイミング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書き込み発生時，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他からのデータ要求時，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置換される時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5">
              <a:buFont typeface="Wingdings" panose="05000000000000000000" pitchFamily="2" charset="2"/>
              <a:buChar char="ü"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共有バス以外では使えない</a:t>
            </a:r>
            <a:endParaRPr lang="en-US" altLang="ja-JP" sz="18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16200000">
            <a:off x="5640329" y="2654390"/>
            <a:ext cx="599229" cy="1022534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2866043"/>
            <a:ext cx="1446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87826" y="3179872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 rot="16200000">
            <a:off x="5764317" y="1905255"/>
            <a:ext cx="352114" cy="1023393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8501" y="2244940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コア１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 rot="16200000">
            <a:off x="7422235" y="1905255"/>
            <a:ext cx="352114" cy="1023393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06419" y="2244940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コア２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7300613" y="2646450"/>
            <a:ext cx="599229" cy="1019525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5876" y="2856598"/>
            <a:ext cx="1446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43800" y="3179872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 rot="16200000">
            <a:off x="6471526" y="3347014"/>
            <a:ext cx="599229" cy="2677701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04648" y="4574508"/>
            <a:ext cx="15913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535919" y="4705313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1" name="直線コネクタ 20"/>
          <p:cNvCxnSpPr>
            <a:stCxn id="9" idx="1"/>
            <a:endCxn id="6" idx="3"/>
          </p:cNvCxnSpPr>
          <p:nvPr/>
        </p:nvCxnSpPr>
        <p:spPr>
          <a:xfrm flipH="1">
            <a:off x="5939944" y="2593009"/>
            <a:ext cx="43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598292" y="2574049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95413" y="3469318"/>
            <a:ext cx="0" cy="433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362599" y="3450358"/>
            <a:ext cx="0" cy="468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756254" y="3906539"/>
            <a:ext cx="0" cy="458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258859" y="3911849"/>
            <a:ext cx="2593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748813" y="361946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バス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609878" y="3318042"/>
            <a:ext cx="190500" cy="1388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274712" y="3307870"/>
            <a:ext cx="190500" cy="1388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591968" y="5246820"/>
            <a:ext cx="190500" cy="1388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794617" y="513158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スヌープコントローラ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887826" y="3179872"/>
            <a:ext cx="452539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98304" y="2598731"/>
            <a:ext cx="1501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 書き込み発生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02312" y="3635960"/>
            <a:ext cx="515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“A”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989897" y="3474787"/>
            <a:ext cx="117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 書き込み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情報を放送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765440" y="3487754"/>
            <a:ext cx="1287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 共有データ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に対する書き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込みを発見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592562" y="2589044"/>
            <a:ext cx="163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④ コヒーレンス制御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940375" y="560059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スヌープ方式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5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メモリエラーの種類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4934" y="1546217"/>
            <a:ext cx="8664154" cy="439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保持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しているデータが</a:t>
            </a:r>
            <a:r>
              <a:rPr lang="ja-JP" altLang="en-US" sz="20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一時的に変化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した状態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主な原因： 宇宙線の衝突に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よりメモリセル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に蓄えた電荷の乱れが発生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ハードウェアは正常なため，データを更新すればメモリは正しく動作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ほとんどのエラーは</a:t>
            </a: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ソフトエラー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lang="ja-JP" altLang="en-US" sz="20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物理的に壊れた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ハードウェアの修理・交換が必要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修理・交換するまでは，メモリのデータが正しい保証はない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めったに起こらない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1124744"/>
            <a:ext cx="75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ソフトエラー</a:t>
            </a:r>
            <a:endParaRPr kumimoji="1" lang="ja-JP" altLang="en-US" sz="2400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695728"/>
            <a:ext cx="756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ハードエラー</a:t>
            </a:r>
            <a:endParaRPr kumimoji="1" lang="ja-JP" altLang="en-US" sz="2400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3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ディレクトリ</a:t>
            </a:r>
            <a:r>
              <a:rPr kumimoji="1" lang="ja-JP" altLang="en-US" dirty="0" smtClean="0"/>
              <a:t>方式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37828"/>
            <a:ext cx="4200387" cy="514350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キャッシュディレクトリ</a:t>
            </a:r>
            <a:endParaRPr lang="en-US" altLang="ja-JP" sz="18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ブロックがキャッシュされている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場所を記録する表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集中方式（表は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つ）と分散方式（表は複数）がある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コヒーレンス制御の手順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書き込み時に該当する</a:t>
            </a:r>
            <a:r>
              <a:rPr lang="ja-JP" altLang="en-US" sz="16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ディレクトリを参照</a:t>
            </a:r>
            <a:endParaRPr lang="en-US" altLang="ja-JP" sz="16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当該ブロックを有するノードが他に存在した場合はコヒーレンス制御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無効化 </a:t>
            </a:r>
            <a:r>
              <a:rPr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キャッシュ間転送</a:t>
            </a:r>
            <a:endParaRPr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共有キャッシュ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メモリの書き込みのタイミング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書き込み時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転送時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置換時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4">
              <a:buFont typeface="Wingdings" panose="05000000000000000000" pitchFamily="2" charset="2"/>
              <a:buChar char="n"/>
            </a:pPr>
            <a:endParaRPr lang="en-US" altLang="ja-JP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ja-JP" altLang="en-US" sz="18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任意のネットワークで使用可能</a:t>
            </a:r>
            <a:endParaRPr lang="en-US" altLang="ja-JP" sz="18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 rot="16200000">
            <a:off x="5153304" y="2654390"/>
            <a:ext cx="599229" cy="1022534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6658" y="2866043"/>
            <a:ext cx="131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00801" y="3179872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 rot="16200000">
            <a:off x="5277292" y="1905255"/>
            <a:ext cx="352114" cy="1023393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5378" y="2244940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コア１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 rot="16200000">
            <a:off x="6935210" y="1905255"/>
            <a:ext cx="352114" cy="1023393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23296" y="2244940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コア２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6813588" y="2646450"/>
            <a:ext cx="599229" cy="1019525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38446" y="2856598"/>
            <a:ext cx="131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056775" y="3179872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 rot="16200000">
            <a:off x="5905335" y="3809332"/>
            <a:ext cx="599229" cy="2677701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80451" y="5036826"/>
            <a:ext cx="131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69728" y="5167631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1" name="直線コネクタ 20"/>
          <p:cNvCxnSpPr>
            <a:stCxn id="9" idx="1"/>
            <a:endCxn id="6" idx="3"/>
          </p:cNvCxnSpPr>
          <p:nvPr/>
        </p:nvCxnSpPr>
        <p:spPr>
          <a:xfrm flipH="1">
            <a:off x="5452919" y="2593009"/>
            <a:ext cx="43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111267" y="2574049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208388" y="3469318"/>
            <a:ext cx="0" cy="4498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875574" y="3450358"/>
            <a:ext cx="0" cy="468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190063" y="4368857"/>
            <a:ext cx="0" cy="458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7663960" y="4057708"/>
            <a:ext cx="260039" cy="6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5400801" y="3179872"/>
            <a:ext cx="452539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11279" y="2598731"/>
            <a:ext cx="1501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 書き込み発生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624740" y="4373417"/>
            <a:ext cx="133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 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ディレクト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 へ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問い合わせ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003327" y="4422724"/>
            <a:ext cx="117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 共有データ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2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を発見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189110" y="2589044"/>
            <a:ext cx="163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④ コヒーレンス制御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094969" y="556949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ディレクトリ方式 </a:t>
            </a:r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雲 10"/>
          <p:cNvSpPr/>
          <p:nvPr/>
        </p:nvSpPr>
        <p:spPr>
          <a:xfrm>
            <a:off x="4815340" y="3861217"/>
            <a:ext cx="2883421" cy="507640"/>
          </a:xfrm>
          <a:prstGeom prst="cloud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ネットワーク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 rot="16200000">
            <a:off x="8134147" y="3559480"/>
            <a:ext cx="599229" cy="1019525"/>
          </a:xfrm>
          <a:prstGeom prst="rect">
            <a:avLst/>
          </a:prstGeom>
          <a:solidFill>
            <a:srgbClr val="FFCC99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951282" y="3517463"/>
            <a:ext cx="1085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ディレクトリ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928175" y="3947179"/>
            <a:ext cx="101952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A: </a:t>
            </a:r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</a:t>
            </a:r>
            <a:r>
              <a:rPr kumimoji="1" lang="en-US" altLang="ja-JP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kumimoji="1" lang="ja-JP" altLang="en-US" sz="11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</a:t>
            </a:r>
            <a:r>
              <a:rPr kumimoji="1" lang="en-US" altLang="ja-JP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566204" y="4113042"/>
            <a:ext cx="515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“A”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8524428" y="3886732"/>
            <a:ext cx="400764" cy="255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9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/>
      <p:bldP spid="39" grpId="0"/>
      <p:bldP spid="40" grpId="0"/>
      <p:bldP spid="41" grpId="0"/>
      <p:bldP spid="45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コヒーレンスプロトコル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8249"/>
            <a:ext cx="8229600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ブロックの取り得る状態に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り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様々な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プロトコルが存在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kumimoji="1" lang="en-US" altLang="ja-JP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MESI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</a:t>
            </a:r>
            <a:endParaRPr kumimoji="1" lang="en-US" altLang="ja-JP" sz="20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p"/>
            </a:pP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Modified, Exclusive, Shared, Invalid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４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p"/>
            </a:pP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Intel Pentium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プロセッサなど多くのプロセッサで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採用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MSI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p"/>
            </a:pP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Modified, Shared, Invalid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の３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MOSI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p"/>
            </a:pP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Modified, Owned, Shared, Invalid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の４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MOESI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p"/>
            </a:pP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Modified, Owned, Exclusive, Shared, Invalid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の５状態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3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AMD64 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で採用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3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MESI</a:t>
            </a:r>
            <a:r>
              <a:rPr kumimoji="1" lang="ja-JP" altLang="en-US" dirty="0" smtClean="0"/>
              <a:t>プロトコル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1450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ブロックの状態は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以下の４つ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Modified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1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キャッシュのみにデータが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存在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書き込みが行われた状態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kumimoji="1"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記憶と内容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不一致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Exclusive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18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キャッシュのみにデータが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存在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記憶と内容が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一致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Shared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複数のキャッシュにデータが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存在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記憶と内容が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一致</a:t>
            </a:r>
            <a: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Invalid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2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無効な状態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558704"/>
            <a:ext cx="3352800" cy="413997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58188" y="5740179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MESI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プロトコルの状態遷移図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pPr algn="ctr"/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https://en.wikipedia.org/wiki/MESI_protocol</a:t>
            </a:r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より）</a:t>
            </a:r>
            <a:endParaRPr kumimoji="1"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5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MESI</a:t>
            </a:r>
            <a:r>
              <a:rPr kumimoji="1" lang="ja-JP" altLang="en-US" dirty="0" smtClean="0"/>
              <a:t>プロトコルの動作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64568"/>
            <a:ext cx="4322223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書き込みは</a:t>
            </a:r>
            <a:r>
              <a:rPr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自ノードのみ</a:t>
            </a:r>
            <a:endParaRPr lang="en-US" altLang="ja-JP" sz="24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他ノードが有するブロックを無効化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共有メモリにも書き込まない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読み出し時に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キャッシュ間転送することで最新データを取得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転送時に共有メモリにも反映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43" name="正方形/長方形 42"/>
          <p:cNvSpPr/>
          <p:nvPr/>
        </p:nvSpPr>
        <p:spPr>
          <a:xfrm rot="16200000">
            <a:off x="5640329" y="2366358"/>
            <a:ext cx="599229" cy="1022534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47779" y="2578011"/>
            <a:ext cx="131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887826" y="2891840"/>
            <a:ext cx="452539" cy="21859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 rot="16200000">
            <a:off x="5764317" y="1617223"/>
            <a:ext cx="352114" cy="1023393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552403" y="1956908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コア１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 rot="16200000">
            <a:off x="7422235" y="1617223"/>
            <a:ext cx="352114" cy="1023393"/>
          </a:xfrm>
          <a:prstGeom prst="rect">
            <a:avLst/>
          </a:prstGeom>
          <a:solidFill>
            <a:srgbClr val="FFCC99"/>
          </a:solidFill>
          <a:ln w="38100" cmpd="sng">
            <a:solidFill>
              <a:srgbClr val="2929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210321" y="1956908"/>
            <a:ext cx="86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コア２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 rot="16200000">
            <a:off x="7300613" y="2358418"/>
            <a:ext cx="599229" cy="1019525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009567" y="2568566"/>
            <a:ext cx="131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7543800" y="2891840"/>
            <a:ext cx="452539" cy="21859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 rot="16200000">
            <a:off x="6471526" y="3058982"/>
            <a:ext cx="599229" cy="2677701"/>
          </a:xfrm>
          <a:prstGeom prst="rect">
            <a:avLst/>
          </a:prstGeom>
          <a:solidFill>
            <a:srgbClr val="FFFFCC"/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346642" y="4286476"/>
            <a:ext cx="131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２次キャッシュ</a:t>
            </a:r>
            <a:endParaRPr kumimoji="1" lang="en-US" altLang="ja-JP" sz="11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7535919" y="4417281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56" name="直線コネクタ 55"/>
          <p:cNvCxnSpPr>
            <a:stCxn id="46" idx="1"/>
            <a:endCxn id="43" idx="3"/>
          </p:cNvCxnSpPr>
          <p:nvPr/>
        </p:nvCxnSpPr>
        <p:spPr>
          <a:xfrm flipH="1">
            <a:off x="5939944" y="2304977"/>
            <a:ext cx="43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598292" y="2286017"/>
            <a:ext cx="1" cy="27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5695413" y="3181286"/>
            <a:ext cx="0" cy="433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362599" y="3162326"/>
            <a:ext cx="0" cy="468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6756254" y="3618507"/>
            <a:ext cx="0" cy="458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5258859" y="3623817"/>
            <a:ext cx="2593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4748813" y="333142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バス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609878" y="3030010"/>
            <a:ext cx="190500" cy="1388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274712" y="3019838"/>
            <a:ext cx="190500" cy="1388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591968" y="4958788"/>
            <a:ext cx="190500" cy="13886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94617" y="4843556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スヌープコントローラ</a:t>
            </a:r>
            <a:endParaRPr kumimoji="1"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887735" y="2891958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998304" y="2310699"/>
            <a:ext cx="1501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read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875888" y="3331215"/>
            <a:ext cx="79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read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675028" y="2301012"/>
            <a:ext cx="1483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read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282079" y="5209455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スヌープ方式 ＋ </a:t>
            </a:r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MESI</a:t>
            </a:r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プロトコル </a:t>
            </a:r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4863916" y="2756597"/>
            <a:ext cx="679863" cy="270486"/>
          </a:xfrm>
          <a:prstGeom prst="wedgeRoundRectCallout">
            <a:avLst>
              <a:gd name="adj1" fmla="val 94122"/>
              <a:gd name="adj2" fmla="val 249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4" name="角丸四角形吹き出し 73"/>
          <p:cNvSpPr/>
          <p:nvPr/>
        </p:nvSpPr>
        <p:spPr>
          <a:xfrm>
            <a:off x="6528750" y="2760396"/>
            <a:ext cx="679863" cy="270486"/>
          </a:xfrm>
          <a:prstGeom prst="wedgeRoundRectCallout">
            <a:avLst>
              <a:gd name="adj1" fmla="val 94122"/>
              <a:gd name="adj2" fmla="val 249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6" name="角丸四角形吹き出し 75"/>
          <p:cNvSpPr/>
          <p:nvPr/>
        </p:nvSpPr>
        <p:spPr>
          <a:xfrm>
            <a:off x="4863916" y="2755938"/>
            <a:ext cx="679863" cy="270486"/>
          </a:xfrm>
          <a:prstGeom prst="wedgeRoundRectCallout">
            <a:avLst>
              <a:gd name="adj1" fmla="val 94122"/>
              <a:gd name="adj2" fmla="val 249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7542600" y="2887209"/>
            <a:ext cx="452539" cy="2185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8" name="角丸四角形吹き出し 77"/>
          <p:cNvSpPr/>
          <p:nvPr/>
        </p:nvSpPr>
        <p:spPr>
          <a:xfrm>
            <a:off x="6527550" y="2761678"/>
            <a:ext cx="679863" cy="270486"/>
          </a:xfrm>
          <a:prstGeom prst="wedgeRoundRectCallout">
            <a:avLst>
              <a:gd name="adj1" fmla="val 94122"/>
              <a:gd name="adj2" fmla="val 249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9" name="角丸四角形吹き出し 78"/>
          <p:cNvSpPr/>
          <p:nvPr/>
        </p:nvSpPr>
        <p:spPr>
          <a:xfrm>
            <a:off x="4862716" y="2755729"/>
            <a:ext cx="679863" cy="270486"/>
          </a:xfrm>
          <a:prstGeom prst="wedgeRoundRectCallout">
            <a:avLst>
              <a:gd name="adj1" fmla="val 94122"/>
              <a:gd name="adj2" fmla="val 249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078279" y="2491802"/>
            <a:ext cx="818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write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1" name="角丸四角形吹き出し 80"/>
          <p:cNvSpPr/>
          <p:nvPr/>
        </p:nvSpPr>
        <p:spPr>
          <a:xfrm>
            <a:off x="6533599" y="2759524"/>
            <a:ext cx="679863" cy="270486"/>
          </a:xfrm>
          <a:prstGeom prst="wedgeRoundRectCallout">
            <a:avLst>
              <a:gd name="adj1" fmla="val 94122"/>
              <a:gd name="adj2" fmla="val 249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 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状態</a:t>
            </a:r>
            <a:endParaRPr kumimoji="1" lang="ja-JP" altLang="en-US" sz="14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539751" y="2888222"/>
            <a:ext cx="452539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5889667" y="2890836"/>
            <a:ext cx="452539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534971" y="4416530"/>
            <a:ext cx="452539" cy="2185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7867742" y="3486108"/>
            <a:ext cx="9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12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無効化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867743" y="3649528"/>
            <a:ext cx="97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2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を転送</a:t>
            </a:r>
            <a:endParaRPr kumimoji="1" lang="en-US" altLang="ja-JP" sz="1200" dirty="0" smtClean="0">
              <a:solidFill>
                <a:srgbClr val="C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66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/>
      <p:bldP spid="68" grpId="1"/>
      <p:bldP spid="68" grpId="2"/>
      <p:bldP spid="69" grpId="0"/>
      <p:bldP spid="69" grpId="1"/>
      <p:bldP spid="72" grpId="0"/>
      <p:bldP spid="72" grpId="1"/>
      <p:bldP spid="76" grpId="0" animBg="1"/>
      <p:bldP spid="76" grpId="1" animBg="1"/>
      <p:bldP spid="77" grpId="0" animBg="1"/>
      <p:bldP spid="78" grpId="0" animBg="1"/>
      <p:bldP spid="79" grpId="0" animBg="1"/>
      <p:bldP spid="79" grpId="1" animBg="1"/>
      <p:bldP spid="79" grpId="2" animBg="1"/>
      <p:bldP spid="80" grpId="0"/>
      <p:bldP spid="80" grpId="1"/>
      <p:bldP spid="81" grpId="0" animBg="1"/>
      <p:bldP spid="81" grpId="1" animBg="1"/>
      <p:bldP spid="75" grpId="0" animBg="1"/>
      <p:bldP spid="82" grpId="0" animBg="1"/>
      <p:bldP spid="83" grpId="0" animBg="1"/>
      <p:bldP spid="84" grpId="0"/>
      <p:bldP spid="84" grpId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逐次</a:t>
            </a:r>
            <a:r>
              <a:rPr lang="ja-JP" altLang="en-US" dirty="0"/>
              <a:t>処理</a:t>
            </a:r>
            <a:r>
              <a:rPr lang="ja-JP" altLang="en-US" dirty="0" smtClean="0"/>
              <a:t>と並列</a:t>
            </a:r>
            <a:r>
              <a:rPr lang="ja-JP" altLang="en-US" dirty="0"/>
              <a:t>処理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92225"/>
            <a:ext cx="8229600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逐次処理</a:t>
            </a:r>
            <a:endParaRPr kumimoji="1"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複数の処理（プロセス，スレッド）を</a:t>
            </a:r>
            <a:r>
              <a:rPr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順に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実行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ハードウェアは</a:t>
            </a: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台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並列処理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処理（プロセス，スレッド）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sz="24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</a:t>
            </a:r>
            <a:r>
              <a:rPr lang="ja-JP" altLang="en-US" sz="24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実行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（普通は）ハードウェアは複数台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401387" y="2827032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452759" y="2132856"/>
            <a:ext cx="437226" cy="437226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733086" y="2132856"/>
            <a:ext cx="437226" cy="437226"/>
          </a:xfrm>
          <a:prstGeom prst="ellipse">
            <a:avLst/>
          </a:prstGeom>
          <a:solidFill>
            <a:srgbClr val="CE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013412" y="2132989"/>
            <a:ext cx="437226" cy="43722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293738" y="2132989"/>
            <a:ext cx="437226" cy="43722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>
            <a:stCxn id="8" idx="4"/>
            <a:endCxn id="6" idx="0"/>
          </p:cNvCxnSpPr>
          <p:nvPr/>
        </p:nvCxnSpPr>
        <p:spPr>
          <a:xfrm flipH="1">
            <a:off x="7620000" y="2570082"/>
            <a:ext cx="1051372" cy="256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013412" y="336211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 </a:t>
            </a:r>
            <a:r>
              <a:rPr kumimoji="1" lang="ja-JP" altLang="en-US" dirty="0" smtClean="0"/>
              <a:t>逐次処理 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8452759" y="5419320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8452759" y="4725144"/>
            <a:ext cx="437226" cy="437226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7733086" y="4725144"/>
            <a:ext cx="437226" cy="437226"/>
          </a:xfrm>
          <a:prstGeom prst="ellipse">
            <a:avLst/>
          </a:prstGeom>
          <a:solidFill>
            <a:srgbClr val="CE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013412" y="4725277"/>
            <a:ext cx="437226" cy="43722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293738" y="4725277"/>
            <a:ext cx="437226" cy="43722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17" idx="4"/>
            <a:endCxn id="16" idx="0"/>
          </p:cNvCxnSpPr>
          <p:nvPr/>
        </p:nvCxnSpPr>
        <p:spPr>
          <a:xfrm>
            <a:off x="8671372" y="5162370"/>
            <a:ext cx="0" cy="256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013412" y="595439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 </a:t>
            </a:r>
            <a:r>
              <a:rPr kumimoji="1" lang="ja-JP" altLang="en-US" dirty="0" smtClean="0"/>
              <a:t>並列処理 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6293738" y="5419320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20" idx="4"/>
            <a:endCxn id="23" idx="0"/>
          </p:cNvCxnSpPr>
          <p:nvPr/>
        </p:nvCxnSpPr>
        <p:spPr>
          <a:xfrm>
            <a:off x="6512351" y="5162503"/>
            <a:ext cx="0" cy="2568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7013411" y="5420600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19" idx="4"/>
            <a:endCxn id="25" idx="0"/>
          </p:cNvCxnSpPr>
          <p:nvPr/>
        </p:nvCxnSpPr>
        <p:spPr>
          <a:xfrm flipH="1">
            <a:off x="7232024" y="5162503"/>
            <a:ext cx="1" cy="2580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7733083" y="5420600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18" idx="4"/>
            <a:endCxn id="27" idx="0"/>
          </p:cNvCxnSpPr>
          <p:nvPr/>
        </p:nvCxnSpPr>
        <p:spPr>
          <a:xfrm flipH="1">
            <a:off x="7951696" y="5162370"/>
            <a:ext cx="3" cy="25823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9" idx="4"/>
            <a:endCxn id="6" idx="0"/>
          </p:cNvCxnSpPr>
          <p:nvPr/>
        </p:nvCxnSpPr>
        <p:spPr>
          <a:xfrm flipH="1">
            <a:off x="7620000" y="2570082"/>
            <a:ext cx="331699" cy="256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0" idx="4"/>
            <a:endCxn id="6" idx="0"/>
          </p:cNvCxnSpPr>
          <p:nvPr/>
        </p:nvCxnSpPr>
        <p:spPr>
          <a:xfrm>
            <a:off x="7232025" y="2570215"/>
            <a:ext cx="387975" cy="2568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11" idx="4"/>
            <a:endCxn id="6" idx="0"/>
          </p:cNvCxnSpPr>
          <p:nvPr/>
        </p:nvCxnSpPr>
        <p:spPr>
          <a:xfrm>
            <a:off x="6512351" y="2570215"/>
            <a:ext cx="1107649" cy="2568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並列処理のニーズ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340768"/>
            <a:ext cx="5347252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科学技術計算（昔も今も）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アプリケーションを並列化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並列処理を行うことで高速化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スーパーコンピュータを中心に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並列処理技術が発展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ユーザ行動やアプリの変化（ここ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年）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ユーザ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複数アプリを同時に稼働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iTunes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で音楽を聴き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ながら 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W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ord 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で文書作成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アプリ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並列化が進んだ</a:t>
            </a:r>
            <a:endParaRPr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Chrome 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はタブ毎にスレッドを生成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今は 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 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でも並列処理が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当然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の時代</a:t>
            </a:r>
            <a:endParaRPr kumimoji="1"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88640"/>
            <a:ext cx="2814221" cy="28142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864184" y="2985471"/>
            <a:ext cx="4371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en-US" altLang="ja-JP" sz="1200" dirty="0" err="1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flowCart</a:t>
            </a:r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（オイラー方程式のソルバ</a:t>
            </a:r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</a:t>
            </a:r>
            <a:r>
              <a:rPr kumimoji="1"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スケーラビリティ </a:t>
            </a:r>
            <a:r>
              <a:rPr kumimoji="1"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</a:p>
          <a:p>
            <a:pPr algn="ctr"/>
            <a:r>
              <a:rPr lang="ja-JP" altLang="en-US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1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http://</a:t>
            </a:r>
            <a:r>
              <a:rPr lang="en-US" altLang="ja-JP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people.nas.nasa.gov/aftosmis</a:t>
            </a:r>
            <a:r>
              <a:rPr lang="en-US" altLang="ja-JP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br>
              <a:rPr lang="en-US" altLang="ja-JP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lang="en-US" altLang="ja-JP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   cart3d/images/SGchapman_scale.gif</a:t>
            </a:r>
            <a:r>
              <a:rPr lang="ja-JP" altLang="en-US" sz="1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kumimoji="1" lang="ja-JP" altLang="en-US" sz="1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26294"/>
            <a:ext cx="3088083" cy="27704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868144" y="6505599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PC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で稼働するプロセスの例</a:t>
            </a:r>
            <a:r>
              <a:rPr kumimoji="1"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en-US" altLang="ja-JP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sz="11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7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並列処理とマルチタスク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並列処理</a:t>
            </a:r>
            <a:endParaRPr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複数の処理を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同時並列に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実行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（普通は）ハードウェアは複数台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マルチタスク</a:t>
            </a:r>
            <a:endParaRPr kumimoji="1"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の処理を</a:t>
            </a: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時分割で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実行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ハードウェアは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１台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数台存在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/>
            </a:r>
            <a:b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</a:b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のように見せかけて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8023206" y="3861048"/>
            <a:ext cx="437226" cy="437226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303533" y="3861048"/>
            <a:ext cx="437226" cy="437226"/>
          </a:xfrm>
          <a:prstGeom prst="ellipse">
            <a:avLst/>
          </a:prstGeom>
          <a:solidFill>
            <a:srgbClr val="CE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583859" y="3861181"/>
            <a:ext cx="437226" cy="43722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864185" y="3861181"/>
            <a:ext cx="437226" cy="43722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14" idx="4"/>
            <a:endCxn id="24" idx="0"/>
          </p:cNvCxnSpPr>
          <p:nvPr/>
        </p:nvCxnSpPr>
        <p:spPr>
          <a:xfrm flipH="1">
            <a:off x="7190447" y="4298274"/>
            <a:ext cx="1051372" cy="25823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291879" y="509030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マルチタスク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21" name="直線コネクタ 20"/>
          <p:cNvCxnSpPr>
            <a:stCxn id="17" idx="4"/>
            <a:endCxn id="24" idx="0"/>
          </p:cNvCxnSpPr>
          <p:nvPr/>
        </p:nvCxnSpPr>
        <p:spPr>
          <a:xfrm>
            <a:off x="6082798" y="4298407"/>
            <a:ext cx="1107649" cy="2580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4"/>
            <a:endCxn id="24" idx="0"/>
          </p:cNvCxnSpPr>
          <p:nvPr/>
        </p:nvCxnSpPr>
        <p:spPr>
          <a:xfrm>
            <a:off x="6802472" y="4298407"/>
            <a:ext cx="387975" cy="2580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6971834" y="4556504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直線コネクタ 24"/>
          <p:cNvCxnSpPr>
            <a:stCxn id="15" idx="4"/>
            <a:endCxn id="24" idx="0"/>
          </p:cNvCxnSpPr>
          <p:nvPr/>
        </p:nvCxnSpPr>
        <p:spPr>
          <a:xfrm flipH="1">
            <a:off x="7190447" y="4298274"/>
            <a:ext cx="331699" cy="25823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8027165" y="2236557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8027165" y="1542381"/>
            <a:ext cx="437226" cy="437226"/>
          </a:xfrm>
          <a:prstGeom prst="ellipse">
            <a:avLst/>
          </a:prstGeom>
          <a:solidFill>
            <a:srgbClr val="D1E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7307492" y="1542381"/>
            <a:ext cx="437226" cy="437226"/>
          </a:xfrm>
          <a:prstGeom prst="ellipse">
            <a:avLst/>
          </a:prstGeom>
          <a:solidFill>
            <a:srgbClr val="CE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処理２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587818" y="1542514"/>
            <a:ext cx="437226" cy="43722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868144" y="1542514"/>
            <a:ext cx="437226" cy="43722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処理４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>
            <a:stCxn id="27" idx="4"/>
            <a:endCxn id="26" idx="0"/>
          </p:cNvCxnSpPr>
          <p:nvPr/>
        </p:nvCxnSpPr>
        <p:spPr>
          <a:xfrm>
            <a:off x="8245778" y="1979607"/>
            <a:ext cx="0" cy="2569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406680" y="27716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並列処理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868144" y="2236557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直線コネクタ 33"/>
          <p:cNvCxnSpPr>
            <a:stCxn id="30" idx="4"/>
            <a:endCxn id="33" idx="0"/>
          </p:cNvCxnSpPr>
          <p:nvPr/>
        </p:nvCxnSpPr>
        <p:spPr>
          <a:xfrm>
            <a:off x="6086757" y="1979740"/>
            <a:ext cx="0" cy="25681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6587817" y="2237837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36" name="直線コネクタ 35"/>
          <p:cNvCxnSpPr>
            <a:stCxn id="29" idx="4"/>
            <a:endCxn id="35" idx="0"/>
          </p:cNvCxnSpPr>
          <p:nvPr/>
        </p:nvCxnSpPr>
        <p:spPr>
          <a:xfrm flipH="1">
            <a:off x="6806430" y="1979740"/>
            <a:ext cx="1" cy="2580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7307489" y="2237837"/>
            <a:ext cx="437226" cy="437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HW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38" name="直線コネクタ 37"/>
          <p:cNvCxnSpPr>
            <a:stCxn id="28" idx="4"/>
            <a:endCxn id="37" idx="0"/>
          </p:cNvCxnSpPr>
          <p:nvPr/>
        </p:nvCxnSpPr>
        <p:spPr>
          <a:xfrm flipH="1">
            <a:off x="7526102" y="1979607"/>
            <a:ext cx="3" cy="25823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並列処理を行うシステム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8249"/>
            <a:ext cx="8507288" cy="5145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マルチプロセッサ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ja-JP" altLang="en-US" sz="20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複数プロセッサ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からなるコンピュータ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主にサーバで使用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マルチコア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複数コア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を搭載したプロセッサ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最近はほとんどのプロセッサがマルチコア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ハードウェアマルチスレッディング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ja-JP" altLang="en-US" sz="2000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１つのコア（小さなプロセッサ）上で複数の処理を実行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する技術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一部の技術は 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PC/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サーバ向けのプロセッサにおいて標準的に採用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2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マルチプロセッサ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4508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複数のプロセッサ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によって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構成された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コンピュータシステム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スーパーコンピュータ</a:t>
            </a:r>
            <a:r>
              <a:rPr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en-US" altLang="ja-JP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PC </a:t>
            </a:r>
            <a:r>
              <a:rPr kumimoji="1"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クラスタ</a:t>
            </a:r>
            <a:endParaRPr kumimoji="1" lang="en-US" altLang="ja-JP" sz="1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914400" lvl="2" indent="0">
              <a:buNone/>
            </a:pP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現在（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2015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月調べ）世界最速の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システム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</a:t>
            </a:r>
            <a:r>
              <a:rPr kumimoji="1"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16,000</a:t>
            </a:r>
            <a:r>
              <a:rPr kumimoji="1"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個のプロセッサを搭載</a:t>
            </a:r>
            <a:endParaRPr kumimoji="1"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プロセッサはマルチコアな場合が</a:t>
            </a:r>
            <a:r>
              <a:rPr lang="ja-JP" altLang="en-US" sz="1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ほとんど</a:t>
            </a:r>
            <a:endParaRPr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プロセッサ間を</a:t>
            </a:r>
            <a:r>
              <a:rPr kumimoji="1" lang="ja-JP" altLang="en-US" sz="2000" dirty="0" smtClean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ネットワーク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例： </a:t>
            </a:r>
            <a:r>
              <a:rPr kumimoji="1"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Ethernet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）により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メモリの構成方法，システムの対称性，命令とデータの流れに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応じて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いくつかのタイプに分類</a:t>
            </a:r>
            <a:endParaRPr kumimoji="1" lang="ja-JP" altLang="en-US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326" y="3704702"/>
            <a:ext cx="2990850" cy="22669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01079" y="5939988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PC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クラスタ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正方形/長方形 151"/>
          <p:cNvSpPr/>
          <p:nvPr/>
        </p:nvSpPr>
        <p:spPr>
          <a:xfrm>
            <a:off x="8387096" y="4219058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7855550" y="4219058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7312916" y="4215440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6773887" y="4215440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6236150" y="4219058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5697116" y="4219058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5154482" y="4215440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8" name="正方形/長方形 147"/>
          <p:cNvSpPr/>
          <p:nvPr/>
        </p:nvSpPr>
        <p:spPr>
          <a:xfrm>
            <a:off x="4622936" y="4215440"/>
            <a:ext cx="488523" cy="1128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2" y="130175"/>
            <a:ext cx="8415879" cy="490538"/>
          </a:xfrm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メモリ構成の違いによるマルチプロセッサの分類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3918892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共有メモリ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メインメモリ（物理メモリ空間）をプロセッサ間で共有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共有データへのアクセス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は単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なるメモリアクセス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分散メモリ</a:t>
            </a:r>
            <a:endParaRPr kumimoji="1"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メインメモリ（物理メモリ空間）がプロセッサによって異なる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共有データへのアクセスには明示的なデータ転送が必要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kumimoji="1" lang="ja-JP" altLang="en-US" smtClean="0"/>
              <a:t>情報システム基盤学基礎１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B938-3DC1-EF4A-BAB7-1263BB70BF2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22936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160674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698412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236149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773887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311625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7849362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8387096" y="1655483"/>
            <a:ext cx="488524" cy="76656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4868895" y="2421983"/>
            <a:ext cx="3764826" cy="336066"/>
            <a:chOff x="4896008" y="2235603"/>
            <a:chExt cx="3764826" cy="136870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4896008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5434411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5971485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6509886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7046959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7585362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8122435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8660834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/>
          <p:cNvSpPr txBox="1"/>
          <p:nvPr/>
        </p:nvSpPr>
        <p:spPr>
          <a:xfrm>
            <a:off x="5530458" y="3195371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 </a:t>
            </a:r>
            <a:r>
              <a:rPr kumimoji="1" lang="ja-JP" altLang="en-US" dirty="0" smtClean="0"/>
              <a:t>共有メモリシステム 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4622937" y="2758049"/>
            <a:ext cx="4252683" cy="4174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メモリ</a:t>
            </a:r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084168" y="11588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プロセッサ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69" name="直線コネクタ 68"/>
          <p:cNvCxnSpPr>
            <a:stCxn id="68" idx="2"/>
            <a:endCxn id="49" idx="0"/>
          </p:cNvCxnSpPr>
          <p:nvPr/>
        </p:nvCxnSpPr>
        <p:spPr>
          <a:xfrm>
            <a:off x="6749278" y="1466577"/>
            <a:ext cx="1882080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68" idx="2"/>
            <a:endCxn id="43" idx="0"/>
          </p:cNvCxnSpPr>
          <p:nvPr/>
        </p:nvCxnSpPr>
        <p:spPr>
          <a:xfrm>
            <a:off x="6749278" y="1466577"/>
            <a:ext cx="1344346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68" idx="2"/>
            <a:endCxn id="37" idx="0"/>
          </p:cNvCxnSpPr>
          <p:nvPr/>
        </p:nvCxnSpPr>
        <p:spPr>
          <a:xfrm>
            <a:off x="6749278" y="1466577"/>
            <a:ext cx="806609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31" idx="0"/>
            <a:endCxn id="68" idx="2"/>
          </p:cNvCxnSpPr>
          <p:nvPr/>
        </p:nvCxnSpPr>
        <p:spPr>
          <a:xfrm flipH="1" flipV="1">
            <a:off x="6749278" y="1466577"/>
            <a:ext cx="268871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25" idx="0"/>
            <a:endCxn id="68" idx="2"/>
          </p:cNvCxnSpPr>
          <p:nvPr/>
        </p:nvCxnSpPr>
        <p:spPr>
          <a:xfrm flipV="1">
            <a:off x="6480411" y="1466577"/>
            <a:ext cx="268867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68" idx="2"/>
            <a:endCxn id="19" idx="0"/>
          </p:cNvCxnSpPr>
          <p:nvPr/>
        </p:nvCxnSpPr>
        <p:spPr>
          <a:xfrm flipH="1">
            <a:off x="5942674" y="1466577"/>
            <a:ext cx="806604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13" idx="0"/>
            <a:endCxn id="68" idx="2"/>
          </p:cNvCxnSpPr>
          <p:nvPr/>
        </p:nvCxnSpPr>
        <p:spPr>
          <a:xfrm flipV="1">
            <a:off x="5404936" y="1466577"/>
            <a:ext cx="1344342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7" idx="0"/>
            <a:endCxn id="68" idx="2"/>
          </p:cNvCxnSpPr>
          <p:nvPr/>
        </p:nvCxnSpPr>
        <p:spPr>
          <a:xfrm flipV="1">
            <a:off x="4867198" y="1466577"/>
            <a:ext cx="1882080" cy="1889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/>
          <p:cNvSpPr/>
          <p:nvPr/>
        </p:nvSpPr>
        <p:spPr>
          <a:xfrm>
            <a:off x="4679221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5216959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5754697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6292434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1" name="正方形/長方形 100"/>
          <p:cNvSpPr/>
          <p:nvPr/>
        </p:nvSpPr>
        <p:spPr>
          <a:xfrm>
            <a:off x="6830172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7367910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7905647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>
          <a:xfrm>
            <a:off x="8443381" y="4286685"/>
            <a:ext cx="383876" cy="474434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05" name="グループ化 104"/>
          <p:cNvGrpSpPr/>
          <p:nvPr/>
        </p:nvGrpSpPr>
        <p:grpSpPr>
          <a:xfrm>
            <a:off x="4868895" y="4761059"/>
            <a:ext cx="3764826" cy="181784"/>
            <a:chOff x="4896008" y="2235603"/>
            <a:chExt cx="3764826" cy="136870"/>
          </a:xfrm>
        </p:grpSpPr>
        <p:cxnSp>
          <p:nvCxnSpPr>
            <p:cNvPr id="106" name="直線コネクタ 105"/>
            <p:cNvCxnSpPr/>
            <p:nvPr/>
          </p:nvCxnSpPr>
          <p:spPr>
            <a:xfrm>
              <a:off x="4896008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>
              <a:off x="5434411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5971485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>
              <a:off x="6509886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>
              <a:off x="7046959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>
              <a:off x="7585362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8122435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8660834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テキスト ボックス 113"/>
          <p:cNvSpPr txBox="1"/>
          <p:nvPr/>
        </p:nvSpPr>
        <p:spPr>
          <a:xfrm>
            <a:off x="5530458" y="6012413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[ 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分散メモリ</a:t>
            </a:r>
            <a:r>
              <a:rPr kumimoji="1"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システム </a:t>
            </a:r>
            <a:r>
              <a:rPr kumimoji="1" lang="en-US" altLang="ja-JP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]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4679221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5219320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5756394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6296491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6830171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7370270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7907344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8447441" y="4951737"/>
            <a:ext cx="383875" cy="327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56" name="雲 155"/>
          <p:cNvSpPr/>
          <p:nvPr/>
        </p:nvSpPr>
        <p:spPr>
          <a:xfrm>
            <a:off x="4567550" y="5517232"/>
            <a:ext cx="4363453" cy="397024"/>
          </a:xfrm>
          <a:prstGeom prst="cloud">
            <a:avLst/>
          </a:prstGeom>
          <a:solidFill>
            <a:srgbClr val="D1E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ネットワーク</a:t>
            </a:r>
            <a:endParaRPr kumimoji="1" lang="ja-JP" altLang="en-US" dirty="0">
              <a:solidFill>
                <a:schemeClr val="tx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73" name="グループ化 172"/>
          <p:cNvGrpSpPr/>
          <p:nvPr/>
        </p:nvGrpSpPr>
        <p:grpSpPr>
          <a:xfrm>
            <a:off x="4870493" y="5352661"/>
            <a:ext cx="3758689" cy="300405"/>
            <a:chOff x="4896008" y="2235603"/>
            <a:chExt cx="3758689" cy="226183"/>
          </a:xfrm>
        </p:grpSpPr>
        <p:cxnSp>
          <p:nvCxnSpPr>
            <p:cNvPr id="174" name="直線コネクタ 173"/>
            <p:cNvCxnSpPr/>
            <p:nvPr/>
          </p:nvCxnSpPr>
          <p:spPr>
            <a:xfrm>
              <a:off x="4896008" y="2235603"/>
              <a:ext cx="0" cy="22618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コネクタ 174"/>
            <p:cNvCxnSpPr/>
            <p:nvPr/>
          </p:nvCxnSpPr>
          <p:spPr>
            <a:xfrm>
              <a:off x="5434411" y="2236635"/>
              <a:ext cx="0" cy="16777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コネクタ 175"/>
            <p:cNvCxnSpPr/>
            <p:nvPr/>
          </p:nvCxnSpPr>
          <p:spPr>
            <a:xfrm>
              <a:off x="5971485" y="2235603"/>
              <a:ext cx="0" cy="16881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/>
            <p:cNvCxnSpPr/>
            <p:nvPr/>
          </p:nvCxnSpPr>
          <p:spPr>
            <a:xfrm>
              <a:off x="6509886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/>
            <p:cNvCxnSpPr/>
            <p:nvPr/>
          </p:nvCxnSpPr>
          <p:spPr>
            <a:xfrm>
              <a:off x="7046959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/>
            <p:cNvCxnSpPr/>
            <p:nvPr/>
          </p:nvCxnSpPr>
          <p:spPr>
            <a:xfrm>
              <a:off x="7585362" y="2236635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/>
            <p:cNvCxnSpPr/>
            <p:nvPr/>
          </p:nvCxnSpPr>
          <p:spPr>
            <a:xfrm>
              <a:off x="8122435" y="2235603"/>
              <a:ext cx="0" cy="13583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/>
            <p:cNvCxnSpPr/>
            <p:nvPr/>
          </p:nvCxnSpPr>
          <p:spPr>
            <a:xfrm>
              <a:off x="8654697" y="2236635"/>
              <a:ext cx="0" cy="167778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2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ol6-s-blue">
  <a:themeElements>
    <a:clrScheme name="cool6-s-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Century Gothic"/>
        <a:ea typeface="HGS創英角ｺﾞｼｯｸUB"/>
        <a:cs typeface=""/>
      </a:majorFont>
      <a:minorFont>
        <a:latin typeface="Palatino Linotype"/>
        <a:ea typeface="HGS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ol6-s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l6-s-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l6-s-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cool6-s-1</Template>
  <TotalTime>29388</TotalTime>
  <Words>2009</Words>
  <Application>Microsoft Office PowerPoint</Application>
  <PresentationFormat>画面に合わせる (4:3)</PresentationFormat>
  <Paragraphs>677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6" baseType="lpstr">
      <vt:lpstr>HGSｺﾞｼｯｸM</vt:lpstr>
      <vt:lpstr>HGS創英角ｺﾞｼｯｸUB</vt:lpstr>
      <vt:lpstr>HG明朝B</vt:lpstr>
      <vt:lpstr>ＭＳ Ｐゴシック</vt:lpstr>
      <vt:lpstr>游ゴシック</vt:lpstr>
      <vt:lpstr>游ゴシック Medium</vt:lpstr>
      <vt:lpstr>Arial</vt:lpstr>
      <vt:lpstr>Calibri</vt:lpstr>
      <vt:lpstr>Century Gothic</vt:lpstr>
      <vt:lpstr>Georgia</vt:lpstr>
      <vt:lpstr>Palatino Linotype</vt:lpstr>
      <vt:lpstr>Wingdings</vt:lpstr>
      <vt:lpstr>1_cool6-s-blue</vt:lpstr>
      <vt:lpstr>情報システム基盤学基礎１ コンピュータアーキテクチャ編</vt:lpstr>
      <vt:lpstr>並列処理とマルチコア/プロセッサ</vt:lpstr>
      <vt:lpstr>メモリエラーの種類</vt:lpstr>
      <vt:lpstr>逐次処理と並列処理</vt:lpstr>
      <vt:lpstr>並列処理のニーズ</vt:lpstr>
      <vt:lpstr>並列処理とマルチタスク</vt:lpstr>
      <vt:lpstr>並列処理を行うシステム</vt:lpstr>
      <vt:lpstr>マルチプロセッサ</vt:lpstr>
      <vt:lpstr>メモリ構成の違いによるマルチプロセッサの分類</vt:lpstr>
      <vt:lpstr>対称性による分類</vt:lpstr>
      <vt:lpstr>命令流とデータ流による分類</vt:lpstr>
      <vt:lpstr>GPU のアーキテクチャ</vt:lpstr>
      <vt:lpstr>マルチコア</vt:lpstr>
      <vt:lpstr>マルチコア誕生の背景</vt:lpstr>
      <vt:lpstr>マルチコアの普及</vt:lpstr>
      <vt:lpstr>ハードウェアマルチスレッディング</vt:lpstr>
      <vt:lpstr>粗粒度マルチスレッディング</vt:lpstr>
      <vt:lpstr>細粒度マルチスレッディング</vt:lpstr>
      <vt:lpstr>SMT</vt:lpstr>
      <vt:lpstr>ネットワーク</vt:lpstr>
      <vt:lpstr>ネットワーク</vt:lpstr>
      <vt:lpstr>ネットワークトポロジ</vt:lpstr>
      <vt:lpstr>ネットワークの性能</vt:lpstr>
      <vt:lpstr>ネットワークの種類</vt:lpstr>
      <vt:lpstr>ルーティング</vt:lpstr>
      <vt:lpstr>キャッシュコヒーレンス</vt:lpstr>
      <vt:lpstr>キャッシュのコヒーレンス（一貫性）</vt:lpstr>
      <vt:lpstr>コヒーレンス制御方式</vt:lpstr>
      <vt:lpstr>スヌープ方式</vt:lpstr>
      <vt:lpstr>ディレクトリ方式</vt:lpstr>
      <vt:lpstr>コヒーレンスプロトコル</vt:lpstr>
      <vt:lpstr>MESIプロトコル</vt:lpstr>
      <vt:lpstr>MESIプロトコルの動作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パケット処理キャッシュに特化した 低回路コストなキャッシュエントリ制御手法の実現</dc:title>
  <dc:creator>yamaki</dc:creator>
  <cp:lastModifiedBy>八巻隼人</cp:lastModifiedBy>
  <cp:revision>404</cp:revision>
  <dcterms:created xsi:type="dcterms:W3CDTF">2014-07-13T15:02:56Z</dcterms:created>
  <dcterms:modified xsi:type="dcterms:W3CDTF">2016-07-08T03:20:53Z</dcterms:modified>
</cp:coreProperties>
</file>