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0"/>
  </p:notesMasterIdLst>
  <p:sldIdLst>
    <p:sldId id="305" r:id="rId2"/>
    <p:sldId id="397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50" r:id="rId11"/>
    <p:sldId id="385" r:id="rId12"/>
    <p:sldId id="386" r:id="rId13"/>
    <p:sldId id="387" r:id="rId14"/>
    <p:sldId id="388" r:id="rId15"/>
    <p:sldId id="398" r:id="rId16"/>
    <p:sldId id="399" r:id="rId17"/>
    <p:sldId id="400" r:id="rId18"/>
    <p:sldId id="401" r:id="rId19"/>
    <p:sldId id="402" r:id="rId20"/>
    <p:sldId id="403" r:id="rId21"/>
    <p:sldId id="404" r:id="rId22"/>
    <p:sldId id="405" r:id="rId23"/>
    <p:sldId id="406" r:id="rId24"/>
    <p:sldId id="407" r:id="rId25"/>
    <p:sldId id="408" r:id="rId26"/>
    <p:sldId id="409" r:id="rId27"/>
    <p:sldId id="410" r:id="rId28"/>
    <p:sldId id="411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  <a:srgbClr val="FFCCCC"/>
    <a:srgbClr val="FF9999"/>
    <a:srgbClr val="3A6D3A"/>
    <a:srgbClr val="FF0000"/>
    <a:srgbClr val="CECEEF"/>
    <a:srgbClr val="74B230"/>
    <a:srgbClr val="83C937"/>
    <a:srgbClr val="B34637"/>
    <a:srgbClr val="408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6400" autoAdjust="0"/>
  </p:normalViewPr>
  <p:slideViewPr>
    <p:cSldViewPr>
      <p:cViewPr varScale="1">
        <p:scale>
          <a:sx n="115" d="100"/>
          <a:sy n="115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AB30A-E2E6-4003-8051-B0FF116D04EC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EC63C-EE08-443D-B064-38C985D8B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05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10</a:t>
            </a:r>
          </a:p>
          <a:p>
            <a:r>
              <a:rPr kumimoji="1" lang="en-US" altLang="ja-JP" dirty="0"/>
              <a:t>8</a:t>
            </a:r>
            <a:r>
              <a:rPr kumimoji="1" lang="ja-JP" altLang="en-US" dirty="0"/>
              <a:t>分</a:t>
            </a:r>
            <a:r>
              <a:rPr kumimoji="1" lang="en-US" altLang="ja-JP" dirty="0"/>
              <a:t>35</a:t>
            </a:r>
            <a:r>
              <a:rPr kumimoji="1" lang="ja-JP" altLang="en-US" dirty="0"/>
              <a:t>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CEC63C-EE08-443D-B064-38C985D8B0BB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HG明朝B" panose="02020809000000000000" pitchFamily="17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HG明朝B" panose="02020809000000000000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568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4864"/>
            <a:ext cx="7772400" cy="1008063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71702"/>
            <a:ext cx="64008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505200" y="4914727"/>
            <a:ext cx="2133600" cy="287337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4482927"/>
            <a:ext cx="2895600" cy="279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250825" y="3645024"/>
            <a:ext cx="8640763" cy="142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8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45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654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8600" y="130175"/>
            <a:ext cx="2108200" cy="60356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2413" y="130175"/>
            <a:ext cx="6173787" cy="60356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611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gray">
          <a:xfrm>
            <a:off x="0" y="3861048"/>
            <a:ext cx="9144000" cy="3024336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131" name="Rectangle 11"/>
          <p:cNvSpPr>
            <a:spLocks noChangeArrowheads="1"/>
          </p:cNvSpPr>
          <p:nvPr userDrawn="1"/>
        </p:nvSpPr>
        <p:spPr bwMode="gray">
          <a:xfrm>
            <a:off x="0" y="2996952"/>
            <a:ext cx="9144000" cy="8636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C0C0C0">
                  <a:gamma/>
                  <a:tint val="66667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0425"/>
            <a:ext cx="7772400" cy="1470025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0013" y="4005263"/>
            <a:ext cx="6400800" cy="4318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ja-JP" altLang="en-US" noProof="0" dirty="0"/>
              <a:t>マスター サブタイトルの書式設定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503613" y="5373688"/>
            <a:ext cx="2133600" cy="360362"/>
          </a:xfrm>
          <a:prstGeom prst="rect">
            <a:avLst/>
          </a:prstGeom>
        </p:spPr>
        <p:txBody>
          <a:bodyPr anchorCtr="1"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2613" y="5014913"/>
            <a:ext cx="2895600" cy="287337"/>
          </a:xfrm>
          <a:prstGeom prst="rect">
            <a:avLst/>
          </a:prstGeom>
        </p:spPr>
        <p:txBody>
          <a:bodyPr anchor="ctr" anchorCtr="1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62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94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81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020763"/>
            <a:ext cx="4038600" cy="5145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020763"/>
            <a:ext cx="4038600" cy="5145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58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920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16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68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252413" y="6616700"/>
            <a:ext cx="2133600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6632575" y="188913"/>
            <a:ext cx="2327275" cy="431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212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0" y="6524625"/>
            <a:ext cx="9144000" cy="360363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0"/>
            <a:ext cx="9144000" cy="76517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2413" y="130175"/>
            <a:ext cx="6246812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020763"/>
            <a:ext cx="8229600" cy="514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34692" y="6616700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5FF992-0EB6-4062-B198-36E0943037F4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/>
                <a:ea typeface="HGSｺﾞｼｯｸM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0" y="765175"/>
            <a:ext cx="9144000" cy="71438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/>
              <a:ea typeface="HGSｺﾞｼｯｸM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24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FFFF99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ea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times.com/document.asp?doc_id=127981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times.com/document.asp?doc_id=127981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en.wikipedia.org/wiki/Dynamic_random-access_memor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n.wikipedia.org/wiki/Dynamic_random-access_memory" TargetMode="External"/><Relationship Id="rId4" Type="http://schemas.openxmlformats.org/officeDocument/2006/relationships/hyperlink" Target="http://www.eetimes.com/document.asp?doc_id=127981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times.com/document.asp?doc_id=1279819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hyperlink" Target="https://en.wikipedia.org/wiki/Hard_disk_driv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043608" y="1340817"/>
            <a:ext cx="7772400" cy="1008063"/>
          </a:xfrm>
        </p:spPr>
        <p:txBody>
          <a:bodyPr/>
          <a:lstStyle/>
          <a:p>
            <a:pPr algn="l"/>
            <a:r>
              <a:rPr kumimoji="1" lang="ja-JP" altLang="en-US" sz="28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情報システム基盤学</a:t>
            </a:r>
            <a:r>
              <a:rPr lang="ja-JP" altLang="en-US" sz="28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基礎１</a:t>
            </a:r>
            <a:r>
              <a:rPr kumimoji="1" lang="en-US" altLang="ja-JP" sz="28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kumimoji="1" lang="en-US" altLang="ja-JP" sz="28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ja-JP" altLang="en-US" sz="28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コンピュータアーキテクチャ編</a:t>
            </a:r>
            <a:endParaRPr kumimoji="1" lang="ja-JP" altLang="en-US" sz="40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 bwMode="gray">
          <a:xfrm>
            <a:off x="538472" y="4490668"/>
            <a:ext cx="7849951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FFFF99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ja-JP" altLang="en-US" sz="3600" b="0" kern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15616" y="4221088"/>
            <a:ext cx="48013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高性能コンピューティング学講座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八巻 隼人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yamaki@hpc.is.uec.ac.jp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039286" y="2846546"/>
            <a:ext cx="75651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/>
                <a:ea typeface="HGS創英角ｺﾞｼｯｸUB"/>
                <a:cs typeface="+mj-cs"/>
              </a:rPr>
              <a:t>第６回</a:t>
            </a:r>
            <a:r>
              <a:rPr lang="ja-JP" altLang="en-US" sz="4400" kern="0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/>
                <a:ea typeface="HGS創英角ｺﾞｼｯｸUB"/>
                <a:cs typeface="+mj-cs"/>
              </a:rPr>
              <a:t>　</a:t>
            </a:r>
            <a:r>
              <a:rPr lang="ja-JP" altLang="en-US" sz="4400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/>
                <a:ea typeface="HGS創英角ｺﾞｼｯｸUB"/>
                <a:cs typeface="+mj-cs"/>
              </a:rPr>
              <a:t>記憶階層</a:t>
            </a:r>
            <a:endParaRPr lang="ja-JP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87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42"/>
    </mc:Choice>
    <mc:Fallback xmlns="">
      <p:transition spd="slow" advTm="1064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636961"/>
            <a:ext cx="7772400" cy="1008063"/>
          </a:xfrm>
        </p:spPr>
        <p:txBody>
          <a:bodyPr/>
          <a:lstStyle/>
          <a:p>
            <a:r>
              <a:rPr lang="ja-JP" altLang="en-US" sz="4400" b="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メモリエラー</a:t>
            </a:r>
            <a:endParaRPr kumimoji="1" lang="ja-JP" altLang="en-US" sz="4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616700"/>
            <a:ext cx="2133600" cy="196850"/>
          </a:xfrm>
        </p:spPr>
        <p:txBody>
          <a:bodyPr/>
          <a:lstStyle/>
          <a:p>
            <a:fld id="{415FF992-0EB6-4062-B198-36E0943037F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19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メモリの信頼性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6204" y="1574859"/>
            <a:ext cx="3912300" cy="36400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5291909" y="5296903"/>
            <a:ext cx="372089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（</a:t>
            </a:r>
            <a:r>
              <a:rPr kumimoji="1" lang="en-US" altLang="ja-JP" sz="1100" dirty="0" smtClean="0"/>
              <a:t>B. </a:t>
            </a:r>
            <a:r>
              <a:rPr lang="en-US" altLang="ja-JP" sz="1100" dirty="0"/>
              <a:t>Schroeder, et al., </a:t>
            </a:r>
            <a:r>
              <a:rPr lang="en-US" altLang="ja-JP" sz="1100" dirty="0" smtClean="0"/>
              <a:t>“DRAM </a:t>
            </a:r>
            <a:r>
              <a:rPr lang="en-US" altLang="ja-JP" sz="1100" dirty="0"/>
              <a:t>errors in the wild: </a:t>
            </a:r>
            <a:r>
              <a:rPr lang="en-US" altLang="ja-JP" sz="1100" dirty="0" smtClean="0"/>
              <a:t>a large-</a:t>
            </a:r>
            <a:br>
              <a:rPr lang="en-US" altLang="ja-JP" sz="1100" dirty="0" smtClean="0"/>
            </a:br>
            <a:r>
              <a:rPr lang="ja-JP" altLang="en-US" sz="1100" dirty="0" smtClean="0"/>
              <a:t>　</a:t>
            </a:r>
            <a:r>
              <a:rPr lang="en-US" altLang="ja-JP" sz="1100" dirty="0" smtClean="0"/>
              <a:t>scale </a:t>
            </a:r>
            <a:r>
              <a:rPr lang="en-US" altLang="ja-JP" sz="1100" dirty="0"/>
              <a:t>field study</a:t>
            </a:r>
            <a:r>
              <a:rPr lang="en-US" altLang="ja-JP" sz="1100" dirty="0" smtClean="0"/>
              <a:t>”,</a:t>
            </a:r>
            <a:r>
              <a:rPr lang="ja-JP" altLang="en-US" sz="1100" dirty="0"/>
              <a:t> </a:t>
            </a:r>
            <a:r>
              <a:rPr lang="en-US" altLang="ja-JP" sz="1100" dirty="0" smtClean="0"/>
              <a:t>ACM </a:t>
            </a:r>
            <a:r>
              <a:rPr lang="en-US" altLang="ja-JP" sz="1100" dirty="0"/>
              <a:t>SIGMETRICS </a:t>
            </a:r>
            <a:r>
              <a:rPr lang="en-US" altLang="ja-JP" sz="1100" dirty="0" smtClean="0"/>
              <a:t>Performance </a:t>
            </a:r>
            <a:br>
              <a:rPr lang="en-US" altLang="ja-JP" sz="1100" dirty="0" smtClean="0"/>
            </a:br>
            <a:r>
              <a:rPr lang="ja-JP" altLang="en-US" sz="1100" dirty="0" smtClean="0"/>
              <a:t>　</a:t>
            </a:r>
            <a:r>
              <a:rPr lang="en-US" altLang="ja-JP" sz="1100" dirty="0" smtClean="0"/>
              <a:t>Evaluation </a:t>
            </a:r>
            <a:r>
              <a:rPr lang="en-US" altLang="ja-JP" sz="1100" dirty="0" smtClean="0"/>
              <a:t>Review, Vol.37, Issue 1, 2009 </a:t>
            </a:r>
            <a:r>
              <a:rPr lang="ja-JP" altLang="en-US" sz="1100" dirty="0" smtClean="0"/>
              <a:t>より）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340768"/>
            <a:ext cx="5472608" cy="513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メモリエラーは結構起きやすい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発生頻度：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・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約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割のコンピュータで年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・約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8%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 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DIMM 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で年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endParaRPr lang="ja-JP" alt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メモリエラーはコンピュータ</a:t>
            </a:r>
            <a:r>
              <a:rPr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にとって致命的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１： 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命令の値が異なる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 →　プログラムが停止</a:t>
            </a:r>
            <a:endParaRPr lang="ja-JP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例２： 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の値が異なる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 →　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正しくない実行結果</a:t>
            </a:r>
            <a:endParaRPr lang="ja-JP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ja-JP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34692" y="6616700"/>
            <a:ext cx="2133600" cy="196850"/>
          </a:xfrm>
        </p:spPr>
        <p:txBody>
          <a:bodyPr/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88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メモリエラーの種類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4934" y="1546217"/>
            <a:ext cx="8664154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保持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しているデータが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一時的に変化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した状態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主な原因： 宇宙線の衝突に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よりメモリセル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に蓄えた電荷の乱れが発生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ハードウェアは正常なため，データを更新すればメモリは正しく動作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ほとんどのエラーは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ソフトエラー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endParaRPr lang="en-US" altLang="ja-JP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ハードウェア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</a:t>
            </a: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物理的に壊れた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状態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ハードウェアの修理・交換が必要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修理・交換するまでは，メモリのデータが正しい保証はない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めったに起こらない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124744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ソフトエラー</a:t>
            </a:r>
            <a:endParaRPr kumimoji="1" lang="ja-JP" alt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9552" y="3695728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ハードエラー</a:t>
            </a:r>
            <a:endParaRPr kumimoji="1" lang="ja-JP" alt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39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2412" y="130175"/>
            <a:ext cx="7127899" cy="490538"/>
          </a:xfrm>
        </p:spPr>
        <p:txBody>
          <a:bodyPr/>
          <a:lstStyle/>
          <a:p>
            <a:r>
              <a:rPr lang="ja-JP" altLang="en-US" dirty="0" smtClean="0"/>
              <a:t>メモリエラーの検出・訂正</a:t>
            </a: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4934" y="1626649"/>
            <a:ext cx="8664154" cy="1874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sz="24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エラー検出・訂正</a:t>
            </a: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を行うことができるメモリ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ハミング符号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を利用してエラー検出・訂正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一般には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ビットのエラー検出と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ビットのエラー訂正が可能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この程度のエラー検出・訂正能力があれば普通は十分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1124744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ECC</a:t>
            </a:r>
            <a:r>
              <a:rPr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en-US" altLang="ja-JP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Error-Correcting Code</a:t>
            </a:r>
            <a:r>
              <a:rPr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）メモリ</a:t>
            </a:r>
            <a:endParaRPr kumimoji="1" lang="ja-JP" altLang="en-US" sz="28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90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ハミング符号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09296" y="2260246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 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パリティの例 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304605"/>
              </p:ext>
            </p:extLst>
          </p:nvPr>
        </p:nvGraphicFramePr>
        <p:xfrm>
          <a:off x="6818885" y="1147387"/>
          <a:ext cx="1883156" cy="1040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1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データ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パリティ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rgbClr val="336600"/>
                          </a:solidFill>
                        </a:rPr>
                        <a:t>01001100</a:t>
                      </a:r>
                      <a:endParaRPr kumimoji="1" lang="ja-JP" altLang="en-US" sz="1400" dirty="0">
                        <a:solidFill>
                          <a:srgbClr val="33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rgbClr val="336600"/>
                          </a:solidFill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33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7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rgbClr val="336600"/>
                          </a:solidFill>
                        </a:rPr>
                        <a:t>00010100</a:t>
                      </a:r>
                      <a:endParaRPr kumimoji="1" lang="ja-JP" altLang="en-US" sz="1400" dirty="0">
                        <a:solidFill>
                          <a:srgbClr val="33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rgbClr val="336600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33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44674"/>
              </p:ext>
            </p:extLst>
          </p:nvPr>
        </p:nvGraphicFramePr>
        <p:xfrm>
          <a:off x="6169073" y="3661650"/>
          <a:ext cx="2795415" cy="12477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9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9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9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9345">
                  <a:extLst>
                    <a:ext uri="{9D8B030D-6E8A-4147-A177-3AD203B41FA5}">
                      <a16:colId xmlns:a16="http://schemas.microsoft.com/office/drawing/2014/main" val="3844566333"/>
                    </a:ext>
                  </a:extLst>
                </a:gridCol>
                <a:gridCol w="399345">
                  <a:extLst>
                    <a:ext uri="{9D8B030D-6E8A-4147-A177-3AD203B41FA5}">
                      <a16:colId xmlns:a16="http://schemas.microsoft.com/office/drawing/2014/main" val="3563544279"/>
                    </a:ext>
                  </a:extLst>
                </a:gridCol>
              </a:tblGrid>
              <a:tr h="311925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</a:t>
                      </a:r>
                      <a:r>
                        <a:rPr kumimoji="1" lang="en-US" altLang="ja-JP" sz="1400" baseline="-25000" dirty="0" smtClean="0"/>
                        <a:t>1</a:t>
                      </a:r>
                      <a:endParaRPr kumimoji="1" lang="ja-JP" alt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</a:t>
                      </a:r>
                      <a:r>
                        <a:rPr kumimoji="1" lang="en-US" altLang="ja-JP" sz="1400" baseline="-25000" dirty="0" smtClean="0"/>
                        <a:t>2</a:t>
                      </a:r>
                      <a:endParaRPr kumimoji="1" lang="ja-JP" alt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</a:t>
                      </a:r>
                      <a:r>
                        <a:rPr kumimoji="1" lang="en-US" altLang="ja-JP" sz="1400" baseline="-25000" dirty="0" smtClean="0"/>
                        <a:t>3</a:t>
                      </a:r>
                      <a:endParaRPr kumimoji="1" lang="ja-JP" alt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D</a:t>
                      </a:r>
                      <a:r>
                        <a:rPr kumimoji="1" lang="en-US" altLang="ja-JP" sz="1400" baseline="-25000" dirty="0" smtClean="0"/>
                        <a:t>4</a:t>
                      </a:r>
                      <a:endParaRPr kumimoji="1" lang="ja-JP" alt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D</a:t>
                      </a:r>
                      <a:r>
                        <a:rPr kumimoji="1" lang="en-US" altLang="ja-JP" sz="1400" baseline="-25000" dirty="0" smtClean="0"/>
                        <a:t>5</a:t>
                      </a:r>
                      <a:endParaRPr kumimoji="1" lang="ja-JP" altLang="en-US" sz="14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D</a:t>
                      </a:r>
                      <a:r>
                        <a:rPr kumimoji="1" lang="en-US" altLang="ja-JP" sz="1400" baseline="-25000" dirty="0" smtClean="0"/>
                        <a:t>6</a:t>
                      </a:r>
                      <a:endParaRPr kumimoji="1" lang="ja-JP" altLang="en-US" sz="1400" baseline="-25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</a:t>
                      </a:r>
                      <a:r>
                        <a:rPr kumimoji="1" lang="en-US" altLang="ja-JP" sz="1400" baseline="-25000" dirty="0" smtClean="0"/>
                        <a:t>1</a:t>
                      </a:r>
                      <a:endParaRPr kumimoji="1" lang="ja-JP" alt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X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X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X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</a:t>
                      </a:r>
                      <a:r>
                        <a:rPr kumimoji="1" lang="en-US" altLang="ja-JP" sz="1400" baseline="-25000" dirty="0" smtClean="0"/>
                        <a:t>2</a:t>
                      </a:r>
                      <a:endParaRPr kumimoji="1" lang="ja-JP" alt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X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X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X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9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</a:t>
                      </a:r>
                      <a:r>
                        <a:rPr kumimoji="1" lang="en-US" altLang="ja-JP" sz="1400" baseline="-25000" dirty="0" smtClean="0"/>
                        <a:t>3</a:t>
                      </a:r>
                      <a:endParaRPr kumimoji="1" lang="ja-JP" alt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X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X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X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646911" y="340095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31781" y="340095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2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16651" y="340095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3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801521" y="3400951"/>
            <a:ext cx="312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4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15245" y="340095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5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600115" y="340095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6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85944" y="4994012"/>
            <a:ext cx="2637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パリティビット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(P</a:t>
            </a:r>
            <a:r>
              <a:rPr kumimoji="1" lang="en-US" altLang="ja-JP" sz="1400" baseline="-25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</a:t>
            </a:r>
            <a:r>
              <a:rPr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</a:t>
            </a:r>
            <a:r>
              <a:rPr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対象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データビット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en-US" altLang="ja-JP" sz="1400" dirty="0" err="1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</a:t>
            </a:r>
            <a:r>
              <a:rPr kumimoji="1" lang="en-US" altLang="ja-JP" sz="1400" baseline="-25000" dirty="0" err="1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j</a:t>
            </a:r>
            <a:r>
              <a:rPr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関係 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03172" y="340095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位置</a:t>
            </a:r>
            <a:endParaRPr kumimoji="1" lang="ja-JP" altLang="en-US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323528" y="1124744"/>
                <a:ext cx="8664154" cy="5146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n"/>
                </a:pPr>
                <a:r>
                  <a:rPr lang="ja-JP" altLang="en-US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パリティ</a:t>
                </a:r>
              </a:p>
              <a:p>
                <a:pPr marL="800100" lvl="1" indent="-342900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p"/>
                </a:pPr>
                <a:r>
                  <a:rPr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データ内の</a:t>
                </a:r>
                <a:r>
                  <a:rPr lang="en-US" altLang="ja-JP" dirty="0">
                    <a:solidFill>
                      <a:srgbClr val="C00000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1</a:t>
                </a:r>
                <a:r>
                  <a:rPr lang="ja-JP" altLang="en-US" dirty="0">
                    <a:solidFill>
                      <a:srgbClr val="C00000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の数の偶奇</a:t>
                </a:r>
                <a:r>
                  <a:rPr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を</a:t>
                </a:r>
                <a:r>
                  <a:rPr lang="en-US" altLang="ja-JP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1</a:t>
                </a:r>
                <a:r>
                  <a:rPr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ビットで表したもの</a:t>
                </a:r>
              </a:p>
              <a:p>
                <a:pPr marL="800100" lvl="1" indent="-342900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p"/>
                </a:pPr>
                <a:r>
                  <a:rPr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偶数個 ⇒ </a:t>
                </a:r>
                <a:r>
                  <a:rPr lang="en-US" altLang="ja-JP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0</a:t>
                </a:r>
                <a:r>
                  <a:rPr lang="ja-JP" altLang="en-US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，</a:t>
                </a:r>
                <a:r>
                  <a:rPr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奇数個 ⇒ </a:t>
                </a:r>
                <a:r>
                  <a:rPr lang="en-US" altLang="ja-JP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1</a:t>
                </a:r>
                <a:endParaRPr lang="en-US" altLang="ja-JP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n"/>
                </a:pPr>
                <a:r>
                  <a:rPr lang="ja-JP" alt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ハミング符号</a:t>
                </a:r>
              </a:p>
              <a:p>
                <a:pPr marL="800100" lvl="1" indent="-342900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p"/>
                </a:pPr>
                <a:r>
                  <a:rPr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左から右に向かって，符号語の各ビットに</a:t>
                </a:r>
                <a:r>
                  <a:rPr lang="en-US" altLang="ja-JP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1</a:t>
                </a:r>
                <a:r>
                  <a:rPr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から順に番号づけ</a:t>
                </a:r>
              </a:p>
              <a:p>
                <a:pPr marL="800100" lvl="1" indent="-342900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p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2</m:t>
                        </m:r>
                      </m:e>
                      <m:sup>
                        <m:r>
                          <a:rPr lang="en-US" altLang="ja-JP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altLang="ja-JP" dirty="0" smtClean="0">
                    <a:solidFill>
                      <a:srgbClr val="C00000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(m</a:t>
                </a:r>
                <a:r>
                  <a:rPr lang="ja-JP" altLang="en-US" dirty="0">
                    <a:solidFill>
                      <a:srgbClr val="C00000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は</a:t>
                </a:r>
                <a:r>
                  <a:rPr lang="ja-JP" altLang="en-US" dirty="0" smtClean="0">
                    <a:solidFill>
                      <a:srgbClr val="C00000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整数</a:t>
                </a:r>
                <a:r>
                  <a:rPr lang="en-US" altLang="ja-JP" dirty="0" smtClean="0">
                    <a:solidFill>
                      <a:srgbClr val="C00000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)</a:t>
                </a:r>
                <a:r>
                  <a:rPr lang="ja-JP" altLang="en-US" dirty="0" smtClean="0">
                    <a:solidFill>
                      <a:srgbClr val="C00000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の位置にパリティビットを挿入</a:t>
                </a:r>
                <a:endParaRPr lang="ja-JP" altLang="en-US" dirty="0">
                  <a:solidFill>
                    <a:srgbClr val="C00000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  <a:p>
                <a:pPr lvl="2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160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</m:ctrlPr>
                      </m:sSupPr>
                      <m:e>
                        <m:r>
                          <a:rPr lang="en-US" altLang="ja-JP" sz="160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2</m:t>
                        </m:r>
                      </m:e>
                      <m:sup>
                        <m:r>
                          <a:rPr lang="en-US" altLang="ja-JP" sz="160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游ゴシック Medium" panose="020B0500000000000000" pitchFamily="50" charset="-128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ja-JP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の</a:t>
                </a:r>
                <a:r>
                  <a:rPr lang="ja-JP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位置のパリティビットは，</a:t>
                </a:r>
                <a:r>
                  <a:rPr lang="en-US" altLang="ja-JP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m+1 </a:t>
                </a:r>
                <a:r>
                  <a:rPr lang="ja-JP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ビット目</a:t>
                </a:r>
                <a:r>
                  <a:rPr lang="ja-JP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が</a:t>
                </a:r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/>
                </a:r>
                <a:b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</a:br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1</a:t>
                </a:r>
                <a:r>
                  <a:rPr lang="ja-JP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となる位置のデータをチェック</a:t>
                </a:r>
              </a:p>
              <a:p>
                <a:pPr lvl="2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</a:pPr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(</a:t>
                </a:r>
                <a:r>
                  <a:rPr lang="ja-JP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例</a:t>
                </a:r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)</a:t>
                </a:r>
                <a:r>
                  <a:rPr lang="ja-JP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 </a:t>
                </a:r>
                <a:r>
                  <a:rPr lang="en-US" altLang="ja-JP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m=0 </a:t>
                </a:r>
                <a:r>
                  <a:rPr lang="ja-JP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の時は </a:t>
                </a:r>
                <a:r>
                  <a:rPr lang="en-US" altLang="ja-JP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1 </a:t>
                </a:r>
                <a:r>
                  <a:rPr lang="ja-JP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ビット目が</a:t>
                </a:r>
                <a:r>
                  <a:rPr lang="en-US" altLang="ja-JP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1</a:t>
                </a:r>
                <a:r>
                  <a:rPr lang="ja-JP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と</a:t>
                </a:r>
                <a:r>
                  <a:rPr lang="ja-JP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なる</a:t>
                </a:r>
                <a: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/>
                </a:r>
                <a:br>
                  <a:rPr lang="en-US" altLang="ja-JP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</a:br>
                <a:r>
                  <a:rPr lang="ja-JP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位置</a:t>
                </a:r>
                <a:r>
                  <a:rPr lang="ja-JP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（</a:t>
                </a:r>
                <a:r>
                  <a:rPr lang="en-US" altLang="ja-JP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1, 3, 5, 7</a:t>
                </a:r>
                <a:r>
                  <a:rPr lang="ja-JP" alt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）のデータのパリティを</a:t>
                </a:r>
                <a:r>
                  <a:rPr lang="ja-JP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計算</a:t>
                </a:r>
                <a:endPara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n"/>
                </a:pPr>
                <a:r>
                  <a:rPr lang="en-US" altLang="ja-JP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ECC</a:t>
                </a:r>
                <a:r>
                  <a:rPr lang="ja-JP" alt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メモリ</a:t>
                </a:r>
              </a:p>
              <a:p>
                <a:pPr marL="800100" lvl="1" indent="-342900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p"/>
                </a:pPr>
                <a:r>
                  <a:rPr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ハミング符号化したデータをメモリに格納</a:t>
                </a:r>
              </a:p>
              <a:p>
                <a:pPr marL="800100" lvl="1" indent="-342900">
                  <a:lnSpc>
                    <a:spcPct val="120000"/>
                  </a:lnSpc>
                  <a:spcAft>
                    <a:spcPts val="60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p"/>
                </a:pPr>
                <a:r>
                  <a:rPr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データの読み出し時にパリティを</a:t>
                </a:r>
                <a:r>
                  <a:rPr lang="ja-JP" altLang="en-US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計算</a:t>
                </a:r>
                <a:endParaRPr lang="ja-JP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</mc:Choice>
        <mc:Fallback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24744"/>
                <a:ext cx="8664154" cy="5146024"/>
              </a:xfrm>
              <a:prstGeom prst="rect">
                <a:avLst/>
              </a:prstGeom>
              <a:blipFill>
                <a:blip r:embed="rId2"/>
                <a:stretch>
                  <a:fillRect l="-633" b="-5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9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636961"/>
            <a:ext cx="7772400" cy="1008063"/>
          </a:xfrm>
        </p:spPr>
        <p:txBody>
          <a:bodyPr/>
          <a:lstStyle/>
          <a:p>
            <a:r>
              <a:rPr lang="ja-JP" altLang="en-US" sz="44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キャッシュ</a:t>
            </a:r>
            <a:endParaRPr kumimoji="1" lang="ja-JP" altLang="en-US" sz="4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616700"/>
            <a:ext cx="2133600" cy="196850"/>
          </a:xfrm>
        </p:spPr>
        <p:txBody>
          <a:bodyPr/>
          <a:lstStyle/>
          <a:p>
            <a:fld id="{415FF992-0EB6-4062-B198-36E0943037F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075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メインメモリとプロセッサの速度差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9920"/>
            <a:ext cx="8579296" cy="46773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両者の速度差は年々拡大</a:t>
            </a:r>
            <a:endParaRPr kumimoji="1"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多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くのシステムで</a:t>
            </a:r>
            <a:r>
              <a:rPr kumimoji="1" lang="ja-JP" altLang="en-US" sz="24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メモリアクセス</a:t>
            </a:r>
            <a:r>
              <a:rPr kumimoji="1" lang="ja-JP" altLang="en-US" sz="24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が性能上のボトルネック</a:t>
            </a:r>
            <a:endParaRPr kumimoji="1" lang="ja-JP" altLang="en-US" sz="2400" dirty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984" y="2420888"/>
            <a:ext cx="7280031" cy="404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5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キャッシュ（キャッシュメモリ）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80257"/>
            <a:ext cx="8229600" cy="5145087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24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高速＆小容量のメモリ</a:t>
            </a:r>
            <a:endParaRPr kumimoji="1" lang="en-US" altLang="ja-JP" sz="2400" dirty="0" smtClean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一般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に）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SRAM 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によって構成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kumimoji="1"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メインメモリの機能を代替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メモリ上の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データの一部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を保持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代わりに高速にデータ供給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複数の階層からなる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プロセッサに近い方から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次，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次，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</a:t>
            </a:r>
            <a:b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Level 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1(L1), 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Level 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2(L2), 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プロセッサから近い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⇒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上位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プロセッサから遠い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⇒下位</a:t>
            </a:r>
            <a:endParaRPr kumimoji="1" lang="ja-JP" altLang="en-US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>
            <a:off x="6399783" y="730361"/>
            <a:ext cx="702407" cy="1431443"/>
          </a:xfrm>
          <a:prstGeom prst="rect">
            <a:avLst/>
          </a:prstGeom>
          <a:solidFill>
            <a:srgbClr val="008080">
              <a:alpha val="40000"/>
            </a:srgb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/>
          </a:p>
        </p:txBody>
      </p:sp>
      <p:sp>
        <p:nvSpPr>
          <p:cNvPr id="7" name="正方形/長方形 6"/>
          <p:cNvSpPr/>
          <p:nvPr/>
        </p:nvSpPr>
        <p:spPr>
          <a:xfrm rot="16200000">
            <a:off x="6354565" y="3759927"/>
            <a:ext cx="793907" cy="14325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8" name="上下矢印 7"/>
          <p:cNvSpPr/>
          <p:nvPr/>
        </p:nvSpPr>
        <p:spPr>
          <a:xfrm rot="10800000">
            <a:off x="6618725" y="4899705"/>
            <a:ext cx="264522" cy="189746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8021" y="4302395"/>
            <a:ext cx="670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</a:rPr>
              <a:t>メモリ</a:t>
            </a:r>
            <a:endParaRPr kumimoji="1" lang="en-US" altLang="ja-JP" sz="1600" dirty="0" smtClean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52229" y="1052736"/>
            <a:ext cx="10871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プロセッサ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311503" y="1403793"/>
            <a:ext cx="865046" cy="391592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レジスタ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 rot="16200000">
            <a:off x="6107078" y="4697294"/>
            <a:ext cx="1284635" cy="2141654"/>
          </a:xfrm>
          <a:prstGeom prst="rect">
            <a:avLst/>
          </a:prstGeom>
          <a:solidFill>
            <a:srgbClr val="003366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70569" y="5636389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</a:rPr>
              <a:t>ディスク</a:t>
            </a:r>
            <a:endParaRPr kumimoji="1" lang="en-US" altLang="ja-JP" sz="1600" dirty="0" smtClean="0">
              <a:solidFill>
                <a:schemeClr val="bg1"/>
              </a:solidFill>
            </a:endParaRPr>
          </a:p>
        </p:txBody>
      </p:sp>
      <p:sp>
        <p:nvSpPr>
          <p:cNvPr id="14" name="上下矢印 13"/>
          <p:cNvSpPr/>
          <p:nvPr/>
        </p:nvSpPr>
        <p:spPr>
          <a:xfrm rot="10800000">
            <a:off x="6619258" y="3846984"/>
            <a:ext cx="264522" cy="189746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024547" y="105273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C00000"/>
                </a:solidFill>
              </a:rPr>
              <a:t>小容量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6" name="上下矢印 15"/>
          <p:cNvSpPr/>
          <p:nvPr/>
        </p:nvSpPr>
        <p:spPr>
          <a:xfrm>
            <a:off x="8658442" y="1403793"/>
            <a:ext cx="370036" cy="4660152"/>
          </a:xfrm>
          <a:prstGeom prst="upDownArrow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038606" y="615444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C00000"/>
                </a:solidFill>
              </a:rPr>
              <a:t>大</a:t>
            </a:r>
            <a:r>
              <a:rPr kumimoji="1" lang="ja-JP" altLang="en-US" sz="1200" dirty="0" smtClean="0">
                <a:solidFill>
                  <a:srgbClr val="C00000"/>
                </a:solidFill>
              </a:rPr>
              <a:t>容量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601441" y="1052736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002060"/>
                </a:solidFill>
              </a:rPr>
              <a:t>高速</a:t>
            </a:r>
            <a:endParaRPr kumimoji="1" lang="ja-JP" altLang="en-US" sz="1200" dirty="0">
              <a:solidFill>
                <a:srgbClr val="00206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24374" y="615444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002060"/>
                </a:solidFill>
              </a:rPr>
              <a:t>低速</a:t>
            </a:r>
            <a:endParaRPr kumimoji="1" lang="ja-JP" altLang="en-US" sz="1200" dirty="0">
              <a:solidFill>
                <a:srgbClr val="002060"/>
              </a:solidFill>
            </a:endParaRPr>
          </a:p>
        </p:txBody>
      </p:sp>
      <p:sp>
        <p:nvSpPr>
          <p:cNvPr id="20" name="上下矢印 19"/>
          <p:cNvSpPr/>
          <p:nvPr/>
        </p:nvSpPr>
        <p:spPr>
          <a:xfrm flipV="1">
            <a:off x="8179464" y="1403792"/>
            <a:ext cx="370036" cy="4660152"/>
          </a:xfrm>
          <a:prstGeom prst="up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 rot="16200000">
            <a:off x="6450434" y="2281161"/>
            <a:ext cx="599229" cy="1332670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02940" y="2784803"/>
            <a:ext cx="1220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2</a:t>
            </a:r>
            <a:r>
              <a:rPr kumimoji="1" lang="ja-JP" altLang="en-US" sz="1400" dirty="0" smtClean="0"/>
              <a:t>次キャッシュ</a:t>
            </a:r>
            <a:endParaRPr kumimoji="1" lang="en-US" altLang="ja-JP" sz="1400" dirty="0" smtClean="0"/>
          </a:p>
        </p:txBody>
      </p:sp>
      <p:sp>
        <p:nvSpPr>
          <p:cNvPr id="23" name="上下矢印 22"/>
          <p:cNvSpPr/>
          <p:nvPr/>
        </p:nvSpPr>
        <p:spPr>
          <a:xfrm rot="10800000">
            <a:off x="6611765" y="2433346"/>
            <a:ext cx="264522" cy="189746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4" name="正方形/長方形 23"/>
          <p:cNvSpPr/>
          <p:nvPr/>
        </p:nvSpPr>
        <p:spPr>
          <a:xfrm rot="16200000">
            <a:off x="6554907" y="1613319"/>
            <a:ext cx="364193" cy="1225846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84665" y="2077117"/>
            <a:ext cx="1220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1</a:t>
            </a:r>
            <a:r>
              <a:rPr kumimoji="1" lang="ja-JP" altLang="en-US" sz="1400" dirty="0" smtClean="0"/>
              <a:t>次キャッシュ</a:t>
            </a:r>
            <a:endParaRPr kumimoji="1" lang="en-US" altLang="ja-JP" sz="1400" dirty="0" smtClean="0"/>
          </a:p>
        </p:txBody>
      </p:sp>
      <p:sp>
        <p:nvSpPr>
          <p:cNvPr id="26" name="上下矢印 25"/>
          <p:cNvSpPr/>
          <p:nvPr/>
        </p:nvSpPr>
        <p:spPr>
          <a:xfrm rot="10800000">
            <a:off x="6616475" y="1828807"/>
            <a:ext cx="264522" cy="189746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7" name="上下矢印 26"/>
          <p:cNvSpPr/>
          <p:nvPr/>
        </p:nvSpPr>
        <p:spPr>
          <a:xfrm rot="10800000">
            <a:off x="6611765" y="3273681"/>
            <a:ext cx="264522" cy="189746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cxnSp>
        <p:nvCxnSpPr>
          <p:cNvPr id="29" name="直線コネクタ 28"/>
          <p:cNvCxnSpPr/>
          <p:nvPr/>
        </p:nvCxnSpPr>
        <p:spPr>
          <a:xfrm>
            <a:off x="6749395" y="3549464"/>
            <a:ext cx="0" cy="197358"/>
          </a:xfrm>
          <a:prstGeom prst="line">
            <a:avLst/>
          </a:prstGeom>
          <a:ln w="381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45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キャッシュヒットとキャッシュミス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31718" y="1864568"/>
            <a:ext cx="4974576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したデータが</a:t>
            </a:r>
            <a:r>
              <a:rPr lang="ja-JP" altLang="en-US" sz="18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キャッシュに存在</a:t>
            </a:r>
            <a:endParaRPr lang="en-US" altLang="ja-JP" sz="1800" dirty="0" smtClean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データ取得までの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</a:t>
            </a:r>
            <a:endParaRPr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＝ キャッシュのアクセスレイテンシ</a:t>
            </a:r>
            <a:endParaRPr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kumimoji="1"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</a:t>
            </a: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したデータが</a:t>
            </a:r>
            <a:r>
              <a:rPr kumimoji="1" lang="ja-JP" altLang="en-US" sz="18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キャッシュにない</a:t>
            </a:r>
            <a:endParaRPr kumimoji="1" lang="en-US" altLang="ja-JP" sz="1800" dirty="0" smtClean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sz="18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キャッシュミスペナルティ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が発生</a:t>
            </a:r>
            <a:endParaRPr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800100" lvl="1">
              <a:buFont typeface="Wingdings" panose="05000000000000000000" pitchFamily="2" charset="2"/>
              <a:buChar char="p"/>
            </a:pP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のアクセス時間 </a:t>
            </a:r>
            <a: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＋ 下位メモリのアクセス時間</a:t>
            </a:r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800100" lvl="1">
              <a:buFont typeface="Wingdings" panose="05000000000000000000" pitchFamily="2" charset="2"/>
              <a:buChar char="p"/>
            </a:pP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を使用しない方が速い</a:t>
            </a:r>
            <a:endParaRPr kumimoji="1" lang="ja-JP" altLang="en-US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>
            <a:off x="7463730" y="2142069"/>
            <a:ext cx="793907" cy="14325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65192" y="2592660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上下矢印 7"/>
          <p:cNvSpPr/>
          <p:nvPr/>
        </p:nvSpPr>
        <p:spPr>
          <a:xfrm rot="16200000">
            <a:off x="6865805" y="2593834"/>
            <a:ext cx="244268" cy="312984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 rot="16200000">
            <a:off x="5842851" y="2094648"/>
            <a:ext cx="599229" cy="1332670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05051" y="2461368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01226" y="3241377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アクセス時間：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100ns</a:t>
            </a:r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90951" y="3043794"/>
            <a:ext cx="18357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アクセス時間：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10ns</a:t>
            </a:r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04159" y="2797216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6008179" y="1838609"/>
            <a:ext cx="0" cy="5409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6201742" y="1838609"/>
            <a:ext cx="0" cy="52815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324834" y="1867502"/>
            <a:ext cx="678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① 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 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endParaRPr kumimoji="1"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 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要求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39549" y="1883796"/>
            <a:ext cx="930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② 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10ns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後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 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にデータ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531183" y="2967110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56293" y="3517634"/>
            <a:ext cx="2101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キャッシュヒット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 rot="16200000">
            <a:off x="6797749" y="192785"/>
            <a:ext cx="352114" cy="2747635"/>
          </a:xfrm>
          <a:prstGeom prst="rect">
            <a:avLst/>
          </a:prstGeom>
          <a:solidFill>
            <a:srgbClr val="008080"/>
          </a:solidFill>
          <a:ln w="38100" cmpd="sng">
            <a:solidFill>
              <a:srgbClr val="2929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347261" y="1394591"/>
            <a:ext cx="1312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 rot="16200000">
            <a:off x="7463731" y="4845138"/>
            <a:ext cx="793907" cy="14325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465193" y="529572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8" name="上下矢印 47"/>
          <p:cNvSpPr/>
          <p:nvPr/>
        </p:nvSpPr>
        <p:spPr>
          <a:xfrm rot="16200000">
            <a:off x="6865806" y="5296903"/>
            <a:ext cx="244268" cy="312984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 rot="16200000">
            <a:off x="5842852" y="4797717"/>
            <a:ext cx="599229" cy="1332670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605052" y="516443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01227" y="5944446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アクセス時間：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100ns</a:t>
            </a:r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290952" y="5746863"/>
            <a:ext cx="18357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アクセス時間：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10ns</a:t>
            </a:r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54" name="直線矢印コネクタ 53"/>
          <p:cNvCxnSpPr/>
          <p:nvPr/>
        </p:nvCxnSpPr>
        <p:spPr>
          <a:xfrm>
            <a:off x="6008180" y="4541678"/>
            <a:ext cx="0" cy="5409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6201743" y="4541678"/>
            <a:ext cx="0" cy="52815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5324835" y="4570571"/>
            <a:ext cx="678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① 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 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  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要求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231405" y="4487339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② 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10ns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後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にミス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判明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531184" y="5670179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058886" y="6220703"/>
            <a:ext cx="1896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キャッシュミス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 rot="16200000">
            <a:off x="6797750" y="2895854"/>
            <a:ext cx="352114" cy="2747635"/>
          </a:xfrm>
          <a:prstGeom prst="rect">
            <a:avLst/>
          </a:prstGeom>
          <a:solidFill>
            <a:srgbClr val="008080"/>
          </a:solidFill>
          <a:ln w="38100" cmpd="sng">
            <a:solidFill>
              <a:srgbClr val="2929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347262" y="4097660"/>
            <a:ext cx="1312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62" name="直線矢印コネクタ 61"/>
          <p:cNvCxnSpPr/>
          <p:nvPr/>
        </p:nvCxnSpPr>
        <p:spPr>
          <a:xfrm>
            <a:off x="7888214" y="4543521"/>
            <a:ext cx="0" cy="5409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V="1">
            <a:off x="8081777" y="4543521"/>
            <a:ext cx="0" cy="52815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7208454" y="4567176"/>
            <a:ext cx="678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③ 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 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endParaRPr kumimoji="1"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 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要求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119584" y="4571395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④ 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110ns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後</a:t>
            </a: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 </a:t>
            </a:r>
            <a:r>
              <a:rPr kumimoji="1"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にデータ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35262" y="1319822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キャッシュヒット</a:t>
            </a:r>
            <a:endParaRPr kumimoji="1" lang="ja-JP" altLang="en-US" sz="28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5262" y="3933056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キャッシュミス</a:t>
            </a:r>
            <a:endParaRPr kumimoji="1" lang="ja-JP" altLang="en-US" sz="28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83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参照の局所性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796" y="1649746"/>
            <a:ext cx="540073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最近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アクセスしたデータは再びアクセスする可能性が高い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例： 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ループ変数（変数 </a:t>
            </a:r>
            <a:r>
              <a:rPr lang="en-US" altLang="ja-JP" sz="2000" dirty="0" err="1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）への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最近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アクセスしたデータの近傍のデータは近々アクセスする可能性が高い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例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 配列（配列 </a:t>
            </a:r>
            <a: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a, b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）への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</a:t>
            </a:r>
            <a:endParaRPr kumimoji="1" lang="ja-JP" altLang="en-US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10943" y="4915313"/>
            <a:ext cx="2646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f</a:t>
            </a:r>
            <a:r>
              <a:rPr kumimoji="1" lang="en-US" altLang="ja-JP" dirty="0" smtClean="0"/>
              <a:t>or (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= 0 ;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&lt; 100 ; ++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)</a:t>
            </a:r>
          </a:p>
          <a:p>
            <a:r>
              <a:rPr lang="en-US" altLang="ja-JP" dirty="0" smtClean="0"/>
              <a:t>   s += a [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] * b [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]; 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75656" y="5827641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 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積和を計算するプログラム 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3254" y="1052736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時間的</a:t>
            </a:r>
            <a:r>
              <a:rPr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局所性</a:t>
            </a:r>
            <a:endParaRPr kumimoji="1" lang="ja-JP" altLang="en-US" sz="28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3254" y="2998154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空間的局所性</a:t>
            </a:r>
            <a:endParaRPr kumimoji="1" lang="ja-JP" altLang="en-US" sz="28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2325935" y="4931939"/>
            <a:ext cx="196385" cy="334652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/>
        </p:nvSpPr>
        <p:spPr>
          <a:xfrm>
            <a:off x="3735608" y="4953794"/>
            <a:ext cx="420970" cy="334652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5014147" y="4726885"/>
            <a:ext cx="3647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同じ変数に短時間に再度アクセス</a:t>
            </a:r>
            <a:r>
              <a:rPr lang="en-US" altLang="ja-JP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＜時間的局所性＞</a:t>
            </a:r>
            <a:endParaRPr lang="ja-JP" altLang="en-US" dirty="0">
              <a:solidFill>
                <a:srgbClr val="C00000"/>
              </a:solidFill>
            </a:endParaRPr>
          </a:p>
        </p:txBody>
      </p:sp>
      <p:sp>
        <p:nvSpPr>
          <p:cNvPr id="17" name="楕円 16"/>
          <p:cNvSpPr/>
          <p:nvPr/>
        </p:nvSpPr>
        <p:spPr>
          <a:xfrm>
            <a:off x="2476556" y="5224450"/>
            <a:ext cx="584691" cy="334652"/>
          </a:xfrm>
          <a:prstGeom prst="ellipse">
            <a:avLst/>
          </a:prstGeom>
          <a:noFill/>
          <a:ln w="190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E40"/>
              </a:solidFill>
            </a:endParaRPr>
          </a:p>
        </p:txBody>
      </p:sp>
      <p:sp>
        <p:nvSpPr>
          <p:cNvPr id="18" name="楕円 17"/>
          <p:cNvSpPr/>
          <p:nvPr/>
        </p:nvSpPr>
        <p:spPr>
          <a:xfrm>
            <a:off x="2024796" y="5259205"/>
            <a:ext cx="191855" cy="276572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/>
          <p:cNvSpPr/>
          <p:nvPr/>
        </p:nvSpPr>
        <p:spPr>
          <a:xfrm>
            <a:off x="3164659" y="5222436"/>
            <a:ext cx="720513" cy="334652"/>
          </a:xfrm>
          <a:prstGeom prst="ellipse">
            <a:avLst/>
          </a:prstGeom>
          <a:noFill/>
          <a:ln w="190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E4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783662" y="5518973"/>
            <a:ext cx="41088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アドレス的に連続した配列にアクセス</a:t>
            </a:r>
            <a:r>
              <a:rPr lang="en-US" altLang="ja-JP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＜空間的局所性＞</a:t>
            </a:r>
            <a:endParaRPr lang="ja-JP" altLang="en-US" dirty="0">
              <a:solidFill>
                <a:srgbClr val="008E40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542290" y="4891537"/>
            <a:ext cx="3054649" cy="70595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8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636961"/>
            <a:ext cx="7772400" cy="1008063"/>
          </a:xfrm>
        </p:spPr>
        <p:txBody>
          <a:bodyPr/>
          <a:lstStyle/>
          <a:p>
            <a:r>
              <a:rPr lang="ja-JP" altLang="en-US" sz="4400" b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メモリテクノロジ</a:t>
            </a:r>
            <a:endParaRPr kumimoji="1" lang="ja-JP" altLang="en-US" sz="4400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616700"/>
            <a:ext cx="2133600" cy="196850"/>
          </a:xfrm>
        </p:spPr>
        <p:txBody>
          <a:bodyPr/>
          <a:lstStyle/>
          <a:p>
            <a:fld id="{415FF992-0EB6-4062-B198-36E0943037F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44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キャッシュが管理するデータの単位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6816" y="1554781"/>
            <a:ext cx="8581476" cy="5145087"/>
          </a:xfrm>
        </p:spPr>
        <p:txBody>
          <a:bodyPr/>
          <a:lstStyle/>
          <a:p>
            <a:pPr lvl="1"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sz="24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アドレス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が連続するデータ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を一つの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ブロックとして管理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空間的局所性を利用するため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2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ブロックの大きさは 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32B 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程度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キャッシュはブロック単位で配置</a:t>
            </a:r>
            <a:r>
              <a:rPr lang="en-US" altLang="ja-JP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消去を行う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16176" y="4858348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092787" y="4858348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B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769398" y="4858348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446009" y="4858348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122620" y="4858348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99231" y="4858348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F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475842" y="4858348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G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152453" y="4858348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kumimoji="1" lang="ja-JP" altLang="en-US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4" name="右中かっこ 13"/>
          <p:cNvSpPr/>
          <p:nvPr/>
        </p:nvSpPr>
        <p:spPr>
          <a:xfrm rot="5400000" flipV="1">
            <a:off x="2696111" y="4831429"/>
            <a:ext cx="132345" cy="676611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5576" y="5038063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206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データ（</a:t>
            </a:r>
            <a:r>
              <a:rPr lang="en-US" altLang="ja-JP" dirty="0" smtClean="0">
                <a:solidFill>
                  <a:srgbClr val="00206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4B</a:t>
            </a:r>
            <a:r>
              <a:rPr lang="ja-JP" altLang="en-US" dirty="0" smtClean="0">
                <a:solidFill>
                  <a:srgbClr val="00206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ja-JP" altLang="en-US" dirty="0">
              <a:solidFill>
                <a:srgbClr val="00206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6" name="右中かっこ 15"/>
          <p:cNvSpPr/>
          <p:nvPr/>
        </p:nvSpPr>
        <p:spPr>
          <a:xfrm rot="5400000" flipV="1">
            <a:off x="5056447" y="2606709"/>
            <a:ext cx="132345" cy="5412888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29119" y="5411328"/>
            <a:ext cx="3203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206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dirty="0" smtClean="0">
                <a:solidFill>
                  <a:srgbClr val="00206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キャッシュブロック（</a:t>
            </a:r>
            <a:r>
              <a:rPr lang="en-US" altLang="ja-JP" dirty="0" smtClean="0">
                <a:solidFill>
                  <a:srgbClr val="00206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32B</a:t>
            </a:r>
            <a:r>
              <a:rPr lang="ja-JP" altLang="en-US" dirty="0" smtClean="0">
                <a:solidFill>
                  <a:srgbClr val="00206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ja-JP" altLang="en-US" dirty="0">
              <a:solidFill>
                <a:srgbClr val="00206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36699" y="4170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“32”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22752" y="4170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“36”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89922" y="4170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“40”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72856" y="4170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“44”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48698" y="4170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“48”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34751" y="4170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“52”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01921" y="4170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“56”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184855" y="4170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50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“60”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3528" y="417464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tx2">
                    <a:lumMod val="50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データのアドレス：</a:t>
            </a:r>
            <a:endParaRPr kumimoji="1" lang="ja-JP" altLang="en-US" dirty="0">
              <a:solidFill>
                <a:schemeClr val="tx2">
                  <a:lumMod val="50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3431092" y="4539801"/>
            <a:ext cx="0" cy="2423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109794" y="4539801"/>
            <a:ext cx="0" cy="2423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4784314" y="4539801"/>
            <a:ext cx="0" cy="2423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5463016" y="4539801"/>
            <a:ext cx="0" cy="2423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138859" y="4539801"/>
            <a:ext cx="0" cy="2423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6813379" y="4539801"/>
            <a:ext cx="0" cy="2423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7492081" y="4539801"/>
            <a:ext cx="0" cy="2423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2764507" y="4539801"/>
            <a:ext cx="0" cy="2423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14" idx="1"/>
            <a:endCxn id="15" idx="3"/>
          </p:cNvCxnSpPr>
          <p:nvPr/>
        </p:nvCxnSpPr>
        <p:spPr>
          <a:xfrm flipH="1" flipV="1">
            <a:off x="2298520" y="5207340"/>
            <a:ext cx="463764" cy="28567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89077" y="1052736"/>
            <a:ext cx="7565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キャッシュブロック</a:t>
            </a:r>
          </a:p>
        </p:txBody>
      </p:sp>
    </p:spTree>
    <p:extLst>
      <p:ext uri="{BB962C8B-B14F-4D97-AF65-F5344CB8AC3E}">
        <p14:creationId xmlns:p14="http://schemas.microsoft.com/office/powerpoint/2010/main" val="40571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正方形/長方形 207"/>
          <p:cNvSpPr/>
          <p:nvPr/>
        </p:nvSpPr>
        <p:spPr>
          <a:xfrm>
            <a:off x="7612393" y="5229149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09" name="正方形/長方形 208"/>
          <p:cNvSpPr/>
          <p:nvPr/>
        </p:nvSpPr>
        <p:spPr>
          <a:xfrm>
            <a:off x="7612393" y="5833928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10" name="正方形/長方形 209"/>
          <p:cNvSpPr/>
          <p:nvPr/>
        </p:nvSpPr>
        <p:spPr>
          <a:xfrm>
            <a:off x="7612393" y="5535810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11" name="正方形/長方形 210"/>
          <p:cNvSpPr/>
          <p:nvPr/>
        </p:nvSpPr>
        <p:spPr>
          <a:xfrm>
            <a:off x="7612393" y="6140686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正方形/長方形 190"/>
          <p:cNvSpPr/>
          <p:nvPr/>
        </p:nvSpPr>
        <p:spPr>
          <a:xfrm>
            <a:off x="7627570" y="3372458"/>
            <a:ext cx="1119872" cy="151598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2" name="正方形/長方形 191"/>
          <p:cNvSpPr/>
          <p:nvPr/>
        </p:nvSpPr>
        <p:spPr>
          <a:xfrm>
            <a:off x="7627570" y="3982153"/>
            <a:ext cx="1119872" cy="151598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3" name="正方形/長方形 192"/>
          <p:cNvSpPr/>
          <p:nvPr/>
        </p:nvSpPr>
        <p:spPr>
          <a:xfrm>
            <a:off x="7627570" y="3684035"/>
            <a:ext cx="1119872" cy="151598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4" name="正方形/長方形 193"/>
          <p:cNvSpPr/>
          <p:nvPr/>
        </p:nvSpPr>
        <p:spPr>
          <a:xfrm>
            <a:off x="7627570" y="4293827"/>
            <a:ext cx="1119872" cy="151598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 smtClean="0"/>
              <a:t>メモリ</a:t>
            </a:r>
            <a:r>
              <a:rPr lang="ja-JP" altLang="en-US" dirty="0"/>
              <a:t>と</a:t>
            </a:r>
            <a:r>
              <a:rPr kumimoji="1" lang="ja-JP" altLang="en-US" dirty="0" smtClean="0"/>
              <a:t>キャッシュ</a:t>
            </a:r>
            <a:r>
              <a:rPr lang="ja-JP" altLang="en-US" dirty="0"/>
              <a:t>間</a:t>
            </a:r>
            <a:r>
              <a:rPr kumimoji="1" lang="ja-JP" altLang="en-US" dirty="0" smtClean="0"/>
              <a:t>のマッピング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44488"/>
            <a:ext cx="5122913" cy="4876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ダイレクトマップ方式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一つのラインに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一つの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ブロック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ヒット率は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低い，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制御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簡単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セットアソシアティブ方式</a:t>
            </a:r>
            <a:endParaRPr kumimoji="1"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一つのラインに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複数</a:t>
            </a:r>
            <a:r>
              <a:rPr lang="en-US" altLang="ja-JP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(way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数</a:t>
            </a:r>
            <a:r>
              <a:rPr lang="en-US" altLang="ja-JP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ブロック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ヒット率は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高め，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制御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はやや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複雑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p"/>
            </a:pPr>
            <a:r>
              <a:rPr kumimoji="1"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ほとんどのキャッシュ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はこの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構成</a:t>
            </a:r>
            <a:endParaRPr kumimoji="1" lang="en-US" altLang="ja-JP" sz="2000" dirty="0" smtClean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フルアソシアティブ方式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つのラインに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全ての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ブロック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ヒット率は最も高い，制御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複雑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48216" y="105273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</a:t>
            </a:r>
            <a:endParaRPr kumimoji="1"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75573" y="126944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endParaRPr kumimoji="1"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7621262" y="1548543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7621262" y="1705796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620000" y="2020302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620000" y="1863049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7620000" y="2177555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7620000" y="2334808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618738" y="2492061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5299974" y="1765247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5299974" y="1922500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298712" y="2079753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7850109" y="2890723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</a:t>
            </a:r>
            <a:endParaRPr kumimoji="1"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377466" y="3107427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endParaRPr kumimoji="1"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61" name="直線コネクタ 60"/>
          <p:cNvCxnSpPr/>
          <p:nvPr/>
        </p:nvCxnSpPr>
        <p:spPr>
          <a:xfrm>
            <a:off x="7623155" y="3543783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7621893" y="3858289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7621893" y="4172795"/>
            <a:ext cx="11242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5301867" y="3603234"/>
            <a:ext cx="1124287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7834338" y="473693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</a:t>
            </a:r>
            <a:endParaRPr kumimoji="1"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361695" y="495364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endParaRPr kumimoji="1"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7627570" y="1391290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5303127" y="1605974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7627570" y="2000985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7627570" y="1702867"/>
            <a:ext cx="1119872" cy="151598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7627570" y="2312659"/>
            <a:ext cx="1119872" cy="151598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5303537" y="1763842"/>
            <a:ext cx="1119872" cy="151598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7627570" y="3220058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5303127" y="3434742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7627570" y="3829753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7627570" y="3531635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7627570" y="4141427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5303537" y="3592610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136" name="直線コネクタ 135"/>
          <p:cNvCxnSpPr/>
          <p:nvPr/>
        </p:nvCxnSpPr>
        <p:spPr>
          <a:xfrm flipV="1">
            <a:off x="5886037" y="3302810"/>
            <a:ext cx="2324443" cy="214684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>
            <a:off x="5886037" y="3524846"/>
            <a:ext cx="2347417" cy="403488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/>
          <p:nvPr/>
        </p:nvCxnSpPr>
        <p:spPr>
          <a:xfrm flipV="1">
            <a:off x="5886241" y="3608428"/>
            <a:ext cx="2324033" cy="60975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5885831" y="3511535"/>
            <a:ext cx="2324443" cy="96893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5884569" y="3526679"/>
            <a:ext cx="2324443" cy="706685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 flipV="1">
            <a:off x="5902568" y="3302810"/>
            <a:ext cx="2324033" cy="372552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5886241" y="3683233"/>
            <a:ext cx="2324033" cy="237143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正方形/長方形 151"/>
          <p:cNvSpPr/>
          <p:nvPr/>
        </p:nvSpPr>
        <p:spPr>
          <a:xfrm>
            <a:off x="7611799" y="5078162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5287356" y="5292846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7611799" y="5682941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7611799" y="5384823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7611799" y="5989699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7" name="正方形/長方形 156"/>
          <p:cNvSpPr/>
          <p:nvPr/>
        </p:nvSpPr>
        <p:spPr>
          <a:xfrm>
            <a:off x="5290508" y="5447428"/>
            <a:ext cx="1116720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5287356" y="5597909"/>
            <a:ext cx="111987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5287766" y="5749507"/>
            <a:ext cx="1119462" cy="151598"/>
          </a:xfrm>
          <a:prstGeom prst="rect">
            <a:avLst/>
          </a:prstGeom>
          <a:solidFill>
            <a:srgbClr val="D1EB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161" name="直線コネクタ 160"/>
          <p:cNvCxnSpPr/>
          <p:nvPr/>
        </p:nvCxnSpPr>
        <p:spPr>
          <a:xfrm flipV="1">
            <a:off x="5860855" y="5169242"/>
            <a:ext cx="2324443" cy="52406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 flipV="1">
            <a:off x="5863063" y="5163588"/>
            <a:ext cx="2325703" cy="217668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 flipV="1">
            <a:off x="5864323" y="5168237"/>
            <a:ext cx="2324443" cy="376028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正方形/長方形 169"/>
          <p:cNvSpPr/>
          <p:nvPr/>
        </p:nvSpPr>
        <p:spPr>
          <a:xfrm>
            <a:off x="7627570" y="1543690"/>
            <a:ext cx="1119872" cy="15159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1" name="正方形/長方形 170"/>
          <p:cNvSpPr/>
          <p:nvPr/>
        </p:nvSpPr>
        <p:spPr>
          <a:xfrm>
            <a:off x="7627570" y="2153385"/>
            <a:ext cx="1119872" cy="15159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7627570" y="1855267"/>
            <a:ext cx="1119872" cy="15159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3" name="正方形/長方形 172"/>
          <p:cNvSpPr/>
          <p:nvPr/>
        </p:nvSpPr>
        <p:spPr>
          <a:xfrm>
            <a:off x="7627570" y="2465059"/>
            <a:ext cx="1119872" cy="15159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 flipV="1">
            <a:off x="5886037" y="1474042"/>
            <a:ext cx="2324443" cy="214684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5863063" y="1696078"/>
            <a:ext cx="2347417" cy="403488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 flipV="1">
            <a:off x="5886241" y="1779660"/>
            <a:ext cx="2324033" cy="60975"/>
          </a:xfrm>
          <a:prstGeom prst="line">
            <a:avLst/>
          </a:prstGeom>
          <a:ln w="12700"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正方形/長方形 175"/>
          <p:cNvSpPr/>
          <p:nvPr/>
        </p:nvSpPr>
        <p:spPr>
          <a:xfrm>
            <a:off x="5303127" y="1919358"/>
            <a:ext cx="1119872" cy="15159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5303537" y="2077226"/>
            <a:ext cx="1119872" cy="15159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127" name="直線コネクタ 126"/>
          <p:cNvCxnSpPr/>
          <p:nvPr/>
        </p:nvCxnSpPr>
        <p:spPr>
          <a:xfrm>
            <a:off x="5886241" y="1846581"/>
            <a:ext cx="2324033" cy="548817"/>
          </a:xfrm>
          <a:prstGeom prst="line">
            <a:avLst/>
          </a:prstGeom>
          <a:ln w="12700"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/>
          <p:cNvCxnSpPr/>
          <p:nvPr/>
        </p:nvCxnSpPr>
        <p:spPr>
          <a:xfrm flipV="1">
            <a:off x="5885831" y="1627029"/>
            <a:ext cx="2324443" cy="375095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5885831" y="2017191"/>
            <a:ext cx="2324443" cy="227021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 flipV="1">
            <a:off x="5874754" y="1930547"/>
            <a:ext cx="2324033" cy="228965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/>
          <p:nvPr/>
        </p:nvCxnSpPr>
        <p:spPr>
          <a:xfrm>
            <a:off x="5891195" y="2161077"/>
            <a:ext cx="2325390" cy="379651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正方形/長方形 194"/>
          <p:cNvSpPr/>
          <p:nvPr/>
        </p:nvSpPr>
        <p:spPr>
          <a:xfrm>
            <a:off x="5303127" y="3751353"/>
            <a:ext cx="1119872" cy="151598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6" name="正方形/長方形 195"/>
          <p:cNvSpPr/>
          <p:nvPr/>
        </p:nvSpPr>
        <p:spPr>
          <a:xfrm>
            <a:off x="5303537" y="3909221"/>
            <a:ext cx="1119872" cy="151598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139" name="直線コネクタ 138"/>
          <p:cNvCxnSpPr/>
          <p:nvPr/>
        </p:nvCxnSpPr>
        <p:spPr>
          <a:xfrm>
            <a:off x="5886241" y="3675349"/>
            <a:ext cx="2324033" cy="548817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直線コネクタ 218"/>
          <p:cNvCxnSpPr/>
          <p:nvPr/>
        </p:nvCxnSpPr>
        <p:spPr>
          <a:xfrm flipV="1">
            <a:off x="5860855" y="5163588"/>
            <a:ext cx="2324627" cy="671353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コネクタ 221"/>
          <p:cNvCxnSpPr/>
          <p:nvPr/>
        </p:nvCxnSpPr>
        <p:spPr>
          <a:xfrm>
            <a:off x="5856438" y="5697240"/>
            <a:ext cx="2324443" cy="85635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コネクタ 222"/>
          <p:cNvCxnSpPr/>
          <p:nvPr/>
        </p:nvCxnSpPr>
        <p:spPr>
          <a:xfrm>
            <a:off x="5864323" y="5384799"/>
            <a:ext cx="2325703" cy="392027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コネクタ 223"/>
          <p:cNvCxnSpPr/>
          <p:nvPr/>
        </p:nvCxnSpPr>
        <p:spPr>
          <a:xfrm>
            <a:off x="5865992" y="5546566"/>
            <a:ext cx="2325703" cy="240429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線コネクタ 224"/>
          <p:cNvCxnSpPr/>
          <p:nvPr/>
        </p:nvCxnSpPr>
        <p:spPr>
          <a:xfrm flipV="1">
            <a:off x="5867068" y="5773283"/>
            <a:ext cx="2324627" cy="61658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/>
          <p:nvPr/>
        </p:nvCxnSpPr>
        <p:spPr>
          <a:xfrm flipH="1">
            <a:off x="7506393" y="2574969"/>
            <a:ext cx="341823" cy="1599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テキスト ボックス 239"/>
          <p:cNvSpPr txBox="1"/>
          <p:nvPr/>
        </p:nvSpPr>
        <p:spPr>
          <a:xfrm>
            <a:off x="6636488" y="2667939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ブロック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8483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2412" y="130175"/>
            <a:ext cx="7271915" cy="490538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 smtClean="0"/>
              <a:t>2way</a:t>
            </a:r>
            <a:r>
              <a:rPr kumimoji="1" lang="ja-JP" altLang="en-US" dirty="0" smtClean="0"/>
              <a:t>セットアソシアティブキャッシュ</a:t>
            </a:r>
            <a:r>
              <a:rPr kumimoji="1" lang="ja-JP" altLang="en-US" dirty="0" smtClean="0"/>
              <a:t>の構成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43105" y="2148933"/>
            <a:ext cx="781155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405368" y="2148933"/>
            <a:ext cx="2145632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820781" y="2148933"/>
            <a:ext cx="781155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683044" y="2148933"/>
            <a:ext cx="2145632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105529" y="1307665"/>
            <a:ext cx="4506376" cy="294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1644961" y="4539503"/>
            <a:ext cx="521369" cy="521369"/>
          </a:xfrm>
          <a:prstGeom prst="ellipse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=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5930765" y="4539504"/>
            <a:ext cx="521369" cy="521369"/>
          </a:xfrm>
          <a:prstGeom prst="ellipse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=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フローチャート: 代替処理 12"/>
          <p:cNvSpPr/>
          <p:nvPr/>
        </p:nvSpPr>
        <p:spPr>
          <a:xfrm>
            <a:off x="3858469" y="5494009"/>
            <a:ext cx="4261900" cy="344099"/>
          </a:xfrm>
          <a:prstGeom prst="flowChartAlternateProcess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選択回路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フローチャート: 記憶データ 13"/>
          <p:cNvSpPr/>
          <p:nvPr/>
        </p:nvSpPr>
        <p:spPr>
          <a:xfrm rot="16200000">
            <a:off x="1762786" y="5317546"/>
            <a:ext cx="561474" cy="561474"/>
          </a:xfrm>
          <a:prstGeom prst="flowChartOnlineStorage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1543105" y="23306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409379" y="23306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543105" y="24830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409379" y="24830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543105" y="26354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409379" y="26354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543105" y="27878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409379" y="27878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1543105" y="4079280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409379" y="4079280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1916085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3448106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274401" y="209860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</a:t>
            </a:r>
            <a:endParaRPr kumimoji="1"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71474" y="2272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274401" y="242593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74401" y="258469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44444" y="402515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255</a:t>
            </a:r>
            <a:endParaRPr kumimoji="1" lang="ja-JP" altLang="en-US" sz="1200" dirty="0"/>
          </a:p>
        </p:txBody>
      </p:sp>
      <p:cxnSp>
        <p:nvCxnSpPr>
          <p:cNvPr id="36" name="直線コネクタ 35"/>
          <p:cNvCxnSpPr/>
          <p:nvPr/>
        </p:nvCxnSpPr>
        <p:spPr>
          <a:xfrm>
            <a:off x="5818470" y="23306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684744" y="23306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818470" y="24830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6684744" y="24830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818470" y="26354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684744" y="26354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5818470" y="27878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6684744" y="27878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818470" y="4079280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684744" y="4079280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191450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7723471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5549766" y="209860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</a:t>
            </a:r>
            <a:endParaRPr kumimoji="1" lang="ja-JP" altLang="en-US" sz="12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546839" y="2272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</a:t>
            </a:r>
            <a:endParaRPr kumimoji="1" lang="ja-JP" altLang="en-US" sz="12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549766" y="242593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</a:t>
            </a:r>
            <a:endParaRPr kumimoji="1" lang="ja-JP" altLang="en-US" sz="12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549766" y="258469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</a:t>
            </a:r>
            <a:endParaRPr kumimoji="1" lang="ja-JP" altLang="en-US" sz="1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419809" y="402515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255</a:t>
            </a:r>
            <a:endParaRPr kumimoji="1" lang="ja-JP" altLang="en-US" sz="12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584830" y="1888368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t</a:t>
            </a:r>
            <a:r>
              <a:rPr kumimoji="1" lang="en-US" altLang="ja-JP" sz="1200" dirty="0" smtClean="0"/>
              <a:t>ag array</a:t>
            </a:r>
            <a:endParaRPr kumimoji="1" lang="ja-JP" altLang="en-US" sz="12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233118" y="131600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tag</a:t>
            </a:r>
            <a:endParaRPr kumimoji="1" lang="ja-JP" altLang="en-US" sz="1200" dirty="0"/>
          </a:p>
        </p:txBody>
      </p:sp>
      <p:cxnSp>
        <p:nvCxnSpPr>
          <p:cNvPr id="58" name="直線コネクタ 57"/>
          <p:cNvCxnSpPr/>
          <p:nvPr/>
        </p:nvCxnSpPr>
        <p:spPr>
          <a:xfrm>
            <a:off x="5330073" y="1303076"/>
            <a:ext cx="0" cy="294638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4764762" y="1317649"/>
            <a:ext cx="0" cy="294638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3640326" y="1303076"/>
            <a:ext cx="0" cy="294638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042408" y="1888368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d</a:t>
            </a:r>
            <a:r>
              <a:rPr kumimoji="1" lang="en-US" altLang="ja-JP" sz="1200" dirty="0" smtClean="0"/>
              <a:t>ata array</a:t>
            </a:r>
            <a:endParaRPr kumimoji="1" lang="ja-JP" altLang="en-US" sz="12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967483" y="132567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index</a:t>
            </a:r>
            <a:endParaRPr kumimoji="1" lang="ja-JP" altLang="en-US" sz="12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764762" y="1325670"/>
            <a:ext cx="558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offset</a:t>
            </a:r>
            <a:endParaRPr kumimoji="1" lang="ja-JP" altLang="en-US" sz="12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51520" y="1291104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アドレス</a:t>
            </a:r>
            <a:endParaRPr kumimoji="1" lang="ja-JP" altLang="en-US" sz="1400" dirty="0"/>
          </a:p>
        </p:txBody>
      </p:sp>
      <p:sp>
        <p:nvSpPr>
          <p:cNvPr id="83" name="右中かっこ 82"/>
          <p:cNvSpPr/>
          <p:nvPr/>
        </p:nvSpPr>
        <p:spPr>
          <a:xfrm rot="16200000">
            <a:off x="2322513" y="-38480"/>
            <a:ext cx="69653" cy="250361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166330" y="90872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19b</a:t>
            </a:r>
            <a:endParaRPr kumimoji="1" lang="ja-JP" altLang="en-US" sz="1200" dirty="0"/>
          </a:p>
        </p:txBody>
      </p:sp>
      <p:sp>
        <p:nvSpPr>
          <p:cNvPr id="85" name="右中かっこ 84"/>
          <p:cNvSpPr/>
          <p:nvPr/>
        </p:nvSpPr>
        <p:spPr>
          <a:xfrm rot="16200000">
            <a:off x="4163668" y="648799"/>
            <a:ext cx="77757" cy="112443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025254" y="91385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8b</a:t>
            </a:r>
            <a:endParaRPr kumimoji="1" lang="ja-JP" altLang="en-US" sz="1200" dirty="0"/>
          </a:p>
        </p:txBody>
      </p:sp>
      <p:sp>
        <p:nvSpPr>
          <p:cNvPr id="87" name="右中かっこ 86"/>
          <p:cNvSpPr/>
          <p:nvPr/>
        </p:nvSpPr>
        <p:spPr>
          <a:xfrm rot="16200000">
            <a:off x="5009005" y="933224"/>
            <a:ext cx="75459" cy="55328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866777" y="91385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3b</a:t>
            </a:r>
            <a:endParaRPr kumimoji="1" lang="ja-JP" altLang="en-US" sz="1200" dirty="0"/>
          </a:p>
        </p:txBody>
      </p:sp>
      <p:sp>
        <p:nvSpPr>
          <p:cNvPr id="89" name="右中かっこ 88"/>
          <p:cNvSpPr/>
          <p:nvPr/>
        </p:nvSpPr>
        <p:spPr>
          <a:xfrm rot="16200000">
            <a:off x="5430962" y="1068950"/>
            <a:ext cx="80057" cy="281833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283394" y="91642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2b</a:t>
            </a:r>
            <a:endParaRPr kumimoji="1" lang="ja-JP" altLang="en-US" sz="12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852031" y="1886047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t</a:t>
            </a:r>
            <a:r>
              <a:rPr kumimoji="1" lang="en-US" altLang="ja-JP" sz="1200" dirty="0" smtClean="0"/>
              <a:t>ag array</a:t>
            </a:r>
            <a:endParaRPr kumimoji="1" lang="ja-JP" altLang="en-US" sz="120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309609" y="1886047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d</a:t>
            </a:r>
            <a:r>
              <a:rPr kumimoji="1" lang="en-US" altLang="ja-JP" sz="1200" dirty="0" smtClean="0"/>
              <a:t>ata array</a:t>
            </a:r>
            <a:endParaRPr kumimoji="1" lang="ja-JP" altLang="en-US" sz="1200" dirty="0"/>
          </a:p>
        </p:txBody>
      </p:sp>
      <p:grpSp>
        <p:nvGrpSpPr>
          <p:cNvPr id="96" name="グループ化 95"/>
          <p:cNvGrpSpPr/>
          <p:nvPr/>
        </p:nvGrpSpPr>
        <p:grpSpPr>
          <a:xfrm>
            <a:off x="842247" y="2148932"/>
            <a:ext cx="689756" cy="2105863"/>
            <a:chOff x="726881" y="2562069"/>
            <a:chExt cx="689756" cy="2159519"/>
          </a:xfrm>
        </p:grpSpPr>
        <p:cxnSp>
          <p:nvCxnSpPr>
            <p:cNvPr id="94" name="直線コネクタ 93"/>
            <p:cNvCxnSpPr/>
            <p:nvPr/>
          </p:nvCxnSpPr>
          <p:spPr>
            <a:xfrm flipH="1">
              <a:off x="727023" y="2562069"/>
              <a:ext cx="689614" cy="1081694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flipH="1" flipV="1">
              <a:off x="726881" y="3639894"/>
              <a:ext cx="689614" cy="1081694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グループ化 96"/>
          <p:cNvGrpSpPr/>
          <p:nvPr/>
        </p:nvGrpSpPr>
        <p:grpSpPr>
          <a:xfrm>
            <a:off x="5126403" y="2133585"/>
            <a:ext cx="689756" cy="2105863"/>
            <a:chOff x="726881" y="2562069"/>
            <a:chExt cx="689756" cy="2159519"/>
          </a:xfrm>
        </p:grpSpPr>
        <p:cxnSp>
          <p:nvCxnSpPr>
            <p:cNvPr id="98" name="直線コネクタ 97"/>
            <p:cNvCxnSpPr/>
            <p:nvPr/>
          </p:nvCxnSpPr>
          <p:spPr>
            <a:xfrm flipH="1">
              <a:off x="727023" y="2562069"/>
              <a:ext cx="689614" cy="1081694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 flipH="1" flipV="1">
              <a:off x="726881" y="3639894"/>
              <a:ext cx="689614" cy="1081694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直線コネクタ 100"/>
          <p:cNvCxnSpPr/>
          <p:nvPr/>
        </p:nvCxnSpPr>
        <p:spPr>
          <a:xfrm flipV="1">
            <a:off x="3663356" y="1645217"/>
            <a:ext cx="1101406" cy="653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4202546" y="1645217"/>
            <a:ext cx="0" cy="2022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584590" y="1847473"/>
            <a:ext cx="428218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4855436" y="1847474"/>
            <a:ext cx="0" cy="13409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>
            <a:off x="592590" y="1847474"/>
            <a:ext cx="0" cy="13485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4855436" y="3184497"/>
            <a:ext cx="271109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592590" y="3199977"/>
            <a:ext cx="271109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/>
          <p:cNvSpPr/>
          <p:nvPr/>
        </p:nvSpPr>
        <p:spPr>
          <a:xfrm>
            <a:off x="4175239" y="1824614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>
            <a:off x="1132212" y="1660418"/>
            <a:ext cx="247693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2409379" y="1660418"/>
            <a:ext cx="0" cy="1035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344817" y="1764703"/>
            <a:ext cx="20605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44817" y="1751670"/>
            <a:ext cx="0" cy="26348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344817" y="4386552"/>
            <a:ext cx="50749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1093107" y="4386552"/>
            <a:ext cx="0" cy="4136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1093107" y="4800187"/>
            <a:ext cx="551854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/>
          <p:nvPr/>
        </p:nvCxnSpPr>
        <p:spPr>
          <a:xfrm>
            <a:off x="5407150" y="4386552"/>
            <a:ext cx="0" cy="4136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5407150" y="4800187"/>
            <a:ext cx="523615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正方形/長方形 142"/>
          <p:cNvSpPr/>
          <p:nvPr/>
        </p:nvSpPr>
        <p:spPr>
          <a:xfrm>
            <a:off x="1070247" y="4363691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4" name="直線コネクタ 143"/>
          <p:cNvCxnSpPr/>
          <p:nvPr/>
        </p:nvCxnSpPr>
        <p:spPr>
          <a:xfrm>
            <a:off x="1916435" y="4244994"/>
            <a:ext cx="0" cy="29451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6188771" y="4244994"/>
            <a:ext cx="0" cy="314438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1889603" y="5053706"/>
            <a:ext cx="0" cy="34405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2218669" y="5205252"/>
            <a:ext cx="0" cy="199672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2218669" y="5213273"/>
            <a:ext cx="39727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6191449" y="5060873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3440085" y="4244994"/>
            <a:ext cx="0" cy="62887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>
            <a:off x="4352830" y="4800187"/>
            <a:ext cx="0" cy="693822"/>
          </a:xfrm>
          <a:prstGeom prst="line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 flipH="1">
            <a:off x="3440085" y="4836280"/>
            <a:ext cx="93975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>
            <a:off x="7723471" y="4239448"/>
            <a:ext cx="0" cy="1254561"/>
          </a:xfrm>
          <a:prstGeom prst="line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/>
          <p:nvPr/>
        </p:nvCxnSpPr>
        <p:spPr>
          <a:xfrm>
            <a:off x="1889603" y="5128909"/>
            <a:ext cx="135182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/>
          <p:nvPr/>
        </p:nvCxnSpPr>
        <p:spPr>
          <a:xfrm>
            <a:off x="3239969" y="5128909"/>
            <a:ext cx="0" cy="6070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/>
          <p:nvPr/>
        </p:nvCxnSpPr>
        <p:spPr>
          <a:xfrm>
            <a:off x="3433544" y="5213273"/>
            <a:ext cx="0" cy="4186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3427865" y="5631972"/>
            <a:ext cx="42492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3241430" y="5735978"/>
            <a:ext cx="61136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正方形/長方形 187"/>
          <p:cNvSpPr/>
          <p:nvPr/>
        </p:nvSpPr>
        <p:spPr>
          <a:xfrm>
            <a:off x="1870366" y="5104658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3410662" y="5190413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0" name="直線コネクタ 189"/>
          <p:cNvCxnSpPr>
            <a:stCxn id="14" idx="1"/>
            <a:endCxn id="204" idx="0"/>
          </p:cNvCxnSpPr>
          <p:nvPr/>
        </p:nvCxnSpPr>
        <p:spPr>
          <a:xfrm>
            <a:off x="2043523" y="5879020"/>
            <a:ext cx="1488" cy="26629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6006554" y="5838108"/>
            <a:ext cx="0" cy="332934"/>
          </a:xfrm>
          <a:prstGeom prst="line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テキスト ボックス 203"/>
          <p:cNvSpPr txBox="1"/>
          <p:nvPr/>
        </p:nvSpPr>
        <p:spPr>
          <a:xfrm>
            <a:off x="1406855" y="6145311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C00000"/>
                </a:solidFill>
              </a:rPr>
              <a:t>ヒット</a:t>
            </a:r>
            <a:r>
              <a:rPr kumimoji="1" lang="en-US" altLang="ja-JP" sz="1600" dirty="0" smtClean="0">
                <a:solidFill>
                  <a:srgbClr val="C00000"/>
                </a:solidFill>
              </a:rPr>
              <a:t>/</a:t>
            </a:r>
            <a:r>
              <a:rPr kumimoji="1" lang="ja-JP" altLang="en-US" sz="1600" dirty="0" smtClean="0">
                <a:solidFill>
                  <a:srgbClr val="C00000"/>
                </a:solidFill>
              </a:rPr>
              <a:t>ミス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5602133" y="6171042"/>
            <a:ext cx="774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ブロック</a:t>
            </a:r>
            <a:endParaRPr kumimoji="1" lang="ja-JP" altLang="en-US" sz="1400" dirty="0"/>
          </a:p>
        </p:txBody>
      </p:sp>
      <p:sp>
        <p:nvSpPr>
          <p:cNvPr id="208" name="角丸四角形 207"/>
          <p:cNvSpPr/>
          <p:nvPr/>
        </p:nvSpPr>
        <p:spPr>
          <a:xfrm>
            <a:off x="1165896" y="1926346"/>
            <a:ext cx="3511330" cy="2375807"/>
          </a:xfrm>
          <a:prstGeom prst="roundRect">
            <a:avLst>
              <a:gd name="adj" fmla="val 6780"/>
            </a:avLst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角丸四角形 208"/>
          <p:cNvSpPr/>
          <p:nvPr/>
        </p:nvSpPr>
        <p:spPr>
          <a:xfrm>
            <a:off x="5428741" y="1927966"/>
            <a:ext cx="3511330" cy="2375807"/>
          </a:xfrm>
          <a:prstGeom prst="roundRect">
            <a:avLst>
              <a:gd name="adj" fmla="val 6780"/>
            </a:avLst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4928431" y="1801747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C00000"/>
                </a:solidFill>
              </a:rPr>
              <a:t>way1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677020" y="1804535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C00000"/>
                </a:solidFill>
              </a:rPr>
              <a:t>way0</a:t>
            </a:r>
            <a:endParaRPr kumimoji="1"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1486710" y="2078746"/>
            <a:ext cx="7359722" cy="330201"/>
          </a:xfrm>
          <a:prstGeom prst="roundRect">
            <a:avLst>
              <a:gd name="adj" fmla="val 6780"/>
            </a:avLst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943925" y="236322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70C0"/>
                </a:solidFill>
              </a:rPr>
              <a:t>set</a:t>
            </a:r>
            <a:endParaRPr kumimoji="1" lang="ja-JP" alt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キャッシュの動作（ヒットする場合）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30287" y="2148933"/>
            <a:ext cx="781155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392550" y="2148933"/>
            <a:ext cx="2145632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807963" y="2148933"/>
            <a:ext cx="781155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670226" y="2148933"/>
            <a:ext cx="2145632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092711" y="1307665"/>
            <a:ext cx="4506376" cy="294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1632143" y="4539503"/>
            <a:ext cx="521369" cy="521369"/>
          </a:xfrm>
          <a:prstGeom prst="ellipse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=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5917947" y="4539504"/>
            <a:ext cx="521369" cy="521369"/>
          </a:xfrm>
          <a:prstGeom prst="ellipse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=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フローチャート: 代替処理 12"/>
          <p:cNvSpPr/>
          <p:nvPr/>
        </p:nvSpPr>
        <p:spPr>
          <a:xfrm>
            <a:off x="3845651" y="5494009"/>
            <a:ext cx="4261900" cy="344099"/>
          </a:xfrm>
          <a:prstGeom prst="flowChartAlternateProcess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選択回路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フローチャート: 記憶データ 13"/>
          <p:cNvSpPr/>
          <p:nvPr/>
        </p:nvSpPr>
        <p:spPr>
          <a:xfrm rot="16200000">
            <a:off x="1749968" y="5317546"/>
            <a:ext cx="561474" cy="561474"/>
          </a:xfrm>
          <a:prstGeom prst="flowChartOnlineStorage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1530287" y="23306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396561" y="23306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530287" y="24830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396561" y="24830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530287" y="26354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396561" y="26354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530287" y="27878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396561" y="27878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1530287" y="4079280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396561" y="4079280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1903267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3435288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261583" y="209860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</a:t>
            </a:r>
            <a:endParaRPr kumimoji="1"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58656" y="2272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261583" y="242593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61583" y="258469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31626" y="402515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255</a:t>
            </a:r>
            <a:endParaRPr kumimoji="1" lang="ja-JP" altLang="en-US" sz="1200" dirty="0"/>
          </a:p>
        </p:txBody>
      </p:sp>
      <p:cxnSp>
        <p:nvCxnSpPr>
          <p:cNvPr id="36" name="直線コネクタ 35"/>
          <p:cNvCxnSpPr/>
          <p:nvPr/>
        </p:nvCxnSpPr>
        <p:spPr>
          <a:xfrm>
            <a:off x="5805652" y="23306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671926" y="23306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805652" y="24830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6671926" y="24830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805652" y="26354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671926" y="26354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5805652" y="27878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6671926" y="27878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805652" y="4079280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671926" y="4079280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178632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7710653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5536948" y="209860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</a:t>
            </a:r>
            <a:endParaRPr kumimoji="1" lang="ja-JP" altLang="en-US" sz="12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534021" y="2272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</a:t>
            </a:r>
            <a:endParaRPr kumimoji="1" lang="ja-JP" altLang="en-US" sz="12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536948" y="242593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</a:t>
            </a:r>
            <a:endParaRPr kumimoji="1" lang="ja-JP" altLang="en-US" sz="12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536948" y="258469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</a:t>
            </a:r>
            <a:endParaRPr kumimoji="1" lang="ja-JP" altLang="en-US" sz="1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406991" y="402515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255</a:t>
            </a:r>
            <a:endParaRPr kumimoji="1" lang="ja-JP" altLang="en-US" sz="12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572012" y="1888368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t</a:t>
            </a:r>
            <a:r>
              <a:rPr kumimoji="1" lang="en-US" altLang="ja-JP" sz="1200" dirty="0" smtClean="0"/>
              <a:t>ag array</a:t>
            </a:r>
            <a:endParaRPr kumimoji="1" lang="ja-JP" altLang="en-US" sz="12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027300" y="131600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00</a:t>
            </a:r>
            <a:r>
              <a:rPr kumimoji="1" lang="ja-JP" altLang="en-US" sz="1200" dirty="0" smtClean="0"/>
              <a:t>・・・</a:t>
            </a:r>
            <a:r>
              <a:rPr kumimoji="1" lang="en-US" altLang="ja-JP" sz="1200" dirty="0" smtClean="0"/>
              <a:t>00</a:t>
            </a:r>
            <a:endParaRPr kumimoji="1" lang="ja-JP" altLang="en-US" sz="1200" dirty="0"/>
          </a:p>
        </p:txBody>
      </p:sp>
      <p:cxnSp>
        <p:nvCxnSpPr>
          <p:cNvPr id="58" name="直線コネクタ 57"/>
          <p:cNvCxnSpPr/>
          <p:nvPr/>
        </p:nvCxnSpPr>
        <p:spPr>
          <a:xfrm>
            <a:off x="5317255" y="1303076"/>
            <a:ext cx="0" cy="294638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4751944" y="1317649"/>
            <a:ext cx="0" cy="294638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3627508" y="1303076"/>
            <a:ext cx="0" cy="294638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029590" y="1888368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d</a:t>
            </a:r>
            <a:r>
              <a:rPr kumimoji="1" lang="en-US" altLang="ja-JP" sz="1200" dirty="0" smtClean="0"/>
              <a:t>ata array</a:t>
            </a:r>
            <a:endParaRPr kumimoji="1" lang="ja-JP" altLang="en-US" sz="12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760071" y="1325670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00000001</a:t>
            </a:r>
            <a:endParaRPr kumimoji="1" lang="ja-JP" altLang="en-US" sz="12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811479" y="132567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010</a:t>
            </a:r>
            <a:endParaRPr kumimoji="1" lang="ja-JP" altLang="en-US" sz="12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31999" y="1291104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アドレス</a:t>
            </a:r>
            <a:endParaRPr kumimoji="1" lang="ja-JP" altLang="en-US" sz="1400" dirty="0"/>
          </a:p>
        </p:txBody>
      </p:sp>
      <p:sp>
        <p:nvSpPr>
          <p:cNvPr id="83" name="右中かっこ 82"/>
          <p:cNvSpPr/>
          <p:nvPr/>
        </p:nvSpPr>
        <p:spPr>
          <a:xfrm rot="16200000">
            <a:off x="2309695" y="-38480"/>
            <a:ext cx="69653" cy="250361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153512" y="90872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19b</a:t>
            </a:r>
            <a:endParaRPr kumimoji="1" lang="ja-JP" altLang="en-US" sz="1200" dirty="0"/>
          </a:p>
        </p:txBody>
      </p:sp>
      <p:sp>
        <p:nvSpPr>
          <p:cNvPr id="85" name="右中かっこ 84"/>
          <p:cNvSpPr/>
          <p:nvPr/>
        </p:nvSpPr>
        <p:spPr>
          <a:xfrm rot="16200000">
            <a:off x="4150850" y="648799"/>
            <a:ext cx="77757" cy="112443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012436" y="91385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8b</a:t>
            </a:r>
            <a:endParaRPr kumimoji="1" lang="ja-JP" altLang="en-US" sz="1200" dirty="0"/>
          </a:p>
        </p:txBody>
      </p:sp>
      <p:sp>
        <p:nvSpPr>
          <p:cNvPr id="87" name="右中かっこ 86"/>
          <p:cNvSpPr/>
          <p:nvPr/>
        </p:nvSpPr>
        <p:spPr>
          <a:xfrm rot="16200000">
            <a:off x="4996187" y="933224"/>
            <a:ext cx="75459" cy="55328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853959" y="91385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3b</a:t>
            </a:r>
            <a:endParaRPr kumimoji="1" lang="ja-JP" altLang="en-US" sz="1200" dirty="0"/>
          </a:p>
        </p:txBody>
      </p:sp>
      <p:sp>
        <p:nvSpPr>
          <p:cNvPr id="89" name="右中かっこ 88"/>
          <p:cNvSpPr/>
          <p:nvPr/>
        </p:nvSpPr>
        <p:spPr>
          <a:xfrm rot="16200000">
            <a:off x="5418144" y="1068950"/>
            <a:ext cx="80057" cy="281833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270576" y="91642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2b</a:t>
            </a:r>
            <a:endParaRPr kumimoji="1" lang="ja-JP" altLang="en-US" sz="12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839213" y="1886047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t</a:t>
            </a:r>
            <a:r>
              <a:rPr kumimoji="1" lang="en-US" altLang="ja-JP" sz="1200" dirty="0" smtClean="0"/>
              <a:t>ag array</a:t>
            </a:r>
            <a:endParaRPr kumimoji="1" lang="ja-JP" altLang="en-US" sz="120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296791" y="1886047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d</a:t>
            </a:r>
            <a:r>
              <a:rPr kumimoji="1" lang="en-US" altLang="ja-JP" sz="1200" dirty="0" smtClean="0"/>
              <a:t>ata array</a:t>
            </a:r>
            <a:endParaRPr kumimoji="1" lang="ja-JP" altLang="en-US" sz="1200" dirty="0"/>
          </a:p>
        </p:txBody>
      </p:sp>
      <p:cxnSp>
        <p:nvCxnSpPr>
          <p:cNvPr id="101" name="直線コネクタ 100"/>
          <p:cNvCxnSpPr/>
          <p:nvPr/>
        </p:nvCxnSpPr>
        <p:spPr>
          <a:xfrm flipV="1">
            <a:off x="3650538" y="1645217"/>
            <a:ext cx="1101406" cy="653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4189728" y="1645217"/>
            <a:ext cx="0" cy="2022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571772" y="1847473"/>
            <a:ext cx="4282187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4842618" y="1847474"/>
            <a:ext cx="0" cy="5452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>
            <a:off x="579772" y="1847474"/>
            <a:ext cx="0" cy="5784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4842618" y="2392715"/>
            <a:ext cx="728838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579772" y="2408195"/>
            <a:ext cx="728838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/>
          <p:cNvSpPr/>
          <p:nvPr/>
        </p:nvSpPr>
        <p:spPr>
          <a:xfrm>
            <a:off x="4162421" y="1824614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>
            <a:off x="1119394" y="1660418"/>
            <a:ext cx="247693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2396561" y="1660418"/>
            <a:ext cx="0" cy="1035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331999" y="1764703"/>
            <a:ext cx="206055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31999" y="1751670"/>
            <a:ext cx="0" cy="26348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331999" y="4386552"/>
            <a:ext cx="50749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1080289" y="4386552"/>
            <a:ext cx="0" cy="4136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1080289" y="4800187"/>
            <a:ext cx="551854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/>
          <p:nvPr/>
        </p:nvCxnSpPr>
        <p:spPr>
          <a:xfrm>
            <a:off x="5394332" y="4386552"/>
            <a:ext cx="0" cy="4136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5394332" y="4800187"/>
            <a:ext cx="523615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正方形/長方形 142"/>
          <p:cNvSpPr/>
          <p:nvPr/>
        </p:nvSpPr>
        <p:spPr>
          <a:xfrm>
            <a:off x="1057429" y="4363691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4" name="直線コネクタ 143"/>
          <p:cNvCxnSpPr/>
          <p:nvPr/>
        </p:nvCxnSpPr>
        <p:spPr>
          <a:xfrm>
            <a:off x="1903617" y="4244994"/>
            <a:ext cx="0" cy="29451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6175953" y="4244994"/>
            <a:ext cx="0" cy="314438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1876785" y="5053706"/>
            <a:ext cx="0" cy="344051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2205851" y="5205252"/>
            <a:ext cx="0" cy="199672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2205851" y="5213273"/>
            <a:ext cx="397278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6178631" y="5060873"/>
            <a:ext cx="0" cy="1524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3427267" y="4244994"/>
            <a:ext cx="0" cy="62887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>
            <a:off x="4340012" y="4800187"/>
            <a:ext cx="0" cy="693822"/>
          </a:xfrm>
          <a:prstGeom prst="line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 flipH="1">
            <a:off x="3427267" y="4836280"/>
            <a:ext cx="93975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>
            <a:off x="7710653" y="4239448"/>
            <a:ext cx="0" cy="1254561"/>
          </a:xfrm>
          <a:prstGeom prst="line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/>
          <p:nvPr/>
        </p:nvCxnSpPr>
        <p:spPr>
          <a:xfrm>
            <a:off x="1876785" y="5128909"/>
            <a:ext cx="13518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/>
          <p:nvPr/>
        </p:nvCxnSpPr>
        <p:spPr>
          <a:xfrm>
            <a:off x="3227151" y="5128909"/>
            <a:ext cx="0" cy="60706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/>
          <p:nvPr/>
        </p:nvCxnSpPr>
        <p:spPr>
          <a:xfrm>
            <a:off x="3420726" y="5213273"/>
            <a:ext cx="0" cy="41869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3415047" y="5631972"/>
            <a:ext cx="424925" cy="0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3228612" y="5735978"/>
            <a:ext cx="611360" cy="0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正方形/長方形 187"/>
          <p:cNvSpPr/>
          <p:nvPr/>
        </p:nvSpPr>
        <p:spPr>
          <a:xfrm>
            <a:off x="1857548" y="5104658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3397844" y="5190413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0" name="直線コネクタ 189"/>
          <p:cNvCxnSpPr/>
          <p:nvPr/>
        </p:nvCxnSpPr>
        <p:spPr>
          <a:xfrm>
            <a:off x="2023944" y="5879020"/>
            <a:ext cx="0" cy="293838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5993736" y="5838108"/>
            <a:ext cx="0" cy="332934"/>
          </a:xfrm>
          <a:prstGeom prst="line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5277619" y="132704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00</a:t>
            </a:r>
            <a:endParaRPr kumimoji="1" lang="ja-JP" altLang="en-US" sz="1200" dirty="0"/>
          </a:p>
        </p:txBody>
      </p:sp>
      <p:grpSp>
        <p:nvGrpSpPr>
          <p:cNvPr id="115" name="グループ化 114"/>
          <p:cNvGrpSpPr/>
          <p:nvPr/>
        </p:nvGrpSpPr>
        <p:grpSpPr>
          <a:xfrm>
            <a:off x="2396561" y="2341520"/>
            <a:ext cx="2141621" cy="141571"/>
            <a:chOff x="2374699" y="3651736"/>
            <a:chExt cx="5412888" cy="218599"/>
          </a:xfrm>
        </p:grpSpPr>
        <p:sp>
          <p:nvSpPr>
            <p:cNvPr id="117" name="正方形/長方形 116"/>
            <p:cNvSpPr/>
            <p:nvPr/>
          </p:nvSpPr>
          <p:spPr>
            <a:xfrm>
              <a:off x="2374699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A</a:t>
              </a:r>
              <a:endParaRPr kumimoji="1" lang="ja-JP" altLang="en-US" sz="1200" dirty="0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3051310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B</a:t>
              </a:r>
              <a:endParaRPr kumimoji="1" lang="ja-JP" altLang="en-US" sz="1200" dirty="0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727921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C</a:t>
              </a:r>
              <a:endParaRPr kumimoji="1" lang="ja-JP" altLang="en-US" sz="1200" dirty="0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4404532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D</a:t>
              </a:r>
              <a:endParaRPr kumimoji="1" lang="ja-JP" altLang="en-US" sz="1200" dirty="0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5081143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E</a:t>
              </a:r>
              <a:endParaRPr kumimoji="1" lang="ja-JP" altLang="en-US" sz="1200" dirty="0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5757754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F</a:t>
              </a:r>
              <a:endParaRPr kumimoji="1" lang="ja-JP" altLang="en-US" sz="1200" dirty="0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6434365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G</a:t>
              </a:r>
              <a:endParaRPr kumimoji="1" lang="ja-JP" altLang="en-US" sz="1200" dirty="0"/>
            </a:p>
          </p:txBody>
        </p:sp>
        <p:sp>
          <p:nvSpPr>
            <p:cNvPr id="128" name="正方形/長方形 127"/>
            <p:cNvSpPr/>
            <p:nvPr/>
          </p:nvSpPr>
          <p:spPr>
            <a:xfrm>
              <a:off x="7110976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H</a:t>
              </a:r>
              <a:endParaRPr kumimoji="1" lang="ja-JP" altLang="en-US" sz="1200" dirty="0"/>
            </a:p>
          </p:txBody>
        </p:sp>
      </p:grpSp>
      <p:sp>
        <p:nvSpPr>
          <p:cNvPr id="130" name="正方形/長方形 129"/>
          <p:cNvSpPr/>
          <p:nvPr/>
        </p:nvSpPr>
        <p:spPr>
          <a:xfrm>
            <a:off x="1533818" y="2336225"/>
            <a:ext cx="777624" cy="14157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00</a:t>
            </a:r>
            <a:r>
              <a:rPr kumimoji="1" lang="ja-JP" altLang="en-US" sz="1200" dirty="0" smtClean="0"/>
              <a:t>・・・</a:t>
            </a:r>
            <a:r>
              <a:rPr kumimoji="1" lang="en-US" altLang="ja-JP" sz="1200" dirty="0" smtClean="0"/>
              <a:t>00</a:t>
            </a:r>
            <a:endParaRPr kumimoji="1" lang="ja-JP" altLang="en-US" sz="1200" dirty="0"/>
          </a:p>
        </p:txBody>
      </p:sp>
      <p:grpSp>
        <p:nvGrpSpPr>
          <p:cNvPr id="131" name="グループ化 130"/>
          <p:cNvGrpSpPr/>
          <p:nvPr/>
        </p:nvGrpSpPr>
        <p:grpSpPr>
          <a:xfrm>
            <a:off x="6670226" y="2336225"/>
            <a:ext cx="2141621" cy="141571"/>
            <a:chOff x="2374699" y="3651736"/>
            <a:chExt cx="5412888" cy="218599"/>
          </a:xfrm>
        </p:grpSpPr>
        <p:sp>
          <p:nvSpPr>
            <p:cNvPr id="133" name="正方形/長方形 132"/>
            <p:cNvSpPr/>
            <p:nvPr/>
          </p:nvSpPr>
          <p:spPr>
            <a:xfrm>
              <a:off x="2374699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I</a:t>
              </a:r>
              <a:endParaRPr kumimoji="1" lang="ja-JP" altLang="en-US" sz="1200" dirty="0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3051310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J</a:t>
              </a:r>
              <a:endParaRPr kumimoji="1" lang="ja-JP" altLang="en-US" sz="1200" dirty="0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3727921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K</a:t>
              </a:r>
              <a:endParaRPr kumimoji="1" lang="ja-JP" altLang="en-US" sz="1200" dirty="0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404532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L</a:t>
              </a:r>
              <a:endParaRPr kumimoji="1" lang="ja-JP" altLang="en-US" sz="1200" dirty="0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5081143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M</a:t>
              </a:r>
              <a:endParaRPr kumimoji="1" lang="ja-JP" altLang="en-US" sz="1200" dirty="0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5757754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N</a:t>
              </a:r>
              <a:endParaRPr kumimoji="1" lang="ja-JP" altLang="en-US" sz="1200" dirty="0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6434365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O</a:t>
              </a:r>
              <a:endParaRPr kumimoji="1" lang="ja-JP" altLang="en-US" sz="1200" dirty="0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7110976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P</a:t>
              </a:r>
              <a:endParaRPr kumimoji="1" lang="ja-JP" altLang="en-US" sz="1200" dirty="0"/>
            </a:p>
          </p:txBody>
        </p:sp>
      </p:grpSp>
      <p:sp>
        <p:nvSpPr>
          <p:cNvPr id="148" name="正方形/長方形 147"/>
          <p:cNvSpPr/>
          <p:nvPr/>
        </p:nvSpPr>
        <p:spPr>
          <a:xfrm>
            <a:off x="5807483" y="2330930"/>
            <a:ext cx="777624" cy="14157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00</a:t>
            </a:r>
            <a:r>
              <a:rPr kumimoji="1" lang="ja-JP" altLang="en-US" sz="1200" dirty="0" smtClean="0"/>
              <a:t>・・・</a:t>
            </a:r>
            <a:r>
              <a:rPr kumimoji="1" lang="en-US" altLang="ja-JP" sz="1200" dirty="0" smtClean="0"/>
              <a:t>01</a:t>
            </a:r>
            <a:endParaRPr kumimoji="1" lang="ja-JP" altLang="en-US" sz="1200" dirty="0"/>
          </a:p>
        </p:txBody>
      </p:sp>
      <p:grpSp>
        <p:nvGrpSpPr>
          <p:cNvPr id="56" name="グループ化 55"/>
          <p:cNvGrpSpPr/>
          <p:nvPr/>
        </p:nvGrpSpPr>
        <p:grpSpPr>
          <a:xfrm>
            <a:off x="571772" y="1643624"/>
            <a:ext cx="4999684" cy="780715"/>
            <a:chOff x="609600" y="2202105"/>
            <a:chExt cx="4999684" cy="780715"/>
          </a:xfrm>
          <a:solidFill>
            <a:srgbClr val="C00000"/>
          </a:solidFill>
        </p:grpSpPr>
        <p:cxnSp>
          <p:nvCxnSpPr>
            <p:cNvPr id="149" name="直線コネクタ 148"/>
            <p:cNvCxnSpPr/>
            <p:nvPr/>
          </p:nvCxnSpPr>
          <p:spPr>
            <a:xfrm flipV="1">
              <a:off x="3688366" y="2202105"/>
              <a:ext cx="1101406" cy="6531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>
              <a:off x="4227556" y="2202105"/>
              <a:ext cx="0" cy="202256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コネクタ 152"/>
            <p:cNvCxnSpPr/>
            <p:nvPr/>
          </p:nvCxnSpPr>
          <p:spPr>
            <a:xfrm>
              <a:off x="609600" y="2404361"/>
              <a:ext cx="4282187" cy="1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>
              <a:off x="4880446" y="2404362"/>
              <a:ext cx="0" cy="545241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>
              <a:off x="617600" y="2404362"/>
              <a:ext cx="0" cy="578458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>
              <a:off x="4880446" y="2949603"/>
              <a:ext cx="728838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>
              <a:off x="617600" y="2965083"/>
              <a:ext cx="728838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正方形/長方形 161"/>
            <p:cNvSpPr/>
            <p:nvPr/>
          </p:nvSpPr>
          <p:spPr>
            <a:xfrm>
              <a:off x="4200249" y="2381502"/>
              <a:ext cx="45719" cy="45719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905946" y="4249869"/>
            <a:ext cx="4272336" cy="314438"/>
            <a:chOff x="1941445" y="4801882"/>
            <a:chExt cx="4272336" cy="314438"/>
          </a:xfrm>
        </p:grpSpPr>
        <p:cxnSp>
          <p:nvCxnSpPr>
            <p:cNvPr id="163" name="直線コネクタ 162"/>
            <p:cNvCxnSpPr/>
            <p:nvPr/>
          </p:nvCxnSpPr>
          <p:spPr>
            <a:xfrm>
              <a:off x="1941445" y="4801882"/>
              <a:ext cx="0" cy="294510"/>
            </a:xfrm>
            <a:prstGeom prst="line">
              <a:avLst/>
            </a:prstGeom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/>
            <p:nvPr/>
          </p:nvCxnSpPr>
          <p:spPr>
            <a:xfrm>
              <a:off x="6213781" y="4801882"/>
              <a:ext cx="0" cy="314438"/>
            </a:xfrm>
            <a:prstGeom prst="line">
              <a:avLst/>
            </a:prstGeom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グループ化 60"/>
          <p:cNvGrpSpPr/>
          <p:nvPr/>
        </p:nvGrpSpPr>
        <p:grpSpPr>
          <a:xfrm>
            <a:off x="1534901" y="2150576"/>
            <a:ext cx="7285571" cy="2096061"/>
            <a:chOff x="1411704" y="2558296"/>
            <a:chExt cx="7285571" cy="2096061"/>
          </a:xfrm>
        </p:grpSpPr>
        <p:sp>
          <p:nvSpPr>
            <p:cNvPr id="166" name="正方形/長方形 165"/>
            <p:cNvSpPr/>
            <p:nvPr/>
          </p:nvSpPr>
          <p:spPr>
            <a:xfrm>
              <a:off x="1411704" y="2558296"/>
              <a:ext cx="781155" cy="209606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2273967" y="2558296"/>
              <a:ext cx="2145632" cy="209606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5689380" y="2558296"/>
              <a:ext cx="781155" cy="209606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6551643" y="2558296"/>
              <a:ext cx="2145632" cy="209606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1258845" y="2270549"/>
            <a:ext cx="4544991" cy="276999"/>
            <a:chOff x="1296484" y="2829288"/>
            <a:chExt cx="4544991" cy="276999"/>
          </a:xfrm>
        </p:grpSpPr>
        <p:sp>
          <p:nvSpPr>
            <p:cNvPr id="170" name="テキスト ボックス 169"/>
            <p:cNvSpPr txBox="1"/>
            <p:nvPr/>
          </p:nvSpPr>
          <p:spPr>
            <a:xfrm>
              <a:off x="1296484" y="282928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C00000"/>
                  </a:solidFill>
                </a:rPr>
                <a:t>1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172" name="テキスト ボックス 171"/>
            <p:cNvSpPr txBox="1"/>
            <p:nvPr/>
          </p:nvSpPr>
          <p:spPr>
            <a:xfrm>
              <a:off x="5571849" y="282928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C00000"/>
                  </a:solidFill>
                </a:rPr>
                <a:t>1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3426210" y="4244994"/>
            <a:ext cx="4283386" cy="1254561"/>
            <a:chOff x="3465095" y="4796336"/>
            <a:chExt cx="4283386" cy="1254561"/>
          </a:xfrm>
        </p:grpSpPr>
        <p:cxnSp>
          <p:nvCxnSpPr>
            <p:cNvPr id="173" name="直線コネクタ 172"/>
            <p:cNvCxnSpPr/>
            <p:nvPr/>
          </p:nvCxnSpPr>
          <p:spPr>
            <a:xfrm>
              <a:off x="3465095" y="4801882"/>
              <a:ext cx="0" cy="628877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コネクタ 173"/>
            <p:cNvCxnSpPr/>
            <p:nvPr/>
          </p:nvCxnSpPr>
          <p:spPr>
            <a:xfrm>
              <a:off x="4377840" y="5357075"/>
              <a:ext cx="0" cy="693822"/>
            </a:xfrm>
            <a:prstGeom prst="line">
              <a:avLst/>
            </a:prstGeom>
            <a:ln w="762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コネクタ 175"/>
            <p:cNvCxnSpPr/>
            <p:nvPr/>
          </p:nvCxnSpPr>
          <p:spPr>
            <a:xfrm flipH="1">
              <a:off x="3465095" y="5393168"/>
              <a:ext cx="939754" cy="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コネクタ 177"/>
            <p:cNvCxnSpPr/>
            <p:nvPr/>
          </p:nvCxnSpPr>
          <p:spPr>
            <a:xfrm>
              <a:off x="7748481" y="4796336"/>
              <a:ext cx="0" cy="1254561"/>
            </a:xfrm>
            <a:prstGeom prst="line">
              <a:avLst/>
            </a:prstGeom>
            <a:ln w="762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グループ化 63"/>
          <p:cNvGrpSpPr/>
          <p:nvPr/>
        </p:nvGrpSpPr>
        <p:grpSpPr>
          <a:xfrm>
            <a:off x="333816" y="1659057"/>
            <a:ext cx="5585948" cy="3139769"/>
            <a:chOff x="369827" y="2217306"/>
            <a:chExt cx="5585948" cy="3139769"/>
          </a:xfrm>
          <a:solidFill>
            <a:srgbClr val="C00000"/>
          </a:solidFill>
        </p:grpSpPr>
        <p:cxnSp>
          <p:nvCxnSpPr>
            <p:cNvPr id="180" name="直線コネクタ 179"/>
            <p:cNvCxnSpPr/>
            <p:nvPr/>
          </p:nvCxnSpPr>
          <p:spPr>
            <a:xfrm>
              <a:off x="1157222" y="2217306"/>
              <a:ext cx="2476936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コネクタ 181"/>
            <p:cNvCxnSpPr/>
            <p:nvPr/>
          </p:nvCxnSpPr>
          <p:spPr>
            <a:xfrm>
              <a:off x="2434389" y="2217306"/>
              <a:ext cx="0" cy="103528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コネクタ 182"/>
            <p:cNvCxnSpPr/>
            <p:nvPr/>
          </p:nvCxnSpPr>
          <p:spPr>
            <a:xfrm>
              <a:off x="369827" y="2321591"/>
              <a:ext cx="2060551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コネクタ 183"/>
            <p:cNvCxnSpPr/>
            <p:nvPr/>
          </p:nvCxnSpPr>
          <p:spPr>
            <a:xfrm>
              <a:off x="369827" y="2308558"/>
              <a:ext cx="0" cy="2634882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コネクタ 185"/>
            <p:cNvCxnSpPr/>
            <p:nvPr/>
          </p:nvCxnSpPr>
          <p:spPr>
            <a:xfrm>
              <a:off x="369827" y="4943440"/>
              <a:ext cx="5074992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コネクタ 186"/>
            <p:cNvCxnSpPr/>
            <p:nvPr/>
          </p:nvCxnSpPr>
          <p:spPr>
            <a:xfrm>
              <a:off x="1118117" y="4943440"/>
              <a:ext cx="0" cy="413635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コネクタ 190"/>
            <p:cNvCxnSpPr/>
            <p:nvPr/>
          </p:nvCxnSpPr>
          <p:spPr>
            <a:xfrm>
              <a:off x="1118117" y="5357075"/>
              <a:ext cx="551854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コネクタ 192"/>
            <p:cNvCxnSpPr/>
            <p:nvPr/>
          </p:nvCxnSpPr>
          <p:spPr>
            <a:xfrm>
              <a:off x="5432160" y="4943440"/>
              <a:ext cx="0" cy="413635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コネクタ 193"/>
            <p:cNvCxnSpPr/>
            <p:nvPr/>
          </p:nvCxnSpPr>
          <p:spPr>
            <a:xfrm>
              <a:off x="5432160" y="5357075"/>
              <a:ext cx="523615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正方形/長方形 194"/>
            <p:cNvSpPr/>
            <p:nvPr/>
          </p:nvSpPr>
          <p:spPr>
            <a:xfrm>
              <a:off x="1095257" y="4920579"/>
              <a:ext cx="45719" cy="45719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1632143" y="4540954"/>
            <a:ext cx="4807173" cy="521370"/>
            <a:chOff x="1517571" y="4953158"/>
            <a:chExt cx="4807173" cy="521370"/>
          </a:xfrm>
        </p:grpSpPr>
        <p:sp>
          <p:nvSpPr>
            <p:cNvPr id="196" name="円/楕円 195"/>
            <p:cNvSpPr/>
            <p:nvPr/>
          </p:nvSpPr>
          <p:spPr>
            <a:xfrm>
              <a:off x="1517571" y="4953158"/>
              <a:ext cx="521369" cy="521369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rgbClr val="C00000"/>
                  </a:solidFill>
                </a:rPr>
                <a:t>=</a:t>
              </a:r>
              <a:endParaRPr kumimoji="1" lang="ja-JP" alt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97" name="円/楕円 196"/>
            <p:cNvSpPr/>
            <p:nvPr/>
          </p:nvSpPr>
          <p:spPr>
            <a:xfrm>
              <a:off x="5803375" y="4953159"/>
              <a:ext cx="521369" cy="521369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rgbClr val="C00000"/>
                  </a:solidFill>
                </a:rPr>
                <a:t>=</a:t>
              </a:r>
              <a:endParaRPr kumimoji="1" lang="ja-JP" altLang="en-US" sz="2800" dirty="0">
                <a:solidFill>
                  <a:srgbClr val="C00000"/>
                </a:solidFill>
              </a:endParaRPr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>
            <a:off x="2138150" y="469762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一致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6430229" y="4697619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不一致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1738449" y="6145311"/>
            <a:ext cx="5308962" cy="307777"/>
            <a:chOff x="1623877" y="6549799"/>
            <a:chExt cx="5308962" cy="307777"/>
          </a:xfrm>
        </p:grpSpPr>
        <p:sp>
          <p:nvSpPr>
            <p:cNvPr id="204" name="テキスト ボックス 203"/>
            <p:cNvSpPr txBox="1"/>
            <p:nvPr/>
          </p:nvSpPr>
          <p:spPr>
            <a:xfrm>
              <a:off x="1623877" y="6549799"/>
              <a:ext cx="5709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rgbClr val="C00000"/>
                  </a:solidFill>
                </a:rPr>
                <a:t>ヒット</a:t>
              </a:r>
              <a:endParaRPr kumimoji="1" lang="ja-JP" altLang="en-US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199" name="グループ化 198"/>
            <p:cNvGrpSpPr/>
            <p:nvPr/>
          </p:nvGrpSpPr>
          <p:grpSpPr>
            <a:xfrm>
              <a:off x="4791218" y="6634838"/>
              <a:ext cx="2141621" cy="141571"/>
              <a:chOff x="2374699" y="3651736"/>
              <a:chExt cx="5412888" cy="218599"/>
            </a:xfrm>
          </p:grpSpPr>
          <p:sp>
            <p:nvSpPr>
              <p:cNvPr id="200" name="正方形/長方形 199"/>
              <p:cNvSpPr/>
              <p:nvPr/>
            </p:nvSpPr>
            <p:spPr>
              <a:xfrm>
                <a:off x="2374699" y="3651736"/>
                <a:ext cx="676611" cy="21859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 smtClean="0"/>
                  <a:t>A</a:t>
                </a:r>
                <a:endParaRPr kumimoji="1" lang="ja-JP" altLang="en-US" sz="1200" dirty="0"/>
              </a:p>
            </p:txBody>
          </p:sp>
          <p:sp>
            <p:nvSpPr>
              <p:cNvPr id="201" name="正方形/長方形 200"/>
              <p:cNvSpPr/>
              <p:nvPr/>
            </p:nvSpPr>
            <p:spPr>
              <a:xfrm>
                <a:off x="3051310" y="3651736"/>
                <a:ext cx="676611" cy="21859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 smtClean="0"/>
                  <a:t>B</a:t>
                </a:r>
                <a:endParaRPr kumimoji="1" lang="ja-JP" altLang="en-US" sz="1200" dirty="0"/>
              </a:p>
            </p:txBody>
          </p:sp>
          <p:sp>
            <p:nvSpPr>
              <p:cNvPr id="202" name="正方形/長方形 201"/>
              <p:cNvSpPr/>
              <p:nvPr/>
            </p:nvSpPr>
            <p:spPr>
              <a:xfrm>
                <a:off x="3727921" y="3651736"/>
                <a:ext cx="676611" cy="21859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 smtClean="0"/>
                  <a:t>C</a:t>
                </a:r>
                <a:endParaRPr kumimoji="1" lang="ja-JP" altLang="en-US" sz="1200" dirty="0"/>
              </a:p>
            </p:txBody>
          </p:sp>
          <p:sp>
            <p:nvSpPr>
              <p:cNvPr id="203" name="正方形/長方形 202"/>
              <p:cNvSpPr/>
              <p:nvPr/>
            </p:nvSpPr>
            <p:spPr>
              <a:xfrm>
                <a:off x="4404532" y="3651736"/>
                <a:ext cx="676611" cy="21859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 smtClean="0"/>
                  <a:t>D</a:t>
                </a:r>
                <a:endParaRPr kumimoji="1" lang="ja-JP" altLang="en-US" sz="1200" dirty="0"/>
              </a:p>
            </p:txBody>
          </p:sp>
          <p:sp>
            <p:nvSpPr>
              <p:cNvPr id="206" name="正方形/長方形 205"/>
              <p:cNvSpPr/>
              <p:nvPr/>
            </p:nvSpPr>
            <p:spPr>
              <a:xfrm>
                <a:off x="5081143" y="3651736"/>
                <a:ext cx="676611" cy="21859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 smtClean="0"/>
                  <a:t>E</a:t>
                </a:r>
                <a:endParaRPr kumimoji="1" lang="ja-JP" altLang="en-US" sz="1200" dirty="0"/>
              </a:p>
            </p:txBody>
          </p:sp>
          <p:sp>
            <p:nvSpPr>
              <p:cNvPr id="207" name="正方形/長方形 206"/>
              <p:cNvSpPr/>
              <p:nvPr/>
            </p:nvSpPr>
            <p:spPr>
              <a:xfrm>
                <a:off x="5757754" y="3651736"/>
                <a:ext cx="676611" cy="21859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 smtClean="0"/>
                  <a:t>F</a:t>
                </a:r>
                <a:endParaRPr kumimoji="1" lang="ja-JP" altLang="en-US" sz="1200" dirty="0"/>
              </a:p>
            </p:txBody>
          </p:sp>
          <p:sp>
            <p:nvSpPr>
              <p:cNvPr id="208" name="正方形/長方形 207"/>
              <p:cNvSpPr/>
              <p:nvPr/>
            </p:nvSpPr>
            <p:spPr>
              <a:xfrm>
                <a:off x="6434365" y="3651736"/>
                <a:ext cx="676611" cy="21859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 smtClean="0"/>
                  <a:t>G</a:t>
                </a:r>
                <a:endParaRPr kumimoji="1" lang="ja-JP" altLang="en-US" sz="1200" dirty="0"/>
              </a:p>
            </p:txBody>
          </p:sp>
          <p:sp>
            <p:nvSpPr>
              <p:cNvPr id="209" name="正方形/長方形 208"/>
              <p:cNvSpPr/>
              <p:nvPr/>
            </p:nvSpPr>
            <p:spPr>
              <a:xfrm>
                <a:off x="7110976" y="3651736"/>
                <a:ext cx="676611" cy="218599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 smtClean="0"/>
                  <a:t>H</a:t>
                </a:r>
                <a:endParaRPr kumimoji="1" lang="ja-JP" altLang="en-US" sz="1200" dirty="0"/>
              </a:p>
            </p:txBody>
          </p:sp>
        </p:grpSp>
      </p:grpSp>
      <p:grpSp>
        <p:nvGrpSpPr>
          <p:cNvPr id="67" name="グループ化 66"/>
          <p:cNvGrpSpPr/>
          <p:nvPr/>
        </p:nvGrpSpPr>
        <p:grpSpPr>
          <a:xfrm>
            <a:off x="1856581" y="5051631"/>
            <a:ext cx="4321083" cy="682272"/>
            <a:chOff x="1895376" y="5610594"/>
            <a:chExt cx="4321083" cy="682272"/>
          </a:xfrm>
          <a:solidFill>
            <a:srgbClr val="C00000"/>
          </a:solidFill>
        </p:grpSpPr>
        <p:cxnSp>
          <p:nvCxnSpPr>
            <p:cNvPr id="210" name="直線コネクタ 209"/>
            <p:cNvCxnSpPr/>
            <p:nvPr/>
          </p:nvCxnSpPr>
          <p:spPr>
            <a:xfrm>
              <a:off x="1914613" y="5610594"/>
              <a:ext cx="0" cy="344051"/>
            </a:xfrm>
            <a:prstGeom prst="line">
              <a:avLst/>
            </a:prstGeom>
            <a:grpFill/>
            <a:ln w="127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>
            <a:xfrm>
              <a:off x="2243679" y="5762140"/>
              <a:ext cx="0" cy="199672"/>
            </a:xfrm>
            <a:prstGeom prst="line">
              <a:avLst/>
            </a:prstGeom>
            <a:grpFill/>
            <a:ln w="127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>
              <a:off x="2243679" y="5770161"/>
              <a:ext cx="3972780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線コネクタ 212"/>
            <p:cNvCxnSpPr/>
            <p:nvPr/>
          </p:nvCxnSpPr>
          <p:spPr>
            <a:xfrm>
              <a:off x="6216459" y="5617761"/>
              <a:ext cx="0" cy="15240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>
              <a:off x="1914613" y="5685797"/>
              <a:ext cx="1351827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線コネクタ 214"/>
            <p:cNvCxnSpPr/>
            <p:nvPr/>
          </p:nvCxnSpPr>
          <p:spPr>
            <a:xfrm>
              <a:off x="3264979" y="5685797"/>
              <a:ext cx="0" cy="607069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>
              <a:off x="3458554" y="5770161"/>
              <a:ext cx="0" cy="418699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/>
            <p:nvPr/>
          </p:nvCxnSpPr>
          <p:spPr>
            <a:xfrm>
              <a:off x="3452875" y="6188860"/>
              <a:ext cx="424925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コネクタ 217"/>
            <p:cNvCxnSpPr/>
            <p:nvPr/>
          </p:nvCxnSpPr>
          <p:spPr>
            <a:xfrm>
              <a:off x="3266440" y="6292866"/>
              <a:ext cx="611360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正方形/長方形 218"/>
            <p:cNvSpPr/>
            <p:nvPr/>
          </p:nvSpPr>
          <p:spPr>
            <a:xfrm>
              <a:off x="1895376" y="5661546"/>
              <a:ext cx="45719" cy="45719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正方形/長方形 219"/>
            <p:cNvSpPr/>
            <p:nvPr/>
          </p:nvSpPr>
          <p:spPr>
            <a:xfrm>
              <a:off x="3435672" y="5747301"/>
              <a:ext cx="45719" cy="45719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1749961" y="5319931"/>
            <a:ext cx="6357583" cy="561474"/>
            <a:chOff x="1635389" y="5720023"/>
            <a:chExt cx="6357583" cy="561474"/>
          </a:xfrm>
        </p:grpSpPr>
        <p:sp>
          <p:nvSpPr>
            <p:cNvPr id="232" name="フローチャート: 代替処理 231"/>
            <p:cNvSpPr/>
            <p:nvPr/>
          </p:nvSpPr>
          <p:spPr>
            <a:xfrm>
              <a:off x="3731072" y="5896486"/>
              <a:ext cx="4261900" cy="344099"/>
            </a:xfrm>
            <a:prstGeom prst="flowChartAlternateProcess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rgbClr val="C00000"/>
                  </a:solidFill>
                </a:rPr>
                <a:t>選択回路</a:t>
              </a:r>
              <a:endParaRPr kumimoji="1" lang="ja-JP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233" name="フローチャート: 記憶データ 232"/>
            <p:cNvSpPr/>
            <p:nvPr/>
          </p:nvSpPr>
          <p:spPr>
            <a:xfrm rot="16200000">
              <a:off x="1635389" y="5720023"/>
              <a:ext cx="561474" cy="561474"/>
            </a:xfrm>
            <a:prstGeom prst="flowChartOnlineStorag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2021941" y="5838936"/>
            <a:ext cx="3969792" cy="334750"/>
            <a:chOff x="2061772" y="6394996"/>
            <a:chExt cx="3969792" cy="334750"/>
          </a:xfrm>
        </p:grpSpPr>
        <p:cxnSp>
          <p:nvCxnSpPr>
            <p:cNvPr id="234" name="直線コネクタ 233"/>
            <p:cNvCxnSpPr/>
            <p:nvPr/>
          </p:nvCxnSpPr>
          <p:spPr>
            <a:xfrm>
              <a:off x="2061772" y="6435908"/>
              <a:ext cx="0" cy="293838"/>
            </a:xfrm>
            <a:prstGeom prst="line">
              <a:avLst/>
            </a:prstGeom>
            <a:ln w="127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線コネクタ 234"/>
            <p:cNvCxnSpPr/>
            <p:nvPr/>
          </p:nvCxnSpPr>
          <p:spPr>
            <a:xfrm>
              <a:off x="6031564" y="6394996"/>
              <a:ext cx="0" cy="332934"/>
            </a:xfrm>
            <a:prstGeom prst="line">
              <a:avLst/>
            </a:prstGeom>
            <a:ln w="762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984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19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キャッシュの動作（ミスする場合）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30287" y="2148933"/>
            <a:ext cx="781155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392550" y="2148933"/>
            <a:ext cx="2145632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807963" y="2148933"/>
            <a:ext cx="781155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670226" y="2148933"/>
            <a:ext cx="2145632" cy="2096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092711" y="1307665"/>
            <a:ext cx="4506376" cy="294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1632143" y="4539503"/>
            <a:ext cx="521369" cy="521369"/>
          </a:xfrm>
          <a:prstGeom prst="ellipse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=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5917947" y="4539504"/>
            <a:ext cx="521369" cy="521369"/>
          </a:xfrm>
          <a:prstGeom prst="ellipse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=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フローチャート: 代替処理 12"/>
          <p:cNvSpPr/>
          <p:nvPr/>
        </p:nvSpPr>
        <p:spPr>
          <a:xfrm>
            <a:off x="3845651" y="5494009"/>
            <a:ext cx="4261900" cy="344099"/>
          </a:xfrm>
          <a:prstGeom prst="flowChartAlternateProcess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選択回路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フローチャート: 記憶データ 13"/>
          <p:cNvSpPr/>
          <p:nvPr/>
        </p:nvSpPr>
        <p:spPr>
          <a:xfrm rot="16200000">
            <a:off x="1749968" y="5317546"/>
            <a:ext cx="561474" cy="561474"/>
          </a:xfrm>
          <a:prstGeom prst="flowChartOnlineStorage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1530287" y="23306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396561" y="23306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530287" y="24830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396561" y="24830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530287" y="26354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396561" y="26354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530287" y="27878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396561" y="27878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1530287" y="4079280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396561" y="4079280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1903267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3435288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261583" y="209860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</a:t>
            </a:r>
            <a:endParaRPr kumimoji="1"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58656" y="2272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261583" y="242593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61583" y="258469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31626" y="402515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255</a:t>
            </a:r>
            <a:endParaRPr kumimoji="1" lang="ja-JP" altLang="en-US" sz="1200" dirty="0"/>
          </a:p>
        </p:txBody>
      </p:sp>
      <p:cxnSp>
        <p:nvCxnSpPr>
          <p:cNvPr id="36" name="直線コネクタ 35"/>
          <p:cNvCxnSpPr/>
          <p:nvPr/>
        </p:nvCxnSpPr>
        <p:spPr>
          <a:xfrm>
            <a:off x="5805652" y="23306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671926" y="23306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5805652" y="24830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6671926" y="24830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5805652" y="26354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671926" y="26354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5805652" y="2787891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6671926" y="2787891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805652" y="4079280"/>
            <a:ext cx="781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671926" y="4079280"/>
            <a:ext cx="2141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178632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7710653" y="3024512"/>
            <a:ext cx="0" cy="846221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5536948" y="209860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</a:t>
            </a:r>
            <a:endParaRPr kumimoji="1" lang="ja-JP" altLang="en-US" sz="12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534021" y="2272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</a:t>
            </a:r>
            <a:endParaRPr kumimoji="1" lang="ja-JP" altLang="en-US" sz="12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536948" y="242593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</a:t>
            </a:r>
            <a:endParaRPr kumimoji="1" lang="ja-JP" altLang="en-US" sz="12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536948" y="258469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</a:t>
            </a:r>
            <a:endParaRPr kumimoji="1" lang="ja-JP" altLang="en-US" sz="1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406991" y="402515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255</a:t>
            </a:r>
            <a:endParaRPr kumimoji="1" lang="ja-JP" altLang="en-US" sz="12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572012" y="1888368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t</a:t>
            </a:r>
            <a:r>
              <a:rPr kumimoji="1" lang="en-US" altLang="ja-JP" sz="1200" dirty="0" smtClean="0"/>
              <a:t>ag array</a:t>
            </a:r>
            <a:endParaRPr kumimoji="1" lang="ja-JP" altLang="en-US" sz="12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027300" y="131600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00</a:t>
            </a:r>
            <a:r>
              <a:rPr kumimoji="1" lang="ja-JP" altLang="en-US" sz="1200" dirty="0" smtClean="0"/>
              <a:t>・・・</a:t>
            </a:r>
            <a:r>
              <a:rPr kumimoji="1" lang="en-US" altLang="ja-JP" sz="1200" dirty="0" smtClean="0"/>
              <a:t>00</a:t>
            </a:r>
            <a:endParaRPr kumimoji="1" lang="ja-JP" altLang="en-US" sz="1200" dirty="0"/>
          </a:p>
        </p:txBody>
      </p:sp>
      <p:cxnSp>
        <p:nvCxnSpPr>
          <p:cNvPr id="58" name="直線コネクタ 57"/>
          <p:cNvCxnSpPr/>
          <p:nvPr/>
        </p:nvCxnSpPr>
        <p:spPr>
          <a:xfrm>
            <a:off x="5317255" y="1303076"/>
            <a:ext cx="0" cy="294638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4751944" y="1317649"/>
            <a:ext cx="0" cy="294638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3627508" y="1303076"/>
            <a:ext cx="0" cy="294638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029590" y="1888368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d</a:t>
            </a:r>
            <a:r>
              <a:rPr kumimoji="1" lang="en-US" altLang="ja-JP" sz="1200" dirty="0" smtClean="0"/>
              <a:t>ata array</a:t>
            </a:r>
            <a:endParaRPr kumimoji="1" lang="ja-JP" altLang="en-US" sz="12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760071" y="1325670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00000001</a:t>
            </a:r>
            <a:endParaRPr kumimoji="1" lang="ja-JP" altLang="en-US" sz="12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811479" y="132567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010</a:t>
            </a:r>
            <a:endParaRPr kumimoji="1" lang="ja-JP" altLang="en-US" sz="12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31999" y="1291104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アドレス</a:t>
            </a:r>
            <a:endParaRPr kumimoji="1" lang="ja-JP" altLang="en-US" sz="1400" dirty="0"/>
          </a:p>
        </p:txBody>
      </p:sp>
      <p:sp>
        <p:nvSpPr>
          <p:cNvPr id="83" name="右中かっこ 82"/>
          <p:cNvSpPr/>
          <p:nvPr/>
        </p:nvSpPr>
        <p:spPr>
          <a:xfrm rot="16200000">
            <a:off x="2309695" y="-38480"/>
            <a:ext cx="69653" cy="250361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153512" y="90872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19b</a:t>
            </a:r>
            <a:endParaRPr kumimoji="1" lang="ja-JP" altLang="en-US" sz="1200" dirty="0"/>
          </a:p>
        </p:txBody>
      </p:sp>
      <p:sp>
        <p:nvSpPr>
          <p:cNvPr id="85" name="右中かっこ 84"/>
          <p:cNvSpPr/>
          <p:nvPr/>
        </p:nvSpPr>
        <p:spPr>
          <a:xfrm rot="16200000">
            <a:off x="4150850" y="648799"/>
            <a:ext cx="77757" cy="112443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012436" y="91385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8b</a:t>
            </a:r>
            <a:endParaRPr kumimoji="1" lang="ja-JP" altLang="en-US" sz="1200" dirty="0"/>
          </a:p>
        </p:txBody>
      </p:sp>
      <p:sp>
        <p:nvSpPr>
          <p:cNvPr id="87" name="右中かっこ 86"/>
          <p:cNvSpPr/>
          <p:nvPr/>
        </p:nvSpPr>
        <p:spPr>
          <a:xfrm rot="16200000">
            <a:off x="4996187" y="933224"/>
            <a:ext cx="75459" cy="553286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853959" y="91385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3b</a:t>
            </a:r>
            <a:endParaRPr kumimoji="1" lang="ja-JP" altLang="en-US" sz="1200" dirty="0"/>
          </a:p>
        </p:txBody>
      </p:sp>
      <p:sp>
        <p:nvSpPr>
          <p:cNvPr id="89" name="右中かっこ 88"/>
          <p:cNvSpPr/>
          <p:nvPr/>
        </p:nvSpPr>
        <p:spPr>
          <a:xfrm rot="16200000">
            <a:off x="5418144" y="1068950"/>
            <a:ext cx="80057" cy="281833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270576" y="91642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2b</a:t>
            </a:r>
            <a:endParaRPr kumimoji="1" lang="ja-JP" altLang="en-US" sz="12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839213" y="1886047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t</a:t>
            </a:r>
            <a:r>
              <a:rPr kumimoji="1" lang="en-US" altLang="ja-JP" sz="1200" dirty="0" smtClean="0"/>
              <a:t>ag array</a:t>
            </a:r>
            <a:endParaRPr kumimoji="1" lang="ja-JP" altLang="en-US" sz="120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296791" y="1886047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d</a:t>
            </a:r>
            <a:r>
              <a:rPr kumimoji="1" lang="en-US" altLang="ja-JP" sz="1200" dirty="0" smtClean="0"/>
              <a:t>ata array</a:t>
            </a:r>
            <a:endParaRPr kumimoji="1" lang="ja-JP" altLang="en-US" sz="1200" dirty="0"/>
          </a:p>
        </p:txBody>
      </p:sp>
      <p:cxnSp>
        <p:nvCxnSpPr>
          <p:cNvPr id="101" name="直線コネクタ 100"/>
          <p:cNvCxnSpPr/>
          <p:nvPr/>
        </p:nvCxnSpPr>
        <p:spPr>
          <a:xfrm flipV="1">
            <a:off x="3650538" y="1645217"/>
            <a:ext cx="1101406" cy="653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4189728" y="1645217"/>
            <a:ext cx="0" cy="2022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571772" y="1847473"/>
            <a:ext cx="4282187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4842618" y="1847474"/>
            <a:ext cx="0" cy="5452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>
            <a:off x="579772" y="1847474"/>
            <a:ext cx="0" cy="5784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4842618" y="2392715"/>
            <a:ext cx="728838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579772" y="2408195"/>
            <a:ext cx="728838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/>
          <p:cNvSpPr/>
          <p:nvPr/>
        </p:nvSpPr>
        <p:spPr>
          <a:xfrm>
            <a:off x="4162421" y="1824614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>
            <a:off x="1119394" y="1660418"/>
            <a:ext cx="247693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2396561" y="1660418"/>
            <a:ext cx="0" cy="1035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331999" y="1764703"/>
            <a:ext cx="206055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31999" y="1751670"/>
            <a:ext cx="0" cy="26348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331999" y="4386552"/>
            <a:ext cx="50749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1080289" y="4386552"/>
            <a:ext cx="0" cy="4136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1080289" y="4800187"/>
            <a:ext cx="551854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/>
          <p:nvPr/>
        </p:nvCxnSpPr>
        <p:spPr>
          <a:xfrm>
            <a:off x="5394332" y="4386552"/>
            <a:ext cx="0" cy="4136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5394332" y="4800187"/>
            <a:ext cx="523615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正方形/長方形 142"/>
          <p:cNvSpPr/>
          <p:nvPr/>
        </p:nvSpPr>
        <p:spPr>
          <a:xfrm>
            <a:off x="1057429" y="4363691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4" name="直線コネクタ 143"/>
          <p:cNvCxnSpPr/>
          <p:nvPr/>
        </p:nvCxnSpPr>
        <p:spPr>
          <a:xfrm>
            <a:off x="1903617" y="4244994"/>
            <a:ext cx="0" cy="29451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6175953" y="4244994"/>
            <a:ext cx="0" cy="314438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>
            <a:off x="1876785" y="5053706"/>
            <a:ext cx="0" cy="344051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/>
          <p:nvPr/>
        </p:nvCxnSpPr>
        <p:spPr>
          <a:xfrm>
            <a:off x="2205851" y="5205252"/>
            <a:ext cx="0" cy="199672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2205851" y="5213273"/>
            <a:ext cx="397278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6178631" y="5060873"/>
            <a:ext cx="0" cy="1524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3427267" y="4244994"/>
            <a:ext cx="0" cy="62887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>
            <a:off x="4340012" y="4800187"/>
            <a:ext cx="0" cy="693822"/>
          </a:xfrm>
          <a:prstGeom prst="line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 flipH="1">
            <a:off x="3427267" y="4836280"/>
            <a:ext cx="93975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>
            <a:off x="7710653" y="4239448"/>
            <a:ext cx="0" cy="1254561"/>
          </a:xfrm>
          <a:prstGeom prst="line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/>
          <p:nvPr/>
        </p:nvCxnSpPr>
        <p:spPr>
          <a:xfrm>
            <a:off x="1876785" y="5128909"/>
            <a:ext cx="13518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/>
          <p:nvPr/>
        </p:nvCxnSpPr>
        <p:spPr>
          <a:xfrm>
            <a:off x="3227151" y="5128909"/>
            <a:ext cx="0" cy="60706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/>
          <p:nvPr/>
        </p:nvCxnSpPr>
        <p:spPr>
          <a:xfrm>
            <a:off x="3420726" y="5213273"/>
            <a:ext cx="0" cy="41869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3415047" y="5631972"/>
            <a:ext cx="424925" cy="0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>
            <a:off x="3228612" y="5735978"/>
            <a:ext cx="611360" cy="0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正方形/長方形 187"/>
          <p:cNvSpPr/>
          <p:nvPr/>
        </p:nvSpPr>
        <p:spPr>
          <a:xfrm>
            <a:off x="1857548" y="5104658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3397844" y="5190413"/>
            <a:ext cx="45719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0" name="直線コネクタ 189"/>
          <p:cNvCxnSpPr/>
          <p:nvPr/>
        </p:nvCxnSpPr>
        <p:spPr>
          <a:xfrm>
            <a:off x="2023944" y="5879020"/>
            <a:ext cx="0" cy="293838"/>
          </a:xfrm>
          <a:prstGeom prst="line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5993736" y="5838108"/>
            <a:ext cx="0" cy="332934"/>
          </a:xfrm>
          <a:prstGeom prst="line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5277619" y="132704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00</a:t>
            </a:r>
            <a:endParaRPr kumimoji="1" lang="ja-JP" altLang="en-US" sz="1200" dirty="0"/>
          </a:p>
        </p:txBody>
      </p:sp>
      <p:grpSp>
        <p:nvGrpSpPr>
          <p:cNvPr id="115" name="グループ化 114"/>
          <p:cNvGrpSpPr/>
          <p:nvPr/>
        </p:nvGrpSpPr>
        <p:grpSpPr>
          <a:xfrm>
            <a:off x="2396561" y="2341520"/>
            <a:ext cx="2141621" cy="141571"/>
            <a:chOff x="2374699" y="3651736"/>
            <a:chExt cx="5412888" cy="218599"/>
          </a:xfrm>
        </p:grpSpPr>
        <p:sp>
          <p:nvSpPr>
            <p:cNvPr id="117" name="正方形/長方形 116"/>
            <p:cNvSpPr/>
            <p:nvPr/>
          </p:nvSpPr>
          <p:spPr>
            <a:xfrm>
              <a:off x="2374699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Q</a:t>
              </a:r>
              <a:endParaRPr kumimoji="1" lang="ja-JP" altLang="en-US" sz="1200" dirty="0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3051310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R</a:t>
              </a:r>
              <a:endParaRPr kumimoji="1" lang="ja-JP" altLang="en-US" sz="1200" dirty="0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3727921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S</a:t>
              </a:r>
              <a:endParaRPr kumimoji="1" lang="ja-JP" altLang="en-US" sz="1200" dirty="0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4404532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T</a:t>
              </a:r>
              <a:endParaRPr kumimoji="1" lang="ja-JP" altLang="en-US" sz="1200" dirty="0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5081143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U</a:t>
              </a:r>
              <a:endParaRPr kumimoji="1" lang="ja-JP" altLang="en-US" sz="1200" dirty="0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5757754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V</a:t>
              </a:r>
              <a:endParaRPr kumimoji="1" lang="ja-JP" altLang="en-US" sz="1200" dirty="0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6434365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W</a:t>
              </a:r>
              <a:endParaRPr kumimoji="1" lang="ja-JP" altLang="en-US" sz="1200" dirty="0"/>
            </a:p>
          </p:txBody>
        </p:sp>
        <p:sp>
          <p:nvSpPr>
            <p:cNvPr id="128" name="正方形/長方形 127"/>
            <p:cNvSpPr/>
            <p:nvPr/>
          </p:nvSpPr>
          <p:spPr>
            <a:xfrm>
              <a:off x="7110976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X</a:t>
              </a:r>
              <a:endParaRPr kumimoji="1" lang="ja-JP" altLang="en-US" sz="1200" dirty="0"/>
            </a:p>
          </p:txBody>
        </p:sp>
      </p:grpSp>
      <p:sp>
        <p:nvSpPr>
          <p:cNvPr id="130" name="正方形/長方形 129"/>
          <p:cNvSpPr/>
          <p:nvPr/>
        </p:nvSpPr>
        <p:spPr>
          <a:xfrm>
            <a:off x="1533818" y="2336225"/>
            <a:ext cx="777624" cy="14157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00</a:t>
            </a:r>
            <a:r>
              <a:rPr kumimoji="1" lang="ja-JP" altLang="en-US" sz="1200" dirty="0" smtClean="0"/>
              <a:t>・・・</a:t>
            </a:r>
            <a:r>
              <a:rPr kumimoji="1" lang="en-US" altLang="ja-JP" sz="1200" dirty="0" smtClean="0"/>
              <a:t>10</a:t>
            </a:r>
            <a:endParaRPr kumimoji="1" lang="ja-JP" altLang="en-US" sz="1200" dirty="0"/>
          </a:p>
        </p:txBody>
      </p:sp>
      <p:grpSp>
        <p:nvGrpSpPr>
          <p:cNvPr id="131" name="グループ化 130"/>
          <p:cNvGrpSpPr/>
          <p:nvPr/>
        </p:nvGrpSpPr>
        <p:grpSpPr>
          <a:xfrm>
            <a:off x="6670226" y="2336225"/>
            <a:ext cx="2141621" cy="141571"/>
            <a:chOff x="2374699" y="3651736"/>
            <a:chExt cx="5412888" cy="218599"/>
          </a:xfrm>
        </p:grpSpPr>
        <p:sp>
          <p:nvSpPr>
            <p:cNvPr id="133" name="正方形/長方形 132"/>
            <p:cNvSpPr/>
            <p:nvPr/>
          </p:nvSpPr>
          <p:spPr>
            <a:xfrm>
              <a:off x="2374699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I</a:t>
              </a:r>
              <a:endParaRPr kumimoji="1" lang="ja-JP" altLang="en-US" sz="1200" dirty="0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3051310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J</a:t>
              </a:r>
              <a:endParaRPr kumimoji="1" lang="ja-JP" altLang="en-US" sz="1200" dirty="0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3727921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K</a:t>
              </a:r>
              <a:endParaRPr kumimoji="1" lang="ja-JP" altLang="en-US" sz="1200" dirty="0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404532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L</a:t>
              </a:r>
              <a:endParaRPr kumimoji="1" lang="ja-JP" altLang="en-US" sz="1200" dirty="0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5081143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M</a:t>
              </a:r>
              <a:endParaRPr kumimoji="1" lang="ja-JP" altLang="en-US" sz="1200" dirty="0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5757754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N</a:t>
              </a:r>
              <a:endParaRPr kumimoji="1" lang="ja-JP" altLang="en-US" sz="1200" dirty="0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6434365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O</a:t>
              </a:r>
              <a:endParaRPr kumimoji="1" lang="ja-JP" altLang="en-US" sz="1200" dirty="0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7110976" y="3651736"/>
              <a:ext cx="676611" cy="2185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P</a:t>
              </a:r>
              <a:endParaRPr kumimoji="1" lang="ja-JP" altLang="en-US" sz="1200" dirty="0"/>
            </a:p>
          </p:txBody>
        </p:sp>
      </p:grpSp>
      <p:sp>
        <p:nvSpPr>
          <p:cNvPr id="148" name="正方形/長方形 147"/>
          <p:cNvSpPr/>
          <p:nvPr/>
        </p:nvSpPr>
        <p:spPr>
          <a:xfrm>
            <a:off x="5807483" y="2330930"/>
            <a:ext cx="777624" cy="14157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00</a:t>
            </a:r>
            <a:r>
              <a:rPr kumimoji="1" lang="ja-JP" altLang="en-US" sz="1200" dirty="0" smtClean="0"/>
              <a:t>・・・</a:t>
            </a:r>
            <a:r>
              <a:rPr kumimoji="1" lang="en-US" altLang="ja-JP" sz="1200" dirty="0" smtClean="0"/>
              <a:t>01</a:t>
            </a:r>
            <a:endParaRPr kumimoji="1" lang="ja-JP" altLang="en-US" sz="1200" dirty="0"/>
          </a:p>
        </p:txBody>
      </p:sp>
      <p:grpSp>
        <p:nvGrpSpPr>
          <p:cNvPr id="56" name="グループ化 55"/>
          <p:cNvGrpSpPr/>
          <p:nvPr/>
        </p:nvGrpSpPr>
        <p:grpSpPr>
          <a:xfrm>
            <a:off x="571772" y="1643624"/>
            <a:ext cx="4999684" cy="780715"/>
            <a:chOff x="609600" y="2202105"/>
            <a:chExt cx="4999684" cy="780715"/>
          </a:xfrm>
          <a:solidFill>
            <a:srgbClr val="C00000"/>
          </a:solidFill>
        </p:grpSpPr>
        <p:cxnSp>
          <p:nvCxnSpPr>
            <p:cNvPr id="149" name="直線コネクタ 148"/>
            <p:cNvCxnSpPr/>
            <p:nvPr/>
          </p:nvCxnSpPr>
          <p:spPr>
            <a:xfrm flipV="1">
              <a:off x="3688366" y="2202105"/>
              <a:ext cx="1101406" cy="6531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>
              <a:off x="4227556" y="2202105"/>
              <a:ext cx="0" cy="202256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コネクタ 152"/>
            <p:cNvCxnSpPr/>
            <p:nvPr/>
          </p:nvCxnSpPr>
          <p:spPr>
            <a:xfrm>
              <a:off x="609600" y="2404361"/>
              <a:ext cx="4282187" cy="1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>
              <a:off x="4880446" y="2404362"/>
              <a:ext cx="0" cy="545241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>
              <a:off x="617600" y="2404362"/>
              <a:ext cx="0" cy="578458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>
              <a:off x="4880446" y="2949603"/>
              <a:ext cx="728838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>
              <a:off x="617600" y="2965083"/>
              <a:ext cx="728838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正方形/長方形 161"/>
            <p:cNvSpPr/>
            <p:nvPr/>
          </p:nvSpPr>
          <p:spPr>
            <a:xfrm>
              <a:off x="4200249" y="2381502"/>
              <a:ext cx="45719" cy="45719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905946" y="4249869"/>
            <a:ext cx="4272336" cy="314438"/>
            <a:chOff x="1941445" y="4801882"/>
            <a:chExt cx="4272336" cy="314438"/>
          </a:xfrm>
        </p:grpSpPr>
        <p:cxnSp>
          <p:nvCxnSpPr>
            <p:cNvPr id="163" name="直線コネクタ 162"/>
            <p:cNvCxnSpPr/>
            <p:nvPr/>
          </p:nvCxnSpPr>
          <p:spPr>
            <a:xfrm>
              <a:off x="1941445" y="4801882"/>
              <a:ext cx="0" cy="294510"/>
            </a:xfrm>
            <a:prstGeom prst="line">
              <a:avLst/>
            </a:prstGeom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/>
            <p:nvPr/>
          </p:nvCxnSpPr>
          <p:spPr>
            <a:xfrm>
              <a:off x="6213781" y="4801882"/>
              <a:ext cx="0" cy="314438"/>
            </a:xfrm>
            <a:prstGeom prst="line">
              <a:avLst/>
            </a:prstGeom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グループ化 60"/>
          <p:cNvGrpSpPr/>
          <p:nvPr/>
        </p:nvGrpSpPr>
        <p:grpSpPr>
          <a:xfrm>
            <a:off x="1534901" y="2150576"/>
            <a:ext cx="7285571" cy="2096061"/>
            <a:chOff x="1411704" y="2558296"/>
            <a:chExt cx="7285571" cy="2096061"/>
          </a:xfrm>
        </p:grpSpPr>
        <p:sp>
          <p:nvSpPr>
            <p:cNvPr id="166" name="正方形/長方形 165"/>
            <p:cNvSpPr/>
            <p:nvPr/>
          </p:nvSpPr>
          <p:spPr>
            <a:xfrm>
              <a:off x="1411704" y="2558296"/>
              <a:ext cx="781155" cy="209606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2273967" y="2558296"/>
              <a:ext cx="2145632" cy="209606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5689380" y="2558296"/>
              <a:ext cx="781155" cy="209606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6551643" y="2558296"/>
              <a:ext cx="2145632" cy="209606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1258845" y="2270549"/>
            <a:ext cx="4544991" cy="276999"/>
            <a:chOff x="1296484" y="2829288"/>
            <a:chExt cx="4544991" cy="276999"/>
          </a:xfrm>
        </p:grpSpPr>
        <p:sp>
          <p:nvSpPr>
            <p:cNvPr id="170" name="テキスト ボックス 169"/>
            <p:cNvSpPr txBox="1"/>
            <p:nvPr/>
          </p:nvSpPr>
          <p:spPr>
            <a:xfrm>
              <a:off x="1296484" y="282928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C00000"/>
                  </a:solidFill>
                </a:rPr>
                <a:t>1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172" name="テキスト ボックス 171"/>
            <p:cNvSpPr txBox="1"/>
            <p:nvPr/>
          </p:nvSpPr>
          <p:spPr>
            <a:xfrm>
              <a:off x="5571849" y="282928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C00000"/>
                  </a:solidFill>
                </a:rPr>
                <a:t>1</a:t>
              </a:r>
              <a:endParaRPr kumimoji="1" lang="ja-JP" altLang="en-US" sz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3426210" y="4244994"/>
            <a:ext cx="4283386" cy="1254561"/>
            <a:chOff x="3465095" y="4796336"/>
            <a:chExt cx="4283386" cy="1254561"/>
          </a:xfrm>
        </p:grpSpPr>
        <p:cxnSp>
          <p:nvCxnSpPr>
            <p:cNvPr id="173" name="直線コネクタ 172"/>
            <p:cNvCxnSpPr/>
            <p:nvPr/>
          </p:nvCxnSpPr>
          <p:spPr>
            <a:xfrm>
              <a:off x="3465095" y="4801882"/>
              <a:ext cx="0" cy="628877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コネクタ 173"/>
            <p:cNvCxnSpPr/>
            <p:nvPr/>
          </p:nvCxnSpPr>
          <p:spPr>
            <a:xfrm>
              <a:off x="4377840" y="5357075"/>
              <a:ext cx="0" cy="693822"/>
            </a:xfrm>
            <a:prstGeom prst="line">
              <a:avLst/>
            </a:prstGeom>
            <a:ln w="762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コネクタ 175"/>
            <p:cNvCxnSpPr/>
            <p:nvPr/>
          </p:nvCxnSpPr>
          <p:spPr>
            <a:xfrm flipH="1">
              <a:off x="3465095" y="5393168"/>
              <a:ext cx="939754" cy="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コネクタ 177"/>
            <p:cNvCxnSpPr/>
            <p:nvPr/>
          </p:nvCxnSpPr>
          <p:spPr>
            <a:xfrm>
              <a:off x="7748481" y="4796336"/>
              <a:ext cx="0" cy="1254561"/>
            </a:xfrm>
            <a:prstGeom prst="line">
              <a:avLst/>
            </a:prstGeom>
            <a:ln w="762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グループ化 63"/>
          <p:cNvGrpSpPr/>
          <p:nvPr/>
        </p:nvGrpSpPr>
        <p:grpSpPr>
          <a:xfrm>
            <a:off x="333816" y="1659057"/>
            <a:ext cx="5585948" cy="3139769"/>
            <a:chOff x="369827" y="2217306"/>
            <a:chExt cx="5585948" cy="3139769"/>
          </a:xfrm>
          <a:solidFill>
            <a:srgbClr val="C00000"/>
          </a:solidFill>
        </p:grpSpPr>
        <p:cxnSp>
          <p:nvCxnSpPr>
            <p:cNvPr id="180" name="直線コネクタ 179"/>
            <p:cNvCxnSpPr/>
            <p:nvPr/>
          </p:nvCxnSpPr>
          <p:spPr>
            <a:xfrm>
              <a:off x="1157222" y="2217306"/>
              <a:ext cx="2476936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コネクタ 181"/>
            <p:cNvCxnSpPr/>
            <p:nvPr/>
          </p:nvCxnSpPr>
          <p:spPr>
            <a:xfrm>
              <a:off x="2434389" y="2217306"/>
              <a:ext cx="0" cy="103528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コネクタ 182"/>
            <p:cNvCxnSpPr/>
            <p:nvPr/>
          </p:nvCxnSpPr>
          <p:spPr>
            <a:xfrm>
              <a:off x="369827" y="2321591"/>
              <a:ext cx="2060551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コネクタ 183"/>
            <p:cNvCxnSpPr/>
            <p:nvPr/>
          </p:nvCxnSpPr>
          <p:spPr>
            <a:xfrm>
              <a:off x="369827" y="2308558"/>
              <a:ext cx="0" cy="2634882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コネクタ 185"/>
            <p:cNvCxnSpPr/>
            <p:nvPr/>
          </p:nvCxnSpPr>
          <p:spPr>
            <a:xfrm>
              <a:off x="369827" y="4943440"/>
              <a:ext cx="5074992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コネクタ 186"/>
            <p:cNvCxnSpPr/>
            <p:nvPr/>
          </p:nvCxnSpPr>
          <p:spPr>
            <a:xfrm>
              <a:off x="1118117" y="4943440"/>
              <a:ext cx="0" cy="413635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コネクタ 190"/>
            <p:cNvCxnSpPr/>
            <p:nvPr/>
          </p:nvCxnSpPr>
          <p:spPr>
            <a:xfrm>
              <a:off x="1118117" y="5357075"/>
              <a:ext cx="551854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コネクタ 192"/>
            <p:cNvCxnSpPr/>
            <p:nvPr/>
          </p:nvCxnSpPr>
          <p:spPr>
            <a:xfrm>
              <a:off x="5432160" y="4943440"/>
              <a:ext cx="0" cy="413635"/>
            </a:xfrm>
            <a:prstGeom prst="lin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コネクタ 193"/>
            <p:cNvCxnSpPr/>
            <p:nvPr/>
          </p:nvCxnSpPr>
          <p:spPr>
            <a:xfrm>
              <a:off x="5432160" y="5357075"/>
              <a:ext cx="523615" cy="0"/>
            </a:xfrm>
            <a:prstGeom prst="line">
              <a:avLst/>
            </a:prstGeom>
            <a:grpFill/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正方形/長方形 194"/>
            <p:cNvSpPr/>
            <p:nvPr/>
          </p:nvSpPr>
          <p:spPr>
            <a:xfrm>
              <a:off x="1095257" y="4920579"/>
              <a:ext cx="45719" cy="45719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1632143" y="4540954"/>
            <a:ext cx="4807173" cy="521370"/>
            <a:chOff x="1517571" y="4953158"/>
            <a:chExt cx="4807173" cy="521370"/>
          </a:xfrm>
        </p:grpSpPr>
        <p:sp>
          <p:nvSpPr>
            <p:cNvPr id="196" name="円/楕円 195"/>
            <p:cNvSpPr/>
            <p:nvPr/>
          </p:nvSpPr>
          <p:spPr>
            <a:xfrm>
              <a:off x="1517571" y="4953158"/>
              <a:ext cx="521369" cy="521369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rgbClr val="C00000"/>
                  </a:solidFill>
                </a:rPr>
                <a:t>=</a:t>
              </a:r>
              <a:endParaRPr kumimoji="1" lang="ja-JP" alt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97" name="円/楕円 196"/>
            <p:cNvSpPr/>
            <p:nvPr/>
          </p:nvSpPr>
          <p:spPr>
            <a:xfrm>
              <a:off x="5803375" y="4953159"/>
              <a:ext cx="521369" cy="521369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rgbClr val="C00000"/>
                  </a:solidFill>
                </a:rPr>
                <a:t>=</a:t>
              </a:r>
              <a:endParaRPr kumimoji="1" lang="ja-JP" altLang="en-US" sz="2800" dirty="0">
                <a:solidFill>
                  <a:srgbClr val="C00000"/>
                </a:solidFill>
              </a:endParaRPr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>
            <a:off x="2138150" y="469762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不一致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6430229" y="4697619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不一致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1788544" y="6145311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C00000"/>
                </a:solidFill>
              </a:rPr>
              <a:t>ミス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1856581" y="5051631"/>
            <a:ext cx="4321083" cy="682272"/>
            <a:chOff x="1895376" y="5610594"/>
            <a:chExt cx="4321083" cy="682272"/>
          </a:xfrm>
          <a:solidFill>
            <a:srgbClr val="C00000"/>
          </a:solidFill>
        </p:grpSpPr>
        <p:cxnSp>
          <p:nvCxnSpPr>
            <p:cNvPr id="210" name="直線コネクタ 209"/>
            <p:cNvCxnSpPr/>
            <p:nvPr/>
          </p:nvCxnSpPr>
          <p:spPr>
            <a:xfrm>
              <a:off x="1914613" y="5610594"/>
              <a:ext cx="0" cy="344051"/>
            </a:xfrm>
            <a:prstGeom prst="line">
              <a:avLst/>
            </a:prstGeom>
            <a:grpFill/>
            <a:ln w="127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>
            <a:xfrm>
              <a:off x="2243679" y="5762140"/>
              <a:ext cx="0" cy="199672"/>
            </a:xfrm>
            <a:prstGeom prst="line">
              <a:avLst/>
            </a:prstGeom>
            <a:grpFill/>
            <a:ln w="127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>
              <a:off x="2243679" y="5770161"/>
              <a:ext cx="3972780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線コネクタ 212"/>
            <p:cNvCxnSpPr/>
            <p:nvPr/>
          </p:nvCxnSpPr>
          <p:spPr>
            <a:xfrm>
              <a:off x="6216459" y="5617761"/>
              <a:ext cx="0" cy="15240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>
              <a:off x="1914613" y="5685797"/>
              <a:ext cx="1351827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線コネクタ 214"/>
            <p:cNvCxnSpPr/>
            <p:nvPr/>
          </p:nvCxnSpPr>
          <p:spPr>
            <a:xfrm>
              <a:off x="3264979" y="5685797"/>
              <a:ext cx="0" cy="607069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>
              <a:off x="3458554" y="5770161"/>
              <a:ext cx="0" cy="418699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/>
            <p:nvPr/>
          </p:nvCxnSpPr>
          <p:spPr>
            <a:xfrm>
              <a:off x="3452875" y="6188860"/>
              <a:ext cx="424925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コネクタ 217"/>
            <p:cNvCxnSpPr/>
            <p:nvPr/>
          </p:nvCxnSpPr>
          <p:spPr>
            <a:xfrm>
              <a:off x="3266440" y="6292866"/>
              <a:ext cx="611360" cy="0"/>
            </a:xfrm>
            <a:prstGeom prst="line">
              <a:avLst/>
            </a:prstGeom>
            <a:grpFill/>
            <a:ln w="127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正方形/長方形 218"/>
            <p:cNvSpPr/>
            <p:nvPr/>
          </p:nvSpPr>
          <p:spPr>
            <a:xfrm>
              <a:off x="1895376" y="5661546"/>
              <a:ext cx="45719" cy="45719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正方形/長方形 219"/>
            <p:cNvSpPr/>
            <p:nvPr/>
          </p:nvSpPr>
          <p:spPr>
            <a:xfrm>
              <a:off x="3435672" y="5747301"/>
              <a:ext cx="45719" cy="45719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3" name="フローチャート: 記憶データ 232"/>
          <p:cNvSpPr/>
          <p:nvPr/>
        </p:nvSpPr>
        <p:spPr>
          <a:xfrm rot="16200000">
            <a:off x="1749961" y="5318374"/>
            <a:ext cx="561474" cy="561474"/>
          </a:xfrm>
          <a:prstGeom prst="flowChartOnlineStorag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C00000"/>
              </a:solidFill>
            </a:endParaRPr>
          </a:p>
        </p:txBody>
      </p:sp>
      <p:cxnSp>
        <p:nvCxnSpPr>
          <p:cNvPr id="234" name="直線コネクタ 233"/>
          <p:cNvCxnSpPr/>
          <p:nvPr/>
        </p:nvCxnSpPr>
        <p:spPr>
          <a:xfrm>
            <a:off x="2021941" y="5879848"/>
            <a:ext cx="0" cy="293838"/>
          </a:xfrm>
          <a:prstGeom prst="line">
            <a:avLst/>
          </a:prstGeom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60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198" grpId="0"/>
      <p:bldP spid="204" grpId="0"/>
      <p:bldP spid="23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ブロックの置き換え方式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1393" y="2016897"/>
            <a:ext cx="5201202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参照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されてから最も時間が経過した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ブロックを置き換える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参照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回数が最少のブロック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置き換える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ブロック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をランダムで置き換える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lvl="1" indent="0">
              <a:buNone/>
            </a:pPr>
            <a:endParaRPr kumimoji="1"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その他にもさまざまな方式が存在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25</a:t>
            </a:fld>
            <a:endParaRPr kumimoji="1" lang="ja-JP" altLang="en-US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399260"/>
              </p:ext>
            </p:extLst>
          </p:nvPr>
        </p:nvGraphicFramePr>
        <p:xfrm>
          <a:off x="5237747" y="1610721"/>
          <a:ext cx="354336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アクセス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キャッシュの状態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6638048" y="3295972"/>
            <a:ext cx="1282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LRU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方式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640012"/>
              </p:ext>
            </p:extLst>
          </p:nvPr>
        </p:nvGraphicFramePr>
        <p:xfrm>
          <a:off x="5237747" y="3971410"/>
          <a:ext cx="354336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アクセス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キャッシュの状態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6644460" y="5656661"/>
            <a:ext cx="1269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LFU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方式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28502" y="173254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高</a:t>
            </a:r>
            <a:endParaRPr kumimoji="1" lang="ja-JP" altLang="en-US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728502" y="311130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低</a:t>
            </a:r>
            <a:endParaRPr kumimoji="1" lang="ja-JP" altLang="en-US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18" name="直線矢印コネクタ 17"/>
          <p:cNvCxnSpPr>
            <a:stCxn id="15" idx="2"/>
            <a:endCxn id="16" idx="0"/>
          </p:cNvCxnSpPr>
          <p:nvPr/>
        </p:nvCxnSpPr>
        <p:spPr>
          <a:xfrm>
            <a:off x="8936251" y="2101879"/>
            <a:ext cx="0" cy="1009427"/>
          </a:xfrm>
          <a:prstGeom prst="straightConnector1">
            <a:avLst/>
          </a:prstGeom>
          <a:ln w="285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728502" y="40586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高</a:t>
            </a:r>
            <a:endParaRPr kumimoji="1" lang="ja-JP" altLang="en-US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728502" y="543741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低</a:t>
            </a:r>
            <a:endParaRPr kumimoji="1" lang="ja-JP" altLang="en-US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21" name="直線矢印コネクタ 20"/>
          <p:cNvCxnSpPr>
            <a:stCxn id="19" idx="2"/>
            <a:endCxn id="20" idx="0"/>
          </p:cNvCxnSpPr>
          <p:nvPr/>
        </p:nvCxnSpPr>
        <p:spPr>
          <a:xfrm>
            <a:off x="8936251" y="4427984"/>
            <a:ext cx="0" cy="1009427"/>
          </a:xfrm>
          <a:prstGeom prst="straightConnector1">
            <a:avLst/>
          </a:prstGeom>
          <a:ln w="285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8256855" y="1136486"/>
            <a:ext cx="887145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優先度</a:t>
            </a:r>
            <a:endParaRPr kumimoji="1" lang="ja-JP" altLang="en-US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24" name="直線コネクタ 23"/>
          <p:cNvCxnSpPr>
            <a:stCxn id="15" idx="0"/>
            <a:endCxn id="22" idx="2"/>
          </p:cNvCxnSpPr>
          <p:nvPr/>
        </p:nvCxnSpPr>
        <p:spPr>
          <a:xfrm flipH="1" flipV="1">
            <a:off x="8700428" y="1505818"/>
            <a:ext cx="235823" cy="226729"/>
          </a:xfrm>
          <a:prstGeom prst="line">
            <a:avLst/>
          </a:prstGeom>
          <a:ln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67544" y="1549754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LRU(Least Recently Used)</a:t>
            </a:r>
            <a:endParaRPr lang="ja-JP" alt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72497" y="2970750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LFU(Least Frequently Used)</a:t>
            </a:r>
            <a:endParaRPr lang="ja-JP" alt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9361" y="4365104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Random</a:t>
            </a:r>
            <a:r>
              <a:rPr lang="ja-JP" altLang="en-US" sz="24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方式</a:t>
            </a:r>
            <a:endParaRPr lang="ja-JP" alt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060994" y="1426349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268705" y="1429402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476416" y="1429402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900151" y="1429402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8092079" y="1429402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7" name="楕円 6"/>
          <p:cNvSpPr/>
          <p:nvPr/>
        </p:nvSpPr>
        <p:spPr>
          <a:xfrm>
            <a:off x="6901990" y="2651604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7108906" y="1988840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/>
        </p:nvSpPr>
        <p:spPr>
          <a:xfrm>
            <a:off x="7117219" y="2653538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/>
          <p:nvPr/>
        </p:nvSpPr>
        <p:spPr>
          <a:xfrm>
            <a:off x="7324930" y="1988840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7316617" y="2318437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/>
          <p:cNvSpPr/>
          <p:nvPr/>
        </p:nvSpPr>
        <p:spPr>
          <a:xfrm>
            <a:off x="7518895" y="1989821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/>
          <p:cNvSpPr/>
          <p:nvPr/>
        </p:nvSpPr>
        <p:spPr>
          <a:xfrm>
            <a:off x="7740352" y="2646206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/>
          <p:cNvSpPr/>
          <p:nvPr/>
        </p:nvSpPr>
        <p:spPr>
          <a:xfrm>
            <a:off x="7942630" y="1981508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>
            <a:off x="8153221" y="1980527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/>
          <p:cNvSpPr/>
          <p:nvPr/>
        </p:nvSpPr>
        <p:spPr>
          <a:xfrm>
            <a:off x="7948063" y="2989620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>
            <a:stCxn id="7" idx="0"/>
            <a:endCxn id="31" idx="3"/>
          </p:cNvCxnSpPr>
          <p:nvPr/>
        </p:nvCxnSpPr>
        <p:spPr>
          <a:xfrm flipV="1">
            <a:off x="7010002" y="2205471"/>
            <a:ext cx="130540" cy="446133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stCxn id="32" idx="0"/>
            <a:endCxn id="33" idx="3"/>
          </p:cNvCxnSpPr>
          <p:nvPr/>
        </p:nvCxnSpPr>
        <p:spPr>
          <a:xfrm flipV="1">
            <a:off x="7225231" y="2205471"/>
            <a:ext cx="131335" cy="448067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34" idx="7"/>
            <a:endCxn id="35" idx="3"/>
          </p:cNvCxnSpPr>
          <p:nvPr/>
        </p:nvCxnSpPr>
        <p:spPr>
          <a:xfrm flipV="1">
            <a:off x="7501005" y="2206452"/>
            <a:ext cx="49526" cy="149153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36" idx="0"/>
            <a:endCxn id="37" idx="3"/>
          </p:cNvCxnSpPr>
          <p:nvPr/>
        </p:nvCxnSpPr>
        <p:spPr>
          <a:xfrm flipV="1">
            <a:off x="7848364" y="2198139"/>
            <a:ext cx="125902" cy="448067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39" idx="0"/>
            <a:endCxn id="38" idx="4"/>
          </p:cNvCxnSpPr>
          <p:nvPr/>
        </p:nvCxnSpPr>
        <p:spPr>
          <a:xfrm flipV="1">
            <a:off x="8056075" y="2234326"/>
            <a:ext cx="205158" cy="755294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7067341" y="3799779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7275052" y="3802832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482763" y="3802832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898185" y="3802832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8098426" y="3802832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8509467" y="3805666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008E4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</a:t>
            </a:r>
            <a:endParaRPr lang="ja-JP" altLang="en-US" sz="1400" dirty="0">
              <a:solidFill>
                <a:srgbClr val="008E40"/>
              </a:solidFill>
            </a:endParaRPr>
          </a:p>
        </p:txBody>
      </p:sp>
      <p:sp>
        <p:nvSpPr>
          <p:cNvPr id="62" name="楕円 61"/>
          <p:cNvSpPr/>
          <p:nvPr/>
        </p:nvSpPr>
        <p:spPr>
          <a:xfrm>
            <a:off x="6902596" y="5012381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/>
          <p:cNvSpPr/>
          <p:nvPr/>
        </p:nvSpPr>
        <p:spPr>
          <a:xfrm>
            <a:off x="7109512" y="4349617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/>
          <p:cNvSpPr/>
          <p:nvPr/>
        </p:nvSpPr>
        <p:spPr>
          <a:xfrm>
            <a:off x="7117825" y="5014315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/>
          <p:cNvSpPr/>
          <p:nvPr/>
        </p:nvSpPr>
        <p:spPr>
          <a:xfrm>
            <a:off x="7325536" y="4349617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楕円 65"/>
          <p:cNvSpPr/>
          <p:nvPr/>
        </p:nvSpPr>
        <p:spPr>
          <a:xfrm>
            <a:off x="7317223" y="4679214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楕円 66"/>
          <p:cNvSpPr/>
          <p:nvPr/>
        </p:nvSpPr>
        <p:spPr>
          <a:xfrm>
            <a:off x="7519501" y="4350598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楕円 67"/>
          <p:cNvSpPr/>
          <p:nvPr/>
        </p:nvSpPr>
        <p:spPr>
          <a:xfrm>
            <a:off x="7740958" y="4678075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楕円 68"/>
          <p:cNvSpPr/>
          <p:nvPr/>
        </p:nvSpPr>
        <p:spPr>
          <a:xfrm>
            <a:off x="7943236" y="4342285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楕円 69"/>
          <p:cNvSpPr/>
          <p:nvPr/>
        </p:nvSpPr>
        <p:spPr>
          <a:xfrm>
            <a:off x="8153827" y="4341304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楕円 70"/>
          <p:cNvSpPr/>
          <p:nvPr/>
        </p:nvSpPr>
        <p:spPr>
          <a:xfrm>
            <a:off x="7948669" y="5013176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2" name="直線矢印コネクタ 71"/>
          <p:cNvCxnSpPr>
            <a:stCxn id="62" idx="0"/>
            <a:endCxn id="63" idx="3"/>
          </p:cNvCxnSpPr>
          <p:nvPr/>
        </p:nvCxnSpPr>
        <p:spPr>
          <a:xfrm flipV="1">
            <a:off x="7010608" y="4566248"/>
            <a:ext cx="130540" cy="446133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>
            <a:stCxn id="64" idx="0"/>
            <a:endCxn id="65" idx="3"/>
          </p:cNvCxnSpPr>
          <p:nvPr/>
        </p:nvCxnSpPr>
        <p:spPr>
          <a:xfrm flipV="1">
            <a:off x="7225837" y="4566248"/>
            <a:ext cx="131335" cy="448067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>
            <a:stCxn id="66" idx="7"/>
            <a:endCxn id="67" idx="3"/>
          </p:cNvCxnSpPr>
          <p:nvPr/>
        </p:nvCxnSpPr>
        <p:spPr>
          <a:xfrm flipV="1">
            <a:off x="7501611" y="4567229"/>
            <a:ext cx="49526" cy="149153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stCxn id="68" idx="7"/>
            <a:endCxn id="69" idx="3"/>
          </p:cNvCxnSpPr>
          <p:nvPr/>
        </p:nvCxnSpPr>
        <p:spPr>
          <a:xfrm flipV="1">
            <a:off x="7925346" y="4558916"/>
            <a:ext cx="49526" cy="156327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>
            <a:stCxn id="71" idx="0"/>
            <a:endCxn id="70" idx="4"/>
          </p:cNvCxnSpPr>
          <p:nvPr/>
        </p:nvCxnSpPr>
        <p:spPr>
          <a:xfrm flipV="1">
            <a:off x="8056681" y="4595103"/>
            <a:ext cx="205158" cy="418073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楕円 76"/>
          <p:cNvSpPr/>
          <p:nvPr/>
        </p:nvSpPr>
        <p:spPr>
          <a:xfrm>
            <a:off x="8565692" y="4331852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/>
          <p:cNvSpPr/>
          <p:nvPr/>
        </p:nvSpPr>
        <p:spPr>
          <a:xfrm>
            <a:off x="8352221" y="4683579"/>
            <a:ext cx="216024" cy="253799"/>
          </a:xfrm>
          <a:prstGeom prst="ellipse">
            <a:avLst/>
          </a:prstGeom>
          <a:noFill/>
          <a:ln w="9525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9" name="直線矢印コネクタ 78"/>
          <p:cNvCxnSpPr>
            <a:stCxn id="78" idx="7"/>
            <a:endCxn id="77" idx="3"/>
          </p:cNvCxnSpPr>
          <p:nvPr/>
        </p:nvCxnSpPr>
        <p:spPr>
          <a:xfrm flipV="1">
            <a:off x="8536609" y="4548483"/>
            <a:ext cx="60719" cy="172264"/>
          </a:xfrm>
          <a:prstGeom prst="straightConnector1">
            <a:avLst/>
          </a:prstGeom>
          <a:ln>
            <a:solidFill>
              <a:srgbClr val="008E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27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キャッシュへの書き込み方法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9240" y="1961515"/>
            <a:ext cx="5132481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と同時に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メモリに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も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書き込み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アクセスが完了するまでの時間が長い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キャッシュとメモリの内容は</a:t>
            </a:r>
            <a:r>
              <a:rPr kumimoji="1"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常に一致</a:t>
            </a:r>
            <a:endParaRPr kumimoji="1" lang="en-US" altLang="ja-JP" sz="2000" dirty="0" smtClean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のみ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に書き込み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キャッシュからブロックが追い出される時にメモリに書き込み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アクセスが完了するまでの時間は短い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キャッシュとメモリの内容が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一致しない</a:t>
            </a:r>
            <a:endParaRPr kumimoji="1" lang="ja-JP" altLang="en-US" sz="2000" dirty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>
            <a:off x="7463730" y="2142069"/>
            <a:ext cx="793907" cy="14325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42240" y="2592660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上下矢印 7"/>
          <p:cNvSpPr/>
          <p:nvPr/>
        </p:nvSpPr>
        <p:spPr>
          <a:xfrm rot="16200000">
            <a:off x="6865805" y="2593834"/>
            <a:ext cx="244268" cy="312984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 rot="16200000">
            <a:off x="5842851" y="2094648"/>
            <a:ext cx="599229" cy="1332670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82099" y="2461368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804159" y="2797216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6201743" y="1838609"/>
            <a:ext cx="0" cy="5409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491591" y="1947583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 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上書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き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31183" y="2967110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56296" y="3336251"/>
            <a:ext cx="2101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ライトスルー</a:t>
            </a: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方式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 rot="16200000">
            <a:off x="6797749" y="192785"/>
            <a:ext cx="352114" cy="2747635"/>
          </a:xfrm>
          <a:prstGeom prst="rect">
            <a:avLst/>
          </a:prstGeom>
          <a:solidFill>
            <a:srgbClr val="008080"/>
          </a:solidFill>
          <a:ln w="38100" cmpd="sng">
            <a:solidFill>
              <a:srgbClr val="2929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55589" y="1394591"/>
            <a:ext cx="1312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 rot="16200000">
            <a:off x="7463731" y="4845138"/>
            <a:ext cx="793907" cy="14325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542241" y="529572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4" name="上下矢印 23"/>
          <p:cNvSpPr/>
          <p:nvPr/>
        </p:nvSpPr>
        <p:spPr>
          <a:xfrm rot="16200000">
            <a:off x="6865806" y="5296903"/>
            <a:ext cx="244268" cy="312984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 rot="16200000">
            <a:off x="5842852" y="4797717"/>
            <a:ext cx="599229" cy="1332670"/>
          </a:xfrm>
          <a:prstGeom prst="rect">
            <a:avLst/>
          </a:prstGeom>
          <a:solidFill>
            <a:srgbClr val="FFFF00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682100" y="516443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6201743" y="4541678"/>
            <a:ext cx="0" cy="5409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7531184" y="5670179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956298" y="6055965"/>
            <a:ext cx="2101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ライトバック方式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 rot="16200000">
            <a:off x="6797750" y="2895854"/>
            <a:ext cx="352114" cy="2747635"/>
          </a:xfrm>
          <a:prstGeom prst="rect">
            <a:avLst/>
          </a:prstGeom>
          <a:solidFill>
            <a:srgbClr val="008080"/>
          </a:solidFill>
          <a:ln w="38100" cmpd="sng">
            <a:solidFill>
              <a:srgbClr val="2929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355590" y="4097660"/>
            <a:ext cx="1312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7757827" y="1838609"/>
            <a:ext cx="0" cy="5409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5804159" y="2797216"/>
            <a:ext cx="676611" cy="21859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7531183" y="2967110"/>
            <a:ext cx="676611" cy="21859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510825" y="4643121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 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上書</a:t>
            </a:r>
            <a:r>
              <a:rPr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き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804159" y="5497528"/>
            <a:ext cx="676611" cy="2185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804159" y="5497528"/>
            <a:ext cx="676611" cy="21859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531183" y="5670179"/>
            <a:ext cx="676611" cy="21859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51520" y="1522429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ライトスルー</a:t>
            </a:r>
            <a:r>
              <a:rPr lang="ja-JP" altLang="en-US" sz="24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方式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56473" y="3615407"/>
            <a:ext cx="7565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ライトバック方式</a:t>
            </a:r>
            <a:endParaRPr lang="ja-JP" alt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135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47" grpId="0" animBg="1"/>
      <p:bldP spid="47" grpId="1" animBg="1"/>
      <p:bldP spid="4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キャッシュミスの種類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380257"/>
            <a:ext cx="8352928" cy="51450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初期参照ミス（</a:t>
            </a:r>
            <a:r>
              <a:rPr lang="en-US" altLang="ja-JP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compulsory miss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キャッシュに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読み込んでいないブロック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をアクセスした時に発生するミス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kumimoji="1"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容量性ミス（</a:t>
            </a:r>
            <a:r>
              <a:rPr lang="en-US" altLang="ja-JP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capacity miss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必要ブロック数が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キャッシュサイズを超える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ことで発生するミス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フルアソシアティブキャッシュでも発生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競合性ミス（</a:t>
            </a:r>
            <a:r>
              <a:rPr lang="en-US" altLang="ja-JP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conflict miss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競合のため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ブロックが配置できない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ことによって発生するミス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フルアソシアティブキャッシュでは発生しない</a:t>
            </a:r>
            <a:endParaRPr kumimoji="1" lang="ja-JP" altLang="en-US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2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キャッシュの効果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9073" y="1600200"/>
            <a:ext cx="8325853" cy="4876800"/>
          </a:xfrm>
        </p:spPr>
        <p:txBody>
          <a:bodyPr>
            <a:normAutofit/>
          </a:bodyPr>
          <a:lstStyle/>
          <a:p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問１： メモリアクセス時間が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サイクル，キャッシュのアクセス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</a:t>
            </a:r>
            <a: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サイクル，ヒット率が</a:t>
            </a:r>
            <a: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0%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の時の平均メモリアク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セス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時間は？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3"/>
            <a: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0.8×2</a:t>
            </a: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＋</a:t>
            </a:r>
            <a: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0.2×100</a:t>
            </a: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</a:t>
            </a:r>
            <a:r>
              <a:rPr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</a:t>
            </a:r>
            <a: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.6 </a:t>
            </a: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サイクル</a:t>
            </a:r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/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問２： 問１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キャッシュのアクセス時間を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サイクルに短縮した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場合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の平均メモリアクセス時間は？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3"/>
            <a: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0.8×1</a:t>
            </a: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＋</a:t>
            </a:r>
            <a: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0.2×100</a:t>
            </a: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</a:t>
            </a:r>
            <a: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20.8 </a:t>
            </a: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サイクル</a:t>
            </a:r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/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問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 問１のキャッシュのヒット率を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90%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に改善した場合の平均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 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メモリアクセス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時間は？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3"/>
            <a:r>
              <a:rPr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0.9×1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＋</a:t>
            </a:r>
            <a:r>
              <a:rPr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0.1×100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</a:t>
            </a:r>
            <a:r>
              <a:rPr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10.9 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サイクル</a:t>
            </a:r>
            <a:endParaRPr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66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コンピュータの記憶階層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高速＆小容量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SRAM</a:t>
            </a:r>
            <a:b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Static 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Random Access 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Memory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メインメモリ</a:t>
            </a:r>
            <a:endParaRPr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中速＆中容量</a:t>
            </a:r>
            <a:endParaRPr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DRAM</a:t>
            </a:r>
            <a:b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(Dynamic RAM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endParaRPr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ディスク</a:t>
            </a:r>
            <a:endParaRPr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低速＆大容量</a:t>
            </a:r>
            <a:endParaRPr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SSD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Solid State Drive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 や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b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HDD</a:t>
            </a: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Hard Disk Drive</a:t>
            </a: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16200000">
            <a:off x="6549519" y="1578531"/>
            <a:ext cx="898855" cy="1431443"/>
          </a:xfrm>
          <a:prstGeom prst="rect">
            <a:avLst/>
          </a:prstGeom>
          <a:solidFill>
            <a:srgbClr val="008080">
              <a:alpha val="40000"/>
            </a:srgbClr>
          </a:solidFill>
          <a:ln w="38100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/>
          </a:p>
        </p:txBody>
      </p:sp>
      <p:sp>
        <p:nvSpPr>
          <p:cNvPr id="9" name="正方形/長方形 8"/>
          <p:cNvSpPr/>
          <p:nvPr/>
        </p:nvSpPr>
        <p:spPr>
          <a:xfrm rot="16200000">
            <a:off x="6550054" y="2896108"/>
            <a:ext cx="898853" cy="14325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0" name="上下矢印 9"/>
          <p:cNvSpPr/>
          <p:nvPr/>
        </p:nvSpPr>
        <p:spPr>
          <a:xfrm rot="10800000">
            <a:off x="6889487" y="4088358"/>
            <a:ext cx="264522" cy="352216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36271" y="344308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メモリ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88826" y="1891494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プロセッサ</a:t>
            </a:r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559463" y="2276718"/>
            <a:ext cx="865046" cy="465060"/>
          </a:xfrm>
          <a:prstGeom prst="rect">
            <a:avLst/>
          </a:prstGeom>
          <a:solidFill>
            <a:srgbClr val="00FF99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レジスタ</a:t>
            </a:r>
            <a:endParaRPr kumimoji="1" lang="en-US" altLang="ja-JP" sz="1600" dirty="0" smtClean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 rot="16200000">
            <a:off x="6294524" y="4135073"/>
            <a:ext cx="1454450" cy="2141654"/>
          </a:xfrm>
          <a:prstGeom prst="rect">
            <a:avLst/>
          </a:prstGeom>
          <a:solidFill>
            <a:srgbClr val="003366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43210" y="5036622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ディスク</a:t>
            </a:r>
            <a:endParaRPr kumimoji="1" lang="en-US" altLang="ja-JP" sz="1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5" name="上下矢印 24"/>
          <p:cNvSpPr/>
          <p:nvPr/>
        </p:nvSpPr>
        <p:spPr>
          <a:xfrm rot="10800000">
            <a:off x="6867220" y="2785712"/>
            <a:ext cx="264522" cy="352216"/>
          </a:xfrm>
          <a:prstGeom prst="upDownArrow">
            <a:avLst>
              <a:gd name="adj1" fmla="val 67636"/>
              <a:gd name="adj2" fmla="val 27954"/>
            </a:avLst>
          </a:prstGeom>
          <a:solidFill>
            <a:srgbClr val="FF00FF"/>
          </a:solidFill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016234" y="190312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小容量</a:t>
            </a:r>
            <a:endParaRPr kumimoji="1" lang="ja-JP" altLang="en-US" sz="1200" dirty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7" name="上下矢印 26"/>
          <p:cNvSpPr/>
          <p:nvPr/>
        </p:nvSpPr>
        <p:spPr>
          <a:xfrm>
            <a:off x="8650129" y="2180124"/>
            <a:ext cx="370036" cy="3819348"/>
          </a:xfrm>
          <a:prstGeom prst="upDownArrow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030293" y="599947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大</a:t>
            </a:r>
            <a:r>
              <a:rPr kumimoji="1" lang="ja-JP" altLang="en-US" sz="12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容量</a:t>
            </a:r>
            <a:endParaRPr kumimoji="1" lang="ja-JP" altLang="en-US" sz="1200" dirty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593128" y="190312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00206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高速</a:t>
            </a:r>
            <a:endParaRPr kumimoji="1" lang="ja-JP" altLang="en-US" sz="1200" dirty="0">
              <a:solidFill>
                <a:srgbClr val="00206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616061" y="599947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00206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低速</a:t>
            </a:r>
            <a:endParaRPr kumimoji="1" lang="ja-JP" altLang="en-US" sz="1200" dirty="0">
              <a:solidFill>
                <a:srgbClr val="00206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1" name="上下矢印 30"/>
          <p:cNvSpPr/>
          <p:nvPr/>
        </p:nvSpPr>
        <p:spPr>
          <a:xfrm flipV="1">
            <a:off x="8171151" y="2165828"/>
            <a:ext cx="370036" cy="3819348"/>
          </a:xfrm>
          <a:prstGeom prst="up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0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SRAM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1022" y="1274353"/>
            <a:ext cx="4457002" cy="4876800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フリップフロップ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ビットの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データを保持する論理回路）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によってデータを記録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読み出し速度は ～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10ns 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実装面積が大きい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ビットの記録に最低 </a:t>
            </a:r>
            <a:r>
              <a:rPr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6T </a:t>
            </a: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必要</a:t>
            </a:r>
            <a:endParaRPr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容量は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数十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B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～数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百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MB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揮発性</a:t>
            </a:r>
            <a:endParaRPr kumimoji="1" lang="en-US" altLang="ja-JP" sz="2000" dirty="0" smtClean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（電源が投入されている限り）</a:t>
            </a:r>
            <a: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データは失われない</a:t>
            </a:r>
            <a:endParaRPr kumimoji="1"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1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電源遮断するとデータを消失</a:t>
            </a:r>
            <a:endParaRPr lang="en-US" altLang="ja-JP" sz="18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3508" y="3144060"/>
            <a:ext cx="4609289" cy="327838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4628239" y="6218148"/>
            <a:ext cx="4480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/>
              <a:t>[</a:t>
            </a:r>
            <a:r>
              <a:rPr lang="en-US" altLang="ja-JP" sz="1600" dirty="0" smtClean="0"/>
              <a:t> SRAM </a:t>
            </a:r>
            <a:r>
              <a:rPr lang="ja-JP" altLang="en-US" sz="1600" dirty="0" smtClean="0"/>
              <a:t>アーキテクチャ </a:t>
            </a:r>
            <a:r>
              <a:rPr lang="en-US" altLang="ja-JP" sz="1600" dirty="0" smtClean="0"/>
              <a:t>]</a:t>
            </a:r>
            <a:endParaRPr lang="en-US" altLang="ja-JP" sz="1600" dirty="0" smtClean="0">
              <a:hlinkClick r:id="rId3"/>
            </a:endParaRPr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>
                <a:hlinkClick r:id="rId3"/>
              </a:rPr>
              <a:t>http</a:t>
            </a:r>
            <a:r>
              <a:rPr lang="en-US" altLang="ja-JP" sz="1200" dirty="0">
                <a:hlinkClick r:id="rId3"/>
              </a:rPr>
              <a:t>://</a:t>
            </a:r>
            <a:r>
              <a:rPr lang="en-US" altLang="ja-JP" sz="1200" dirty="0" smtClean="0">
                <a:hlinkClick r:id="rId3"/>
              </a:rPr>
              <a:t>www.eetimes.com/document.asp?doc_id=1279819</a:t>
            </a:r>
            <a:r>
              <a:rPr lang="en-US" altLang="ja-JP" sz="1200" dirty="0" smtClean="0"/>
              <a:t> </a:t>
            </a:r>
            <a:r>
              <a:rPr lang="ja-JP" altLang="en-US" sz="1200" dirty="0" smtClean="0"/>
              <a:t>より）</a:t>
            </a:r>
            <a:endParaRPr lang="en-US" altLang="ja-JP" sz="1200" dirty="0" smtClean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6651" y="1326222"/>
            <a:ext cx="1467434" cy="110057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691308" y="2822493"/>
            <a:ext cx="20249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[ </a:t>
            </a:r>
            <a:r>
              <a:rPr kumimoji="1" lang="ja-JP" altLang="en-US" sz="1600" dirty="0" smtClean="0"/>
              <a:t>書き込み時の動作 </a:t>
            </a:r>
            <a:r>
              <a:rPr kumimoji="1" lang="en-US" altLang="ja-JP" sz="1600" dirty="0" smtClean="0"/>
              <a:t>]</a:t>
            </a:r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38943" y="2822493"/>
            <a:ext cx="2008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[ </a:t>
            </a:r>
            <a:r>
              <a:rPr kumimoji="1" lang="ja-JP" altLang="en-US" sz="1600" dirty="0" smtClean="0"/>
              <a:t>読み出し時の動作 </a:t>
            </a:r>
            <a:r>
              <a:rPr kumimoji="1" lang="en-US" altLang="ja-JP" sz="1600" dirty="0" smtClean="0"/>
              <a:t>]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01732" y="112518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1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66460" y="111461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0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32040" y="845025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① </a:t>
            </a:r>
            <a:r>
              <a:rPr kumimoji="1" lang="en-US" altLang="ja-JP" sz="1100" dirty="0" smtClean="0">
                <a:solidFill>
                  <a:srgbClr val="0070C0"/>
                </a:solidFill>
              </a:rPr>
              <a:t>BL/BL</a:t>
            </a:r>
            <a:r>
              <a:rPr kumimoji="1" lang="ja-JP" altLang="en-US" sz="1100" dirty="0" smtClean="0">
                <a:solidFill>
                  <a:srgbClr val="0070C0"/>
                </a:solidFill>
              </a:rPr>
              <a:t>に相補的な値をセット</a:t>
            </a:r>
            <a:endParaRPr kumimoji="1" lang="ja-JP" altLang="en-US" sz="1100" dirty="0">
              <a:solidFill>
                <a:srgbClr val="0070C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250706" y="1271278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1 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⇒ 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0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5397340" y="905130"/>
            <a:ext cx="180236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124338" y="894845"/>
            <a:ext cx="9517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② </a:t>
            </a:r>
            <a:r>
              <a:rPr lang="en-US" altLang="ja-JP" sz="1100" dirty="0" smtClean="0">
                <a:solidFill>
                  <a:srgbClr val="0070C0"/>
                </a:solidFill>
              </a:rPr>
              <a:t>WL</a:t>
            </a:r>
            <a:r>
              <a:rPr lang="ja-JP" altLang="en-US" sz="1100" dirty="0" smtClean="0">
                <a:solidFill>
                  <a:srgbClr val="0070C0"/>
                </a:solidFill>
              </a:rPr>
              <a:t>を</a:t>
            </a:r>
            <a:r>
              <a:rPr lang="en-US" altLang="ja-JP" sz="1100" dirty="0" smtClean="0">
                <a:solidFill>
                  <a:srgbClr val="0070C0"/>
                </a:solidFill>
              </a:rPr>
              <a:t/>
            </a:r>
            <a:br>
              <a:rPr lang="en-US" altLang="ja-JP" sz="1100" dirty="0" smtClean="0">
                <a:solidFill>
                  <a:srgbClr val="0070C0"/>
                </a:solidFill>
              </a:rPr>
            </a:br>
            <a:r>
              <a:rPr lang="ja-JP" altLang="en-US" sz="1100" dirty="0" smtClean="0">
                <a:solidFill>
                  <a:srgbClr val="0070C0"/>
                </a:solidFill>
              </a:rPr>
              <a:t>　アサート</a:t>
            </a:r>
            <a:endParaRPr kumimoji="1" lang="ja-JP" altLang="en-US" sz="1100" dirty="0">
              <a:solidFill>
                <a:srgbClr val="0070C0"/>
              </a:solidFill>
            </a:endParaRPr>
          </a:p>
        </p:txBody>
      </p:sp>
      <p:cxnSp>
        <p:nvCxnSpPr>
          <p:cNvPr id="25" name="カギ線コネクタ 24"/>
          <p:cNvCxnSpPr/>
          <p:nvPr/>
        </p:nvCxnSpPr>
        <p:spPr>
          <a:xfrm rot="5400000">
            <a:off x="5891458" y="1685712"/>
            <a:ext cx="750292" cy="388556"/>
          </a:xfrm>
          <a:prstGeom prst="bentConnector3">
            <a:avLst>
              <a:gd name="adj1" fmla="val 67748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カギ線コネクタ 30"/>
          <p:cNvCxnSpPr/>
          <p:nvPr/>
        </p:nvCxnSpPr>
        <p:spPr>
          <a:xfrm rot="16200000" flipH="1">
            <a:off x="4765781" y="1708327"/>
            <a:ext cx="750292" cy="388556"/>
          </a:xfrm>
          <a:prstGeom prst="bentConnector3">
            <a:avLst>
              <a:gd name="adj1" fmla="val 67748"/>
            </a:avLst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4139952" y="1557953"/>
            <a:ext cx="7729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④ </a:t>
            </a:r>
            <a:r>
              <a:rPr lang="en-US" altLang="ja-JP" sz="1100" dirty="0" smtClean="0">
                <a:solidFill>
                  <a:srgbClr val="0070C0"/>
                </a:solidFill>
              </a:rPr>
              <a:t>WL</a:t>
            </a:r>
            <a:r>
              <a:rPr lang="ja-JP" altLang="en-US" sz="1100" dirty="0" smtClean="0">
                <a:solidFill>
                  <a:srgbClr val="0070C0"/>
                </a:solidFill>
              </a:rPr>
              <a:t>を</a:t>
            </a:r>
            <a:r>
              <a:rPr lang="en-US" altLang="ja-JP" sz="1100" dirty="0" smtClean="0">
                <a:solidFill>
                  <a:srgbClr val="0070C0"/>
                </a:solidFill>
              </a:rPr>
              <a:t/>
            </a:r>
            <a:br>
              <a:rPr lang="en-US" altLang="ja-JP" sz="1100" dirty="0" smtClean="0">
                <a:solidFill>
                  <a:srgbClr val="0070C0"/>
                </a:solidFill>
              </a:rPr>
            </a:br>
            <a:r>
              <a:rPr lang="ja-JP" altLang="en-US" sz="1100" dirty="0" smtClean="0">
                <a:solidFill>
                  <a:srgbClr val="0070C0"/>
                </a:solidFill>
              </a:rPr>
              <a:t>　ネゲート</a:t>
            </a:r>
            <a:endParaRPr kumimoji="1" lang="ja-JP" altLang="en-US" sz="1100" dirty="0">
              <a:solidFill>
                <a:srgbClr val="0070C0"/>
              </a:solidFill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 flipH="1">
            <a:off x="4795635" y="1420360"/>
            <a:ext cx="177125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図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991" y="1330111"/>
            <a:ext cx="1467434" cy="1100575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8418519" y="2272128"/>
            <a:ext cx="240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1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763666" y="126757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1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637937" y="1052030"/>
            <a:ext cx="1489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① </a:t>
            </a:r>
            <a:r>
              <a:rPr lang="en-US" altLang="ja-JP" sz="1100" dirty="0" smtClean="0">
                <a:solidFill>
                  <a:srgbClr val="0070C0"/>
                </a:solidFill>
              </a:rPr>
              <a:t>WL</a:t>
            </a:r>
            <a:r>
              <a:rPr lang="ja-JP" altLang="en-US" sz="1100" dirty="0" smtClean="0">
                <a:solidFill>
                  <a:srgbClr val="0070C0"/>
                </a:solidFill>
              </a:rPr>
              <a:t>をアサート</a:t>
            </a:r>
            <a:endParaRPr kumimoji="1" lang="ja-JP" altLang="en-US" sz="1100" dirty="0">
              <a:solidFill>
                <a:srgbClr val="0070C0"/>
              </a:solidFill>
            </a:endParaRPr>
          </a:p>
        </p:txBody>
      </p:sp>
      <p:cxnSp>
        <p:nvCxnSpPr>
          <p:cNvPr id="43" name="カギ線コネクタ 42"/>
          <p:cNvCxnSpPr/>
          <p:nvPr/>
        </p:nvCxnSpPr>
        <p:spPr>
          <a:xfrm rot="16200000" flipH="1">
            <a:off x="8138335" y="1849535"/>
            <a:ext cx="625066" cy="386010"/>
          </a:xfrm>
          <a:prstGeom prst="bentConnector3">
            <a:avLst>
              <a:gd name="adj1" fmla="val 42498"/>
            </a:avLst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H="1">
            <a:off x="6992975" y="1424249"/>
            <a:ext cx="177125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7065707" y="227819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0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048585" y="2524824"/>
            <a:ext cx="19842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③ </a:t>
            </a:r>
            <a:r>
              <a:rPr kumimoji="1" lang="en-US" altLang="ja-JP" sz="1100" dirty="0" smtClean="0">
                <a:solidFill>
                  <a:srgbClr val="0070C0"/>
                </a:solidFill>
              </a:rPr>
              <a:t>BL/BL</a:t>
            </a:r>
            <a:r>
              <a:rPr lang="ja-JP" altLang="en-US" sz="1100" dirty="0" smtClean="0">
                <a:solidFill>
                  <a:srgbClr val="0070C0"/>
                </a:solidFill>
              </a:rPr>
              <a:t>の電位差をセンス</a:t>
            </a:r>
            <a:r>
              <a:rPr lang="en-US" altLang="ja-JP" sz="1100" dirty="0" smtClean="0">
                <a:solidFill>
                  <a:srgbClr val="0070C0"/>
                </a:solidFill>
              </a:rPr>
              <a:t/>
            </a:r>
            <a:br>
              <a:rPr lang="en-US" altLang="ja-JP" sz="1100" dirty="0" smtClean="0">
                <a:solidFill>
                  <a:srgbClr val="0070C0"/>
                </a:solidFill>
              </a:rPr>
            </a:br>
            <a:r>
              <a:rPr lang="ja-JP" altLang="en-US" sz="1100" dirty="0" smtClean="0">
                <a:solidFill>
                  <a:srgbClr val="0070C0"/>
                </a:solidFill>
              </a:rPr>
              <a:t>　</a:t>
            </a:r>
            <a:r>
              <a:rPr lang="ja-JP" altLang="en-US" sz="1100" dirty="0" smtClean="0">
                <a:solidFill>
                  <a:srgbClr val="0070C0"/>
                </a:solidFill>
              </a:rPr>
              <a:t>アンプ</a:t>
            </a:r>
            <a:r>
              <a:rPr lang="ja-JP" altLang="en-US" sz="1100" dirty="0" smtClean="0">
                <a:solidFill>
                  <a:srgbClr val="0070C0"/>
                </a:solidFill>
              </a:rPr>
              <a:t>により検出</a:t>
            </a:r>
            <a:endParaRPr kumimoji="1" lang="ja-JP" altLang="en-US" sz="1100" dirty="0">
              <a:solidFill>
                <a:srgbClr val="0070C0"/>
              </a:solidFill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>
            <a:off x="7510454" y="2586677"/>
            <a:ext cx="180236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5561713" y="2310406"/>
            <a:ext cx="7873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③ </a:t>
            </a:r>
            <a:r>
              <a:rPr lang="ja-JP" altLang="en-US" sz="1100" dirty="0" smtClean="0">
                <a:solidFill>
                  <a:srgbClr val="0070C0"/>
                </a:solidFill>
              </a:rPr>
              <a:t>電流が</a:t>
            </a:r>
            <a:r>
              <a:rPr lang="en-US" altLang="ja-JP" sz="1100" dirty="0" smtClean="0">
                <a:solidFill>
                  <a:srgbClr val="0070C0"/>
                </a:solidFill>
              </a:rPr>
              <a:t/>
            </a:r>
            <a:br>
              <a:rPr lang="en-US" altLang="ja-JP" sz="1100" dirty="0" smtClean="0">
                <a:solidFill>
                  <a:srgbClr val="0070C0"/>
                </a:solidFill>
              </a:rPr>
            </a:br>
            <a:r>
              <a:rPr lang="ja-JP" altLang="en-US" sz="1100" dirty="0" smtClean="0">
                <a:solidFill>
                  <a:srgbClr val="0070C0"/>
                </a:solidFill>
              </a:rPr>
              <a:t>　　流れる</a:t>
            </a:r>
            <a:endParaRPr kumimoji="1" lang="ja-JP" altLang="en-US" sz="1100" dirty="0">
              <a:solidFill>
                <a:srgbClr val="0070C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022051" y="971301"/>
            <a:ext cx="7873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0070C0"/>
                </a:solidFill>
              </a:rPr>
              <a:t>② </a:t>
            </a:r>
            <a:r>
              <a:rPr lang="ja-JP" altLang="en-US" sz="1100" dirty="0" smtClean="0">
                <a:solidFill>
                  <a:srgbClr val="0070C0"/>
                </a:solidFill>
              </a:rPr>
              <a:t>電流が</a:t>
            </a:r>
            <a:r>
              <a:rPr lang="en-US" altLang="ja-JP" sz="1100" dirty="0" smtClean="0">
                <a:solidFill>
                  <a:srgbClr val="0070C0"/>
                </a:solidFill>
              </a:rPr>
              <a:t/>
            </a:r>
            <a:br>
              <a:rPr lang="en-US" altLang="ja-JP" sz="1100" dirty="0" smtClean="0">
                <a:solidFill>
                  <a:srgbClr val="0070C0"/>
                </a:solidFill>
              </a:rPr>
            </a:br>
            <a:r>
              <a:rPr lang="ja-JP" altLang="en-US" sz="1100" dirty="0" smtClean="0">
                <a:solidFill>
                  <a:srgbClr val="0070C0"/>
                </a:solidFill>
              </a:rPr>
              <a:t>　　流れる</a:t>
            </a:r>
            <a:endParaRPr kumimoji="1" lang="ja-JP" altLang="en-US" sz="1100" dirty="0">
              <a:solidFill>
                <a:srgbClr val="0070C0"/>
              </a:solidFill>
            </a:endParaRPr>
          </a:p>
        </p:txBody>
      </p:sp>
      <p:sp>
        <p:nvSpPr>
          <p:cNvPr id="65" name="円/楕円 64"/>
          <p:cNvSpPr/>
          <p:nvPr/>
        </p:nvSpPr>
        <p:spPr>
          <a:xfrm>
            <a:off x="8053496" y="3724746"/>
            <a:ext cx="570734" cy="357432"/>
          </a:xfrm>
          <a:prstGeom prst="ellipse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7" name="直線コネクタ 66"/>
          <p:cNvCxnSpPr/>
          <p:nvPr/>
        </p:nvCxnSpPr>
        <p:spPr>
          <a:xfrm>
            <a:off x="8270668" y="4082178"/>
            <a:ext cx="245275" cy="601784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7596336" y="4641952"/>
            <a:ext cx="1343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フリップフロップ</a:t>
            </a:r>
            <a:endParaRPr kumimoji="1" lang="ja-JP" altLang="en-US" sz="1400" dirty="0">
              <a:solidFill>
                <a:srgbClr val="C00000"/>
              </a:solidFill>
            </a:endParaRPr>
          </a:p>
        </p:txBody>
      </p:sp>
      <p:cxnSp>
        <p:nvCxnSpPr>
          <p:cNvPr id="69" name="直線コネクタ 68"/>
          <p:cNvCxnSpPr>
            <a:stCxn id="16" idx="2"/>
            <a:endCxn id="14" idx="1"/>
          </p:cNvCxnSpPr>
          <p:nvPr/>
        </p:nvCxnSpPr>
        <p:spPr>
          <a:xfrm>
            <a:off x="5675121" y="1106635"/>
            <a:ext cx="526611" cy="157054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>
            <a:stCxn id="15" idx="3"/>
            <a:endCxn id="16" idx="2"/>
          </p:cNvCxnSpPr>
          <p:nvPr/>
        </p:nvCxnSpPr>
        <p:spPr>
          <a:xfrm flipV="1">
            <a:off x="5136086" y="1106635"/>
            <a:ext cx="539035" cy="14648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stCxn id="52" idx="3"/>
            <a:endCxn id="53" idx="0"/>
          </p:cNvCxnSpPr>
          <p:nvPr/>
        </p:nvCxnSpPr>
        <p:spPr>
          <a:xfrm>
            <a:off x="7335333" y="2416691"/>
            <a:ext cx="612873" cy="108133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stCxn id="53" idx="0"/>
            <a:endCxn id="38" idx="1"/>
          </p:cNvCxnSpPr>
          <p:nvPr/>
        </p:nvCxnSpPr>
        <p:spPr>
          <a:xfrm flipV="1">
            <a:off x="7948206" y="2410628"/>
            <a:ext cx="470313" cy="114196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06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DRAM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000472"/>
            <a:ext cx="4536504" cy="4876800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コンデンサ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に電荷を蓄えることによってデータを記録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読み出し速度は 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100ns 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実装面積が小さい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ビットの記録を 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1T1C 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で実現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容量は数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MB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～数十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GB</a:t>
            </a:r>
            <a:endParaRPr lang="ja-JP" altLang="en-US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kumimoji="1"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揮発性</a:t>
            </a:r>
            <a:endParaRPr lang="en-US" altLang="ja-JP" sz="2000" dirty="0" smtClean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電源を投入していてもコンデンサに蓄えられた電荷は失われる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定期的な内容の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更新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ja-JP" altLang="en-US" sz="20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リフレッシュ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）が必要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439" y="884374"/>
            <a:ext cx="3733297" cy="542494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978002" y="6236104"/>
            <a:ext cx="5421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DRAM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アーキテクチャ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hlinkClick r:id="rId3"/>
            </a:endParaRPr>
          </a:p>
          <a:p>
            <a:pPr algn="ctr"/>
            <a:r>
              <a:rPr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4"/>
              </a:rPr>
              <a:t>https://</a:t>
            </a:r>
            <a:r>
              <a:rPr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4"/>
              </a:rPr>
              <a:t>en.wikipedia.org/wiki/Dynamic_random-access_memory</a:t>
            </a:r>
            <a:r>
              <a:rPr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より）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95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SSD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80257"/>
            <a:ext cx="8229600" cy="5145087"/>
          </a:xfrm>
        </p:spPr>
        <p:txBody>
          <a:bodyPr>
            <a:normAutofit fontScale="62500" lnSpcReduction="2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フラッシュメモリ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を用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い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た記憶装置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トランジスタの</a:t>
            </a: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浮遊ゲートに電荷を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蓄えることによってデータを記録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注入する電荷の量を調整することで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dirty="0" err="1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つの</a:t>
            </a: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セルに複数ビット分の情報を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記録することも可能</a:t>
            </a:r>
            <a:endParaRPr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複数セルの読み出し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書き込みを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一括して行う（</a:t>
            </a:r>
            <a:r>
              <a:rPr kumimoji="1"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NAND</a:t>
            </a: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型の場合）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読み出し速度</a:t>
            </a: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は数十～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100μs </a:t>
            </a: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</a:t>
            </a:r>
            <a:endParaRPr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容量は ～数百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GB</a:t>
            </a:r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不揮発性</a:t>
            </a:r>
            <a:endParaRPr lang="en-US" altLang="ja-JP" dirty="0" smtClean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電源遮断してもデータが失われない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寿命が短い</a:t>
            </a:r>
            <a:endParaRPr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書き換え回数に制限あり</a:t>
            </a:r>
            <a:endParaRPr kumimoji="1" lang="en-US" altLang="ja-JP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1030" name="Picture 6" descr="https://upload.wikimedia.org/wikipedia/commons/thumb/f/f5/Nand_flash_structure.svg/800px-Nand_flash_structur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679" y="1205847"/>
            <a:ext cx="4020321" cy="3015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upload.wikimedia.org/wikipedia/en/thumb/2/2c/Flash_cell_structure.svg/800px-Flash_cell_structur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679" y="3380637"/>
            <a:ext cx="3904911" cy="292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4124193" y="6021288"/>
            <a:ext cx="5128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NAND)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フラッシュメモリ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構造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上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セルの構造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hlinkClick r:id="rId4"/>
            </a:endParaRPr>
          </a:p>
          <a:p>
            <a:pPr algn="ctr"/>
            <a:r>
              <a:rPr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5"/>
              </a:rPr>
              <a:t>https://</a:t>
            </a:r>
            <a:r>
              <a:rPr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5"/>
              </a:rPr>
              <a:t>en.wikipedia.org/wiki/Flash_memory</a:t>
            </a:r>
            <a:r>
              <a:rPr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より）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57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HDD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600200"/>
            <a:ext cx="4978896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円盤に塗布された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磁性体の向き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を変えることによってデータ</a:t>
            </a: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記録</a:t>
            </a:r>
            <a:endParaRPr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読み出し速度は 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数～数十</a:t>
            </a:r>
            <a:r>
              <a:rPr lang="en-US" altLang="ja-JP" sz="24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</a:t>
            </a:r>
            <a:r>
              <a:rPr lang="en-US" altLang="ja-JP" sz="2400" dirty="0" err="1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</a:t>
            </a:r>
            <a:r>
              <a:rPr lang="en-US" altLang="ja-JP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</a:t>
            </a:r>
            <a:endParaRPr lang="en-US" altLang="ja-JP" sz="2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磁気ヘッドを移動⇒円盤を回転</a:t>
            </a:r>
            <a: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⇒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データ読み出し⇒データ転送</a:t>
            </a: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容量は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数百</a:t>
            </a:r>
            <a:r>
              <a:rPr lang="en-US" altLang="ja-JP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GB</a:t>
            </a:r>
            <a:r>
              <a:rPr lang="ja-JP" altLang="en-US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～数</a:t>
            </a:r>
            <a:r>
              <a:rPr lang="en-US" altLang="ja-JP" sz="2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TB</a:t>
            </a:r>
            <a:endParaRPr lang="ja-JP" altLang="en-US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ja-JP" altLang="en-US" sz="2400" dirty="0" smtClean="0">
                <a:solidFill>
                  <a:srgbClr val="C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不揮発性</a:t>
            </a:r>
            <a:endParaRPr kumimoji="1" lang="ja-JP" altLang="en-US" sz="2400" dirty="0">
              <a:solidFill>
                <a:srgbClr val="C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1026" name="Picture 2" descr="https://upload.wikimedia.org/wikipedia/commons/thumb/5/52/Hard_drive-en.svg/525px-Hard_drive-e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695" y="796925"/>
            <a:ext cx="3684905" cy="263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5068649" y="3505200"/>
            <a:ext cx="4123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HDD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の内部構造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hlinkClick r:id="rId3"/>
            </a:endParaRPr>
          </a:p>
          <a:p>
            <a:pPr algn="ctr"/>
            <a:r>
              <a:rPr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4"/>
              </a:rPr>
              <a:t>https://</a:t>
            </a:r>
            <a:r>
              <a:rPr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hlinkClick r:id="rId4"/>
              </a:rPr>
              <a:t>en.wikipedia.org/wiki/Hard_disk_drive</a:t>
            </a:r>
            <a:r>
              <a:rPr lang="en-US" altLang="ja-JP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12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より）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3625" y="4338310"/>
            <a:ext cx="2543175" cy="182880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181934" y="6184280"/>
            <a:ext cx="1896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プラッタの構造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endParaRPr lang="en-US" altLang="ja-JP" sz="12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82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その他の不揮発メモリ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64233"/>
            <a:ext cx="8229600" cy="514508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MRAM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Magnetic RAM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/>
            </a:r>
            <a:b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STT-RAM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Spin Transfer Torque RAM</a:t>
            </a:r>
            <a:r>
              <a:rPr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磁気抵抗素子の抵抗値を変えることによってデータを記録</a:t>
            </a: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読み出し速度は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 ns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</a:t>
            </a:r>
            <a:endParaRPr lang="en-US" altLang="ja-JP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kumimoji="1"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en-US" altLang="ja-JP" sz="2000" dirty="0" err="1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FeRAM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Ferroelectric RAM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強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誘電体キャパシタの分極（電荷の偏り）方向を変えることによってデータを記録</a:t>
            </a: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読み出し速度は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80 ns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</a:t>
            </a: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PRAM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Phase change RAM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相変化膜の抵抗値（結晶構造）を変化させることによってデータを記録</a:t>
            </a: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</a:t>
            </a: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速度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は 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 ns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</a:t>
            </a: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ReRAM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kumimoji="1"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Resistive RAM</a:t>
            </a:r>
            <a:r>
              <a:rPr kumimoji="1" lang="ja-JP" altLang="en-US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  <a:endParaRPr kumimoji="1" lang="en-US" altLang="ja-JP" sz="20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絶縁体の抵抗値を変化させることによってデータを記録</a:t>
            </a: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読み出し速度は ～</a:t>
            </a:r>
            <a:r>
              <a:rPr lang="en-US" altLang="ja-JP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 ns 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程</a:t>
            </a:r>
            <a:endParaRPr lang="en-US" altLang="ja-JP" sz="16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58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各メモリの諸元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kumimoji="1" lang="ja-JP" altLang="en-US" smtClean="0"/>
              <a:t>情報システム基盤学基礎１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B938-3DC1-EF4A-BAB7-1263BB70BF23}" type="slidenum">
              <a:rPr kumimoji="1" lang="ja-JP" altLang="en-US" smtClean="0"/>
              <a:t>9</a:t>
            </a:fld>
            <a:endParaRPr kumimoji="1" lang="ja-JP" alt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46000" y="1698841"/>
          <a:ext cx="9052000" cy="321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SRAM</a:t>
                      </a:r>
                      <a:endParaRPr kumimoji="1" lang="ja-JP" alt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DRAM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SSD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HDD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MRAM</a:t>
                      </a:r>
                      <a:endParaRPr kumimoji="1" lang="ja-JP" alt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err="1" smtClean="0"/>
                        <a:t>FeRAM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PRAM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ReRAM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リード時間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10ns</a:t>
                      </a:r>
                      <a:endParaRPr kumimoji="1" lang="ja-JP" alt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100ns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数十～</a:t>
                      </a:r>
                      <a:r>
                        <a:rPr kumimoji="1" lang="en-US" altLang="ja-JP" sz="1600" dirty="0" smtClean="0"/>
                        <a:t>100μs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数～</a:t>
                      </a:r>
                      <a:r>
                        <a:rPr kumimoji="1" lang="en-US" altLang="ja-JP" sz="1600" dirty="0" smtClean="0"/>
                        <a:t/>
                      </a:r>
                      <a:br>
                        <a:rPr kumimoji="1" lang="en-US" altLang="ja-JP" sz="1600" dirty="0" smtClean="0"/>
                      </a:br>
                      <a:r>
                        <a:rPr kumimoji="1" lang="ja-JP" altLang="en-US" sz="1600" dirty="0" smtClean="0"/>
                        <a:t>数十</a:t>
                      </a:r>
                      <a:r>
                        <a:rPr kumimoji="1" lang="en-US" altLang="ja-JP" sz="1600" dirty="0" err="1" smtClean="0"/>
                        <a:t>ms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20ns</a:t>
                      </a:r>
                      <a:endParaRPr kumimoji="1" lang="ja-JP" alt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80ns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20</a:t>
                      </a:r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50ns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～</a:t>
                      </a:r>
                      <a:r>
                        <a:rPr kumimoji="1" lang="en-US" altLang="ja-JP" sz="1600" dirty="0" smtClean="0"/>
                        <a:t>50ns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容量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数十</a:t>
                      </a:r>
                      <a:r>
                        <a:rPr kumimoji="1" lang="en-US" altLang="ja-JP" sz="1600" dirty="0" smtClean="0"/>
                        <a:t>B</a:t>
                      </a:r>
                      <a:r>
                        <a:rPr kumimoji="1" lang="ja-JP" altLang="en-US" sz="1600" dirty="0" smtClean="0"/>
                        <a:t>～数百</a:t>
                      </a:r>
                      <a:r>
                        <a:rPr kumimoji="1" lang="en-US" altLang="ja-JP" sz="1600" dirty="0" smtClean="0"/>
                        <a:t>MB</a:t>
                      </a:r>
                      <a:endParaRPr kumimoji="1" lang="ja-JP" alt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数</a:t>
                      </a:r>
                      <a:r>
                        <a:rPr kumimoji="1" lang="en-US" altLang="ja-JP" sz="1600" dirty="0" smtClean="0"/>
                        <a:t>MB</a:t>
                      </a:r>
                      <a:r>
                        <a:rPr kumimoji="1" lang="ja-JP" altLang="en-US" sz="1600" dirty="0" smtClean="0"/>
                        <a:t>～数十</a:t>
                      </a:r>
                      <a:r>
                        <a:rPr kumimoji="1" lang="en-US" altLang="ja-JP" sz="1600" dirty="0" smtClean="0"/>
                        <a:t>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～数百</a:t>
                      </a:r>
                      <a:r>
                        <a:rPr kumimoji="1" lang="en-US" altLang="ja-JP" sz="1600" dirty="0" smtClean="0"/>
                        <a:t>GB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数百</a:t>
                      </a:r>
                      <a:r>
                        <a:rPr kumimoji="1" lang="en-US" altLang="ja-JP" sz="1600" dirty="0" smtClean="0"/>
                        <a:t>GB</a:t>
                      </a:r>
                      <a:r>
                        <a:rPr kumimoji="1" lang="ja-JP" altLang="en-US" sz="1600" dirty="0" smtClean="0"/>
                        <a:t>～数</a:t>
                      </a:r>
                      <a:r>
                        <a:rPr kumimoji="1" lang="en-US" altLang="ja-JP" sz="1600" dirty="0" smtClean="0"/>
                        <a:t>TB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～数</a:t>
                      </a:r>
                      <a:r>
                        <a:rPr kumimoji="1" lang="en-US" altLang="ja-JP" sz="1600" dirty="0" smtClean="0"/>
                        <a:t>MB</a:t>
                      </a:r>
                      <a:endParaRPr kumimoji="1" lang="ja-JP" alt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～数百</a:t>
                      </a:r>
                      <a:r>
                        <a:rPr kumimoji="1" lang="en-US" altLang="ja-JP" sz="1600" dirty="0" smtClean="0"/>
                        <a:t>KB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研究</a:t>
                      </a:r>
                      <a:r>
                        <a:rPr kumimoji="1" lang="en-US" altLang="ja-JP" sz="1600" dirty="0" smtClean="0"/>
                        <a:t/>
                      </a:r>
                      <a:br>
                        <a:rPr kumimoji="1" lang="en-US" altLang="ja-JP" sz="1600" dirty="0" smtClean="0"/>
                      </a:br>
                      <a:r>
                        <a:rPr kumimoji="1" lang="ja-JP" altLang="en-US" sz="1600" dirty="0" smtClean="0"/>
                        <a:t>段階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研究</a:t>
                      </a:r>
                      <a:r>
                        <a:rPr kumimoji="1" lang="en-US" altLang="ja-JP" sz="1600" dirty="0" smtClean="0"/>
                        <a:t/>
                      </a:r>
                      <a:br>
                        <a:rPr kumimoji="1" lang="en-US" altLang="ja-JP" sz="1600" dirty="0" smtClean="0"/>
                      </a:br>
                      <a:r>
                        <a:rPr kumimoji="1" lang="ja-JP" altLang="en-US" sz="1600" dirty="0" smtClean="0"/>
                        <a:t>段階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不揮発性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用途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レジスタなどの</a:t>
                      </a:r>
                      <a:r>
                        <a:rPr kumimoji="1" lang="en-US" altLang="ja-JP" sz="1600" dirty="0" smtClean="0"/>
                        <a:t>on-chip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ja-JP" altLang="en-US" sz="1600" dirty="0" smtClean="0"/>
                        <a:t>メモリ</a:t>
                      </a:r>
                      <a:endParaRPr kumimoji="1" lang="ja-JP" alt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メイン</a:t>
                      </a:r>
                      <a:r>
                        <a:rPr kumimoji="1" lang="en-US" altLang="ja-JP" sz="1600" dirty="0" smtClean="0"/>
                        <a:t/>
                      </a:r>
                      <a:br>
                        <a:rPr kumimoji="1" lang="en-US" altLang="ja-JP" sz="1600" dirty="0" smtClean="0"/>
                      </a:br>
                      <a:r>
                        <a:rPr kumimoji="1" lang="ja-JP" altLang="en-US" sz="1600" dirty="0" smtClean="0"/>
                        <a:t>メモリ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ディスク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ディスク</a:t>
                      </a:r>
                      <a:endParaRPr kumimoji="1" lang="ja-JP" altLang="en-US" sz="1600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SRAM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ja-JP" altLang="en-US" sz="1600" dirty="0" smtClean="0"/>
                        <a:t>代替</a:t>
                      </a:r>
                      <a:endParaRPr kumimoji="1" lang="ja-JP" alt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DRAM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ja-JP" altLang="en-US" sz="1600" dirty="0" smtClean="0"/>
                        <a:t>代替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DRAM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ja-JP" altLang="en-US" sz="1600" dirty="0" smtClean="0"/>
                        <a:t>代替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DRAM,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en-US" altLang="ja-JP" sz="1600" dirty="0" smtClean="0"/>
                        <a:t>SSD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ja-JP" altLang="en-US" sz="1600" dirty="0" smtClean="0"/>
                        <a:t>代替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874101" y="4665561"/>
            <a:ext cx="1269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(2015</a:t>
            </a:r>
            <a:r>
              <a:rPr kumimoji="1" lang="ja-JP" altLang="en-US" sz="1400" dirty="0" smtClean="0"/>
              <a:t>年時点）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0085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ol6-s-blue">
  <a:themeElements>
    <a:clrScheme name="cool6-s-blu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2">
      <a:majorFont>
        <a:latin typeface="Century Gothic"/>
        <a:ea typeface="HGS創英角ｺﾞｼｯｸUB"/>
        <a:cs typeface=""/>
      </a:majorFont>
      <a:minorFont>
        <a:latin typeface="Palatino Linotype"/>
        <a:ea typeface="HGSｺﾞｼｯ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6-s-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6-s-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6-s-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cool6-s-1</Template>
  <TotalTime>29325</TotalTime>
  <Words>1644</Words>
  <Application>Microsoft Office PowerPoint</Application>
  <PresentationFormat>画面に合わせる (4:3)</PresentationFormat>
  <Paragraphs>747</Paragraphs>
  <Slides>28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42" baseType="lpstr">
      <vt:lpstr>HGSｺﾞｼｯｸM</vt:lpstr>
      <vt:lpstr>HGS創英角ｺﾞｼｯｸUB</vt:lpstr>
      <vt:lpstr>HG明朝B</vt:lpstr>
      <vt:lpstr>ＭＳ Ｐゴシック</vt:lpstr>
      <vt:lpstr>游ゴシック</vt:lpstr>
      <vt:lpstr>游ゴシック Medium</vt:lpstr>
      <vt:lpstr>Arial</vt:lpstr>
      <vt:lpstr>Calibri</vt:lpstr>
      <vt:lpstr>Cambria Math</vt:lpstr>
      <vt:lpstr>Century Gothic</vt:lpstr>
      <vt:lpstr>Georgia</vt:lpstr>
      <vt:lpstr>Palatino Linotype</vt:lpstr>
      <vt:lpstr>Wingdings</vt:lpstr>
      <vt:lpstr>1_cool6-s-blue</vt:lpstr>
      <vt:lpstr>情報システム基盤学基礎１ コンピュータアーキテクチャ編</vt:lpstr>
      <vt:lpstr>メモリテクノロジ</vt:lpstr>
      <vt:lpstr>コンピュータの記憶階層</vt:lpstr>
      <vt:lpstr>SRAM</vt:lpstr>
      <vt:lpstr>DRAM</vt:lpstr>
      <vt:lpstr>SSD</vt:lpstr>
      <vt:lpstr>HDD</vt:lpstr>
      <vt:lpstr>その他の不揮発メモリ</vt:lpstr>
      <vt:lpstr>各メモリの諸元</vt:lpstr>
      <vt:lpstr>メモリエラー</vt:lpstr>
      <vt:lpstr>メモリの信頼性</vt:lpstr>
      <vt:lpstr>メモリエラーの種類</vt:lpstr>
      <vt:lpstr>メモリエラーの検出・訂正</vt:lpstr>
      <vt:lpstr>ハミング符号</vt:lpstr>
      <vt:lpstr>キャッシュ</vt:lpstr>
      <vt:lpstr>メインメモリとプロセッサの速度差</vt:lpstr>
      <vt:lpstr>キャッシュ（キャッシュメモリ）</vt:lpstr>
      <vt:lpstr>キャッシュヒットとキャッシュミス</vt:lpstr>
      <vt:lpstr>参照の局所性</vt:lpstr>
      <vt:lpstr>キャッシュが管理するデータの単位</vt:lpstr>
      <vt:lpstr>メモリとキャッシュ間のマッピング</vt:lpstr>
      <vt:lpstr>2wayセットアソシアティブキャッシュの構成</vt:lpstr>
      <vt:lpstr>キャッシュの動作（ヒットする場合）</vt:lpstr>
      <vt:lpstr>キャッシュの動作（ミスする場合）</vt:lpstr>
      <vt:lpstr>ブロックの置き換え方式</vt:lpstr>
      <vt:lpstr>キャッシュへの書き込み方法</vt:lpstr>
      <vt:lpstr>キャッシュミスの種類</vt:lpstr>
      <vt:lpstr>キャッシュの効果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パケット処理キャッシュに特化した 低回路コストなキャッシュエントリ制御手法の実現</dc:title>
  <dc:creator>yamaki</dc:creator>
  <cp:lastModifiedBy>八巻隼人</cp:lastModifiedBy>
  <cp:revision>395</cp:revision>
  <dcterms:created xsi:type="dcterms:W3CDTF">2014-07-13T15:02:56Z</dcterms:created>
  <dcterms:modified xsi:type="dcterms:W3CDTF">2016-07-08T02:17:23Z</dcterms:modified>
</cp:coreProperties>
</file>