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sldIdLst>
    <p:sldId id="305" r:id="rId2"/>
    <p:sldId id="350"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84" r:id="rId19"/>
    <p:sldId id="371" r:id="rId20"/>
    <p:sldId id="372" r:id="rId21"/>
    <p:sldId id="373" r:id="rId22"/>
    <p:sldId id="374" r:id="rId23"/>
    <p:sldId id="375" r:id="rId24"/>
    <p:sldId id="376" r:id="rId25"/>
    <p:sldId id="377" r:id="rId26"/>
    <p:sldId id="378" r:id="rId27"/>
    <p:sldId id="379" r:id="rId28"/>
    <p:sldId id="380"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008E40"/>
    <a:srgbClr val="3A6D3A"/>
    <a:srgbClr val="FF0000"/>
    <a:srgbClr val="CECEEF"/>
    <a:srgbClr val="74B230"/>
    <a:srgbClr val="83C937"/>
    <a:srgbClr val="B34637"/>
    <a:srgbClr val="408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6400" autoAdjust="0"/>
  </p:normalViewPr>
  <p:slideViewPr>
    <p:cSldViewPr>
      <p:cViewPr varScale="1">
        <p:scale>
          <a:sx n="114" d="100"/>
          <a:sy n="114" d="100"/>
        </p:scale>
        <p:origin x="840" y="84"/>
      </p:cViewPr>
      <p:guideLst>
        <p:guide orient="horz" pos="2160"/>
        <p:guide pos="2880"/>
      </p:guideLst>
    </p:cSldViewPr>
  </p:slideViewPr>
  <p:notesTextViewPr>
    <p:cViewPr>
      <p:scale>
        <a:sx n="1" d="1"/>
        <a:sy n="1" d="1"/>
      </p:scale>
      <p:origin x="0" y="0"/>
    </p:cViewPr>
  </p:notesTextViewPr>
  <p:notesViewPr>
    <p:cSldViewPr>
      <p:cViewPr varScale="1">
        <p:scale>
          <a:sx n="100" d="100"/>
          <a:sy n="100" d="100"/>
        </p:scale>
        <p:origin x="-26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AB30A-E2E6-4003-8051-B0FF116D04EC}" type="datetimeFigureOut">
              <a:rPr kumimoji="1" lang="ja-JP" altLang="en-US" smtClean="0"/>
              <a:t>2016/6/29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EC63C-EE08-443D-B064-38C985D8B0BB}" type="slidenum">
              <a:rPr kumimoji="1" lang="ja-JP" altLang="en-US" smtClean="0"/>
              <a:t>‹#›</a:t>
            </a:fld>
            <a:endParaRPr kumimoji="1" lang="ja-JP" altLang="en-US"/>
          </a:p>
        </p:txBody>
      </p:sp>
    </p:spTree>
    <p:extLst>
      <p:ext uri="{BB962C8B-B14F-4D97-AF65-F5344CB8AC3E}">
        <p14:creationId xmlns:p14="http://schemas.microsoft.com/office/powerpoint/2010/main" val="39751054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p>
          <a:p>
            <a:r>
              <a:rPr kumimoji="1" lang="en-US" altLang="ja-JP" dirty="0"/>
              <a:t>8</a:t>
            </a:r>
            <a:r>
              <a:rPr kumimoji="1" lang="ja-JP" altLang="en-US" dirty="0"/>
              <a:t>分</a:t>
            </a:r>
            <a:r>
              <a:rPr kumimoji="1" lang="en-US" altLang="ja-JP" dirty="0"/>
              <a:t>35</a:t>
            </a:r>
            <a:r>
              <a:rPr kumimoji="1" lang="ja-JP" altLang="en-US" dirty="0"/>
              <a:t>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C63C-EE08-443D-B064-38C985D8B0BB}" type="slidenum">
              <a:rPr kumimoji="1" lang="ja-JP" altLang="en-US" sz="1300" b="0" i="0" u="none" strike="noStrike" kern="1200" cap="none" spc="0" normalizeH="0" baseline="0" noProof="0" smtClean="0">
                <a:ln>
                  <a:noFill/>
                </a:ln>
                <a:solidFill>
                  <a:prstClr val="black"/>
                </a:solidFill>
                <a:effectLst/>
                <a:uLnTx/>
                <a:uFillTx/>
                <a:latin typeface="Georgia"/>
                <a:ea typeface="HG明朝B" panose="02020809000000000000"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166568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04864"/>
            <a:ext cx="7772400" cy="1008063"/>
          </a:xfrm>
        </p:spPr>
        <p:txBody>
          <a:bodyPr/>
          <a:lstStyle>
            <a:lvl1pPr algn="ctr">
              <a:defRPr sz="3200"/>
            </a:lvl1pPr>
          </a:lstStyle>
          <a:p>
            <a:pPr lvl="0"/>
            <a:r>
              <a:rPr lang="ja-JP" altLang="en-US" noProof="0"/>
              <a:t>マスター タイトルの書式設定</a:t>
            </a:r>
          </a:p>
        </p:txBody>
      </p:sp>
      <p:sp>
        <p:nvSpPr>
          <p:cNvPr id="4099" name="Rectangle 3"/>
          <p:cNvSpPr>
            <a:spLocks noGrp="1" noChangeArrowheads="1"/>
          </p:cNvSpPr>
          <p:nvPr>
            <p:ph type="subTitle" idx="1"/>
          </p:nvPr>
        </p:nvSpPr>
        <p:spPr>
          <a:xfrm>
            <a:off x="1371600" y="3571702"/>
            <a:ext cx="6400800" cy="766762"/>
          </a:xfrm>
        </p:spPr>
        <p:txBody>
          <a:bodyPr/>
          <a:lstStyle>
            <a:lvl1pPr marL="0" indent="0" algn="ctr">
              <a:buFontTx/>
              <a:buNone/>
              <a:defRPr sz="1400"/>
            </a:lvl1pPr>
          </a:lstStyle>
          <a:p>
            <a:pPr lvl="0"/>
            <a:r>
              <a:rPr lang="ja-JP" altLang="en-US" noProof="0"/>
              <a:t>マスター サブタイトルの書式設定</a:t>
            </a:r>
          </a:p>
        </p:txBody>
      </p:sp>
      <p:sp>
        <p:nvSpPr>
          <p:cNvPr id="4100" name="Rectangle 4"/>
          <p:cNvSpPr>
            <a:spLocks noGrp="1" noChangeArrowheads="1"/>
          </p:cNvSpPr>
          <p:nvPr>
            <p:ph type="dt" sz="half" idx="2"/>
          </p:nvPr>
        </p:nvSpPr>
        <p:spPr>
          <a:xfrm>
            <a:off x="3505200" y="4914727"/>
            <a:ext cx="2133600" cy="287337"/>
          </a:xfrm>
          <a:prstGeom prst="rect">
            <a:avLst/>
          </a:prstGeom>
        </p:spPr>
        <p:txBody>
          <a:bodyPr/>
          <a:lstStyle>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101" name="Rectangle 5"/>
          <p:cNvSpPr>
            <a:spLocks noGrp="1" noChangeArrowheads="1"/>
          </p:cNvSpPr>
          <p:nvPr>
            <p:ph type="ftr" sz="quarter" idx="3"/>
          </p:nvPr>
        </p:nvSpPr>
        <p:spPr>
          <a:xfrm>
            <a:off x="3124200" y="4482927"/>
            <a:ext cx="2895600" cy="27940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104" name="Rectangle 8"/>
          <p:cNvSpPr>
            <a:spLocks noChangeArrowheads="1"/>
          </p:cNvSpPr>
          <p:nvPr/>
        </p:nvSpPr>
        <p:spPr bwMode="gray">
          <a:xfrm>
            <a:off x="250825" y="3645024"/>
            <a:ext cx="8640763" cy="142875"/>
          </a:xfrm>
          <a:prstGeom prst="rect">
            <a:avLst/>
          </a:pr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2988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34245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12965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130175"/>
            <a:ext cx="2108200" cy="60356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2413" y="130175"/>
            <a:ext cx="6173787" cy="6035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38611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30" name="Rectangle 10"/>
          <p:cNvSpPr>
            <a:spLocks noChangeArrowheads="1"/>
          </p:cNvSpPr>
          <p:nvPr/>
        </p:nvSpPr>
        <p:spPr bwMode="gray">
          <a:xfrm>
            <a:off x="0" y="3861048"/>
            <a:ext cx="9144000" cy="3024336"/>
          </a:xfrm>
          <a:prstGeom prst="rect">
            <a:avLst/>
          </a:pr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31" name="Rectangle 11"/>
          <p:cNvSpPr>
            <a:spLocks noChangeArrowheads="1"/>
          </p:cNvSpPr>
          <p:nvPr userDrawn="1"/>
        </p:nvSpPr>
        <p:spPr bwMode="gray">
          <a:xfrm>
            <a:off x="0" y="2996952"/>
            <a:ext cx="9144000" cy="863600"/>
          </a:xfrm>
          <a:prstGeom prst="rect">
            <a:avLst/>
          </a:prstGeom>
          <a:gradFill rotWithShape="1">
            <a:gsLst>
              <a:gs pos="0">
                <a:srgbClr val="C0C0C0"/>
              </a:gs>
              <a:gs pos="100000">
                <a:srgbClr val="C0C0C0">
                  <a:gamma/>
                  <a:tint val="66667"/>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22" name="Rectangle 2"/>
          <p:cNvSpPr>
            <a:spLocks noGrp="1" noChangeArrowheads="1"/>
          </p:cNvSpPr>
          <p:nvPr>
            <p:ph type="ctrTitle"/>
          </p:nvPr>
        </p:nvSpPr>
        <p:spPr>
          <a:xfrm>
            <a:off x="684213" y="2130425"/>
            <a:ext cx="7772400" cy="1470025"/>
          </a:xfrm>
        </p:spPr>
        <p:txBody>
          <a:bodyPr/>
          <a:lstStyle>
            <a:lvl1pPr algn="ctr">
              <a:defRPr sz="4400"/>
            </a:lvl1pPr>
          </a:lstStyle>
          <a:p>
            <a:pPr lvl="0"/>
            <a:r>
              <a:rPr lang="ja-JP" altLang="en-US" noProof="0"/>
              <a:t>マスター タイトルの書式設定</a:t>
            </a:r>
          </a:p>
        </p:txBody>
      </p:sp>
      <p:sp>
        <p:nvSpPr>
          <p:cNvPr id="5123" name="Rectangle 3"/>
          <p:cNvSpPr>
            <a:spLocks noGrp="1" noChangeArrowheads="1"/>
          </p:cNvSpPr>
          <p:nvPr>
            <p:ph type="subTitle" idx="1"/>
          </p:nvPr>
        </p:nvSpPr>
        <p:spPr>
          <a:xfrm>
            <a:off x="1370013" y="4005263"/>
            <a:ext cx="6400800" cy="431800"/>
          </a:xfrm>
        </p:spPr>
        <p:txBody>
          <a:bodyPr/>
          <a:lstStyle>
            <a:lvl1pPr marL="0" indent="0" algn="ctr">
              <a:buFontTx/>
              <a:buNone/>
              <a:defRPr sz="2400"/>
            </a:lvl1pPr>
          </a:lstStyle>
          <a:p>
            <a:pPr lvl="0"/>
            <a:r>
              <a:rPr lang="ja-JP" altLang="en-US" noProof="0" dirty="0"/>
              <a:t>マスター サブタイトルの書式設定</a:t>
            </a:r>
          </a:p>
        </p:txBody>
      </p:sp>
      <p:sp>
        <p:nvSpPr>
          <p:cNvPr id="5124" name="Rectangle 4"/>
          <p:cNvSpPr>
            <a:spLocks noGrp="1" noChangeArrowheads="1"/>
          </p:cNvSpPr>
          <p:nvPr>
            <p:ph type="dt" sz="half" idx="2"/>
          </p:nvPr>
        </p:nvSpPr>
        <p:spPr>
          <a:xfrm>
            <a:off x="3503613" y="5373688"/>
            <a:ext cx="2133600" cy="360362"/>
          </a:xfrm>
          <a:prstGeom prst="rect">
            <a:avLst/>
          </a:prstGeom>
        </p:spPr>
        <p:txBody>
          <a:bodyPr anchorCtr="1"/>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25" name="Rectangle 5"/>
          <p:cNvSpPr>
            <a:spLocks noGrp="1" noChangeArrowheads="1"/>
          </p:cNvSpPr>
          <p:nvPr>
            <p:ph type="ftr" sz="quarter" idx="3"/>
          </p:nvPr>
        </p:nvSpPr>
        <p:spPr>
          <a:xfrm>
            <a:off x="3122613" y="5014913"/>
            <a:ext cx="2895600" cy="287337"/>
          </a:xfrm>
          <a:prstGeom prst="rect">
            <a:avLst/>
          </a:prstGeom>
        </p:spPr>
        <p:txBody>
          <a:bodyPr anchor="ctr" anchorCtr="1"/>
          <a:lstStyle>
            <a:lvl1pPr algn="ct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29962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64094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8148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42958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8" name="フッター プレースホルダー 7"/>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9" name="スライド番号プレースホルダー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03920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 name="フッター プレースホルダー 3"/>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スライド番号プレースホルダー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90916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3" name="フッター プレースホルダー 2"/>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 name="スライド番号プレースホルダー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07168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39212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gray">
          <a:xfrm>
            <a:off x="0" y="6524625"/>
            <a:ext cx="9144000" cy="36036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1039" name="Rectangle 15"/>
          <p:cNvSpPr>
            <a:spLocks noChangeArrowheads="1"/>
          </p:cNvSpPr>
          <p:nvPr/>
        </p:nvSpPr>
        <p:spPr bwMode="gray">
          <a:xfrm>
            <a:off x="0" y="0"/>
            <a:ext cx="9144000" cy="765175"/>
          </a:xfrm>
          <a:prstGeom prst="rect">
            <a:avLst/>
          </a:pr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1026" name="Rectangle 2"/>
          <p:cNvSpPr>
            <a:spLocks noGrp="1" noChangeArrowheads="1"/>
          </p:cNvSpPr>
          <p:nvPr>
            <p:ph type="title"/>
          </p:nvPr>
        </p:nvSpPr>
        <p:spPr bwMode="gray">
          <a:xfrm>
            <a:off x="252413" y="130175"/>
            <a:ext cx="624681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gray">
          <a:xfrm>
            <a:off x="457200" y="1020763"/>
            <a:ext cx="82296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30" name="Rectangle 6"/>
          <p:cNvSpPr>
            <a:spLocks noGrp="1" noChangeArrowheads="1"/>
          </p:cNvSpPr>
          <p:nvPr>
            <p:ph type="sldNum" sz="quarter" idx="4"/>
          </p:nvPr>
        </p:nvSpPr>
        <p:spPr bwMode="gray">
          <a:xfrm>
            <a:off x="6534692" y="661670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dirty="0">
              <a:ln>
                <a:noFill/>
              </a:ln>
              <a:solidFill>
                <a:srgbClr val="000000"/>
              </a:solidFill>
              <a:effectLst/>
              <a:uLnTx/>
              <a:uFillTx/>
              <a:latin typeface="Palatino Linotype"/>
              <a:ea typeface="HGSｺﾞｼｯｸM"/>
              <a:cs typeface="+mn-cs"/>
            </a:endParaRPr>
          </a:p>
        </p:txBody>
      </p:sp>
      <p:sp>
        <p:nvSpPr>
          <p:cNvPr id="1040" name="Rectangle 16"/>
          <p:cNvSpPr>
            <a:spLocks noChangeArrowheads="1"/>
          </p:cNvSpPr>
          <p:nvPr/>
        </p:nvSpPr>
        <p:spPr bwMode="gray">
          <a:xfrm>
            <a:off x="0" y="765175"/>
            <a:ext cx="9144000" cy="714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4702432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fontAlgn="base" hangingPunct="1">
        <a:spcBef>
          <a:spcPct val="0"/>
        </a:spcBef>
        <a:spcAft>
          <a:spcPct val="0"/>
        </a:spcAft>
        <a:defRPr kumimoji="1" sz="2800" b="1">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Calibri" panose="020F0502020204030204" pitchFamily="34" charset="0"/>
          <a:ea typeface="+mn-ea"/>
        </a:defRPr>
      </a:lvl2pPr>
      <a:lvl3pPr marL="1143000" indent="-228600" algn="l" rtl="0" eaLnBrk="1" fontAlgn="base" hangingPunct="1">
        <a:spcBef>
          <a:spcPct val="20000"/>
        </a:spcBef>
        <a:spcAft>
          <a:spcPct val="0"/>
        </a:spcAft>
        <a:buChar char="•"/>
        <a:defRPr kumimoji="1" sz="2400">
          <a:solidFill>
            <a:schemeClr val="tx1"/>
          </a:solidFill>
          <a:latin typeface="Calibri" panose="020F0502020204030204" pitchFamily="34" charset="0"/>
          <a:ea typeface="+mn-ea"/>
        </a:defRPr>
      </a:lvl3pPr>
      <a:lvl4pPr marL="1600200" indent="-228600" algn="l" rtl="0" eaLnBrk="1" fontAlgn="base" hangingPunct="1">
        <a:spcBef>
          <a:spcPct val="20000"/>
        </a:spcBef>
        <a:spcAft>
          <a:spcPct val="0"/>
        </a:spcAft>
        <a:buChar char="–"/>
        <a:defRPr kumimoji="1" sz="2000">
          <a:solidFill>
            <a:schemeClr val="tx1"/>
          </a:solidFill>
          <a:latin typeface="Calibri" panose="020F0502020204030204" pitchFamily="34"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Calibri" panose="020F0502020204030204" pitchFamily="34"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43608" y="1340817"/>
            <a:ext cx="7772400" cy="1008063"/>
          </a:xfrm>
        </p:spPr>
        <p:txBody>
          <a:bodyPr/>
          <a:lstStyle/>
          <a:p>
            <a:pPr algn="l"/>
            <a:r>
              <a:rPr kumimoji="1" lang="ja-JP" altLang="en-US" sz="2800" b="0" dirty="0">
                <a:solidFill>
                  <a:schemeClr val="accent6">
                    <a:lumMod val="60000"/>
                    <a:lumOff val="40000"/>
                  </a:schemeClr>
                </a:solidFill>
              </a:rPr>
              <a:t>情報システム基盤学</a:t>
            </a:r>
            <a:r>
              <a:rPr lang="ja-JP" altLang="en-US" sz="2800" b="0" dirty="0">
                <a:solidFill>
                  <a:schemeClr val="accent6">
                    <a:lumMod val="60000"/>
                    <a:lumOff val="40000"/>
                  </a:schemeClr>
                </a:solidFill>
              </a:rPr>
              <a:t>基礎１</a:t>
            </a:r>
            <a:br>
              <a:rPr kumimoji="1" lang="en-US" altLang="ja-JP" sz="2800" b="0" dirty="0">
                <a:solidFill>
                  <a:schemeClr val="accent6">
                    <a:lumMod val="60000"/>
                    <a:lumOff val="40000"/>
                  </a:schemeClr>
                </a:solidFill>
              </a:rPr>
            </a:br>
            <a:r>
              <a:rPr lang="ja-JP" altLang="en-US" sz="2800" b="0" dirty="0">
                <a:solidFill>
                  <a:schemeClr val="accent6">
                    <a:lumMod val="60000"/>
                    <a:lumOff val="40000"/>
                  </a:schemeClr>
                </a:solidFill>
              </a:rPr>
              <a:t>コンピュータアーキテクチャ編</a:t>
            </a:r>
            <a:endParaRPr kumimoji="1" lang="ja-JP" altLang="en-US" sz="4000" b="0" dirty="0">
              <a:solidFill>
                <a:schemeClr val="accent6">
                  <a:lumMod val="60000"/>
                  <a:lumOff val="40000"/>
                </a:schemeClr>
              </a:solidFill>
            </a:endParaRPr>
          </a:p>
        </p:txBody>
      </p:sp>
      <p:sp>
        <p:nvSpPr>
          <p:cNvPr id="5" name="タイトル 3"/>
          <p:cNvSpPr txBox="1">
            <a:spLocks/>
          </p:cNvSpPr>
          <p:nvPr/>
        </p:nvSpPr>
        <p:spPr bwMode="gray">
          <a:xfrm>
            <a:off x="538472" y="4490668"/>
            <a:ext cx="7849951"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b="1">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endParaRPr lang="ja-JP" altLang="en-US" sz="3600" b="0" kern="0" dirty="0">
              <a:solidFill>
                <a:schemeClr val="tx1">
                  <a:lumMod val="75000"/>
                  <a:lumOff val="25000"/>
                </a:schemeClr>
              </a:solidFill>
            </a:endParaRPr>
          </a:p>
        </p:txBody>
      </p:sp>
      <p:sp>
        <p:nvSpPr>
          <p:cNvPr id="2" name="正方形/長方形 1"/>
          <p:cNvSpPr/>
          <p:nvPr/>
        </p:nvSpPr>
        <p:spPr>
          <a:xfrm>
            <a:off x="1115616" y="4221088"/>
            <a:ext cx="4801314" cy="1754326"/>
          </a:xfrm>
          <a:prstGeom prst="rect">
            <a:avLst/>
          </a:prstGeom>
        </p:spPr>
        <p:txBody>
          <a:bodyPr wrap="none">
            <a:spAutoFit/>
          </a:bodyPr>
          <a:lstStyle/>
          <a:p>
            <a:pPr>
              <a:lnSpc>
                <a:spcPct val="150000"/>
              </a:lnSpc>
            </a:pPr>
            <a:r>
              <a:rPr lang="ja-JP" altLang="en-US" sz="2400" dirty="0">
                <a:solidFill>
                  <a:schemeClr val="tx1">
                    <a:lumMod val="75000"/>
                    <a:lumOff val="25000"/>
                  </a:schemeClr>
                </a:solidFill>
                <a:latin typeface="+mj-ea"/>
                <a:ea typeface="+mj-ea"/>
              </a:rPr>
              <a:t>高性能コンピューティング学講座</a:t>
            </a:r>
            <a:endParaRPr lang="en-US" altLang="ja-JP" sz="2400" dirty="0">
              <a:solidFill>
                <a:schemeClr val="tx1">
                  <a:lumMod val="75000"/>
                  <a:lumOff val="25000"/>
                </a:schemeClr>
              </a:solidFill>
              <a:latin typeface="+mj-ea"/>
              <a:ea typeface="+mj-ea"/>
            </a:endParaRPr>
          </a:p>
          <a:p>
            <a:pPr>
              <a:lnSpc>
                <a:spcPct val="150000"/>
              </a:lnSpc>
            </a:pPr>
            <a:r>
              <a:rPr lang="ja-JP" altLang="en-US" sz="2400" dirty="0">
                <a:solidFill>
                  <a:schemeClr val="tx1">
                    <a:lumMod val="75000"/>
                    <a:lumOff val="25000"/>
                  </a:schemeClr>
                </a:solidFill>
                <a:latin typeface="+mj-ea"/>
                <a:ea typeface="+mj-ea"/>
              </a:rPr>
              <a:t>八巻 隼人</a:t>
            </a:r>
            <a:endParaRPr lang="en-US" altLang="ja-JP" sz="2400" dirty="0">
              <a:solidFill>
                <a:schemeClr val="tx1">
                  <a:lumMod val="75000"/>
                  <a:lumOff val="25000"/>
                </a:schemeClr>
              </a:solidFill>
              <a:latin typeface="+mj-ea"/>
              <a:ea typeface="+mj-ea"/>
            </a:endParaRPr>
          </a:p>
          <a:p>
            <a:pPr>
              <a:lnSpc>
                <a:spcPct val="150000"/>
              </a:lnSpc>
            </a:pPr>
            <a:r>
              <a:rPr lang="en-US" altLang="ja-JP" sz="2400" dirty="0">
                <a:solidFill>
                  <a:schemeClr val="tx1">
                    <a:lumMod val="75000"/>
                    <a:lumOff val="25000"/>
                  </a:schemeClr>
                </a:solidFill>
                <a:latin typeface="+mj-ea"/>
                <a:ea typeface="+mj-ea"/>
              </a:rPr>
              <a:t>yamaki@hpc.is.uec.ac.jp</a:t>
            </a:r>
          </a:p>
        </p:txBody>
      </p:sp>
      <p:sp>
        <p:nvSpPr>
          <p:cNvPr id="8" name="正方形/長方形 7"/>
          <p:cNvSpPr/>
          <p:nvPr/>
        </p:nvSpPr>
        <p:spPr>
          <a:xfrm>
            <a:off x="1039286" y="2846546"/>
            <a:ext cx="7565162" cy="769441"/>
          </a:xfrm>
          <a:prstGeom prst="rect">
            <a:avLst/>
          </a:prstGeom>
        </p:spPr>
        <p:txBody>
          <a:bodyPr wrap="square">
            <a:spAutoFit/>
          </a:bodyPr>
          <a:lstStyle/>
          <a:p>
            <a:r>
              <a:rPr lang="ja-JP" altLang="en-US" sz="4400" kern="0" dirty="0">
                <a:solidFill>
                  <a:schemeClr val="accent6">
                    <a:lumMod val="60000"/>
                    <a:lumOff val="40000"/>
                  </a:schemeClr>
                </a:solidFill>
                <a:latin typeface="Century Gothic"/>
                <a:ea typeface="HGS創英角ｺﾞｼｯｸUB"/>
                <a:cs typeface="+mj-cs"/>
              </a:rPr>
              <a:t>第５回　プロセッサ（後編）</a:t>
            </a:r>
            <a:endParaRPr lang="ja-JP" altLang="en-US" dirty="0">
              <a:solidFill>
                <a:schemeClr val="accent6">
                  <a:lumMod val="60000"/>
                  <a:lumOff val="40000"/>
                </a:schemeClr>
              </a:solidFill>
            </a:endParaRPr>
          </a:p>
        </p:txBody>
      </p:sp>
    </p:spTree>
    <p:extLst>
      <p:ext uri="{BB962C8B-B14F-4D97-AF65-F5344CB8AC3E}">
        <p14:creationId xmlns:p14="http://schemas.microsoft.com/office/powerpoint/2010/main" val="2838878288"/>
      </p:ext>
    </p:extLst>
  </p:cSld>
  <p:clrMapOvr>
    <a:masterClrMapping/>
  </p:clrMapOvr>
  <mc:AlternateContent xmlns:mc="http://schemas.openxmlformats.org/markup-compatibility/2006" xmlns:p14="http://schemas.microsoft.com/office/powerpoint/2010/main">
    <mc:Choice Requires="p14">
      <p:transition spd="slow" p14:dur="2000" advTm="10642"/>
    </mc:Choice>
    <mc:Fallback xmlns="">
      <p:transition spd="slow" advTm="106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直線矢印コネクタ 203"/>
          <p:cNvCxnSpPr/>
          <p:nvPr/>
        </p:nvCxnSpPr>
        <p:spPr>
          <a:xfrm flipH="1">
            <a:off x="3022744" y="2770468"/>
            <a:ext cx="3417197"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4194582" y="6192557"/>
            <a:ext cx="4171696"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192900" y="131794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4417207" y="1316114"/>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2258046"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動作例（</a:t>
            </a:r>
            <a:r>
              <a:rPr kumimoji="1" lang="en-US" altLang="ja-JP" dirty="0"/>
              <a:t>0</a:t>
            </a:r>
            <a:r>
              <a:rPr kumimoji="1" lang="ja-JP" altLang="en-US" dirty="0"/>
              <a:t>サイクル目）</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10</a:t>
            </a:fld>
            <a:endParaRPr kumimoji="1" lang="ja-JP" altLang="en-US"/>
          </a:p>
        </p:txBody>
      </p:sp>
      <p:sp>
        <p:nvSpPr>
          <p:cNvPr id="6" name="テキスト ボックス 5"/>
          <p:cNvSpPr txBox="1"/>
          <p:nvPr/>
        </p:nvSpPr>
        <p:spPr>
          <a:xfrm>
            <a:off x="2931145" y="3200201"/>
            <a:ext cx="1056700" cy="246221"/>
          </a:xfrm>
          <a:prstGeom prst="rect">
            <a:avLst/>
          </a:prstGeom>
          <a:noFill/>
          <a:ln>
            <a:noFill/>
          </a:ln>
        </p:spPr>
        <p:txBody>
          <a:bodyPr wrap="none" rtlCol="0">
            <a:spAutoFit/>
          </a:bodyPr>
          <a:lstStyle/>
          <a:p>
            <a:r>
              <a:rPr kumimoji="1" lang="ja-JP" altLang="en-US" sz="1000" dirty="0">
                <a:solidFill>
                  <a:schemeClr val="bg1">
                    <a:lumMod val="75000"/>
                  </a:schemeClr>
                </a:solidFill>
              </a:rPr>
              <a:t>レジスタファイル</a:t>
            </a:r>
          </a:p>
        </p:txBody>
      </p:sp>
      <p:sp>
        <p:nvSpPr>
          <p:cNvPr id="7" name="正方形/長方形 6"/>
          <p:cNvSpPr/>
          <p:nvPr/>
        </p:nvSpPr>
        <p:spPr>
          <a:xfrm>
            <a:off x="2986314" y="3440094"/>
            <a:ext cx="1076223" cy="1811109"/>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bg1">
                  <a:lumMod val="75000"/>
                </a:schemeClr>
              </a:solidFill>
            </a:endParaRPr>
          </a:p>
        </p:txBody>
      </p:sp>
      <p:sp>
        <p:nvSpPr>
          <p:cNvPr id="8" name="正方形/長方形 7"/>
          <p:cNvSpPr/>
          <p:nvPr/>
        </p:nvSpPr>
        <p:spPr>
          <a:xfrm rot="16200000">
            <a:off x="242284" y="4030435"/>
            <a:ext cx="1159075" cy="230104"/>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bg1">
                    <a:lumMod val="75000"/>
                  </a:schemeClr>
                </a:solidFill>
              </a:rPr>
              <a:t>PC</a:t>
            </a:r>
            <a:endParaRPr kumimoji="1" lang="ja-JP" altLang="en-US" sz="1400" dirty="0">
              <a:solidFill>
                <a:schemeClr val="bg1">
                  <a:lumMod val="75000"/>
                </a:schemeClr>
              </a:solidFill>
            </a:endParaRPr>
          </a:p>
        </p:txBody>
      </p:sp>
      <p:sp>
        <p:nvSpPr>
          <p:cNvPr id="9" name="正方形/長方形 8"/>
          <p:cNvSpPr/>
          <p:nvPr/>
        </p:nvSpPr>
        <p:spPr>
          <a:xfrm>
            <a:off x="1243991" y="3973939"/>
            <a:ext cx="858461"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0" name="グループ化 9"/>
          <p:cNvGrpSpPr/>
          <p:nvPr/>
        </p:nvGrpSpPr>
        <p:grpSpPr>
          <a:xfrm rot="16200000">
            <a:off x="5071263" y="3701840"/>
            <a:ext cx="1241254" cy="705176"/>
            <a:chOff x="1943382" y="4001244"/>
            <a:chExt cx="1983752" cy="803933"/>
          </a:xfrm>
          <a:solidFill>
            <a:schemeClr val="bg1">
              <a:lumMod val="95000"/>
            </a:schemeClr>
          </a:solidFill>
        </p:grpSpPr>
        <p:sp>
          <p:nvSpPr>
            <p:cNvPr id="11" name="台形 1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2" name="二等辺三角形 1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13" name="テキスト ボックス 12"/>
          <p:cNvSpPr txBox="1"/>
          <p:nvPr/>
        </p:nvSpPr>
        <p:spPr>
          <a:xfrm rot="16200000">
            <a:off x="5499492" y="3878482"/>
            <a:ext cx="582211" cy="338554"/>
          </a:xfrm>
          <a:prstGeom prst="rect">
            <a:avLst/>
          </a:prstGeom>
          <a:noFill/>
          <a:ln>
            <a:noFill/>
          </a:ln>
        </p:spPr>
        <p:txBody>
          <a:bodyPr wrap="none" rtlCol="0">
            <a:spAutoFit/>
          </a:bodyPr>
          <a:lstStyle/>
          <a:p>
            <a:r>
              <a:rPr kumimoji="1" lang="en-US" altLang="ja-JP" sz="1600" dirty="0">
                <a:solidFill>
                  <a:schemeClr val="bg1">
                    <a:lumMod val="75000"/>
                  </a:schemeClr>
                </a:solidFill>
              </a:rPr>
              <a:t>ALU</a:t>
            </a:r>
            <a:endParaRPr kumimoji="1" lang="ja-JP" altLang="en-US" sz="1600" dirty="0">
              <a:solidFill>
                <a:schemeClr val="bg1">
                  <a:lumMod val="75000"/>
                </a:schemeClr>
              </a:solidFill>
            </a:endParaRPr>
          </a:p>
        </p:txBody>
      </p:sp>
      <p:sp>
        <p:nvSpPr>
          <p:cNvPr id="14" name="正方形/長方形 13"/>
          <p:cNvSpPr/>
          <p:nvPr/>
        </p:nvSpPr>
        <p:spPr>
          <a:xfrm>
            <a:off x="6678602" y="3928290"/>
            <a:ext cx="1048188"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9" name="グループ化 18"/>
          <p:cNvGrpSpPr/>
          <p:nvPr/>
        </p:nvGrpSpPr>
        <p:grpSpPr>
          <a:xfrm rot="16200000">
            <a:off x="5466142" y="2027753"/>
            <a:ext cx="660329" cy="375143"/>
            <a:chOff x="1943382" y="4001244"/>
            <a:chExt cx="1983752" cy="803933"/>
          </a:xfrm>
          <a:solidFill>
            <a:schemeClr val="bg1">
              <a:lumMod val="95000"/>
            </a:schemeClr>
          </a:solidFill>
        </p:grpSpPr>
        <p:sp>
          <p:nvSpPr>
            <p:cNvPr id="20" name="台形 19"/>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1" name="二等辺三角形 20"/>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 name="テキスト ボックス 21"/>
          <p:cNvSpPr txBox="1"/>
          <p:nvPr/>
        </p:nvSpPr>
        <p:spPr>
          <a:xfrm rot="16200000">
            <a:off x="5571874" y="2068732"/>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3" name="直線矢印コネクタ 22"/>
          <p:cNvCxnSpPr/>
          <p:nvPr/>
        </p:nvCxnSpPr>
        <p:spPr>
          <a:xfrm>
            <a:off x="937306" y="4145488"/>
            <a:ext cx="31439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251703" y="2228585"/>
            <a:ext cx="2122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032608" y="1885261"/>
            <a:ext cx="4313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044347" y="1885261"/>
            <a:ext cx="0" cy="229897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005835" y="4114491"/>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8" name="テキスト ボックス 27"/>
          <p:cNvSpPr txBox="1"/>
          <p:nvPr/>
        </p:nvSpPr>
        <p:spPr>
          <a:xfrm>
            <a:off x="1032608" y="2069321"/>
            <a:ext cx="298480" cy="338554"/>
          </a:xfrm>
          <a:prstGeom prst="rect">
            <a:avLst/>
          </a:prstGeom>
          <a:noFill/>
          <a:ln>
            <a:noFill/>
          </a:ln>
        </p:spPr>
        <p:txBody>
          <a:bodyPr wrap="none" rtlCol="0">
            <a:spAutoFit/>
          </a:bodyPr>
          <a:lstStyle/>
          <a:p>
            <a:r>
              <a:rPr kumimoji="1" lang="en-US" altLang="ja-JP" sz="1600" dirty="0">
                <a:solidFill>
                  <a:schemeClr val="bg1">
                    <a:lumMod val="75000"/>
                  </a:schemeClr>
                </a:solidFill>
              </a:rPr>
              <a:t>4</a:t>
            </a:r>
            <a:endParaRPr kumimoji="1" lang="ja-JP" altLang="en-US" sz="1600" dirty="0">
              <a:solidFill>
                <a:schemeClr val="bg1">
                  <a:lumMod val="75000"/>
                </a:schemeClr>
              </a:solidFill>
            </a:endParaRPr>
          </a:p>
        </p:txBody>
      </p:sp>
      <p:sp>
        <p:nvSpPr>
          <p:cNvPr id="29" name="円/楕円 28"/>
          <p:cNvSpPr/>
          <p:nvPr/>
        </p:nvSpPr>
        <p:spPr>
          <a:xfrm>
            <a:off x="2674010" y="2642350"/>
            <a:ext cx="420313" cy="662131"/>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0" name="テキスト ボックス 29"/>
          <p:cNvSpPr txBox="1"/>
          <p:nvPr/>
        </p:nvSpPr>
        <p:spPr>
          <a:xfrm rot="16200000">
            <a:off x="2592629" y="2810647"/>
            <a:ext cx="595035" cy="338554"/>
          </a:xfrm>
          <a:prstGeom prst="rect">
            <a:avLst/>
          </a:prstGeom>
          <a:noFill/>
          <a:ln>
            <a:noFill/>
          </a:ln>
        </p:spPr>
        <p:txBody>
          <a:bodyPr wrap="none" rtlCol="0">
            <a:spAutoFit/>
          </a:bodyPr>
          <a:lstStyle/>
          <a:p>
            <a:r>
              <a:rPr lang="ja-JP" altLang="en-US" sz="1600" dirty="0">
                <a:solidFill>
                  <a:schemeClr val="bg1">
                    <a:lumMod val="75000"/>
                  </a:schemeClr>
                </a:solidFill>
              </a:rPr>
              <a:t>制御</a:t>
            </a:r>
            <a:endParaRPr kumimoji="1" lang="ja-JP" altLang="en-US" sz="1600" dirty="0">
              <a:solidFill>
                <a:schemeClr val="bg1">
                  <a:lumMod val="75000"/>
                </a:schemeClr>
              </a:solidFill>
            </a:endParaRPr>
          </a:p>
        </p:txBody>
      </p:sp>
      <p:cxnSp>
        <p:nvCxnSpPr>
          <p:cNvPr id="31" name="直線矢印コネクタ 30"/>
          <p:cNvCxnSpPr/>
          <p:nvPr/>
        </p:nvCxnSpPr>
        <p:spPr>
          <a:xfrm>
            <a:off x="2120639" y="4576293"/>
            <a:ext cx="32546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46105" y="3685484"/>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46105" y="2975355"/>
            <a:ext cx="225375"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446105" y="2986629"/>
            <a:ext cx="0" cy="3325461"/>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446105" y="4091667"/>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720869" y="4591023"/>
            <a:ext cx="24938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446105" y="6312090"/>
            <a:ext cx="1644453"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58792" y="6062444"/>
            <a:ext cx="153176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558792" y="4091668"/>
            <a:ext cx="0" cy="1970776"/>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台形 39"/>
          <p:cNvSpPr/>
          <p:nvPr/>
        </p:nvSpPr>
        <p:spPr>
          <a:xfrm rot="5400000">
            <a:off x="3927443" y="6121660"/>
            <a:ext cx="440950" cy="141797"/>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4147918" y="3152242"/>
            <a:ext cx="0" cy="2881197"/>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20479" y="3685484"/>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420479"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6408"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420478" y="5590351"/>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3149397" y="5326763"/>
            <a:ext cx="501696" cy="529219"/>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47" name="テキスト ボックス 46"/>
          <p:cNvSpPr txBox="1"/>
          <p:nvPr/>
        </p:nvSpPr>
        <p:spPr>
          <a:xfrm rot="16200000">
            <a:off x="3165068" y="5371562"/>
            <a:ext cx="466794" cy="430887"/>
          </a:xfrm>
          <a:prstGeom prst="rect">
            <a:avLst/>
          </a:prstGeom>
          <a:noFill/>
          <a:ln>
            <a:noFill/>
          </a:ln>
        </p:spPr>
        <p:txBody>
          <a:bodyPr wrap="none" rtlCol="0">
            <a:spAutoFit/>
          </a:bodyPr>
          <a:lstStyle/>
          <a:p>
            <a:r>
              <a:rPr lang="ja-JP" altLang="en-US" sz="1100" dirty="0">
                <a:solidFill>
                  <a:schemeClr val="bg1">
                    <a:lumMod val="75000"/>
                  </a:schemeClr>
                </a:solidFill>
              </a:rPr>
              <a:t>符号</a:t>
            </a:r>
            <a:br>
              <a:rPr lang="en-US" altLang="ja-JP" sz="1100" dirty="0">
                <a:solidFill>
                  <a:schemeClr val="bg1">
                    <a:lumMod val="75000"/>
                  </a:schemeClr>
                </a:solidFill>
              </a:rPr>
            </a:br>
            <a:r>
              <a:rPr lang="ja-JP" altLang="en-US" sz="1100" dirty="0">
                <a:solidFill>
                  <a:schemeClr val="bg1">
                    <a:lumMod val="75000"/>
                  </a:schemeClr>
                </a:solidFill>
              </a:rPr>
              <a:t>拡張</a:t>
            </a:r>
            <a:endParaRPr kumimoji="1" lang="ja-JP" altLang="en-US" sz="1100" dirty="0">
              <a:solidFill>
                <a:schemeClr val="bg1">
                  <a:lumMod val="75000"/>
                </a:schemeClr>
              </a:solidFill>
            </a:endParaRPr>
          </a:p>
        </p:txBody>
      </p:sp>
      <p:cxnSp>
        <p:nvCxnSpPr>
          <p:cNvPr id="48" name="直線矢印コネクタ 47"/>
          <p:cNvCxnSpPr/>
          <p:nvPr/>
        </p:nvCxnSpPr>
        <p:spPr>
          <a:xfrm>
            <a:off x="2446105" y="5598311"/>
            <a:ext cx="70329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950525" y="5425287"/>
            <a:ext cx="479211" cy="505500"/>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p:cNvSpPr txBox="1"/>
          <p:nvPr/>
        </p:nvSpPr>
        <p:spPr>
          <a:xfrm rot="16200000">
            <a:off x="4956992" y="5458728"/>
            <a:ext cx="466794" cy="430887"/>
          </a:xfrm>
          <a:prstGeom prst="rect">
            <a:avLst/>
          </a:prstGeom>
          <a:noFill/>
          <a:ln>
            <a:noFill/>
          </a:ln>
        </p:spPr>
        <p:txBody>
          <a:bodyPr wrap="none" rtlCol="0">
            <a:spAutoFit/>
          </a:bodyPr>
          <a:lstStyle/>
          <a:p>
            <a:pPr algn="ctr"/>
            <a:r>
              <a:rPr lang="en-US" altLang="ja-JP" sz="1100" dirty="0">
                <a:solidFill>
                  <a:schemeClr val="bg1">
                    <a:lumMod val="75000"/>
                  </a:schemeClr>
                </a:solidFill>
              </a:rPr>
              <a:t>ALU</a:t>
            </a:r>
            <a:br>
              <a:rPr lang="en-US" altLang="ja-JP" sz="1100" dirty="0">
                <a:solidFill>
                  <a:schemeClr val="bg1">
                    <a:lumMod val="75000"/>
                  </a:schemeClr>
                </a:solidFill>
              </a:rPr>
            </a:br>
            <a:r>
              <a:rPr lang="ja-JP" altLang="en-US" sz="1100" dirty="0">
                <a:solidFill>
                  <a:schemeClr val="bg1">
                    <a:lumMod val="75000"/>
                  </a:schemeClr>
                </a:solidFill>
              </a:rPr>
              <a:t>制御</a:t>
            </a:r>
            <a:endParaRPr kumimoji="1" lang="ja-JP" altLang="en-US" sz="1100" dirty="0">
              <a:solidFill>
                <a:schemeClr val="bg1">
                  <a:lumMod val="75000"/>
                </a:schemeClr>
              </a:solidFill>
            </a:endParaRPr>
          </a:p>
        </p:txBody>
      </p:sp>
      <p:cxnSp>
        <p:nvCxnSpPr>
          <p:cNvPr id="51" name="直線矢印コネクタ 50"/>
          <p:cNvCxnSpPr/>
          <p:nvPr/>
        </p:nvCxnSpPr>
        <p:spPr>
          <a:xfrm>
            <a:off x="5858142" y="4563170"/>
            <a:ext cx="0" cy="1133249"/>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5436369" y="5696419"/>
            <a:ext cx="42177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803098" y="5681340"/>
            <a:ext cx="147427"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920925" y="5919567"/>
            <a:ext cx="1882173"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29080" y="5598312"/>
            <a:ext cx="0" cy="321255"/>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4803098" y="5681340"/>
            <a:ext cx="0" cy="249447"/>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902373" y="5586016"/>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62537" y="3749026"/>
            <a:ext cx="127762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95086" y="4390092"/>
            <a:ext cx="234108"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台形 59"/>
          <p:cNvSpPr/>
          <p:nvPr/>
        </p:nvSpPr>
        <p:spPr>
          <a:xfrm rot="5400000">
            <a:off x="4704060" y="4334375"/>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1" name="直線矢印コネクタ 60"/>
          <p:cNvCxnSpPr/>
          <p:nvPr/>
        </p:nvCxnSpPr>
        <p:spPr>
          <a:xfrm>
            <a:off x="4062537" y="4146191"/>
            <a:ext cx="9177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670636" y="4634982"/>
            <a:ext cx="30968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659183" y="5598311"/>
            <a:ext cx="1038517"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697700" y="2398270"/>
            <a:ext cx="0" cy="318774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583590" y="4922794"/>
            <a:ext cx="207246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591210" y="4146191"/>
            <a:ext cx="0" cy="776603"/>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4560516" y="4105204"/>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8" name="直線矢印コネクタ 67"/>
          <p:cNvCxnSpPr/>
          <p:nvPr/>
        </p:nvCxnSpPr>
        <p:spPr>
          <a:xfrm>
            <a:off x="6029344" y="4064516"/>
            <a:ext cx="63432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台形 68"/>
          <p:cNvSpPr/>
          <p:nvPr/>
        </p:nvSpPr>
        <p:spPr>
          <a:xfrm rot="5400000">
            <a:off x="7964485" y="3773154"/>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0" name="直線矢印コネクタ 69"/>
          <p:cNvCxnSpPr/>
          <p:nvPr/>
        </p:nvCxnSpPr>
        <p:spPr>
          <a:xfrm>
            <a:off x="7733922" y="4074359"/>
            <a:ext cx="5068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388800" y="3614437"/>
            <a:ext cx="186435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6388800" y="3607630"/>
            <a:ext cx="0" cy="466729"/>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6359369" y="4026818"/>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4" name="直線矢印コネクタ 73"/>
          <p:cNvCxnSpPr/>
          <p:nvPr/>
        </p:nvCxnSpPr>
        <p:spPr>
          <a:xfrm>
            <a:off x="8366278" y="3835921"/>
            <a:ext cx="17887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8534708" y="3821729"/>
            <a:ext cx="0" cy="29331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820897" y="6754866"/>
            <a:ext cx="572425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0897" y="5048701"/>
            <a:ext cx="15681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2820897" y="5044095"/>
            <a:ext cx="0" cy="1710771"/>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3935478" y="1694304"/>
            <a:ext cx="0" cy="1708964"/>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3070447" y="2821017"/>
            <a:ext cx="50566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041184" y="3097037"/>
            <a:ext cx="0" cy="986215"/>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3074427" y="3152242"/>
            <a:ext cx="10734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5176458" y="3041833"/>
            <a:ext cx="0" cy="236606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3093353" y="3097037"/>
            <a:ext cx="194783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1235" y="2931425"/>
            <a:ext cx="0" cy="96603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3101917" y="3041833"/>
            <a:ext cx="2079335"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8292879" y="2876221"/>
            <a:ext cx="0" cy="636201"/>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3090578" y="2931425"/>
            <a:ext cx="3960657"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6806733" y="2986629"/>
            <a:ext cx="0" cy="91082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3078966" y="2876221"/>
            <a:ext cx="521391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839609" y="2005681"/>
            <a:ext cx="376465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989354" y="1694304"/>
            <a:ext cx="0" cy="34715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台形 93"/>
          <p:cNvSpPr/>
          <p:nvPr/>
        </p:nvSpPr>
        <p:spPr>
          <a:xfrm rot="5400000">
            <a:off x="114442" y="4082721"/>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95" name="直線矢印コネクタ 94"/>
          <p:cNvCxnSpPr/>
          <p:nvPr/>
        </p:nvCxnSpPr>
        <p:spPr>
          <a:xfrm flipH="1">
            <a:off x="190945" y="1694304"/>
            <a:ext cx="178598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5390584" y="2392532"/>
            <a:ext cx="21686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円/楕円 97"/>
          <p:cNvSpPr/>
          <p:nvPr/>
        </p:nvSpPr>
        <p:spPr>
          <a:xfrm>
            <a:off x="4868867" y="2137586"/>
            <a:ext cx="509574" cy="537528"/>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99" name="テキスト ボックス 98"/>
          <p:cNvSpPr txBox="1"/>
          <p:nvPr/>
        </p:nvSpPr>
        <p:spPr>
          <a:xfrm rot="16200000">
            <a:off x="4814239" y="2195680"/>
            <a:ext cx="614271" cy="400110"/>
          </a:xfrm>
          <a:prstGeom prst="rect">
            <a:avLst/>
          </a:prstGeom>
          <a:noFill/>
          <a:ln>
            <a:noFill/>
          </a:ln>
        </p:spPr>
        <p:txBody>
          <a:bodyPr wrap="none" rtlCol="0">
            <a:spAutoFit/>
          </a:bodyPr>
          <a:lstStyle/>
          <a:p>
            <a:pPr algn="ctr"/>
            <a:r>
              <a:rPr lang="en-US" altLang="ja-JP" sz="1000" dirty="0">
                <a:solidFill>
                  <a:schemeClr val="bg1">
                    <a:lumMod val="75000"/>
                  </a:schemeClr>
                </a:solidFill>
              </a:rPr>
              <a:t>2</a:t>
            </a:r>
            <a:r>
              <a:rPr lang="ja-JP" altLang="en-US" sz="1000" dirty="0">
                <a:solidFill>
                  <a:schemeClr val="bg1">
                    <a:lumMod val="75000"/>
                  </a:schemeClr>
                </a:solidFill>
              </a:rPr>
              <a:t>ビット</a:t>
            </a:r>
            <a:br>
              <a:rPr lang="en-US" altLang="ja-JP" sz="1000" dirty="0">
                <a:solidFill>
                  <a:schemeClr val="bg1">
                    <a:lumMod val="75000"/>
                  </a:schemeClr>
                </a:solidFill>
              </a:rPr>
            </a:br>
            <a:r>
              <a:rPr lang="ja-JP" altLang="en-US" sz="1000" dirty="0">
                <a:solidFill>
                  <a:schemeClr val="bg1">
                    <a:lumMod val="75000"/>
                  </a:schemeClr>
                </a:solidFill>
              </a:rPr>
              <a:t>左シフト</a:t>
            </a:r>
            <a:endParaRPr kumimoji="1" lang="ja-JP" altLang="en-US" sz="1000" dirty="0">
              <a:solidFill>
                <a:schemeClr val="bg1">
                  <a:lumMod val="75000"/>
                </a:schemeClr>
              </a:solidFill>
            </a:endParaRPr>
          </a:p>
        </p:txBody>
      </p:sp>
      <p:cxnSp>
        <p:nvCxnSpPr>
          <p:cNvPr id="100" name="直線矢印コネクタ 99"/>
          <p:cNvCxnSpPr/>
          <p:nvPr/>
        </p:nvCxnSpPr>
        <p:spPr>
          <a:xfrm>
            <a:off x="4685525" y="2398270"/>
            <a:ext cx="17311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5978708" y="2205237"/>
            <a:ext cx="85265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826566" y="1524000"/>
            <a:ext cx="0" cy="6812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3004" y="1531804"/>
            <a:ext cx="672356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103004" y="1531804"/>
            <a:ext cx="0" cy="2816148"/>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517653" y="4137190"/>
            <a:ext cx="16493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フローチャート: 論理積ゲート 105"/>
          <p:cNvSpPr/>
          <p:nvPr/>
        </p:nvSpPr>
        <p:spPr>
          <a:xfrm>
            <a:off x="6435504" y="2595297"/>
            <a:ext cx="228167" cy="193676"/>
          </a:xfrm>
          <a:prstGeom prst="flowChartDelay">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107" name="直線矢印コネクタ 106"/>
          <p:cNvCxnSpPr/>
          <p:nvPr/>
        </p:nvCxnSpPr>
        <p:spPr>
          <a:xfrm flipH="1">
            <a:off x="3111597" y="2986629"/>
            <a:ext cx="3695136"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6312981" y="2630666"/>
            <a:ext cx="126960"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312981" y="2630666"/>
            <a:ext cx="0" cy="11259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6040669" y="3756653"/>
            <a:ext cx="27231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2413065" y="454668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3" name="円/楕円 112"/>
          <p:cNvSpPr/>
          <p:nvPr/>
        </p:nvSpPr>
        <p:spPr>
          <a:xfrm>
            <a:off x="1956708" y="195939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4" name="テキスト ボックス 113"/>
          <p:cNvSpPr txBox="1"/>
          <p:nvPr/>
        </p:nvSpPr>
        <p:spPr>
          <a:xfrm>
            <a:off x="1216423" y="5139479"/>
            <a:ext cx="970137" cy="307777"/>
          </a:xfrm>
          <a:prstGeom prst="rect">
            <a:avLst/>
          </a:prstGeom>
          <a:noFill/>
          <a:ln>
            <a:noFill/>
          </a:ln>
        </p:spPr>
        <p:txBody>
          <a:bodyPr wrap="none" rtlCol="0">
            <a:spAutoFit/>
          </a:bodyPr>
          <a:lstStyle/>
          <a:p>
            <a:r>
              <a:rPr kumimoji="1" lang="ja-JP" altLang="en-US" sz="1400" dirty="0">
                <a:solidFill>
                  <a:schemeClr val="bg1">
                    <a:lumMod val="75000"/>
                  </a:schemeClr>
                </a:solidFill>
              </a:rPr>
              <a:t>命令メモリ</a:t>
            </a:r>
          </a:p>
        </p:txBody>
      </p:sp>
      <p:sp>
        <p:nvSpPr>
          <p:cNvPr id="115" name="テキスト ボックス 114"/>
          <p:cNvSpPr txBox="1"/>
          <p:nvPr/>
        </p:nvSpPr>
        <p:spPr>
          <a:xfrm>
            <a:off x="6645964" y="5090225"/>
            <a:ext cx="1111202" cy="307777"/>
          </a:xfrm>
          <a:prstGeom prst="rect">
            <a:avLst/>
          </a:prstGeom>
          <a:noFill/>
          <a:ln>
            <a:noFill/>
          </a:ln>
        </p:spPr>
        <p:txBody>
          <a:bodyPr wrap="none" rtlCol="0">
            <a:spAutoFit/>
          </a:bodyPr>
          <a:lstStyle/>
          <a:p>
            <a:r>
              <a:rPr kumimoji="1" lang="ja-JP" altLang="en-US" sz="1400" dirty="0">
                <a:solidFill>
                  <a:schemeClr val="bg1">
                    <a:lumMod val="75000"/>
                  </a:schemeClr>
                </a:solidFill>
              </a:rPr>
              <a:t>データメモリ</a:t>
            </a:r>
          </a:p>
        </p:txBody>
      </p:sp>
      <p:sp>
        <p:nvSpPr>
          <p:cNvPr id="127" name="テキスト ボックス 126"/>
          <p:cNvSpPr txBox="1"/>
          <p:nvPr/>
        </p:nvSpPr>
        <p:spPr>
          <a:xfrm rot="16200000">
            <a:off x="3857559" y="5320926"/>
            <a:ext cx="449162"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RegDst</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8" name="テキスト ボックス 127"/>
          <p:cNvSpPr txBox="1"/>
          <p:nvPr/>
        </p:nvSpPr>
        <p:spPr>
          <a:xfrm rot="16200000">
            <a:off x="3567602" y="2269251"/>
            <a:ext cx="5261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9" name="テキスト ボックス 128"/>
          <p:cNvSpPr txBox="1"/>
          <p:nvPr/>
        </p:nvSpPr>
        <p:spPr>
          <a:xfrm rot="16200000">
            <a:off x="4730291" y="3253513"/>
            <a:ext cx="4732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ALUSrc</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0" name="テキスト ボックス 129"/>
          <p:cNvSpPr txBox="1"/>
          <p:nvPr/>
        </p:nvSpPr>
        <p:spPr>
          <a:xfrm rot="16200000">
            <a:off x="4987940" y="3063658"/>
            <a:ext cx="552816"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ALUOp</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1" name="テキスト ボックス 130"/>
          <p:cNvSpPr txBox="1"/>
          <p:nvPr/>
        </p:nvSpPr>
        <p:spPr>
          <a:xfrm rot="16200000">
            <a:off x="6450173"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MemRead</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2" name="テキスト ボックス 131"/>
          <p:cNvSpPr txBox="1"/>
          <p:nvPr/>
        </p:nvSpPr>
        <p:spPr>
          <a:xfrm rot="16200000">
            <a:off x="6813107"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3" name="テキスト ボックス 132"/>
          <p:cNvSpPr txBox="1"/>
          <p:nvPr/>
        </p:nvSpPr>
        <p:spPr>
          <a:xfrm rot="16200000">
            <a:off x="8108514" y="3077065"/>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MemtoReg</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5629140" y="2601512"/>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Branch</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rot="16200000">
            <a:off x="6090892" y="3142868"/>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Zero</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56" name="円/楕円 155"/>
          <p:cNvSpPr/>
          <p:nvPr/>
        </p:nvSpPr>
        <p:spPr>
          <a:xfrm>
            <a:off x="4664090" y="4600110"/>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60" name="正方形/長方形 159"/>
          <p:cNvSpPr/>
          <p:nvPr/>
        </p:nvSpPr>
        <p:spPr>
          <a:xfrm>
            <a:off x="2194672"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0" name="グループ化 219"/>
          <p:cNvGrpSpPr/>
          <p:nvPr/>
        </p:nvGrpSpPr>
        <p:grpSpPr>
          <a:xfrm rot="16200000">
            <a:off x="1321873" y="1875787"/>
            <a:ext cx="660329" cy="375143"/>
            <a:chOff x="1943382" y="4001244"/>
            <a:chExt cx="1983752" cy="803933"/>
          </a:xfrm>
          <a:solidFill>
            <a:schemeClr val="bg1">
              <a:lumMod val="95000"/>
            </a:schemeClr>
          </a:solidFill>
        </p:grpSpPr>
        <p:sp>
          <p:nvSpPr>
            <p:cNvPr id="221" name="台形 22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22" name="二等辺三角形 22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3" name="テキスト ボックス 222"/>
          <p:cNvSpPr txBox="1"/>
          <p:nvPr/>
        </p:nvSpPr>
        <p:spPr>
          <a:xfrm rot="16200000">
            <a:off x="1427605" y="1916766"/>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95" name="直線コネクタ 294"/>
          <p:cNvCxnSpPr/>
          <p:nvPr/>
        </p:nvCxnSpPr>
        <p:spPr>
          <a:xfrm>
            <a:off x="7885519"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直線矢印コネクタ 309"/>
          <p:cNvCxnSpPr/>
          <p:nvPr/>
        </p:nvCxnSpPr>
        <p:spPr>
          <a:xfrm>
            <a:off x="103004" y="4347950"/>
            <a:ext cx="28769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直線矢印コネクタ 312"/>
          <p:cNvCxnSpPr/>
          <p:nvPr/>
        </p:nvCxnSpPr>
        <p:spPr>
          <a:xfrm>
            <a:off x="190945" y="3943228"/>
            <a:ext cx="199755"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直線矢印コネクタ 315"/>
          <p:cNvCxnSpPr/>
          <p:nvPr/>
        </p:nvCxnSpPr>
        <p:spPr>
          <a:xfrm flipV="1">
            <a:off x="190945" y="1694304"/>
            <a:ext cx="0" cy="226858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直線矢印コネクタ 319"/>
          <p:cNvCxnSpPr/>
          <p:nvPr/>
        </p:nvCxnSpPr>
        <p:spPr>
          <a:xfrm flipH="1">
            <a:off x="6660782" y="2692135"/>
            <a:ext cx="341164"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直線矢印コネクタ 321"/>
          <p:cNvCxnSpPr/>
          <p:nvPr/>
        </p:nvCxnSpPr>
        <p:spPr>
          <a:xfrm>
            <a:off x="6990658" y="1437248"/>
            <a:ext cx="0" cy="12548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直線矢印コネクタ 323"/>
          <p:cNvCxnSpPr/>
          <p:nvPr/>
        </p:nvCxnSpPr>
        <p:spPr>
          <a:xfrm flipH="1">
            <a:off x="448406" y="1432744"/>
            <a:ext cx="654225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矢印コネクタ 325"/>
          <p:cNvCxnSpPr/>
          <p:nvPr/>
        </p:nvCxnSpPr>
        <p:spPr>
          <a:xfrm flipV="1">
            <a:off x="448406" y="1432744"/>
            <a:ext cx="0" cy="2403068"/>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正方形/長方形 333"/>
          <p:cNvSpPr/>
          <p:nvPr/>
        </p:nvSpPr>
        <p:spPr>
          <a:xfrm>
            <a:off x="4351395"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6126646"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7817418" y="2421004"/>
            <a:ext cx="132910" cy="409744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矢印コネクタ 166"/>
          <p:cNvCxnSpPr/>
          <p:nvPr/>
        </p:nvCxnSpPr>
        <p:spPr>
          <a:xfrm flipV="1">
            <a:off x="2720869" y="4591023"/>
            <a:ext cx="0" cy="2047029"/>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66278" y="6192557"/>
            <a:ext cx="0" cy="448072"/>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2720869" y="6638052"/>
            <a:ext cx="5645409"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8127138" y="1694304"/>
            <a:ext cx="0" cy="1126713"/>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p:nvPr/>
        </p:nvCxnSpPr>
        <p:spPr>
          <a:xfrm flipH="1">
            <a:off x="3935478" y="1694304"/>
            <a:ext cx="4191660"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a:xfrm>
            <a:off x="319306" y="5787209"/>
            <a:ext cx="849139" cy="982976"/>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900" dirty="0" err="1">
                <a:solidFill>
                  <a:schemeClr val="tx1"/>
                </a:solidFill>
              </a:rPr>
              <a:t>lw</a:t>
            </a:r>
            <a:r>
              <a:rPr lang="en-US" altLang="ja-JP" sz="900" dirty="0">
                <a:solidFill>
                  <a:schemeClr val="tx1"/>
                </a:solidFill>
              </a:rPr>
              <a:t> $s2, 4($t0)</a:t>
            </a:r>
          </a:p>
          <a:p>
            <a:r>
              <a:rPr lang="en-US" altLang="ja-JP" sz="900" dirty="0">
                <a:solidFill>
                  <a:schemeClr val="tx1"/>
                </a:solidFill>
              </a:rPr>
              <a:t>add $t1,$s0,$s1</a:t>
            </a:r>
          </a:p>
          <a:p>
            <a:r>
              <a:rPr lang="en-US" altLang="ja-JP" sz="900" dirty="0">
                <a:solidFill>
                  <a:schemeClr val="tx1"/>
                </a:solidFill>
              </a:rPr>
              <a:t>sub $t2,$s3,$s4</a:t>
            </a:r>
          </a:p>
          <a:p>
            <a:r>
              <a:rPr lang="en-US" altLang="ja-JP" sz="900" dirty="0" err="1">
                <a:solidFill>
                  <a:schemeClr val="tx1"/>
                </a:solidFill>
              </a:rPr>
              <a:t>sw</a:t>
            </a:r>
            <a:r>
              <a:rPr lang="en-US" altLang="ja-JP" sz="900" dirty="0">
                <a:solidFill>
                  <a:schemeClr val="tx1"/>
                </a:solidFill>
              </a:rPr>
              <a:t> $s5, 16($t0)</a:t>
            </a:r>
          </a:p>
          <a:p>
            <a:r>
              <a:rPr lang="en-US" altLang="ja-JP" sz="900" dirty="0" err="1">
                <a:solidFill>
                  <a:schemeClr val="tx1"/>
                </a:solidFill>
              </a:rPr>
              <a:t>beq</a:t>
            </a:r>
            <a:r>
              <a:rPr lang="en-US" altLang="ja-JP" sz="900" dirty="0">
                <a:solidFill>
                  <a:schemeClr val="tx1"/>
                </a:solidFill>
              </a:rPr>
              <a:t> $s6,$s7,20</a:t>
            </a:r>
          </a:p>
        </p:txBody>
      </p:sp>
      <p:cxnSp>
        <p:nvCxnSpPr>
          <p:cNvPr id="15" name="直線コネクタ 14"/>
          <p:cNvCxnSpPr/>
          <p:nvPr/>
        </p:nvCxnSpPr>
        <p:spPr>
          <a:xfrm>
            <a:off x="755705" y="6532815"/>
            <a:ext cx="0" cy="1609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23529" y="5741251"/>
            <a:ext cx="248786" cy="230832"/>
          </a:xfrm>
          <a:prstGeom prst="rect">
            <a:avLst/>
          </a:prstGeom>
          <a:noFill/>
        </p:spPr>
        <p:txBody>
          <a:bodyPr wrap="none" rtlCol="0">
            <a:spAutoFit/>
          </a:bodyPr>
          <a:lstStyle/>
          <a:p>
            <a:r>
              <a:rPr kumimoji="1" lang="en-US" altLang="ja-JP" sz="900" dirty="0"/>
              <a:t>0</a:t>
            </a:r>
            <a:endParaRPr kumimoji="1" lang="ja-JP" altLang="en-US" sz="900" dirty="0"/>
          </a:p>
        </p:txBody>
      </p:sp>
      <p:sp>
        <p:nvSpPr>
          <p:cNvPr id="159" name="テキスト ボックス 158"/>
          <p:cNvSpPr txBox="1"/>
          <p:nvPr/>
        </p:nvSpPr>
        <p:spPr>
          <a:xfrm>
            <a:off x="123529" y="5884773"/>
            <a:ext cx="248786" cy="230832"/>
          </a:xfrm>
          <a:prstGeom prst="rect">
            <a:avLst/>
          </a:prstGeom>
          <a:noFill/>
        </p:spPr>
        <p:txBody>
          <a:bodyPr wrap="none" rtlCol="0">
            <a:spAutoFit/>
          </a:bodyPr>
          <a:lstStyle/>
          <a:p>
            <a:r>
              <a:rPr kumimoji="1" lang="en-US" altLang="ja-JP" sz="900" dirty="0"/>
              <a:t>4</a:t>
            </a:r>
            <a:endParaRPr kumimoji="1" lang="ja-JP" altLang="en-US" sz="900" dirty="0"/>
          </a:p>
        </p:txBody>
      </p:sp>
      <p:sp>
        <p:nvSpPr>
          <p:cNvPr id="161" name="テキスト ボックス 160"/>
          <p:cNvSpPr txBox="1"/>
          <p:nvPr/>
        </p:nvSpPr>
        <p:spPr>
          <a:xfrm>
            <a:off x="125311" y="6015683"/>
            <a:ext cx="248786" cy="230832"/>
          </a:xfrm>
          <a:prstGeom prst="rect">
            <a:avLst/>
          </a:prstGeom>
          <a:noFill/>
        </p:spPr>
        <p:txBody>
          <a:bodyPr wrap="none" rtlCol="0">
            <a:spAutoFit/>
          </a:bodyPr>
          <a:lstStyle/>
          <a:p>
            <a:r>
              <a:rPr kumimoji="1" lang="en-US" altLang="ja-JP" sz="900" dirty="0"/>
              <a:t>8</a:t>
            </a:r>
            <a:endParaRPr kumimoji="1" lang="ja-JP" altLang="en-US" sz="900" dirty="0"/>
          </a:p>
        </p:txBody>
      </p:sp>
      <p:sp>
        <p:nvSpPr>
          <p:cNvPr id="162" name="テキスト ボックス 161"/>
          <p:cNvSpPr txBox="1"/>
          <p:nvPr/>
        </p:nvSpPr>
        <p:spPr>
          <a:xfrm>
            <a:off x="61192" y="6159205"/>
            <a:ext cx="312906" cy="230832"/>
          </a:xfrm>
          <a:prstGeom prst="rect">
            <a:avLst/>
          </a:prstGeom>
          <a:noFill/>
        </p:spPr>
        <p:txBody>
          <a:bodyPr wrap="none" rtlCol="0">
            <a:spAutoFit/>
          </a:bodyPr>
          <a:lstStyle/>
          <a:p>
            <a:r>
              <a:rPr kumimoji="1" lang="en-US" altLang="ja-JP" sz="900" dirty="0"/>
              <a:t>12</a:t>
            </a:r>
            <a:endParaRPr kumimoji="1" lang="ja-JP" altLang="en-US" sz="900" dirty="0"/>
          </a:p>
        </p:txBody>
      </p:sp>
      <p:sp>
        <p:nvSpPr>
          <p:cNvPr id="163" name="テキスト ボックス 162"/>
          <p:cNvSpPr txBox="1"/>
          <p:nvPr/>
        </p:nvSpPr>
        <p:spPr>
          <a:xfrm>
            <a:off x="61192" y="6292353"/>
            <a:ext cx="312906" cy="230832"/>
          </a:xfrm>
          <a:prstGeom prst="rect">
            <a:avLst/>
          </a:prstGeom>
          <a:noFill/>
        </p:spPr>
        <p:txBody>
          <a:bodyPr wrap="none" rtlCol="0">
            <a:spAutoFit/>
          </a:bodyPr>
          <a:lstStyle/>
          <a:p>
            <a:r>
              <a:rPr kumimoji="1" lang="en-US" altLang="ja-JP" sz="900" dirty="0"/>
              <a:t>16</a:t>
            </a:r>
            <a:endParaRPr kumimoji="1" lang="ja-JP" altLang="en-US" sz="900" dirty="0"/>
          </a:p>
        </p:txBody>
      </p:sp>
      <p:sp>
        <p:nvSpPr>
          <p:cNvPr id="17" name="テキスト ボックス 16"/>
          <p:cNvSpPr txBox="1"/>
          <p:nvPr/>
        </p:nvSpPr>
        <p:spPr>
          <a:xfrm>
            <a:off x="242774" y="5482327"/>
            <a:ext cx="987771" cy="307777"/>
          </a:xfrm>
          <a:prstGeom prst="rect">
            <a:avLst/>
          </a:prstGeom>
          <a:noFill/>
        </p:spPr>
        <p:txBody>
          <a:bodyPr wrap="none" rtlCol="0">
            <a:spAutoFit/>
          </a:bodyPr>
          <a:lstStyle/>
          <a:p>
            <a:r>
              <a:rPr lang="ja-JP" altLang="en-US" sz="1400" dirty="0"/>
              <a:t>プログラム</a:t>
            </a:r>
            <a:endParaRPr kumimoji="1" lang="ja-JP" altLang="en-US" sz="1400" dirty="0"/>
          </a:p>
        </p:txBody>
      </p:sp>
    </p:spTree>
    <p:extLst>
      <p:ext uri="{BB962C8B-B14F-4D97-AF65-F5344CB8AC3E}">
        <p14:creationId xmlns:p14="http://schemas.microsoft.com/office/powerpoint/2010/main" val="176438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直線矢印コネクタ 203"/>
          <p:cNvCxnSpPr/>
          <p:nvPr/>
        </p:nvCxnSpPr>
        <p:spPr>
          <a:xfrm flipH="1">
            <a:off x="3022744" y="2770468"/>
            <a:ext cx="3417197"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4194582" y="6192557"/>
            <a:ext cx="4171696"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192900" y="131794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4417207" y="1316114"/>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2258046"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動作例（</a:t>
            </a:r>
            <a:r>
              <a:rPr kumimoji="1" lang="en-US" altLang="ja-JP" dirty="0"/>
              <a:t>1</a:t>
            </a:r>
            <a:r>
              <a:rPr kumimoji="1" lang="ja-JP" altLang="en-US" dirty="0"/>
              <a:t>サイクル目）</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11</a:t>
            </a:fld>
            <a:endParaRPr kumimoji="1" lang="ja-JP" altLang="en-US"/>
          </a:p>
        </p:txBody>
      </p:sp>
      <p:sp>
        <p:nvSpPr>
          <p:cNvPr id="6" name="テキスト ボックス 5"/>
          <p:cNvSpPr txBox="1"/>
          <p:nvPr/>
        </p:nvSpPr>
        <p:spPr>
          <a:xfrm>
            <a:off x="2931145" y="3200201"/>
            <a:ext cx="1056700" cy="246221"/>
          </a:xfrm>
          <a:prstGeom prst="rect">
            <a:avLst/>
          </a:prstGeom>
          <a:noFill/>
          <a:ln>
            <a:noFill/>
          </a:ln>
        </p:spPr>
        <p:txBody>
          <a:bodyPr wrap="none" rtlCol="0">
            <a:spAutoFit/>
          </a:bodyPr>
          <a:lstStyle/>
          <a:p>
            <a:r>
              <a:rPr kumimoji="1" lang="ja-JP" altLang="en-US" sz="1000" dirty="0">
                <a:solidFill>
                  <a:schemeClr val="bg1">
                    <a:lumMod val="75000"/>
                  </a:schemeClr>
                </a:solidFill>
              </a:rPr>
              <a:t>レジスタファイル</a:t>
            </a:r>
          </a:p>
        </p:txBody>
      </p:sp>
      <p:sp>
        <p:nvSpPr>
          <p:cNvPr id="7" name="正方形/長方形 6"/>
          <p:cNvSpPr/>
          <p:nvPr/>
        </p:nvSpPr>
        <p:spPr>
          <a:xfrm>
            <a:off x="2986314" y="3440094"/>
            <a:ext cx="1076223" cy="1811109"/>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bg1">
                  <a:lumMod val="75000"/>
                </a:schemeClr>
              </a:solidFill>
            </a:endParaRPr>
          </a:p>
        </p:txBody>
      </p:sp>
      <p:sp>
        <p:nvSpPr>
          <p:cNvPr id="8" name="正方形/長方形 7"/>
          <p:cNvSpPr/>
          <p:nvPr/>
        </p:nvSpPr>
        <p:spPr>
          <a:xfrm rot="16200000">
            <a:off x="242284" y="4030435"/>
            <a:ext cx="1159075" cy="230104"/>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bg1">
                    <a:lumMod val="75000"/>
                  </a:schemeClr>
                </a:solidFill>
              </a:rPr>
              <a:t>PC</a:t>
            </a:r>
            <a:endParaRPr kumimoji="1" lang="ja-JP" altLang="en-US" sz="1400" dirty="0">
              <a:solidFill>
                <a:schemeClr val="bg1">
                  <a:lumMod val="75000"/>
                </a:schemeClr>
              </a:solidFill>
            </a:endParaRPr>
          </a:p>
        </p:txBody>
      </p:sp>
      <p:sp>
        <p:nvSpPr>
          <p:cNvPr id="9" name="正方形/長方形 8"/>
          <p:cNvSpPr/>
          <p:nvPr/>
        </p:nvSpPr>
        <p:spPr>
          <a:xfrm>
            <a:off x="1243991" y="3973939"/>
            <a:ext cx="858461"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0" name="グループ化 9"/>
          <p:cNvGrpSpPr/>
          <p:nvPr/>
        </p:nvGrpSpPr>
        <p:grpSpPr>
          <a:xfrm rot="16200000">
            <a:off x="5071263" y="3701840"/>
            <a:ext cx="1241254" cy="705176"/>
            <a:chOff x="1943382" y="4001244"/>
            <a:chExt cx="1983752" cy="803933"/>
          </a:xfrm>
          <a:solidFill>
            <a:schemeClr val="bg1">
              <a:lumMod val="95000"/>
            </a:schemeClr>
          </a:solidFill>
        </p:grpSpPr>
        <p:sp>
          <p:nvSpPr>
            <p:cNvPr id="11" name="台形 1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2" name="二等辺三角形 1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13" name="テキスト ボックス 12"/>
          <p:cNvSpPr txBox="1"/>
          <p:nvPr/>
        </p:nvSpPr>
        <p:spPr>
          <a:xfrm rot="16200000">
            <a:off x="5499492" y="3878482"/>
            <a:ext cx="582211" cy="338554"/>
          </a:xfrm>
          <a:prstGeom prst="rect">
            <a:avLst/>
          </a:prstGeom>
          <a:noFill/>
          <a:ln>
            <a:noFill/>
          </a:ln>
        </p:spPr>
        <p:txBody>
          <a:bodyPr wrap="none" rtlCol="0">
            <a:spAutoFit/>
          </a:bodyPr>
          <a:lstStyle/>
          <a:p>
            <a:r>
              <a:rPr kumimoji="1" lang="en-US" altLang="ja-JP" sz="1600" dirty="0">
                <a:solidFill>
                  <a:schemeClr val="bg1">
                    <a:lumMod val="75000"/>
                  </a:schemeClr>
                </a:solidFill>
              </a:rPr>
              <a:t>ALU</a:t>
            </a:r>
            <a:endParaRPr kumimoji="1" lang="ja-JP" altLang="en-US" sz="1600" dirty="0">
              <a:solidFill>
                <a:schemeClr val="bg1">
                  <a:lumMod val="75000"/>
                </a:schemeClr>
              </a:solidFill>
            </a:endParaRPr>
          </a:p>
        </p:txBody>
      </p:sp>
      <p:sp>
        <p:nvSpPr>
          <p:cNvPr id="14" name="正方形/長方形 13"/>
          <p:cNvSpPr/>
          <p:nvPr/>
        </p:nvSpPr>
        <p:spPr>
          <a:xfrm>
            <a:off x="6678602" y="3928290"/>
            <a:ext cx="1048188"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9" name="グループ化 18"/>
          <p:cNvGrpSpPr/>
          <p:nvPr/>
        </p:nvGrpSpPr>
        <p:grpSpPr>
          <a:xfrm rot="16200000">
            <a:off x="5466142" y="2027753"/>
            <a:ext cx="660329" cy="375143"/>
            <a:chOff x="1943382" y="4001244"/>
            <a:chExt cx="1983752" cy="803933"/>
          </a:xfrm>
          <a:solidFill>
            <a:schemeClr val="bg1">
              <a:lumMod val="95000"/>
            </a:schemeClr>
          </a:solidFill>
        </p:grpSpPr>
        <p:sp>
          <p:nvSpPr>
            <p:cNvPr id="20" name="台形 19"/>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1" name="二等辺三角形 20"/>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 name="テキスト ボックス 21"/>
          <p:cNvSpPr txBox="1"/>
          <p:nvPr/>
        </p:nvSpPr>
        <p:spPr>
          <a:xfrm rot="16200000">
            <a:off x="5571874" y="2068732"/>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3" name="直線矢印コネクタ 22"/>
          <p:cNvCxnSpPr/>
          <p:nvPr/>
        </p:nvCxnSpPr>
        <p:spPr>
          <a:xfrm>
            <a:off x="937306" y="4145488"/>
            <a:ext cx="31439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251703" y="2228585"/>
            <a:ext cx="2122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032608" y="1885261"/>
            <a:ext cx="4313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044347" y="1885261"/>
            <a:ext cx="0" cy="229897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005835" y="4114491"/>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8" name="テキスト ボックス 27"/>
          <p:cNvSpPr txBox="1"/>
          <p:nvPr/>
        </p:nvSpPr>
        <p:spPr>
          <a:xfrm>
            <a:off x="1032608" y="2069321"/>
            <a:ext cx="298480" cy="338554"/>
          </a:xfrm>
          <a:prstGeom prst="rect">
            <a:avLst/>
          </a:prstGeom>
          <a:noFill/>
          <a:ln>
            <a:noFill/>
          </a:ln>
        </p:spPr>
        <p:txBody>
          <a:bodyPr wrap="none" rtlCol="0">
            <a:spAutoFit/>
          </a:bodyPr>
          <a:lstStyle/>
          <a:p>
            <a:r>
              <a:rPr kumimoji="1" lang="en-US" altLang="ja-JP" sz="1600" dirty="0">
                <a:solidFill>
                  <a:schemeClr val="bg1">
                    <a:lumMod val="75000"/>
                  </a:schemeClr>
                </a:solidFill>
              </a:rPr>
              <a:t>4</a:t>
            </a:r>
            <a:endParaRPr kumimoji="1" lang="ja-JP" altLang="en-US" sz="1600" dirty="0">
              <a:solidFill>
                <a:schemeClr val="bg1">
                  <a:lumMod val="75000"/>
                </a:schemeClr>
              </a:solidFill>
            </a:endParaRPr>
          </a:p>
        </p:txBody>
      </p:sp>
      <p:sp>
        <p:nvSpPr>
          <p:cNvPr id="29" name="円/楕円 28"/>
          <p:cNvSpPr/>
          <p:nvPr/>
        </p:nvSpPr>
        <p:spPr>
          <a:xfrm>
            <a:off x="2674010" y="2642350"/>
            <a:ext cx="420313" cy="662131"/>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0" name="テキスト ボックス 29"/>
          <p:cNvSpPr txBox="1"/>
          <p:nvPr/>
        </p:nvSpPr>
        <p:spPr>
          <a:xfrm rot="16200000">
            <a:off x="2592629" y="2810647"/>
            <a:ext cx="595035" cy="338554"/>
          </a:xfrm>
          <a:prstGeom prst="rect">
            <a:avLst/>
          </a:prstGeom>
          <a:noFill/>
          <a:ln>
            <a:noFill/>
          </a:ln>
        </p:spPr>
        <p:txBody>
          <a:bodyPr wrap="none" rtlCol="0">
            <a:spAutoFit/>
          </a:bodyPr>
          <a:lstStyle/>
          <a:p>
            <a:r>
              <a:rPr lang="ja-JP" altLang="en-US" sz="1600" dirty="0">
                <a:solidFill>
                  <a:schemeClr val="bg1">
                    <a:lumMod val="75000"/>
                  </a:schemeClr>
                </a:solidFill>
              </a:rPr>
              <a:t>制御</a:t>
            </a:r>
            <a:endParaRPr kumimoji="1" lang="ja-JP" altLang="en-US" sz="1600" dirty="0">
              <a:solidFill>
                <a:schemeClr val="bg1">
                  <a:lumMod val="75000"/>
                </a:schemeClr>
              </a:solidFill>
            </a:endParaRPr>
          </a:p>
        </p:txBody>
      </p:sp>
      <p:cxnSp>
        <p:nvCxnSpPr>
          <p:cNvPr id="31" name="直線矢印コネクタ 30"/>
          <p:cNvCxnSpPr/>
          <p:nvPr/>
        </p:nvCxnSpPr>
        <p:spPr>
          <a:xfrm>
            <a:off x="2120639" y="4576293"/>
            <a:ext cx="32546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46105" y="3685484"/>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46105" y="2975355"/>
            <a:ext cx="225375"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446105" y="2986629"/>
            <a:ext cx="0" cy="3325461"/>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446105" y="4091667"/>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720869" y="4591023"/>
            <a:ext cx="24938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446105" y="6312090"/>
            <a:ext cx="1644453"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58792" y="6062444"/>
            <a:ext cx="153176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558792" y="4091668"/>
            <a:ext cx="0" cy="1970776"/>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台形 39"/>
          <p:cNvSpPr/>
          <p:nvPr/>
        </p:nvSpPr>
        <p:spPr>
          <a:xfrm rot="5400000">
            <a:off x="3927443" y="6121660"/>
            <a:ext cx="440950" cy="141797"/>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4147918" y="3152242"/>
            <a:ext cx="0" cy="2881197"/>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20479" y="3685484"/>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420479"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6408"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420478" y="5590351"/>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3149397" y="5326763"/>
            <a:ext cx="501696" cy="529219"/>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47" name="テキスト ボックス 46"/>
          <p:cNvSpPr txBox="1"/>
          <p:nvPr/>
        </p:nvSpPr>
        <p:spPr>
          <a:xfrm rot="16200000">
            <a:off x="3165068" y="5371562"/>
            <a:ext cx="466794" cy="430887"/>
          </a:xfrm>
          <a:prstGeom prst="rect">
            <a:avLst/>
          </a:prstGeom>
          <a:noFill/>
          <a:ln>
            <a:noFill/>
          </a:ln>
        </p:spPr>
        <p:txBody>
          <a:bodyPr wrap="none" rtlCol="0">
            <a:spAutoFit/>
          </a:bodyPr>
          <a:lstStyle/>
          <a:p>
            <a:r>
              <a:rPr lang="ja-JP" altLang="en-US" sz="1100" dirty="0">
                <a:solidFill>
                  <a:schemeClr val="bg1">
                    <a:lumMod val="75000"/>
                  </a:schemeClr>
                </a:solidFill>
              </a:rPr>
              <a:t>符号</a:t>
            </a:r>
            <a:br>
              <a:rPr lang="en-US" altLang="ja-JP" sz="1100" dirty="0">
                <a:solidFill>
                  <a:schemeClr val="bg1">
                    <a:lumMod val="75000"/>
                  </a:schemeClr>
                </a:solidFill>
              </a:rPr>
            </a:br>
            <a:r>
              <a:rPr lang="ja-JP" altLang="en-US" sz="1100" dirty="0">
                <a:solidFill>
                  <a:schemeClr val="bg1">
                    <a:lumMod val="75000"/>
                  </a:schemeClr>
                </a:solidFill>
              </a:rPr>
              <a:t>拡張</a:t>
            </a:r>
            <a:endParaRPr kumimoji="1" lang="ja-JP" altLang="en-US" sz="1100" dirty="0">
              <a:solidFill>
                <a:schemeClr val="bg1">
                  <a:lumMod val="75000"/>
                </a:schemeClr>
              </a:solidFill>
            </a:endParaRPr>
          </a:p>
        </p:txBody>
      </p:sp>
      <p:cxnSp>
        <p:nvCxnSpPr>
          <p:cNvPr id="48" name="直線矢印コネクタ 47"/>
          <p:cNvCxnSpPr/>
          <p:nvPr/>
        </p:nvCxnSpPr>
        <p:spPr>
          <a:xfrm>
            <a:off x="2446105" y="5598311"/>
            <a:ext cx="70329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950525" y="5425287"/>
            <a:ext cx="479211" cy="505500"/>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p:cNvSpPr txBox="1"/>
          <p:nvPr/>
        </p:nvSpPr>
        <p:spPr>
          <a:xfrm rot="16200000">
            <a:off x="4956992" y="5458728"/>
            <a:ext cx="466794" cy="430887"/>
          </a:xfrm>
          <a:prstGeom prst="rect">
            <a:avLst/>
          </a:prstGeom>
          <a:noFill/>
          <a:ln>
            <a:noFill/>
          </a:ln>
        </p:spPr>
        <p:txBody>
          <a:bodyPr wrap="none" rtlCol="0">
            <a:spAutoFit/>
          </a:bodyPr>
          <a:lstStyle/>
          <a:p>
            <a:pPr algn="ctr"/>
            <a:r>
              <a:rPr lang="en-US" altLang="ja-JP" sz="1100" dirty="0">
                <a:solidFill>
                  <a:schemeClr val="bg1">
                    <a:lumMod val="75000"/>
                  </a:schemeClr>
                </a:solidFill>
              </a:rPr>
              <a:t>ALU</a:t>
            </a:r>
            <a:br>
              <a:rPr lang="en-US" altLang="ja-JP" sz="1100" dirty="0">
                <a:solidFill>
                  <a:schemeClr val="bg1">
                    <a:lumMod val="75000"/>
                  </a:schemeClr>
                </a:solidFill>
              </a:rPr>
            </a:br>
            <a:r>
              <a:rPr lang="ja-JP" altLang="en-US" sz="1100" dirty="0">
                <a:solidFill>
                  <a:schemeClr val="bg1">
                    <a:lumMod val="75000"/>
                  </a:schemeClr>
                </a:solidFill>
              </a:rPr>
              <a:t>制御</a:t>
            </a:r>
            <a:endParaRPr kumimoji="1" lang="ja-JP" altLang="en-US" sz="1100" dirty="0">
              <a:solidFill>
                <a:schemeClr val="bg1">
                  <a:lumMod val="75000"/>
                </a:schemeClr>
              </a:solidFill>
            </a:endParaRPr>
          </a:p>
        </p:txBody>
      </p:sp>
      <p:cxnSp>
        <p:nvCxnSpPr>
          <p:cNvPr id="51" name="直線矢印コネクタ 50"/>
          <p:cNvCxnSpPr/>
          <p:nvPr/>
        </p:nvCxnSpPr>
        <p:spPr>
          <a:xfrm>
            <a:off x="5858142" y="4563170"/>
            <a:ext cx="0" cy="1133249"/>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5436369" y="5696419"/>
            <a:ext cx="42177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803098" y="5681340"/>
            <a:ext cx="147427"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920925" y="5919567"/>
            <a:ext cx="1882173"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29080" y="5598312"/>
            <a:ext cx="0" cy="321255"/>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4803098" y="5681340"/>
            <a:ext cx="0" cy="249447"/>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902373" y="5586016"/>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62537" y="3749026"/>
            <a:ext cx="127762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95086" y="4390092"/>
            <a:ext cx="234108"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台形 59"/>
          <p:cNvSpPr/>
          <p:nvPr/>
        </p:nvSpPr>
        <p:spPr>
          <a:xfrm rot="5400000">
            <a:off x="4704060" y="4334375"/>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1" name="直線矢印コネクタ 60"/>
          <p:cNvCxnSpPr/>
          <p:nvPr/>
        </p:nvCxnSpPr>
        <p:spPr>
          <a:xfrm>
            <a:off x="4062537" y="4146191"/>
            <a:ext cx="9177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670636" y="4634982"/>
            <a:ext cx="30968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659183" y="5598311"/>
            <a:ext cx="1038517"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697700" y="2398270"/>
            <a:ext cx="0" cy="318774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583590" y="4922794"/>
            <a:ext cx="207246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591210" y="4146191"/>
            <a:ext cx="0" cy="776603"/>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4560516" y="4105204"/>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8" name="直線矢印コネクタ 67"/>
          <p:cNvCxnSpPr/>
          <p:nvPr/>
        </p:nvCxnSpPr>
        <p:spPr>
          <a:xfrm>
            <a:off x="6029344" y="4064516"/>
            <a:ext cx="63432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台形 68"/>
          <p:cNvSpPr/>
          <p:nvPr/>
        </p:nvSpPr>
        <p:spPr>
          <a:xfrm rot="5400000">
            <a:off x="7964485" y="3773154"/>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0" name="直線矢印コネクタ 69"/>
          <p:cNvCxnSpPr/>
          <p:nvPr/>
        </p:nvCxnSpPr>
        <p:spPr>
          <a:xfrm>
            <a:off x="7733922" y="4074359"/>
            <a:ext cx="5068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388800" y="3614437"/>
            <a:ext cx="186435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6388800" y="3607630"/>
            <a:ext cx="0" cy="466729"/>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6359369" y="4026818"/>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4" name="直線矢印コネクタ 73"/>
          <p:cNvCxnSpPr/>
          <p:nvPr/>
        </p:nvCxnSpPr>
        <p:spPr>
          <a:xfrm>
            <a:off x="8366278" y="3835921"/>
            <a:ext cx="17887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8534708" y="3821729"/>
            <a:ext cx="0" cy="29331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820897" y="6754866"/>
            <a:ext cx="572425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0897" y="5048701"/>
            <a:ext cx="15681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2820897" y="5044095"/>
            <a:ext cx="0" cy="1710771"/>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3935478" y="1694304"/>
            <a:ext cx="0" cy="1708964"/>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3070447" y="2821017"/>
            <a:ext cx="50566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041184" y="3097037"/>
            <a:ext cx="0" cy="986215"/>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3074427" y="3152242"/>
            <a:ext cx="10734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5176458" y="3041833"/>
            <a:ext cx="0" cy="236606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3093353" y="3097037"/>
            <a:ext cx="194783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1235" y="2931425"/>
            <a:ext cx="0" cy="96603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3101917" y="3041833"/>
            <a:ext cx="2079335"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8292879" y="2876221"/>
            <a:ext cx="0" cy="636201"/>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3090578" y="2931425"/>
            <a:ext cx="3960657"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6806733" y="2986629"/>
            <a:ext cx="0" cy="91082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3078966" y="2876221"/>
            <a:ext cx="521391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839609" y="2005681"/>
            <a:ext cx="376465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989354" y="1694304"/>
            <a:ext cx="0" cy="34715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台形 93"/>
          <p:cNvSpPr/>
          <p:nvPr/>
        </p:nvSpPr>
        <p:spPr>
          <a:xfrm rot="5400000">
            <a:off x="114442" y="4082721"/>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95" name="直線矢印コネクタ 94"/>
          <p:cNvCxnSpPr/>
          <p:nvPr/>
        </p:nvCxnSpPr>
        <p:spPr>
          <a:xfrm flipH="1">
            <a:off x="190945" y="1694304"/>
            <a:ext cx="178598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5390584" y="2392532"/>
            <a:ext cx="21686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円/楕円 97"/>
          <p:cNvSpPr/>
          <p:nvPr/>
        </p:nvSpPr>
        <p:spPr>
          <a:xfrm>
            <a:off x="4868867" y="2137586"/>
            <a:ext cx="509574" cy="537528"/>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99" name="テキスト ボックス 98"/>
          <p:cNvSpPr txBox="1"/>
          <p:nvPr/>
        </p:nvSpPr>
        <p:spPr>
          <a:xfrm rot="16200000">
            <a:off x="4814239" y="2195680"/>
            <a:ext cx="614271" cy="400110"/>
          </a:xfrm>
          <a:prstGeom prst="rect">
            <a:avLst/>
          </a:prstGeom>
          <a:noFill/>
          <a:ln>
            <a:noFill/>
          </a:ln>
        </p:spPr>
        <p:txBody>
          <a:bodyPr wrap="none" rtlCol="0">
            <a:spAutoFit/>
          </a:bodyPr>
          <a:lstStyle/>
          <a:p>
            <a:pPr algn="ctr"/>
            <a:r>
              <a:rPr lang="en-US" altLang="ja-JP" sz="1000" dirty="0">
                <a:solidFill>
                  <a:schemeClr val="bg1">
                    <a:lumMod val="75000"/>
                  </a:schemeClr>
                </a:solidFill>
              </a:rPr>
              <a:t>2</a:t>
            </a:r>
            <a:r>
              <a:rPr lang="ja-JP" altLang="en-US" sz="1000" dirty="0">
                <a:solidFill>
                  <a:schemeClr val="bg1">
                    <a:lumMod val="75000"/>
                  </a:schemeClr>
                </a:solidFill>
              </a:rPr>
              <a:t>ビット</a:t>
            </a:r>
            <a:br>
              <a:rPr lang="en-US" altLang="ja-JP" sz="1000" dirty="0">
                <a:solidFill>
                  <a:schemeClr val="bg1">
                    <a:lumMod val="75000"/>
                  </a:schemeClr>
                </a:solidFill>
              </a:rPr>
            </a:br>
            <a:r>
              <a:rPr lang="ja-JP" altLang="en-US" sz="1000" dirty="0">
                <a:solidFill>
                  <a:schemeClr val="bg1">
                    <a:lumMod val="75000"/>
                  </a:schemeClr>
                </a:solidFill>
              </a:rPr>
              <a:t>左シフト</a:t>
            </a:r>
            <a:endParaRPr kumimoji="1" lang="ja-JP" altLang="en-US" sz="1000" dirty="0">
              <a:solidFill>
                <a:schemeClr val="bg1">
                  <a:lumMod val="75000"/>
                </a:schemeClr>
              </a:solidFill>
            </a:endParaRPr>
          </a:p>
        </p:txBody>
      </p:sp>
      <p:cxnSp>
        <p:nvCxnSpPr>
          <p:cNvPr id="100" name="直線矢印コネクタ 99"/>
          <p:cNvCxnSpPr/>
          <p:nvPr/>
        </p:nvCxnSpPr>
        <p:spPr>
          <a:xfrm>
            <a:off x="4685525" y="2398270"/>
            <a:ext cx="17311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5978708" y="2205237"/>
            <a:ext cx="85265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826566" y="1524000"/>
            <a:ext cx="0" cy="6812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3004" y="1531804"/>
            <a:ext cx="672356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103004" y="1531804"/>
            <a:ext cx="0" cy="2816148"/>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517653" y="4137190"/>
            <a:ext cx="16493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フローチャート: 論理積ゲート 105"/>
          <p:cNvSpPr/>
          <p:nvPr/>
        </p:nvSpPr>
        <p:spPr>
          <a:xfrm>
            <a:off x="6435504" y="2595297"/>
            <a:ext cx="228167" cy="193676"/>
          </a:xfrm>
          <a:prstGeom prst="flowChartDelay">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107" name="直線矢印コネクタ 106"/>
          <p:cNvCxnSpPr/>
          <p:nvPr/>
        </p:nvCxnSpPr>
        <p:spPr>
          <a:xfrm flipH="1">
            <a:off x="3111597" y="2986629"/>
            <a:ext cx="3695136"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6312981" y="2630666"/>
            <a:ext cx="126960"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312981" y="2630666"/>
            <a:ext cx="0" cy="11259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6040669" y="3756653"/>
            <a:ext cx="27231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2413065" y="454668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3" name="円/楕円 112"/>
          <p:cNvSpPr/>
          <p:nvPr/>
        </p:nvSpPr>
        <p:spPr>
          <a:xfrm>
            <a:off x="1956708" y="195939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4" name="テキスト ボックス 113"/>
          <p:cNvSpPr txBox="1"/>
          <p:nvPr/>
        </p:nvSpPr>
        <p:spPr>
          <a:xfrm>
            <a:off x="1216423" y="5139479"/>
            <a:ext cx="970137" cy="307777"/>
          </a:xfrm>
          <a:prstGeom prst="rect">
            <a:avLst/>
          </a:prstGeom>
          <a:noFill/>
          <a:ln>
            <a:noFill/>
          </a:ln>
        </p:spPr>
        <p:txBody>
          <a:bodyPr wrap="none" rtlCol="0">
            <a:spAutoFit/>
          </a:bodyPr>
          <a:lstStyle/>
          <a:p>
            <a:r>
              <a:rPr kumimoji="1" lang="ja-JP" altLang="en-US" sz="1400" dirty="0">
                <a:solidFill>
                  <a:schemeClr val="bg1">
                    <a:lumMod val="75000"/>
                  </a:schemeClr>
                </a:solidFill>
              </a:rPr>
              <a:t>命令メモリ</a:t>
            </a:r>
          </a:p>
        </p:txBody>
      </p:sp>
      <p:sp>
        <p:nvSpPr>
          <p:cNvPr id="115" name="テキスト ボックス 114"/>
          <p:cNvSpPr txBox="1"/>
          <p:nvPr/>
        </p:nvSpPr>
        <p:spPr>
          <a:xfrm>
            <a:off x="6645964" y="5090225"/>
            <a:ext cx="1111202" cy="307777"/>
          </a:xfrm>
          <a:prstGeom prst="rect">
            <a:avLst/>
          </a:prstGeom>
          <a:noFill/>
          <a:ln>
            <a:noFill/>
          </a:ln>
        </p:spPr>
        <p:txBody>
          <a:bodyPr wrap="none" rtlCol="0">
            <a:spAutoFit/>
          </a:bodyPr>
          <a:lstStyle/>
          <a:p>
            <a:r>
              <a:rPr kumimoji="1" lang="ja-JP" altLang="en-US" sz="1400" dirty="0">
                <a:solidFill>
                  <a:schemeClr val="bg1">
                    <a:lumMod val="75000"/>
                  </a:schemeClr>
                </a:solidFill>
              </a:rPr>
              <a:t>データメモリ</a:t>
            </a:r>
          </a:p>
        </p:txBody>
      </p:sp>
      <p:sp>
        <p:nvSpPr>
          <p:cNvPr id="127" name="テキスト ボックス 126"/>
          <p:cNvSpPr txBox="1"/>
          <p:nvPr/>
        </p:nvSpPr>
        <p:spPr>
          <a:xfrm rot="16200000">
            <a:off x="3857559" y="5320926"/>
            <a:ext cx="449162"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RegDst</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8" name="テキスト ボックス 127"/>
          <p:cNvSpPr txBox="1"/>
          <p:nvPr/>
        </p:nvSpPr>
        <p:spPr>
          <a:xfrm rot="16200000">
            <a:off x="3567602" y="2269251"/>
            <a:ext cx="5261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9" name="テキスト ボックス 128"/>
          <p:cNvSpPr txBox="1"/>
          <p:nvPr/>
        </p:nvSpPr>
        <p:spPr>
          <a:xfrm rot="16200000">
            <a:off x="4730291" y="3253513"/>
            <a:ext cx="4732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ALUSrc</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0" name="テキスト ボックス 129"/>
          <p:cNvSpPr txBox="1"/>
          <p:nvPr/>
        </p:nvSpPr>
        <p:spPr>
          <a:xfrm rot="16200000">
            <a:off x="4987940" y="3063658"/>
            <a:ext cx="552816"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ALUOp</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1" name="テキスト ボックス 130"/>
          <p:cNvSpPr txBox="1"/>
          <p:nvPr/>
        </p:nvSpPr>
        <p:spPr>
          <a:xfrm rot="16200000">
            <a:off x="6450173"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MemRead</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2" name="テキスト ボックス 131"/>
          <p:cNvSpPr txBox="1"/>
          <p:nvPr/>
        </p:nvSpPr>
        <p:spPr>
          <a:xfrm rot="16200000">
            <a:off x="6813107"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3" name="テキスト ボックス 132"/>
          <p:cNvSpPr txBox="1"/>
          <p:nvPr/>
        </p:nvSpPr>
        <p:spPr>
          <a:xfrm rot="16200000">
            <a:off x="8108514" y="3077065"/>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MemtoReg</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5629140" y="2601512"/>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Branch</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rot="16200000">
            <a:off x="6090892" y="3142868"/>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Zero</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56" name="円/楕円 155"/>
          <p:cNvSpPr/>
          <p:nvPr/>
        </p:nvSpPr>
        <p:spPr>
          <a:xfrm>
            <a:off x="4664090" y="4600110"/>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60" name="正方形/長方形 159"/>
          <p:cNvSpPr/>
          <p:nvPr/>
        </p:nvSpPr>
        <p:spPr>
          <a:xfrm>
            <a:off x="2194672"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0" name="グループ化 219"/>
          <p:cNvGrpSpPr/>
          <p:nvPr/>
        </p:nvGrpSpPr>
        <p:grpSpPr>
          <a:xfrm rot="16200000">
            <a:off x="1321873" y="1875787"/>
            <a:ext cx="660329" cy="375143"/>
            <a:chOff x="1943382" y="4001244"/>
            <a:chExt cx="1983752" cy="803933"/>
          </a:xfrm>
          <a:solidFill>
            <a:schemeClr val="bg1">
              <a:lumMod val="95000"/>
            </a:schemeClr>
          </a:solidFill>
        </p:grpSpPr>
        <p:sp>
          <p:nvSpPr>
            <p:cNvPr id="221" name="台形 22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22" name="二等辺三角形 22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3" name="テキスト ボックス 222"/>
          <p:cNvSpPr txBox="1"/>
          <p:nvPr/>
        </p:nvSpPr>
        <p:spPr>
          <a:xfrm rot="16200000">
            <a:off x="1427605" y="1916766"/>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95" name="直線コネクタ 294"/>
          <p:cNvCxnSpPr/>
          <p:nvPr/>
        </p:nvCxnSpPr>
        <p:spPr>
          <a:xfrm>
            <a:off x="7885519"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直線矢印コネクタ 309"/>
          <p:cNvCxnSpPr/>
          <p:nvPr/>
        </p:nvCxnSpPr>
        <p:spPr>
          <a:xfrm>
            <a:off x="103004" y="4347950"/>
            <a:ext cx="28769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直線矢印コネクタ 312"/>
          <p:cNvCxnSpPr/>
          <p:nvPr/>
        </p:nvCxnSpPr>
        <p:spPr>
          <a:xfrm>
            <a:off x="190945" y="3943228"/>
            <a:ext cx="199755"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直線矢印コネクタ 315"/>
          <p:cNvCxnSpPr/>
          <p:nvPr/>
        </p:nvCxnSpPr>
        <p:spPr>
          <a:xfrm flipV="1">
            <a:off x="190945" y="1694304"/>
            <a:ext cx="0" cy="226858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直線矢印コネクタ 319"/>
          <p:cNvCxnSpPr/>
          <p:nvPr/>
        </p:nvCxnSpPr>
        <p:spPr>
          <a:xfrm flipH="1">
            <a:off x="6660782" y="2692135"/>
            <a:ext cx="341164"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直線矢印コネクタ 321"/>
          <p:cNvCxnSpPr/>
          <p:nvPr/>
        </p:nvCxnSpPr>
        <p:spPr>
          <a:xfrm>
            <a:off x="6990658" y="1437248"/>
            <a:ext cx="0" cy="12548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直線矢印コネクタ 323"/>
          <p:cNvCxnSpPr/>
          <p:nvPr/>
        </p:nvCxnSpPr>
        <p:spPr>
          <a:xfrm flipH="1">
            <a:off x="448406" y="1432744"/>
            <a:ext cx="654225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矢印コネクタ 325"/>
          <p:cNvCxnSpPr/>
          <p:nvPr/>
        </p:nvCxnSpPr>
        <p:spPr>
          <a:xfrm flipV="1">
            <a:off x="448406" y="1432744"/>
            <a:ext cx="0" cy="2403068"/>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正方形/長方形 333"/>
          <p:cNvSpPr/>
          <p:nvPr/>
        </p:nvSpPr>
        <p:spPr>
          <a:xfrm>
            <a:off x="4351395"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6126646"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7817418" y="2421004"/>
            <a:ext cx="132910" cy="409744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矢印コネクタ 166"/>
          <p:cNvCxnSpPr/>
          <p:nvPr/>
        </p:nvCxnSpPr>
        <p:spPr>
          <a:xfrm flipV="1">
            <a:off x="2720869" y="4591023"/>
            <a:ext cx="0" cy="2047029"/>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66278" y="6192557"/>
            <a:ext cx="0" cy="448072"/>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2720869" y="6638052"/>
            <a:ext cx="5645409"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8127138" y="1694304"/>
            <a:ext cx="0" cy="1126713"/>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p:nvPr/>
        </p:nvCxnSpPr>
        <p:spPr>
          <a:xfrm flipH="1">
            <a:off x="3935478" y="1694304"/>
            <a:ext cx="4191660"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a:xfrm>
            <a:off x="319306" y="5787209"/>
            <a:ext cx="849139" cy="982976"/>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900" dirty="0" err="1">
                <a:solidFill>
                  <a:schemeClr val="tx1"/>
                </a:solidFill>
              </a:rPr>
              <a:t>lw</a:t>
            </a:r>
            <a:r>
              <a:rPr lang="en-US" altLang="ja-JP" sz="900" dirty="0">
                <a:solidFill>
                  <a:schemeClr val="tx1"/>
                </a:solidFill>
              </a:rPr>
              <a:t> $s2, 4($t0)</a:t>
            </a:r>
          </a:p>
          <a:p>
            <a:r>
              <a:rPr lang="en-US" altLang="ja-JP" sz="900" dirty="0">
                <a:solidFill>
                  <a:schemeClr val="tx1"/>
                </a:solidFill>
              </a:rPr>
              <a:t>add $t1,$s0,$s1</a:t>
            </a:r>
          </a:p>
          <a:p>
            <a:r>
              <a:rPr lang="en-US" altLang="ja-JP" sz="900" dirty="0">
                <a:solidFill>
                  <a:schemeClr val="tx1"/>
                </a:solidFill>
              </a:rPr>
              <a:t>sub $t2,$s3,$s4</a:t>
            </a:r>
          </a:p>
          <a:p>
            <a:r>
              <a:rPr lang="en-US" altLang="ja-JP" sz="900" dirty="0" err="1">
                <a:solidFill>
                  <a:schemeClr val="tx1"/>
                </a:solidFill>
              </a:rPr>
              <a:t>sw</a:t>
            </a:r>
            <a:r>
              <a:rPr lang="en-US" altLang="ja-JP" sz="900" dirty="0">
                <a:solidFill>
                  <a:schemeClr val="tx1"/>
                </a:solidFill>
              </a:rPr>
              <a:t> $s5, 16($t0)</a:t>
            </a:r>
          </a:p>
          <a:p>
            <a:r>
              <a:rPr lang="en-US" altLang="ja-JP" sz="900" dirty="0" err="1">
                <a:solidFill>
                  <a:schemeClr val="tx1"/>
                </a:solidFill>
              </a:rPr>
              <a:t>beq</a:t>
            </a:r>
            <a:r>
              <a:rPr lang="en-US" altLang="ja-JP" sz="900" dirty="0">
                <a:solidFill>
                  <a:schemeClr val="tx1"/>
                </a:solidFill>
              </a:rPr>
              <a:t> $s6,$s7,20</a:t>
            </a:r>
          </a:p>
        </p:txBody>
      </p:sp>
      <p:cxnSp>
        <p:nvCxnSpPr>
          <p:cNvPr id="15" name="直線コネクタ 14"/>
          <p:cNvCxnSpPr/>
          <p:nvPr/>
        </p:nvCxnSpPr>
        <p:spPr>
          <a:xfrm>
            <a:off x="755705" y="6532815"/>
            <a:ext cx="0" cy="1609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23529" y="5741251"/>
            <a:ext cx="248786" cy="230832"/>
          </a:xfrm>
          <a:prstGeom prst="rect">
            <a:avLst/>
          </a:prstGeom>
          <a:noFill/>
        </p:spPr>
        <p:txBody>
          <a:bodyPr wrap="none" rtlCol="0">
            <a:spAutoFit/>
          </a:bodyPr>
          <a:lstStyle/>
          <a:p>
            <a:r>
              <a:rPr kumimoji="1" lang="en-US" altLang="ja-JP" sz="900" dirty="0"/>
              <a:t>0</a:t>
            </a:r>
            <a:endParaRPr kumimoji="1" lang="ja-JP" altLang="en-US" sz="900" dirty="0"/>
          </a:p>
        </p:txBody>
      </p:sp>
      <p:sp>
        <p:nvSpPr>
          <p:cNvPr id="159" name="テキスト ボックス 158"/>
          <p:cNvSpPr txBox="1"/>
          <p:nvPr/>
        </p:nvSpPr>
        <p:spPr>
          <a:xfrm>
            <a:off x="123529" y="5884773"/>
            <a:ext cx="248786" cy="230832"/>
          </a:xfrm>
          <a:prstGeom prst="rect">
            <a:avLst/>
          </a:prstGeom>
          <a:noFill/>
        </p:spPr>
        <p:txBody>
          <a:bodyPr wrap="none" rtlCol="0">
            <a:spAutoFit/>
          </a:bodyPr>
          <a:lstStyle/>
          <a:p>
            <a:r>
              <a:rPr kumimoji="1" lang="en-US" altLang="ja-JP" sz="900" dirty="0"/>
              <a:t>4</a:t>
            </a:r>
            <a:endParaRPr kumimoji="1" lang="ja-JP" altLang="en-US" sz="900" dirty="0"/>
          </a:p>
        </p:txBody>
      </p:sp>
      <p:sp>
        <p:nvSpPr>
          <p:cNvPr id="161" name="テキスト ボックス 160"/>
          <p:cNvSpPr txBox="1"/>
          <p:nvPr/>
        </p:nvSpPr>
        <p:spPr>
          <a:xfrm>
            <a:off x="125311" y="6015683"/>
            <a:ext cx="248786" cy="230832"/>
          </a:xfrm>
          <a:prstGeom prst="rect">
            <a:avLst/>
          </a:prstGeom>
          <a:noFill/>
        </p:spPr>
        <p:txBody>
          <a:bodyPr wrap="none" rtlCol="0">
            <a:spAutoFit/>
          </a:bodyPr>
          <a:lstStyle/>
          <a:p>
            <a:r>
              <a:rPr kumimoji="1" lang="en-US" altLang="ja-JP" sz="900" dirty="0"/>
              <a:t>8</a:t>
            </a:r>
            <a:endParaRPr kumimoji="1" lang="ja-JP" altLang="en-US" sz="900" dirty="0"/>
          </a:p>
        </p:txBody>
      </p:sp>
      <p:sp>
        <p:nvSpPr>
          <p:cNvPr id="162" name="テキスト ボックス 161"/>
          <p:cNvSpPr txBox="1"/>
          <p:nvPr/>
        </p:nvSpPr>
        <p:spPr>
          <a:xfrm>
            <a:off x="61192" y="6159205"/>
            <a:ext cx="312906" cy="230832"/>
          </a:xfrm>
          <a:prstGeom prst="rect">
            <a:avLst/>
          </a:prstGeom>
          <a:noFill/>
        </p:spPr>
        <p:txBody>
          <a:bodyPr wrap="none" rtlCol="0">
            <a:spAutoFit/>
          </a:bodyPr>
          <a:lstStyle/>
          <a:p>
            <a:r>
              <a:rPr kumimoji="1" lang="en-US" altLang="ja-JP" sz="900" dirty="0"/>
              <a:t>12</a:t>
            </a:r>
            <a:endParaRPr kumimoji="1" lang="ja-JP" altLang="en-US" sz="900" dirty="0"/>
          </a:p>
        </p:txBody>
      </p:sp>
      <p:sp>
        <p:nvSpPr>
          <p:cNvPr id="163" name="テキスト ボックス 162"/>
          <p:cNvSpPr txBox="1"/>
          <p:nvPr/>
        </p:nvSpPr>
        <p:spPr>
          <a:xfrm>
            <a:off x="61192" y="6292353"/>
            <a:ext cx="312906" cy="230832"/>
          </a:xfrm>
          <a:prstGeom prst="rect">
            <a:avLst/>
          </a:prstGeom>
          <a:noFill/>
        </p:spPr>
        <p:txBody>
          <a:bodyPr wrap="none" rtlCol="0">
            <a:spAutoFit/>
          </a:bodyPr>
          <a:lstStyle/>
          <a:p>
            <a:r>
              <a:rPr kumimoji="1" lang="en-US" altLang="ja-JP" sz="900" dirty="0"/>
              <a:t>16</a:t>
            </a:r>
            <a:endParaRPr kumimoji="1" lang="ja-JP" altLang="en-US" sz="900" dirty="0"/>
          </a:p>
        </p:txBody>
      </p:sp>
      <p:sp>
        <p:nvSpPr>
          <p:cNvPr id="17" name="テキスト ボックス 16"/>
          <p:cNvSpPr txBox="1"/>
          <p:nvPr/>
        </p:nvSpPr>
        <p:spPr>
          <a:xfrm>
            <a:off x="242774" y="5482327"/>
            <a:ext cx="987771" cy="307777"/>
          </a:xfrm>
          <a:prstGeom prst="rect">
            <a:avLst/>
          </a:prstGeom>
          <a:noFill/>
        </p:spPr>
        <p:txBody>
          <a:bodyPr wrap="none" rtlCol="0">
            <a:spAutoFit/>
          </a:bodyPr>
          <a:lstStyle/>
          <a:p>
            <a:r>
              <a:rPr lang="ja-JP" altLang="en-US" sz="1400" dirty="0"/>
              <a:t>プログラム</a:t>
            </a:r>
            <a:endParaRPr kumimoji="1" lang="ja-JP" altLang="en-US" sz="1400" dirty="0"/>
          </a:p>
        </p:txBody>
      </p:sp>
      <p:grpSp>
        <p:nvGrpSpPr>
          <p:cNvPr id="152" name="グループ化 151"/>
          <p:cNvGrpSpPr/>
          <p:nvPr/>
        </p:nvGrpSpPr>
        <p:grpSpPr>
          <a:xfrm>
            <a:off x="190278" y="1694163"/>
            <a:ext cx="1993128" cy="3747832"/>
            <a:chOff x="197940" y="1686501"/>
            <a:chExt cx="1993128" cy="3747832"/>
          </a:xfrm>
        </p:grpSpPr>
        <p:grpSp>
          <p:nvGrpSpPr>
            <p:cNvPr id="153" name="グループ化 152"/>
            <p:cNvGrpSpPr/>
            <p:nvPr/>
          </p:nvGrpSpPr>
          <p:grpSpPr>
            <a:xfrm>
              <a:off x="197940" y="1686501"/>
              <a:ext cx="1911507" cy="3438708"/>
              <a:chOff x="343345" y="1846704"/>
              <a:chExt cx="1911507" cy="3438708"/>
            </a:xfrm>
          </p:grpSpPr>
          <p:sp>
            <p:nvSpPr>
              <p:cNvPr id="158" name="正方形/長方形 157"/>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0</a:t>
                </a:r>
                <a:endParaRPr kumimoji="1" lang="ja-JP" altLang="en-US" sz="1400" dirty="0">
                  <a:solidFill>
                    <a:schemeClr val="tx1"/>
                  </a:solidFill>
                </a:endParaRPr>
              </a:p>
            </p:txBody>
          </p:sp>
          <p:sp>
            <p:nvSpPr>
              <p:cNvPr id="164" name="正方形/長方形 163"/>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166" name="直線矢印コネクタ 165"/>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4" name="円/楕円 173"/>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cxnSp>
            <p:nvCxnSpPr>
              <p:cNvPr id="176" name="直線矢印コネクタ 175"/>
              <p:cNvCxnSpPr/>
              <p:nvPr/>
            </p:nvCxnSpPr>
            <p:spPr>
              <a:xfrm>
                <a:off x="2141754" y="18467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8" name="台形 177"/>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9" name="直線矢印コネクタ 178"/>
              <p:cNvCxnSpPr/>
              <p:nvPr/>
            </p:nvCxnSpPr>
            <p:spPr>
              <a:xfrm flipH="1">
                <a:off x="343345" y="18467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a:off x="670053" y="42895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円/楕円 180"/>
              <p:cNvSpPr/>
              <p:nvPr/>
            </p:nvSpPr>
            <p:spPr>
              <a:xfrm>
                <a:off x="2109108" y="21117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2" name="グループ化 181"/>
              <p:cNvGrpSpPr/>
              <p:nvPr/>
            </p:nvGrpSpPr>
            <p:grpSpPr>
              <a:xfrm rot="16200000">
                <a:off x="1474273" y="2028187"/>
                <a:ext cx="660329" cy="375143"/>
                <a:chOff x="1943382" y="4001244"/>
                <a:chExt cx="1983752" cy="803933"/>
              </a:xfrm>
            </p:grpSpPr>
            <p:sp>
              <p:nvSpPr>
                <p:cNvPr id="186" name="台形 185"/>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二等辺三角形 186"/>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3" name="テキスト ボックス 182"/>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184" name="直線矢印コネクタ 183"/>
              <p:cNvCxnSpPr/>
              <p:nvPr/>
            </p:nvCxnSpPr>
            <p:spPr>
              <a:xfrm>
                <a:off x="343345" y="40956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flipV="1">
                <a:off x="343345" y="18467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4" name="直線矢印コネクタ 153"/>
            <p:cNvCxnSpPr/>
            <p:nvPr/>
          </p:nvCxnSpPr>
          <p:spPr>
            <a:xfrm>
              <a:off x="1839609" y="1999113"/>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1220931" y="5126556"/>
              <a:ext cx="970137" cy="307777"/>
            </a:xfrm>
            <a:prstGeom prst="rect">
              <a:avLst/>
            </a:prstGeom>
            <a:noFill/>
          </p:spPr>
          <p:txBody>
            <a:bodyPr wrap="none" rtlCol="0">
              <a:spAutoFit/>
            </a:bodyPr>
            <a:lstStyle/>
            <a:p>
              <a:r>
                <a:rPr kumimoji="1" lang="ja-JP" altLang="en-US" sz="1400" dirty="0"/>
                <a:t>命令メモリ</a:t>
              </a:r>
            </a:p>
          </p:txBody>
        </p:sp>
      </p:grpSp>
      <p:grpSp>
        <p:nvGrpSpPr>
          <p:cNvPr id="3" name="グループ化 2"/>
          <p:cNvGrpSpPr/>
          <p:nvPr/>
        </p:nvGrpSpPr>
        <p:grpSpPr>
          <a:xfrm>
            <a:off x="969493" y="4466142"/>
            <a:ext cx="1132270" cy="230832"/>
            <a:chOff x="969493" y="4466142"/>
            <a:chExt cx="1132270" cy="230832"/>
          </a:xfrm>
        </p:grpSpPr>
        <p:sp>
          <p:nvSpPr>
            <p:cNvPr id="188" name="正方形/長方形 187"/>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err="1">
                  <a:solidFill>
                    <a:schemeClr val="tx1"/>
                  </a:solidFill>
                </a:rPr>
                <a:t>lw</a:t>
              </a:r>
              <a:r>
                <a:rPr lang="en-US" altLang="ja-JP" sz="900" dirty="0">
                  <a:solidFill>
                    <a:schemeClr val="tx1"/>
                  </a:solidFill>
                </a:rPr>
                <a:t> $s2, 4($t0)</a:t>
              </a:r>
            </a:p>
          </p:txBody>
        </p:sp>
        <p:sp>
          <p:nvSpPr>
            <p:cNvPr id="189" name="テキスト ボックス 188"/>
            <p:cNvSpPr txBox="1"/>
            <p:nvPr/>
          </p:nvSpPr>
          <p:spPr>
            <a:xfrm>
              <a:off x="969493" y="4466142"/>
              <a:ext cx="328936" cy="230832"/>
            </a:xfrm>
            <a:prstGeom prst="rect">
              <a:avLst/>
            </a:prstGeom>
            <a:noFill/>
          </p:spPr>
          <p:txBody>
            <a:bodyPr wrap="none" rtlCol="0">
              <a:spAutoFit/>
            </a:bodyPr>
            <a:lstStyle/>
            <a:p>
              <a:r>
                <a:rPr kumimoji="1" lang="en-US" altLang="ja-JP" sz="900" dirty="0">
                  <a:solidFill>
                    <a:srgbClr val="C00000"/>
                  </a:solidFill>
                </a:rPr>
                <a:t>“0”</a:t>
              </a:r>
              <a:endParaRPr kumimoji="1" lang="ja-JP" altLang="en-US" sz="900" dirty="0">
                <a:solidFill>
                  <a:srgbClr val="C00000"/>
                </a:solidFill>
              </a:endParaRPr>
            </a:p>
          </p:txBody>
        </p:sp>
      </p:grpSp>
      <p:sp>
        <p:nvSpPr>
          <p:cNvPr id="190" name="テキスト ボックス 189"/>
          <p:cNvSpPr txBox="1"/>
          <p:nvPr/>
        </p:nvSpPr>
        <p:spPr>
          <a:xfrm>
            <a:off x="172281" y="3499062"/>
            <a:ext cx="328936" cy="230832"/>
          </a:xfrm>
          <a:prstGeom prst="rect">
            <a:avLst/>
          </a:prstGeom>
          <a:noFill/>
        </p:spPr>
        <p:txBody>
          <a:bodyPr wrap="none" rtlCol="0">
            <a:spAutoFit/>
          </a:bodyPr>
          <a:lstStyle/>
          <a:p>
            <a:r>
              <a:rPr kumimoji="1" lang="en-US" altLang="ja-JP" sz="900" dirty="0">
                <a:solidFill>
                  <a:srgbClr val="C00000"/>
                </a:solidFill>
              </a:rPr>
              <a:t>“4”</a:t>
            </a:r>
            <a:endParaRPr kumimoji="1" lang="ja-JP" altLang="en-US" sz="900" dirty="0">
              <a:solidFill>
                <a:srgbClr val="C00000"/>
              </a:solidFill>
            </a:endParaRPr>
          </a:p>
        </p:txBody>
      </p:sp>
      <p:grpSp>
        <p:nvGrpSpPr>
          <p:cNvPr id="18" name="グループ化 17"/>
          <p:cNvGrpSpPr/>
          <p:nvPr/>
        </p:nvGrpSpPr>
        <p:grpSpPr>
          <a:xfrm>
            <a:off x="2122851" y="1309483"/>
            <a:ext cx="206723" cy="5524736"/>
            <a:chOff x="2115189" y="1312037"/>
            <a:chExt cx="206723" cy="5524736"/>
          </a:xfrm>
        </p:grpSpPr>
        <p:cxnSp>
          <p:nvCxnSpPr>
            <p:cNvPr id="191" name="直線コネクタ 190"/>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4" name="直線矢印コネクタ 193"/>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6" name="グループ化 225"/>
          <p:cNvGrpSpPr/>
          <p:nvPr/>
        </p:nvGrpSpPr>
        <p:grpSpPr>
          <a:xfrm>
            <a:off x="651582" y="1345377"/>
            <a:ext cx="1060758" cy="265735"/>
            <a:chOff x="189062" y="1247706"/>
            <a:chExt cx="1060758" cy="265735"/>
          </a:xfrm>
        </p:grpSpPr>
        <p:sp>
          <p:nvSpPr>
            <p:cNvPr id="225" name="角丸四角形 22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spTree>
    <p:extLst>
      <p:ext uri="{BB962C8B-B14F-4D97-AF65-F5344CB8AC3E}">
        <p14:creationId xmlns:p14="http://schemas.microsoft.com/office/powerpoint/2010/main" val="117618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90"/>
                                        </p:tgtEl>
                                        <p:attrNameLst>
                                          <p:attrName>style.visibility</p:attrName>
                                        </p:attrNameLst>
                                      </p:cBhvr>
                                      <p:to>
                                        <p:strVal val="visible"/>
                                      </p:to>
                                    </p:set>
                                    <p:animEffect transition="in" filter="randombar(horizontal)">
                                      <p:cBhvr>
                                        <p:cTn id="14" dur="500"/>
                                        <p:tgtEl>
                                          <p:spTgt spid="19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直線矢印コネクタ 203"/>
          <p:cNvCxnSpPr/>
          <p:nvPr/>
        </p:nvCxnSpPr>
        <p:spPr>
          <a:xfrm flipH="1">
            <a:off x="3022744" y="2770468"/>
            <a:ext cx="3417197"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4194582" y="6192557"/>
            <a:ext cx="4171696"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192900" y="131794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4417207" y="1316114"/>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2258046"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動作例（</a:t>
            </a:r>
            <a:r>
              <a:rPr kumimoji="1" lang="en-US" altLang="ja-JP" dirty="0"/>
              <a:t>2</a:t>
            </a:r>
            <a:r>
              <a:rPr kumimoji="1" lang="ja-JP" altLang="en-US" dirty="0"/>
              <a:t>サイクル目）</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12</a:t>
            </a:fld>
            <a:endParaRPr kumimoji="1" lang="ja-JP" altLang="en-US"/>
          </a:p>
        </p:txBody>
      </p:sp>
      <p:sp>
        <p:nvSpPr>
          <p:cNvPr id="6" name="テキスト ボックス 5"/>
          <p:cNvSpPr txBox="1"/>
          <p:nvPr/>
        </p:nvSpPr>
        <p:spPr>
          <a:xfrm>
            <a:off x="2931145" y="3200201"/>
            <a:ext cx="1056700" cy="246221"/>
          </a:xfrm>
          <a:prstGeom prst="rect">
            <a:avLst/>
          </a:prstGeom>
          <a:noFill/>
          <a:ln>
            <a:noFill/>
          </a:ln>
        </p:spPr>
        <p:txBody>
          <a:bodyPr wrap="none" rtlCol="0">
            <a:spAutoFit/>
          </a:bodyPr>
          <a:lstStyle/>
          <a:p>
            <a:r>
              <a:rPr kumimoji="1" lang="ja-JP" altLang="en-US" sz="1000" dirty="0">
                <a:solidFill>
                  <a:schemeClr val="bg1">
                    <a:lumMod val="75000"/>
                  </a:schemeClr>
                </a:solidFill>
              </a:rPr>
              <a:t>レジスタファイル</a:t>
            </a:r>
          </a:p>
        </p:txBody>
      </p:sp>
      <p:sp>
        <p:nvSpPr>
          <p:cNvPr id="7" name="正方形/長方形 6"/>
          <p:cNvSpPr/>
          <p:nvPr/>
        </p:nvSpPr>
        <p:spPr>
          <a:xfrm>
            <a:off x="2986314" y="3440094"/>
            <a:ext cx="1076223" cy="1811109"/>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bg1">
                  <a:lumMod val="75000"/>
                </a:schemeClr>
              </a:solidFill>
            </a:endParaRPr>
          </a:p>
        </p:txBody>
      </p:sp>
      <p:sp>
        <p:nvSpPr>
          <p:cNvPr id="8" name="正方形/長方形 7"/>
          <p:cNvSpPr/>
          <p:nvPr/>
        </p:nvSpPr>
        <p:spPr>
          <a:xfrm rot="16200000">
            <a:off x="242284" y="4030435"/>
            <a:ext cx="1159075" cy="230104"/>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bg1">
                    <a:lumMod val="75000"/>
                  </a:schemeClr>
                </a:solidFill>
              </a:rPr>
              <a:t>PC</a:t>
            </a:r>
            <a:endParaRPr kumimoji="1" lang="ja-JP" altLang="en-US" sz="1400" dirty="0">
              <a:solidFill>
                <a:schemeClr val="bg1">
                  <a:lumMod val="75000"/>
                </a:schemeClr>
              </a:solidFill>
            </a:endParaRPr>
          </a:p>
        </p:txBody>
      </p:sp>
      <p:sp>
        <p:nvSpPr>
          <p:cNvPr id="9" name="正方形/長方形 8"/>
          <p:cNvSpPr/>
          <p:nvPr/>
        </p:nvSpPr>
        <p:spPr>
          <a:xfrm>
            <a:off x="1243991" y="3973939"/>
            <a:ext cx="858461"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0" name="グループ化 9"/>
          <p:cNvGrpSpPr/>
          <p:nvPr/>
        </p:nvGrpSpPr>
        <p:grpSpPr>
          <a:xfrm rot="16200000">
            <a:off x="5071263" y="3701840"/>
            <a:ext cx="1241254" cy="705176"/>
            <a:chOff x="1943382" y="4001244"/>
            <a:chExt cx="1983752" cy="803933"/>
          </a:xfrm>
          <a:solidFill>
            <a:schemeClr val="bg1">
              <a:lumMod val="95000"/>
            </a:schemeClr>
          </a:solidFill>
        </p:grpSpPr>
        <p:sp>
          <p:nvSpPr>
            <p:cNvPr id="11" name="台形 1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2" name="二等辺三角形 1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13" name="テキスト ボックス 12"/>
          <p:cNvSpPr txBox="1"/>
          <p:nvPr/>
        </p:nvSpPr>
        <p:spPr>
          <a:xfrm rot="16200000">
            <a:off x="5499492" y="3878482"/>
            <a:ext cx="582211" cy="338554"/>
          </a:xfrm>
          <a:prstGeom prst="rect">
            <a:avLst/>
          </a:prstGeom>
          <a:noFill/>
          <a:ln>
            <a:noFill/>
          </a:ln>
        </p:spPr>
        <p:txBody>
          <a:bodyPr wrap="none" rtlCol="0">
            <a:spAutoFit/>
          </a:bodyPr>
          <a:lstStyle/>
          <a:p>
            <a:r>
              <a:rPr kumimoji="1" lang="en-US" altLang="ja-JP" sz="1600" dirty="0">
                <a:solidFill>
                  <a:schemeClr val="bg1">
                    <a:lumMod val="75000"/>
                  </a:schemeClr>
                </a:solidFill>
              </a:rPr>
              <a:t>ALU</a:t>
            </a:r>
            <a:endParaRPr kumimoji="1" lang="ja-JP" altLang="en-US" sz="1600" dirty="0">
              <a:solidFill>
                <a:schemeClr val="bg1">
                  <a:lumMod val="75000"/>
                </a:schemeClr>
              </a:solidFill>
            </a:endParaRPr>
          </a:p>
        </p:txBody>
      </p:sp>
      <p:sp>
        <p:nvSpPr>
          <p:cNvPr id="14" name="正方形/長方形 13"/>
          <p:cNvSpPr/>
          <p:nvPr/>
        </p:nvSpPr>
        <p:spPr>
          <a:xfrm>
            <a:off x="6678602" y="3928290"/>
            <a:ext cx="1048188"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9" name="グループ化 18"/>
          <p:cNvGrpSpPr/>
          <p:nvPr/>
        </p:nvGrpSpPr>
        <p:grpSpPr>
          <a:xfrm rot="16200000">
            <a:off x="5466142" y="2027753"/>
            <a:ext cx="660329" cy="375143"/>
            <a:chOff x="1943382" y="4001244"/>
            <a:chExt cx="1983752" cy="803933"/>
          </a:xfrm>
          <a:solidFill>
            <a:schemeClr val="bg1">
              <a:lumMod val="95000"/>
            </a:schemeClr>
          </a:solidFill>
        </p:grpSpPr>
        <p:sp>
          <p:nvSpPr>
            <p:cNvPr id="20" name="台形 19"/>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1" name="二等辺三角形 20"/>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 name="テキスト ボックス 21"/>
          <p:cNvSpPr txBox="1"/>
          <p:nvPr/>
        </p:nvSpPr>
        <p:spPr>
          <a:xfrm rot="16200000">
            <a:off x="5571874" y="2068732"/>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3" name="直線矢印コネクタ 22"/>
          <p:cNvCxnSpPr/>
          <p:nvPr/>
        </p:nvCxnSpPr>
        <p:spPr>
          <a:xfrm>
            <a:off x="937306" y="4145488"/>
            <a:ext cx="31439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251703" y="2228585"/>
            <a:ext cx="2122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032608" y="1885261"/>
            <a:ext cx="4313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044347" y="1885261"/>
            <a:ext cx="0" cy="229897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005835" y="4114491"/>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8" name="テキスト ボックス 27"/>
          <p:cNvSpPr txBox="1"/>
          <p:nvPr/>
        </p:nvSpPr>
        <p:spPr>
          <a:xfrm>
            <a:off x="1032608" y="2069321"/>
            <a:ext cx="298480" cy="338554"/>
          </a:xfrm>
          <a:prstGeom prst="rect">
            <a:avLst/>
          </a:prstGeom>
          <a:noFill/>
          <a:ln>
            <a:noFill/>
          </a:ln>
        </p:spPr>
        <p:txBody>
          <a:bodyPr wrap="none" rtlCol="0">
            <a:spAutoFit/>
          </a:bodyPr>
          <a:lstStyle/>
          <a:p>
            <a:r>
              <a:rPr kumimoji="1" lang="en-US" altLang="ja-JP" sz="1600" dirty="0">
                <a:solidFill>
                  <a:schemeClr val="bg1">
                    <a:lumMod val="75000"/>
                  </a:schemeClr>
                </a:solidFill>
              </a:rPr>
              <a:t>4</a:t>
            </a:r>
            <a:endParaRPr kumimoji="1" lang="ja-JP" altLang="en-US" sz="1600" dirty="0">
              <a:solidFill>
                <a:schemeClr val="bg1">
                  <a:lumMod val="75000"/>
                </a:schemeClr>
              </a:solidFill>
            </a:endParaRPr>
          </a:p>
        </p:txBody>
      </p:sp>
      <p:sp>
        <p:nvSpPr>
          <p:cNvPr id="29" name="円/楕円 28"/>
          <p:cNvSpPr/>
          <p:nvPr/>
        </p:nvSpPr>
        <p:spPr>
          <a:xfrm>
            <a:off x="2674010" y="2642350"/>
            <a:ext cx="420313" cy="662131"/>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0" name="テキスト ボックス 29"/>
          <p:cNvSpPr txBox="1"/>
          <p:nvPr/>
        </p:nvSpPr>
        <p:spPr>
          <a:xfrm rot="16200000">
            <a:off x="2592629" y="2810647"/>
            <a:ext cx="595035" cy="338554"/>
          </a:xfrm>
          <a:prstGeom prst="rect">
            <a:avLst/>
          </a:prstGeom>
          <a:noFill/>
          <a:ln>
            <a:noFill/>
          </a:ln>
        </p:spPr>
        <p:txBody>
          <a:bodyPr wrap="none" rtlCol="0">
            <a:spAutoFit/>
          </a:bodyPr>
          <a:lstStyle/>
          <a:p>
            <a:r>
              <a:rPr lang="ja-JP" altLang="en-US" sz="1600" dirty="0">
                <a:solidFill>
                  <a:schemeClr val="bg1">
                    <a:lumMod val="75000"/>
                  </a:schemeClr>
                </a:solidFill>
              </a:rPr>
              <a:t>制御</a:t>
            </a:r>
            <a:endParaRPr kumimoji="1" lang="ja-JP" altLang="en-US" sz="1600" dirty="0">
              <a:solidFill>
                <a:schemeClr val="bg1">
                  <a:lumMod val="75000"/>
                </a:schemeClr>
              </a:solidFill>
            </a:endParaRPr>
          </a:p>
        </p:txBody>
      </p:sp>
      <p:cxnSp>
        <p:nvCxnSpPr>
          <p:cNvPr id="31" name="直線矢印コネクタ 30"/>
          <p:cNvCxnSpPr/>
          <p:nvPr/>
        </p:nvCxnSpPr>
        <p:spPr>
          <a:xfrm>
            <a:off x="2120639" y="4576293"/>
            <a:ext cx="32546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46105" y="3685484"/>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46105" y="2975355"/>
            <a:ext cx="225375"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446105" y="2986629"/>
            <a:ext cx="0" cy="3325461"/>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446105" y="4091667"/>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720869" y="4591023"/>
            <a:ext cx="24938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446105" y="6312090"/>
            <a:ext cx="1644453"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58792" y="6062444"/>
            <a:ext cx="153176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558792" y="4091668"/>
            <a:ext cx="0" cy="1970776"/>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台形 39"/>
          <p:cNvSpPr/>
          <p:nvPr/>
        </p:nvSpPr>
        <p:spPr>
          <a:xfrm rot="5400000">
            <a:off x="3927443" y="6121660"/>
            <a:ext cx="440950" cy="141797"/>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4147918" y="3152242"/>
            <a:ext cx="0" cy="2881197"/>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20479" y="3685484"/>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420479"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6408"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420478" y="5590351"/>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3149397" y="5326763"/>
            <a:ext cx="501696" cy="529219"/>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47" name="テキスト ボックス 46"/>
          <p:cNvSpPr txBox="1"/>
          <p:nvPr/>
        </p:nvSpPr>
        <p:spPr>
          <a:xfrm rot="16200000">
            <a:off x="3165068" y="5371562"/>
            <a:ext cx="466794" cy="430887"/>
          </a:xfrm>
          <a:prstGeom prst="rect">
            <a:avLst/>
          </a:prstGeom>
          <a:noFill/>
          <a:ln>
            <a:noFill/>
          </a:ln>
        </p:spPr>
        <p:txBody>
          <a:bodyPr wrap="none" rtlCol="0">
            <a:spAutoFit/>
          </a:bodyPr>
          <a:lstStyle/>
          <a:p>
            <a:r>
              <a:rPr lang="ja-JP" altLang="en-US" sz="1100" dirty="0">
                <a:solidFill>
                  <a:schemeClr val="bg1">
                    <a:lumMod val="75000"/>
                  </a:schemeClr>
                </a:solidFill>
              </a:rPr>
              <a:t>符号</a:t>
            </a:r>
            <a:br>
              <a:rPr lang="en-US" altLang="ja-JP" sz="1100" dirty="0">
                <a:solidFill>
                  <a:schemeClr val="bg1">
                    <a:lumMod val="75000"/>
                  </a:schemeClr>
                </a:solidFill>
              </a:rPr>
            </a:br>
            <a:r>
              <a:rPr lang="ja-JP" altLang="en-US" sz="1100" dirty="0">
                <a:solidFill>
                  <a:schemeClr val="bg1">
                    <a:lumMod val="75000"/>
                  </a:schemeClr>
                </a:solidFill>
              </a:rPr>
              <a:t>拡張</a:t>
            </a:r>
            <a:endParaRPr kumimoji="1" lang="ja-JP" altLang="en-US" sz="1100" dirty="0">
              <a:solidFill>
                <a:schemeClr val="bg1">
                  <a:lumMod val="75000"/>
                </a:schemeClr>
              </a:solidFill>
            </a:endParaRPr>
          </a:p>
        </p:txBody>
      </p:sp>
      <p:cxnSp>
        <p:nvCxnSpPr>
          <p:cNvPr id="48" name="直線矢印コネクタ 47"/>
          <p:cNvCxnSpPr/>
          <p:nvPr/>
        </p:nvCxnSpPr>
        <p:spPr>
          <a:xfrm>
            <a:off x="2446105" y="5598311"/>
            <a:ext cx="70329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950525" y="5425287"/>
            <a:ext cx="479211" cy="505500"/>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p:cNvSpPr txBox="1"/>
          <p:nvPr/>
        </p:nvSpPr>
        <p:spPr>
          <a:xfrm rot="16200000">
            <a:off x="4956992" y="5458728"/>
            <a:ext cx="466794" cy="430887"/>
          </a:xfrm>
          <a:prstGeom prst="rect">
            <a:avLst/>
          </a:prstGeom>
          <a:noFill/>
          <a:ln>
            <a:noFill/>
          </a:ln>
        </p:spPr>
        <p:txBody>
          <a:bodyPr wrap="none" rtlCol="0">
            <a:spAutoFit/>
          </a:bodyPr>
          <a:lstStyle/>
          <a:p>
            <a:pPr algn="ctr"/>
            <a:r>
              <a:rPr lang="en-US" altLang="ja-JP" sz="1100" dirty="0">
                <a:solidFill>
                  <a:schemeClr val="bg1">
                    <a:lumMod val="75000"/>
                  </a:schemeClr>
                </a:solidFill>
              </a:rPr>
              <a:t>ALU</a:t>
            </a:r>
            <a:br>
              <a:rPr lang="en-US" altLang="ja-JP" sz="1100" dirty="0">
                <a:solidFill>
                  <a:schemeClr val="bg1">
                    <a:lumMod val="75000"/>
                  </a:schemeClr>
                </a:solidFill>
              </a:rPr>
            </a:br>
            <a:r>
              <a:rPr lang="ja-JP" altLang="en-US" sz="1100" dirty="0">
                <a:solidFill>
                  <a:schemeClr val="bg1">
                    <a:lumMod val="75000"/>
                  </a:schemeClr>
                </a:solidFill>
              </a:rPr>
              <a:t>制御</a:t>
            </a:r>
            <a:endParaRPr kumimoji="1" lang="ja-JP" altLang="en-US" sz="1100" dirty="0">
              <a:solidFill>
                <a:schemeClr val="bg1">
                  <a:lumMod val="75000"/>
                </a:schemeClr>
              </a:solidFill>
            </a:endParaRPr>
          </a:p>
        </p:txBody>
      </p:sp>
      <p:cxnSp>
        <p:nvCxnSpPr>
          <p:cNvPr id="51" name="直線矢印コネクタ 50"/>
          <p:cNvCxnSpPr/>
          <p:nvPr/>
        </p:nvCxnSpPr>
        <p:spPr>
          <a:xfrm>
            <a:off x="5858142" y="4563170"/>
            <a:ext cx="0" cy="1133249"/>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5436369" y="5696419"/>
            <a:ext cx="42177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803098" y="5681340"/>
            <a:ext cx="147427"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920925" y="5919567"/>
            <a:ext cx="1882173"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29080" y="5598312"/>
            <a:ext cx="0" cy="321255"/>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4803098" y="5681340"/>
            <a:ext cx="0" cy="249447"/>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902373" y="5586016"/>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62537" y="3749026"/>
            <a:ext cx="127762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95086" y="4390092"/>
            <a:ext cx="234108"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台形 59"/>
          <p:cNvSpPr/>
          <p:nvPr/>
        </p:nvSpPr>
        <p:spPr>
          <a:xfrm rot="5400000">
            <a:off x="4704060" y="4334375"/>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1" name="直線矢印コネクタ 60"/>
          <p:cNvCxnSpPr/>
          <p:nvPr/>
        </p:nvCxnSpPr>
        <p:spPr>
          <a:xfrm>
            <a:off x="4062537" y="4146191"/>
            <a:ext cx="9177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670636" y="4634982"/>
            <a:ext cx="30968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659183" y="5598311"/>
            <a:ext cx="1038517"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697700" y="2398270"/>
            <a:ext cx="0" cy="318774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583590" y="4922794"/>
            <a:ext cx="207246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591210" y="4146191"/>
            <a:ext cx="0" cy="776603"/>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4560516" y="4105204"/>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8" name="直線矢印コネクタ 67"/>
          <p:cNvCxnSpPr/>
          <p:nvPr/>
        </p:nvCxnSpPr>
        <p:spPr>
          <a:xfrm>
            <a:off x="6029344" y="4064516"/>
            <a:ext cx="63432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台形 68"/>
          <p:cNvSpPr/>
          <p:nvPr/>
        </p:nvSpPr>
        <p:spPr>
          <a:xfrm rot="5400000">
            <a:off x="7964485" y="3773154"/>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0" name="直線矢印コネクタ 69"/>
          <p:cNvCxnSpPr/>
          <p:nvPr/>
        </p:nvCxnSpPr>
        <p:spPr>
          <a:xfrm>
            <a:off x="7733922" y="4074359"/>
            <a:ext cx="5068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388800" y="3614437"/>
            <a:ext cx="186435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6388800" y="3607630"/>
            <a:ext cx="0" cy="466729"/>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6359369" y="4026818"/>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4" name="直線矢印コネクタ 73"/>
          <p:cNvCxnSpPr/>
          <p:nvPr/>
        </p:nvCxnSpPr>
        <p:spPr>
          <a:xfrm>
            <a:off x="8366278" y="3835921"/>
            <a:ext cx="17887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8534708" y="3821729"/>
            <a:ext cx="0" cy="29331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820897" y="6754866"/>
            <a:ext cx="572425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0897" y="5048701"/>
            <a:ext cx="15681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2820897" y="5044095"/>
            <a:ext cx="0" cy="1710771"/>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3935478" y="1694304"/>
            <a:ext cx="0" cy="1708964"/>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3070447" y="2821017"/>
            <a:ext cx="50566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041184" y="3097037"/>
            <a:ext cx="0" cy="986215"/>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3074427" y="3152242"/>
            <a:ext cx="10734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5176458" y="3041833"/>
            <a:ext cx="0" cy="236606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3093353" y="3097037"/>
            <a:ext cx="194783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1235" y="2931425"/>
            <a:ext cx="0" cy="96603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3101917" y="3041833"/>
            <a:ext cx="2079335"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8292879" y="2876221"/>
            <a:ext cx="0" cy="636201"/>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3090578" y="2931425"/>
            <a:ext cx="3960657"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6806733" y="2986629"/>
            <a:ext cx="0" cy="91082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3078966" y="2876221"/>
            <a:ext cx="521391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839609" y="2005681"/>
            <a:ext cx="376465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989354" y="1694304"/>
            <a:ext cx="0" cy="34715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台形 93"/>
          <p:cNvSpPr/>
          <p:nvPr/>
        </p:nvSpPr>
        <p:spPr>
          <a:xfrm rot="5400000">
            <a:off x="114442" y="4082721"/>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95" name="直線矢印コネクタ 94"/>
          <p:cNvCxnSpPr/>
          <p:nvPr/>
        </p:nvCxnSpPr>
        <p:spPr>
          <a:xfrm flipH="1">
            <a:off x="190945" y="1694304"/>
            <a:ext cx="178598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5390584" y="2392532"/>
            <a:ext cx="21686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円/楕円 97"/>
          <p:cNvSpPr/>
          <p:nvPr/>
        </p:nvSpPr>
        <p:spPr>
          <a:xfrm>
            <a:off x="4868867" y="2137586"/>
            <a:ext cx="509574" cy="537528"/>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99" name="テキスト ボックス 98"/>
          <p:cNvSpPr txBox="1"/>
          <p:nvPr/>
        </p:nvSpPr>
        <p:spPr>
          <a:xfrm rot="16200000">
            <a:off x="4814239" y="2195680"/>
            <a:ext cx="614271" cy="400110"/>
          </a:xfrm>
          <a:prstGeom prst="rect">
            <a:avLst/>
          </a:prstGeom>
          <a:noFill/>
          <a:ln>
            <a:noFill/>
          </a:ln>
        </p:spPr>
        <p:txBody>
          <a:bodyPr wrap="none" rtlCol="0">
            <a:spAutoFit/>
          </a:bodyPr>
          <a:lstStyle/>
          <a:p>
            <a:pPr algn="ctr"/>
            <a:r>
              <a:rPr lang="en-US" altLang="ja-JP" sz="1000" dirty="0">
                <a:solidFill>
                  <a:schemeClr val="bg1">
                    <a:lumMod val="75000"/>
                  </a:schemeClr>
                </a:solidFill>
              </a:rPr>
              <a:t>2</a:t>
            </a:r>
            <a:r>
              <a:rPr lang="ja-JP" altLang="en-US" sz="1000" dirty="0">
                <a:solidFill>
                  <a:schemeClr val="bg1">
                    <a:lumMod val="75000"/>
                  </a:schemeClr>
                </a:solidFill>
              </a:rPr>
              <a:t>ビット</a:t>
            </a:r>
            <a:br>
              <a:rPr lang="en-US" altLang="ja-JP" sz="1000" dirty="0">
                <a:solidFill>
                  <a:schemeClr val="bg1">
                    <a:lumMod val="75000"/>
                  </a:schemeClr>
                </a:solidFill>
              </a:rPr>
            </a:br>
            <a:r>
              <a:rPr lang="ja-JP" altLang="en-US" sz="1000" dirty="0">
                <a:solidFill>
                  <a:schemeClr val="bg1">
                    <a:lumMod val="75000"/>
                  </a:schemeClr>
                </a:solidFill>
              </a:rPr>
              <a:t>左シフト</a:t>
            </a:r>
            <a:endParaRPr kumimoji="1" lang="ja-JP" altLang="en-US" sz="1000" dirty="0">
              <a:solidFill>
                <a:schemeClr val="bg1">
                  <a:lumMod val="75000"/>
                </a:schemeClr>
              </a:solidFill>
            </a:endParaRPr>
          </a:p>
        </p:txBody>
      </p:sp>
      <p:cxnSp>
        <p:nvCxnSpPr>
          <p:cNvPr id="100" name="直線矢印コネクタ 99"/>
          <p:cNvCxnSpPr/>
          <p:nvPr/>
        </p:nvCxnSpPr>
        <p:spPr>
          <a:xfrm>
            <a:off x="4685525" y="2398270"/>
            <a:ext cx="17311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5978708" y="2205237"/>
            <a:ext cx="85265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826566" y="1524000"/>
            <a:ext cx="0" cy="6812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3004" y="1531804"/>
            <a:ext cx="672356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103004" y="1531804"/>
            <a:ext cx="0" cy="2816148"/>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517653" y="4137190"/>
            <a:ext cx="16493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フローチャート: 論理積ゲート 105"/>
          <p:cNvSpPr/>
          <p:nvPr/>
        </p:nvSpPr>
        <p:spPr>
          <a:xfrm>
            <a:off x="6435504" y="2595297"/>
            <a:ext cx="228167" cy="193676"/>
          </a:xfrm>
          <a:prstGeom prst="flowChartDelay">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107" name="直線矢印コネクタ 106"/>
          <p:cNvCxnSpPr/>
          <p:nvPr/>
        </p:nvCxnSpPr>
        <p:spPr>
          <a:xfrm flipH="1">
            <a:off x="3111597" y="2986629"/>
            <a:ext cx="3695136"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6312981" y="2630666"/>
            <a:ext cx="126960"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312981" y="2630666"/>
            <a:ext cx="0" cy="11259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6040669" y="3756653"/>
            <a:ext cx="27231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2413065" y="454668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3" name="円/楕円 112"/>
          <p:cNvSpPr/>
          <p:nvPr/>
        </p:nvSpPr>
        <p:spPr>
          <a:xfrm>
            <a:off x="1956708" y="195939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4" name="テキスト ボックス 113"/>
          <p:cNvSpPr txBox="1"/>
          <p:nvPr/>
        </p:nvSpPr>
        <p:spPr>
          <a:xfrm>
            <a:off x="1216423" y="5139479"/>
            <a:ext cx="970137" cy="307777"/>
          </a:xfrm>
          <a:prstGeom prst="rect">
            <a:avLst/>
          </a:prstGeom>
          <a:noFill/>
          <a:ln>
            <a:noFill/>
          </a:ln>
        </p:spPr>
        <p:txBody>
          <a:bodyPr wrap="none" rtlCol="0">
            <a:spAutoFit/>
          </a:bodyPr>
          <a:lstStyle/>
          <a:p>
            <a:r>
              <a:rPr kumimoji="1" lang="ja-JP" altLang="en-US" sz="1400" dirty="0">
                <a:solidFill>
                  <a:schemeClr val="bg1">
                    <a:lumMod val="75000"/>
                  </a:schemeClr>
                </a:solidFill>
              </a:rPr>
              <a:t>命令メモリ</a:t>
            </a:r>
          </a:p>
        </p:txBody>
      </p:sp>
      <p:sp>
        <p:nvSpPr>
          <p:cNvPr id="115" name="テキスト ボックス 114"/>
          <p:cNvSpPr txBox="1"/>
          <p:nvPr/>
        </p:nvSpPr>
        <p:spPr>
          <a:xfrm>
            <a:off x="6645964" y="5090225"/>
            <a:ext cx="1111202" cy="307777"/>
          </a:xfrm>
          <a:prstGeom prst="rect">
            <a:avLst/>
          </a:prstGeom>
          <a:noFill/>
          <a:ln>
            <a:noFill/>
          </a:ln>
        </p:spPr>
        <p:txBody>
          <a:bodyPr wrap="none" rtlCol="0">
            <a:spAutoFit/>
          </a:bodyPr>
          <a:lstStyle/>
          <a:p>
            <a:r>
              <a:rPr kumimoji="1" lang="ja-JP" altLang="en-US" sz="1400" dirty="0">
                <a:solidFill>
                  <a:schemeClr val="bg1">
                    <a:lumMod val="75000"/>
                  </a:schemeClr>
                </a:solidFill>
              </a:rPr>
              <a:t>データメモリ</a:t>
            </a:r>
          </a:p>
        </p:txBody>
      </p:sp>
      <p:sp>
        <p:nvSpPr>
          <p:cNvPr id="127" name="テキスト ボックス 126"/>
          <p:cNvSpPr txBox="1"/>
          <p:nvPr/>
        </p:nvSpPr>
        <p:spPr>
          <a:xfrm rot="16200000">
            <a:off x="3857559" y="5320926"/>
            <a:ext cx="449162"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RegDst</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8" name="テキスト ボックス 127"/>
          <p:cNvSpPr txBox="1"/>
          <p:nvPr/>
        </p:nvSpPr>
        <p:spPr>
          <a:xfrm rot="16200000">
            <a:off x="3567602" y="2269251"/>
            <a:ext cx="5261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9" name="テキスト ボックス 128"/>
          <p:cNvSpPr txBox="1"/>
          <p:nvPr/>
        </p:nvSpPr>
        <p:spPr>
          <a:xfrm rot="16200000">
            <a:off x="4730291" y="3253513"/>
            <a:ext cx="4732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ALUSrc</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0" name="テキスト ボックス 129"/>
          <p:cNvSpPr txBox="1"/>
          <p:nvPr/>
        </p:nvSpPr>
        <p:spPr>
          <a:xfrm rot="16200000">
            <a:off x="4987940" y="3063658"/>
            <a:ext cx="552816"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ALUOp</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1" name="テキスト ボックス 130"/>
          <p:cNvSpPr txBox="1"/>
          <p:nvPr/>
        </p:nvSpPr>
        <p:spPr>
          <a:xfrm rot="16200000">
            <a:off x="6450173"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MemRead</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2" name="テキスト ボックス 131"/>
          <p:cNvSpPr txBox="1"/>
          <p:nvPr/>
        </p:nvSpPr>
        <p:spPr>
          <a:xfrm rot="16200000">
            <a:off x="6813107"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3" name="テキスト ボックス 132"/>
          <p:cNvSpPr txBox="1"/>
          <p:nvPr/>
        </p:nvSpPr>
        <p:spPr>
          <a:xfrm rot="16200000">
            <a:off x="8108514" y="3077065"/>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MemtoReg</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5629140" y="2601512"/>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Branch</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rot="16200000">
            <a:off x="6090892" y="3142868"/>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Zero</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56" name="円/楕円 155"/>
          <p:cNvSpPr/>
          <p:nvPr/>
        </p:nvSpPr>
        <p:spPr>
          <a:xfrm>
            <a:off x="4664090" y="4600110"/>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60" name="正方形/長方形 159"/>
          <p:cNvSpPr/>
          <p:nvPr/>
        </p:nvSpPr>
        <p:spPr>
          <a:xfrm>
            <a:off x="2194672"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0" name="グループ化 219"/>
          <p:cNvGrpSpPr/>
          <p:nvPr/>
        </p:nvGrpSpPr>
        <p:grpSpPr>
          <a:xfrm rot="16200000">
            <a:off x="1321873" y="1875787"/>
            <a:ext cx="660329" cy="375143"/>
            <a:chOff x="1943382" y="4001244"/>
            <a:chExt cx="1983752" cy="803933"/>
          </a:xfrm>
          <a:solidFill>
            <a:schemeClr val="bg1">
              <a:lumMod val="95000"/>
            </a:schemeClr>
          </a:solidFill>
        </p:grpSpPr>
        <p:sp>
          <p:nvSpPr>
            <p:cNvPr id="221" name="台形 22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22" name="二等辺三角形 22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3" name="テキスト ボックス 222"/>
          <p:cNvSpPr txBox="1"/>
          <p:nvPr/>
        </p:nvSpPr>
        <p:spPr>
          <a:xfrm rot="16200000">
            <a:off x="1427605" y="1916766"/>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95" name="直線コネクタ 294"/>
          <p:cNvCxnSpPr/>
          <p:nvPr/>
        </p:nvCxnSpPr>
        <p:spPr>
          <a:xfrm>
            <a:off x="7885519"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直線矢印コネクタ 309"/>
          <p:cNvCxnSpPr/>
          <p:nvPr/>
        </p:nvCxnSpPr>
        <p:spPr>
          <a:xfrm>
            <a:off x="103004" y="4347950"/>
            <a:ext cx="28769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直線矢印コネクタ 312"/>
          <p:cNvCxnSpPr/>
          <p:nvPr/>
        </p:nvCxnSpPr>
        <p:spPr>
          <a:xfrm>
            <a:off x="190945" y="3943228"/>
            <a:ext cx="199755"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直線矢印コネクタ 315"/>
          <p:cNvCxnSpPr/>
          <p:nvPr/>
        </p:nvCxnSpPr>
        <p:spPr>
          <a:xfrm flipV="1">
            <a:off x="190945" y="1694304"/>
            <a:ext cx="0" cy="226858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直線矢印コネクタ 319"/>
          <p:cNvCxnSpPr/>
          <p:nvPr/>
        </p:nvCxnSpPr>
        <p:spPr>
          <a:xfrm flipH="1">
            <a:off x="6660782" y="2692135"/>
            <a:ext cx="341164"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直線矢印コネクタ 321"/>
          <p:cNvCxnSpPr/>
          <p:nvPr/>
        </p:nvCxnSpPr>
        <p:spPr>
          <a:xfrm>
            <a:off x="6990658" y="1437248"/>
            <a:ext cx="0" cy="12548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直線矢印コネクタ 323"/>
          <p:cNvCxnSpPr/>
          <p:nvPr/>
        </p:nvCxnSpPr>
        <p:spPr>
          <a:xfrm flipH="1">
            <a:off x="448406" y="1432744"/>
            <a:ext cx="654225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矢印コネクタ 325"/>
          <p:cNvCxnSpPr/>
          <p:nvPr/>
        </p:nvCxnSpPr>
        <p:spPr>
          <a:xfrm flipV="1">
            <a:off x="448406" y="1432744"/>
            <a:ext cx="0" cy="2403068"/>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正方形/長方形 333"/>
          <p:cNvSpPr/>
          <p:nvPr/>
        </p:nvSpPr>
        <p:spPr>
          <a:xfrm>
            <a:off x="4351395"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6126646"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7817418" y="2421004"/>
            <a:ext cx="132910" cy="409744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矢印コネクタ 166"/>
          <p:cNvCxnSpPr/>
          <p:nvPr/>
        </p:nvCxnSpPr>
        <p:spPr>
          <a:xfrm flipV="1">
            <a:off x="2720869" y="4591023"/>
            <a:ext cx="0" cy="2047029"/>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66278" y="6192557"/>
            <a:ext cx="0" cy="448072"/>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2720869" y="6638052"/>
            <a:ext cx="5645409"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8127138" y="1694304"/>
            <a:ext cx="0" cy="1126713"/>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p:nvPr/>
        </p:nvCxnSpPr>
        <p:spPr>
          <a:xfrm flipH="1">
            <a:off x="3935478" y="1694304"/>
            <a:ext cx="4191660"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a:xfrm>
            <a:off x="319306" y="5787209"/>
            <a:ext cx="849139" cy="982976"/>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900" dirty="0" err="1">
                <a:solidFill>
                  <a:schemeClr val="tx1"/>
                </a:solidFill>
              </a:rPr>
              <a:t>lw</a:t>
            </a:r>
            <a:r>
              <a:rPr lang="en-US" altLang="ja-JP" sz="900" dirty="0">
                <a:solidFill>
                  <a:schemeClr val="tx1"/>
                </a:solidFill>
              </a:rPr>
              <a:t> $s2, 4($t0)</a:t>
            </a:r>
          </a:p>
          <a:p>
            <a:r>
              <a:rPr lang="en-US" altLang="ja-JP" sz="900" dirty="0">
                <a:solidFill>
                  <a:schemeClr val="tx1"/>
                </a:solidFill>
              </a:rPr>
              <a:t>add $t1,$s0,$s1</a:t>
            </a:r>
          </a:p>
          <a:p>
            <a:r>
              <a:rPr lang="en-US" altLang="ja-JP" sz="900" dirty="0">
                <a:solidFill>
                  <a:schemeClr val="tx1"/>
                </a:solidFill>
              </a:rPr>
              <a:t>sub $t2,$s3,$s4</a:t>
            </a:r>
          </a:p>
          <a:p>
            <a:r>
              <a:rPr lang="en-US" altLang="ja-JP" sz="900" dirty="0" err="1">
                <a:solidFill>
                  <a:schemeClr val="tx1"/>
                </a:solidFill>
              </a:rPr>
              <a:t>sw</a:t>
            </a:r>
            <a:r>
              <a:rPr lang="en-US" altLang="ja-JP" sz="900" dirty="0">
                <a:solidFill>
                  <a:schemeClr val="tx1"/>
                </a:solidFill>
              </a:rPr>
              <a:t> $s5, 16($t0)</a:t>
            </a:r>
          </a:p>
          <a:p>
            <a:r>
              <a:rPr lang="en-US" altLang="ja-JP" sz="900" dirty="0" err="1">
                <a:solidFill>
                  <a:schemeClr val="tx1"/>
                </a:solidFill>
              </a:rPr>
              <a:t>beq</a:t>
            </a:r>
            <a:r>
              <a:rPr lang="en-US" altLang="ja-JP" sz="900" dirty="0">
                <a:solidFill>
                  <a:schemeClr val="tx1"/>
                </a:solidFill>
              </a:rPr>
              <a:t> $s6,$s7,20</a:t>
            </a:r>
          </a:p>
        </p:txBody>
      </p:sp>
      <p:cxnSp>
        <p:nvCxnSpPr>
          <p:cNvPr id="15" name="直線コネクタ 14"/>
          <p:cNvCxnSpPr/>
          <p:nvPr/>
        </p:nvCxnSpPr>
        <p:spPr>
          <a:xfrm>
            <a:off x="755705" y="6532815"/>
            <a:ext cx="0" cy="1609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23529" y="5741251"/>
            <a:ext cx="248786" cy="230832"/>
          </a:xfrm>
          <a:prstGeom prst="rect">
            <a:avLst/>
          </a:prstGeom>
          <a:noFill/>
        </p:spPr>
        <p:txBody>
          <a:bodyPr wrap="none" rtlCol="0">
            <a:spAutoFit/>
          </a:bodyPr>
          <a:lstStyle/>
          <a:p>
            <a:r>
              <a:rPr kumimoji="1" lang="en-US" altLang="ja-JP" sz="900" dirty="0"/>
              <a:t>0</a:t>
            </a:r>
            <a:endParaRPr kumimoji="1" lang="ja-JP" altLang="en-US" sz="900" dirty="0"/>
          </a:p>
        </p:txBody>
      </p:sp>
      <p:sp>
        <p:nvSpPr>
          <p:cNvPr id="159" name="テキスト ボックス 158"/>
          <p:cNvSpPr txBox="1"/>
          <p:nvPr/>
        </p:nvSpPr>
        <p:spPr>
          <a:xfrm>
            <a:off x="123529" y="5884773"/>
            <a:ext cx="248786" cy="230832"/>
          </a:xfrm>
          <a:prstGeom prst="rect">
            <a:avLst/>
          </a:prstGeom>
          <a:noFill/>
        </p:spPr>
        <p:txBody>
          <a:bodyPr wrap="none" rtlCol="0">
            <a:spAutoFit/>
          </a:bodyPr>
          <a:lstStyle/>
          <a:p>
            <a:r>
              <a:rPr kumimoji="1" lang="en-US" altLang="ja-JP" sz="900" dirty="0"/>
              <a:t>4</a:t>
            </a:r>
            <a:endParaRPr kumimoji="1" lang="ja-JP" altLang="en-US" sz="900" dirty="0"/>
          </a:p>
        </p:txBody>
      </p:sp>
      <p:sp>
        <p:nvSpPr>
          <p:cNvPr id="161" name="テキスト ボックス 160"/>
          <p:cNvSpPr txBox="1"/>
          <p:nvPr/>
        </p:nvSpPr>
        <p:spPr>
          <a:xfrm>
            <a:off x="125311" y="6015683"/>
            <a:ext cx="248786" cy="230832"/>
          </a:xfrm>
          <a:prstGeom prst="rect">
            <a:avLst/>
          </a:prstGeom>
          <a:noFill/>
        </p:spPr>
        <p:txBody>
          <a:bodyPr wrap="none" rtlCol="0">
            <a:spAutoFit/>
          </a:bodyPr>
          <a:lstStyle/>
          <a:p>
            <a:r>
              <a:rPr kumimoji="1" lang="en-US" altLang="ja-JP" sz="900" dirty="0"/>
              <a:t>8</a:t>
            </a:r>
            <a:endParaRPr kumimoji="1" lang="ja-JP" altLang="en-US" sz="900" dirty="0"/>
          </a:p>
        </p:txBody>
      </p:sp>
      <p:sp>
        <p:nvSpPr>
          <p:cNvPr id="162" name="テキスト ボックス 161"/>
          <p:cNvSpPr txBox="1"/>
          <p:nvPr/>
        </p:nvSpPr>
        <p:spPr>
          <a:xfrm>
            <a:off x="61192" y="6159205"/>
            <a:ext cx="312906" cy="230832"/>
          </a:xfrm>
          <a:prstGeom prst="rect">
            <a:avLst/>
          </a:prstGeom>
          <a:noFill/>
        </p:spPr>
        <p:txBody>
          <a:bodyPr wrap="none" rtlCol="0">
            <a:spAutoFit/>
          </a:bodyPr>
          <a:lstStyle/>
          <a:p>
            <a:r>
              <a:rPr kumimoji="1" lang="en-US" altLang="ja-JP" sz="900" dirty="0"/>
              <a:t>12</a:t>
            </a:r>
            <a:endParaRPr kumimoji="1" lang="ja-JP" altLang="en-US" sz="900" dirty="0"/>
          </a:p>
        </p:txBody>
      </p:sp>
      <p:sp>
        <p:nvSpPr>
          <p:cNvPr id="163" name="テキスト ボックス 162"/>
          <p:cNvSpPr txBox="1"/>
          <p:nvPr/>
        </p:nvSpPr>
        <p:spPr>
          <a:xfrm>
            <a:off x="61192" y="6292353"/>
            <a:ext cx="312906" cy="230832"/>
          </a:xfrm>
          <a:prstGeom prst="rect">
            <a:avLst/>
          </a:prstGeom>
          <a:noFill/>
        </p:spPr>
        <p:txBody>
          <a:bodyPr wrap="none" rtlCol="0">
            <a:spAutoFit/>
          </a:bodyPr>
          <a:lstStyle/>
          <a:p>
            <a:r>
              <a:rPr kumimoji="1" lang="en-US" altLang="ja-JP" sz="900" dirty="0"/>
              <a:t>16</a:t>
            </a:r>
            <a:endParaRPr kumimoji="1" lang="ja-JP" altLang="en-US" sz="900" dirty="0"/>
          </a:p>
        </p:txBody>
      </p:sp>
      <p:sp>
        <p:nvSpPr>
          <p:cNvPr id="17" name="テキスト ボックス 16"/>
          <p:cNvSpPr txBox="1"/>
          <p:nvPr/>
        </p:nvSpPr>
        <p:spPr>
          <a:xfrm>
            <a:off x="242774" y="5482327"/>
            <a:ext cx="987771" cy="307777"/>
          </a:xfrm>
          <a:prstGeom prst="rect">
            <a:avLst/>
          </a:prstGeom>
          <a:noFill/>
        </p:spPr>
        <p:txBody>
          <a:bodyPr wrap="none" rtlCol="0">
            <a:spAutoFit/>
          </a:bodyPr>
          <a:lstStyle/>
          <a:p>
            <a:r>
              <a:rPr lang="ja-JP" altLang="en-US" sz="1400" dirty="0"/>
              <a:t>プログラム</a:t>
            </a:r>
            <a:endParaRPr kumimoji="1" lang="ja-JP" altLang="en-US" sz="1400" dirty="0"/>
          </a:p>
        </p:txBody>
      </p:sp>
      <p:grpSp>
        <p:nvGrpSpPr>
          <p:cNvPr id="152" name="グループ化 151"/>
          <p:cNvGrpSpPr/>
          <p:nvPr/>
        </p:nvGrpSpPr>
        <p:grpSpPr>
          <a:xfrm>
            <a:off x="189262" y="1693949"/>
            <a:ext cx="1996306" cy="3752157"/>
            <a:chOff x="197940" y="1686501"/>
            <a:chExt cx="1996306" cy="3752157"/>
          </a:xfrm>
        </p:grpSpPr>
        <p:grpSp>
          <p:nvGrpSpPr>
            <p:cNvPr id="153" name="グループ化 152"/>
            <p:cNvGrpSpPr/>
            <p:nvPr/>
          </p:nvGrpSpPr>
          <p:grpSpPr>
            <a:xfrm>
              <a:off x="197940" y="1686501"/>
              <a:ext cx="1911507" cy="3438708"/>
              <a:chOff x="343345" y="1846704"/>
              <a:chExt cx="1911507" cy="3438708"/>
            </a:xfrm>
          </p:grpSpPr>
          <p:sp>
            <p:nvSpPr>
              <p:cNvPr id="158" name="正方形/長方形 157"/>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0</a:t>
                </a:r>
                <a:endParaRPr kumimoji="1" lang="ja-JP" altLang="en-US" sz="1400" dirty="0">
                  <a:solidFill>
                    <a:schemeClr val="tx1"/>
                  </a:solidFill>
                </a:endParaRPr>
              </a:p>
            </p:txBody>
          </p:sp>
          <p:sp>
            <p:nvSpPr>
              <p:cNvPr id="164" name="正方形/長方形 163"/>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166" name="直線矢印コネクタ 165"/>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4" name="円/楕円 173"/>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cxnSp>
            <p:nvCxnSpPr>
              <p:cNvPr id="176" name="直線矢印コネクタ 175"/>
              <p:cNvCxnSpPr/>
              <p:nvPr/>
            </p:nvCxnSpPr>
            <p:spPr>
              <a:xfrm>
                <a:off x="2141754" y="18467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8" name="台形 177"/>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9" name="直線矢印コネクタ 178"/>
              <p:cNvCxnSpPr/>
              <p:nvPr/>
            </p:nvCxnSpPr>
            <p:spPr>
              <a:xfrm flipH="1">
                <a:off x="343345" y="18467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a:off x="670053" y="42895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円/楕円 180"/>
              <p:cNvSpPr/>
              <p:nvPr/>
            </p:nvSpPr>
            <p:spPr>
              <a:xfrm>
                <a:off x="2109108" y="21117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2" name="グループ化 181"/>
              <p:cNvGrpSpPr/>
              <p:nvPr/>
            </p:nvGrpSpPr>
            <p:grpSpPr>
              <a:xfrm rot="16200000">
                <a:off x="1474273" y="2028187"/>
                <a:ext cx="660329" cy="375143"/>
                <a:chOff x="1943382" y="4001244"/>
                <a:chExt cx="1983752" cy="803933"/>
              </a:xfrm>
            </p:grpSpPr>
            <p:sp>
              <p:nvSpPr>
                <p:cNvPr id="186" name="台形 185"/>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二等辺三角形 186"/>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3" name="テキスト ボックス 182"/>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184" name="直線矢印コネクタ 183"/>
              <p:cNvCxnSpPr/>
              <p:nvPr/>
            </p:nvCxnSpPr>
            <p:spPr>
              <a:xfrm>
                <a:off x="343345" y="40956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flipV="1">
                <a:off x="343345" y="18467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4" name="直線矢印コネクタ 153"/>
            <p:cNvCxnSpPr/>
            <p:nvPr/>
          </p:nvCxnSpPr>
          <p:spPr>
            <a:xfrm>
              <a:off x="1839609" y="200135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1224109" y="5130881"/>
              <a:ext cx="970137" cy="307777"/>
            </a:xfrm>
            <a:prstGeom prst="rect">
              <a:avLst/>
            </a:prstGeom>
            <a:noFill/>
          </p:spPr>
          <p:txBody>
            <a:bodyPr wrap="none" rtlCol="0">
              <a:spAutoFit/>
            </a:bodyPr>
            <a:lstStyle/>
            <a:p>
              <a:r>
                <a:rPr kumimoji="1" lang="ja-JP" altLang="en-US" sz="1400" dirty="0"/>
                <a:t>命令メモリ</a:t>
              </a:r>
            </a:p>
          </p:txBody>
        </p:sp>
      </p:grpSp>
      <p:grpSp>
        <p:nvGrpSpPr>
          <p:cNvPr id="3" name="グループ化 2"/>
          <p:cNvGrpSpPr/>
          <p:nvPr/>
        </p:nvGrpSpPr>
        <p:grpSpPr>
          <a:xfrm>
            <a:off x="969493" y="4466142"/>
            <a:ext cx="1132270" cy="230832"/>
            <a:chOff x="969493" y="4466142"/>
            <a:chExt cx="1132270" cy="230832"/>
          </a:xfrm>
        </p:grpSpPr>
        <p:sp>
          <p:nvSpPr>
            <p:cNvPr id="188" name="正方形/長方形 187"/>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err="1">
                  <a:solidFill>
                    <a:schemeClr val="tx1"/>
                  </a:solidFill>
                </a:rPr>
                <a:t>lw</a:t>
              </a:r>
              <a:r>
                <a:rPr lang="en-US" altLang="ja-JP" sz="900" dirty="0">
                  <a:solidFill>
                    <a:schemeClr val="tx1"/>
                  </a:solidFill>
                </a:rPr>
                <a:t> $s2, 4($t0)</a:t>
              </a:r>
            </a:p>
          </p:txBody>
        </p:sp>
        <p:sp>
          <p:nvSpPr>
            <p:cNvPr id="189" name="テキスト ボックス 188"/>
            <p:cNvSpPr txBox="1"/>
            <p:nvPr/>
          </p:nvSpPr>
          <p:spPr>
            <a:xfrm>
              <a:off x="969493" y="4466142"/>
              <a:ext cx="328936" cy="230832"/>
            </a:xfrm>
            <a:prstGeom prst="rect">
              <a:avLst/>
            </a:prstGeom>
            <a:noFill/>
          </p:spPr>
          <p:txBody>
            <a:bodyPr wrap="none" rtlCol="0">
              <a:spAutoFit/>
            </a:bodyPr>
            <a:lstStyle/>
            <a:p>
              <a:r>
                <a:rPr kumimoji="1" lang="en-US" altLang="ja-JP" sz="900" dirty="0">
                  <a:solidFill>
                    <a:srgbClr val="C00000"/>
                  </a:solidFill>
                </a:rPr>
                <a:t>“0”</a:t>
              </a:r>
              <a:endParaRPr kumimoji="1" lang="ja-JP" altLang="en-US" sz="900" dirty="0">
                <a:solidFill>
                  <a:srgbClr val="C00000"/>
                </a:solidFill>
              </a:endParaRPr>
            </a:p>
          </p:txBody>
        </p:sp>
      </p:grpSp>
      <p:sp>
        <p:nvSpPr>
          <p:cNvPr id="190" name="テキスト ボックス 189"/>
          <p:cNvSpPr txBox="1"/>
          <p:nvPr/>
        </p:nvSpPr>
        <p:spPr>
          <a:xfrm>
            <a:off x="172281" y="3499062"/>
            <a:ext cx="328936" cy="230832"/>
          </a:xfrm>
          <a:prstGeom prst="rect">
            <a:avLst/>
          </a:prstGeom>
          <a:noFill/>
        </p:spPr>
        <p:txBody>
          <a:bodyPr wrap="none" rtlCol="0">
            <a:spAutoFit/>
          </a:bodyPr>
          <a:lstStyle/>
          <a:p>
            <a:r>
              <a:rPr kumimoji="1" lang="en-US" altLang="ja-JP" sz="900" dirty="0">
                <a:solidFill>
                  <a:srgbClr val="C00000"/>
                </a:solidFill>
              </a:rPr>
              <a:t>“4”</a:t>
            </a:r>
            <a:endParaRPr kumimoji="1" lang="ja-JP" altLang="en-US" sz="900" dirty="0">
              <a:solidFill>
                <a:srgbClr val="C00000"/>
              </a:solidFill>
            </a:endParaRPr>
          </a:p>
        </p:txBody>
      </p:sp>
      <p:cxnSp>
        <p:nvCxnSpPr>
          <p:cNvPr id="191" name="直線コネクタ 190"/>
          <p:cNvCxnSpPr/>
          <p:nvPr/>
        </p:nvCxnSpPr>
        <p:spPr>
          <a:xfrm>
            <a:off x="2255846" y="1310329"/>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4" name="直線矢印コネクタ 193"/>
          <p:cNvCxnSpPr/>
          <p:nvPr/>
        </p:nvCxnSpPr>
        <p:spPr>
          <a:xfrm>
            <a:off x="2121073" y="4572367"/>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2192472" y="1832229"/>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6" name="グループ化 225"/>
          <p:cNvGrpSpPr/>
          <p:nvPr/>
        </p:nvGrpSpPr>
        <p:grpSpPr>
          <a:xfrm>
            <a:off x="651582" y="1345377"/>
            <a:ext cx="1060758" cy="265735"/>
            <a:chOff x="189062" y="1247706"/>
            <a:chExt cx="1060758" cy="265735"/>
          </a:xfrm>
        </p:grpSpPr>
        <p:sp>
          <p:nvSpPr>
            <p:cNvPr id="225" name="角丸四角形 22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196" name="グループ化 195"/>
          <p:cNvGrpSpPr/>
          <p:nvPr/>
        </p:nvGrpSpPr>
        <p:grpSpPr>
          <a:xfrm>
            <a:off x="2115837" y="1312392"/>
            <a:ext cx="206723" cy="5524736"/>
            <a:chOff x="2115189" y="1312037"/>
            <a:chExt cx="206723" cy="5524736"/>
          </a:xfrm>
        </p:grpSpPr>
        <p:cxnSp>
          <p:nvCxnSpPr>
            <p:cNvPr id="197" name="直線コネクタ 196"/>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0" name="正方形/長方形 199"/>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1" name="グループ化 200"/>
          <p:cNvGrpSpPr/>
          <p:nvPr/>
        </p:nvGrpSpPr>
        <p:grpSpPr>
          <a:xfrm>
            <a:off x="4064808" y="1313893"/>
            <a:ext cx="424182" cy="5524736"/>
            <a:chOff x="4063480" y="1313538"/>
            <a:chExt cx="424182" cy="5524736"/>
          </a:xfrm>
        </p:grpSpPr>
        <p:sp>
          <p:nvSpPr>
            <p:cNvPr id="202" name="テキスト ボックス 201"/>
            <p:cNvSpPr txBox="1"/>
            <p:nvPr/>
          </p:nvSpPr>
          <p:spPr>
            <a:xfrm rot="16200000">
              <a:off x="3982779" y="3418618"/>
              <a:ext cx="521297" cy="230832"/>
            </a:xfrm>
            <a:prstGeom prst="rect">
              <a:avLst/>
            </a:prstGeom>
            <a:noFill/>
          </p:spPr>
          <p:txBody>
            <a:bodyPr wrap="none" rtlCol="0">
              <a:spAutoFit/>
            </a:bodyPr>
            <a:lstStyle/>
            <a:p>
              <a:r>
                <a:rPr kumimoji="1" lang="en-US" altLang="ja-JP" sz="900" dirty="0">
                  <a:solidFill>
                    <a:srgbClr val="C00000"/>
                  </a:solidFill>
                </a:rPr>
                <a:t>“1024”</a:t>
              </a:r>
              <a:endParaRPr kumimoji="1" lang="ja-JP" altLang="en-US" sz="900" dirty="0">
                <a:solidFill>
                  <a:srgbClr val="C00000"/>
                </a:solidFill>
              </a:endParaRPr>
            </a:p>
          </p:txBody>
        </p:sp>
        <p:cxnSp>
          <p:nvCxnSpPr>
            <p:cNvPr id="203" name="直線コネクタ 202"/>
            <p:cNvCxnSpPr/>
            <p:nvPr/>
          </p:nvCxnSpPr>
          <p:spPr>
            <a:xfrm>
              <a:off x="4418150" y="1313538"/>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05" name="直線矢印コネクタ 204"/>
            <p:cNvCxnSpPr/>
            <p:nvPr/>
          </p:nvCxnSpPr>
          <p:spPr>
            <a:xfrm>
              <a:off x="4063480" y="3748671"/>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正方形/長方形 206"/>
            <p:cNvSpPr/>
            <p:nvPr/>
          </p:nvSpPr>
          <p:spPr>
            <a:xfrm>
              <a:off x="4352338" y="1829653"/>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rot="16200000">
              <a:off x="3957412" y="6344393"/>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grpSp>
      <p:grpSp>
        <p:nvGrpSpPr>
          <p:cNvPr id="208" name="グループ化 207"/>
          <p:cNvGrpSpPr/>
          <p:nvPr/>
        </p:nvGrpSpPr>
        <p:grpSpPr>
          <a:xfrm>
            <a:off x="2323240" y="2640246"/>
            <a:ext cx="2029483" cy="3770684"/>
            <a:chOff x="2321912" y="2634159"/>
            <a:chExt cx="2029483" cy="3770684"/>
          </a:xfrm>
        </p:grpSpPr>
        <p:grpSp>
          <p:nvGrpSpPr>
            <p:cNvPr id="209" name="グループ化 208"/>
            <p:cNvGrpSpPr/>
            <p:nvPr/>
          </p:nvGrpSpPr>
          <p:grpSpPr>
            <a:xfrm>
              <a:off x="2321912" y="2634159"/>
              <a:ext cx="2029483" cy="3770684"/>
              <a:chOff x="2321912" y="2634159"/>
              <a:chExt cx="2029483" cy="3770684"/>
            </a:xfrm>
          </p:grpSpPr>
          <p:grpSp>
            <p:nvGrpSpPr>
              <p:cNvPr id="212" name="グループ化 211"/>
              <p:cNvGrpSpPr/>
              <p:nvPr/>
            </p:nvGrpSpPr>
            <p:grpSpPr>
              <a:xfrm>
                <a:off x="2321912" y="2634159"/>
                <a:ext cx="2029483" cy="3770684"/>
                <a:chOff x="2475974" y="2794750"/>
                <a:chExt cx="2029483" cy="3770684"/>
              </a:xfrm>
            </p:grpSpPr>
            <p:cxnSp>
              <p:nvCxnSpPr>
                <p:cNvPr id="217" name="直線矢印コネクタ 216"/>
                <p:cNvCxnSpPr/>
                <p:nvPr/>
              </p:nvCxnSpPr>
              <p:spPr>
                <a:xfrm>
                  <a:off x="4346982" y="6344957"/>
                  <a:ext cx="1584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テキスト ボックス 217"/>
                <p:cNvSpPr txBox="1"/>
                <p:nvPr/>
              </p:nvSpPr>
              <p:spPr>
                <a:xfrm>
                  <a:off x="3083545" y="3352601"/>
                  <a:ext cx="1056700" cy="246221"/>
                </a:xfrm>
                <a:prstGeom prst="rect">
                  <a:avLst/>
                </a:prstGeom>
                <a:noFill/>
              </p:spPr>
              <p:txBody>
                <a:bodyPr wrap="none" rtlCol="0">
                  <a:spAutoFit/>
                </a:bodyPr>
                <a:lstStyle/>
                <a:p>
                  <a:r>
                    <a:rPr kumimoji="1" lang="ja-JP" altLang="en-US" sz="1000" dirty="0"/>
                    <a:t>レジスタファイル</a:t>
                  </a:r>
                </a:p>
              </p:txBody>
            </p:sp>
            <p:sp>
              <p:nvSpPr>
                <p:cNvPr id="227" name="正方形/長方形 226"/>
                <p:cNvSpPr/>
                <p:nvPr/>
              </p:nvSpPr>
              <p:spPr>
                <a:xfrm>
                  <a:off x="3138714" y="3592494"/>
                  <a:ext cx="1076223" cy="1811109"/>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228" name="円/楕円 227"/>
                <p:cNvSpPr/>
                <p:nvPr/>
              </p:nvSpPr>
              <p:spPr>
                <a:xfrm>
                  <a:off x="2826410" y="2794750"/>
                  <a:ext cx="420313" cy="66213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テキスト ボックス 228"/>
                <p:cNvSpPr txBox="1"/>
                <p:nvPr/>
              </p:nvSpPr>
              <p:spPr>
                <a:xfrm rot="16200000">
                  <a:off x="2745029" y="2963047"/>
                  <a:ext cx="595035" cy="338554"/>
                </a:xfrm>
                <a:prstGeom prst="rect">
                  <a:avLst/>
                </a:prstGeom>
                <a:noFill/>
              </p:spPr>
              <p:txBody>
                <a:bodyPr wrap="none" rtlCol="0">
                  <a:spAutoFit/>
                </a:bodyPr>
                <a:lstStyle/>
                <a:p>
                  <a:r>
                    <a:rPr lang="ja-JP" altLang="en-US" sz="1600" dirty="0"/>
                    <a:t>制御</a:t>
                  </a:r>
                  <a:endParaRPr kumimoji="1" lang="ja-JP" altLang="en-US" sz="1600" dirty="0"/>
                </a:p>
              </p:txBody>
            </p:sp>
            <p:cxnSp>
              <p:nvCxnSpPr>
                <p:cNvPr id="230" name="直線矢印コネクタ 229"/>
                <p:cNvCxnSpPr/>
                <p:nvPr/>
              </p:nvCxnSpPr>
              <p:spPr>
                <a:xfrm>
                  <a:off x="2475974" y="4728693"/>
                  <a:ext cx="122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直線矢印コネクタ 230"/>
                <p:cNvCxnSpPr/>
                <p:nvPr/>
              </p:nvCxnSpPr>
              <p:spPr>
                <a:xfrm>
                  <a:off x="2598505" y="3837884"/>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直線矢印コネクタ 231"/>
                <p:cNvCxnSpPr/>
                <p:nvPr/>
              </p:nvCxnSpPr>
              <p:spPr>
                <a:xfrm>
                  <a:off x="2598505" y="3127755"/>
                  <a:ext cx="2253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直線矢印コネクタ 232"/>
                <p:cNvCxnSpPr/>
                <p:nvPr/>
              </p:nvCxnSpPr>
              <p:spPr>
                <a:xfrm>
                  <a:off x="2598505" y="3139029"/>
                  <a:ext cx="0" cy="2611913"/>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直線矢印コネクタ 233"/>
                <p:cNvCxnSpPr/>
                <p:nvPr/>
              </p:nvCxnSpPr>
              <p:spPr>
                <a:xfrm>
                  <a:off x="2598505" y="4244067"/>
                  <a:ext cx="112687"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直線矢印コネクタ 234"/>
                <p:cNvCxnSpPr/>
                <p:nvPr/>
              </p:nvCxnSpPr>
              <p:spPr>
                <a:xfrm>
                  <a:off x="2711192" y="6214844"/>
                  <a:ext cx="15317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線矢印コネクタ 235"/>
                <p:cNvCxnSpPr/>
                <p:nvPr/>
              </p:nvCxnSpPr>
              <p:spPr>
                <a:xfrm flipV="1">
                  <a:off x="2711192" y="4244068"/>
                  <a:ext cx="0" cy="19707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7" name="台形 236"/>
                <p:cNvSpPr/>
                <p:nvPr/>
              </p:nvSpPr>
              <p:spPr>
                <a:xfrm rot="5400000">
                  <a:off x="4079843" y="6274060"/>
                  <a:ext cx="440950" cy="141797"/>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237"/>
                <p:cNvCxnSpPr/>
                <p:nvPr/>
              </p:nvCxnSpPr>
              <p:spPr>
                <a:xfrm>
                  <a:off x="2572879"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p:nvPr/>
              </p:nvCxnSpPr>
              <p:spPr>
                <a:xfrm>
                  <a:off x="2688808"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a:off x="2572878" y="5742751"/>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1" name="円/楕円 240"/>
                <p:cNvSpPr/>
                <p:nvPr/>
              </p:nvSpPr>
              <p:spPr>
                <a:xfrm>
                  <a:off x="3301797" y="5479163"/>
                  <a:ext cx="501696" cy="529219"/>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2" name="テキスト ボックス 241"/>
                <p:cNvSpPr txBox="1"/>
                <p:nvPr/>
              </p:nvSpPr>
              <p:spPr>
                <a:xfrm rot="16200000">
                  <a:off x="3317468" y="5523962"/>
                  <a:ext cx="466794" cy="430887"/>
                </a:xfrm>
                <a:prstGeom prst="rect">
                  <a:avLst/>
                </a:prstGeom>
                <a:noFill/>
              </p:spPr>
              <p:txBody>
                <a:bodyPr wrap="none" rtlCol="0">
                  <a:spAutoFit/>
                </a:bodyPr>
                <a:lstStyle/>
                <a:p>
                  <a:r>
                    <a:rPr lang="ja-JP" altLang="en-US" sz="1100" dirty="0"/>
                    <a:t>符号</a:t>
                  </a:r>
                  <a:br>
                    <a:rPr lang="en-US" altLang="ja-JP" sz="1100" dirty="0"/>
                  </a:br>
                  <a:r>
                    <a:rPr lang="ja-JP" altLang="en-US" sz="1100" dirty="0"/>
                    <a:t>拡張</a:t>
                  </a:r>
                  <a:endParaRPr kumimoji="1" lang="ja-JP" altLang="en-US" sz="1100" dirty="0"/>
                </a:p>
              </p:txBody>
            </p:sp>
            <p:cxnSp>
              <p:nvCxnSpPr>
                <p:cNvPr id="243" name="直線矢印コネクタ 242"/>
                <p:cNvCxnSpPr/>
                <p:nvPr/>
              </p:nvCxnSpPr>
              <p:spPr>
                <a:xfrm>
                  <a:off x="2598505" y="5750711"/>
                  <a:ext cx="7032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線矢印コネクタ 244"/>
                <p:cNvCxnSpPr/>
                <p:nvPr/>
              </p:nvCxnSpPr>
              <p:spPr>
                <a:xfrm>
                  <a:off x="3811583" y="5750711"/>
                  <a:ext cx="69387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6" name="直線矢印コネクタ 245"/>
                <p:cNvCxnSpPr/>
                <p:nvPr/>
              </p:nvCxnSpPr>
              <p:spPr>
                <a:xfrm flipH="1">
                  <a:off x="3254318" y="3194233"/>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直線矢印コネクタ 246"/>
                <p:cNvCxnSpPr/>
                <p:nvPr/>
              </p:nvCxnSpPr>
              <p:spPr>
                <a:xfrm flipH="1">
                  <a:off x="3231367" y="30286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直線矢印コネクタ 247"/>
                <p:cNvCxnSpPr/>
                <p:nvPr/>
              </p:nvCxnSpPr>
              <p:spPr>
                <a:xfrm flipH="1">
                  <a:off x="3263997" y="3139029"/>
                  <a:ext cx="124146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9" name="円/楕円 248"/>
                <p:cNvSpPr/>
                <p:nvPr/>
              </p:nvSpPr>
              <p:spPr>
                <a:xfrm>
                  <a:off x="2565465" y="469908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8" name="直線矢印コネクタ 287"/>
                <p:cNvCxnSpPr/>
                <p:nvPr/>
              </p:nvCxnSpPr>
              <p:spPr>
                <a:xfrm flipH="1">
                  <a:off x="3213869" y="29755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直線矢印コネクタ 288"/>
                <p:cNvCxnSpPr/>
                <p:nvPr/>
              </p:nvCxnSpPr>
              <p:spPr>
                <a:xfrm flipH="1">
                  <a:off x="3231367" y="29755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直線矢印コネクタ 289"/>
                <p:cNvCxnSpPr/>
                <p:nvPr/>
              </p:nvCxnSpPr>
              <p:spPr>
                <a:xfrm flipH="1">
                  <a:off x="3243312" y="3251541"/>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3" name="テキスト ボックス 212"/>
              <p:cNvSpPr txBox="1"/>
              <p:nvPr/>
            </p:nvSpPr>
            <p:spPr>
              <a:xfrm>
                <a:off x="2328093" y="2721773"/>
                <a:ext cx="370614" cy="230832"/>
              </a:xfrm>
              <a:prstGeom prst="rect">
                <a:avLst/>
              </a:prstGeom>
              <a:noFill/>
            </p:spPr>
            <p:txBody>
              <a:bodyPr wrap="none" rtlCol="0">
                <a:spAutoFit/>
              </a:bodyPr>
              <a:lstStyle/>
              <a:p>
                <a:r>
                  <a:rPr kumimoji="1" lang="en-US" altLang="ja-JP" sz="900" dirty="0">
                    <a:solidFill>
                      <a:srgbClr val="C00000"/>
                    </a:solidFill>
                  </a:rPr>
                  <a:t>“</a:t>
                </a:r>
                <a:r>
                  <a:rPr kumimoji="1" lang="en-US" altLang="ja-JP" sz="900" dirty="0" err="1">
                    <a:solidFill>
                      <a:srgbClr val="C00000"/>
                    </a:solidFill>
                  </a:rPr>
                  <a:t>lw</a:t>
                </a:r>
                <a:r>
                  <a:rPr kumimoji="1" lang="en-US" altLang="ja-JP" sz="900" dirty="0">
                    <a:solidFill>
                      <a:srgbClr val="C00000"/>
                    </a:solidFill>
                  </a:rPr>
                  <a:t>”</a:t>
                </a:r>
                <a:endParaRPr kumimoji="1" lang="ja-JP" altLang="en-US" sz="900" dirty="0">
                  <a:solidFill>
                    <a:srgbClr val="C00000"/>
                  </a:solidFill>
                </a:endParaRPr>
              </a:p>
            </p:txBody>
          </p:sp>
          <p:sp>
            <p:nvSpPr>
              <p:cNvPr id="214" name="テキスト ボックス 213"/>
              <p:cNvSpPr txBox="1"/>
              <p:nvPr/>
            </p:nvSpPr>
            <p:spPr>
              <a:xfrm>
                <a:off x="2798561" y="5380863"/>
                <a:ext cx="325730" cy="230832"/>
              </a:xfrm>
              <a:prstGeom prst="rect">
                <a:avLst/>
              </a:prstGeom>
              <a:noFill/>
            </p:spPr>
            <p:txBody>
              <a:bodyPr wrap="none" rtlCol="0">
                <a:spAutoFit/>
              </a:bodyPr>
              <a:lstStyle/>
              <a:p>
                <a:r>
                  <a:rPr kumimoji="1" lang="en-US" altLang="ja-JP" sz="900" dirty="0">
                    <a:solidFill>
                      <a:srgbClr val="C00000"/>
                    </a:solidFill>
                  </a:rPr>
                  <a:t>“4”</a:t>
                </a:r>
                <a:endParaRPr kumimoji="1" lang="ja-JP" altLang="en-US" sz="900" dirty="0">
                  <a:solidFill>
                    <a:srgbClr val="C00000"/>
                  </a:solidFill>
                </a:endParaRPr>
              </a:p>
            </p:txBody>
          </p:sp>
          <p:sp>
            <p:nvSpPr>
              <p:cNvPr id="215" name="テキスト ボックス 214"/>
              <p:cNvSpPr txBox="1"/>
              <p:nvPr/>
            </p:nvSpPr>
            <p:spPr>
              <a:xfrm>
                <a:off x="2411403" y="3862570"/>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sp>
            <p:nvSpPr>
              <p:cNvPr id="216" name="テキスト ボックス 215"/>
              <p:cNvSpPr txBox="1"/>
              <p:nvPr/>
            </p:nvSpPr>
            <p:spPr>
              <a:xfrm>
                <a:off x="2409939" y="3452102"/>
                <a:ext cx="498855" cy="230832"/>
              </a:xfrm>
              <a:prstGeom prst="rect">
                <a:avLst/>
              </a:prstGeom>
              <a:noFill/>
            </p:spPr>
            <p:txBody>
              <a:bodyPr wrap="none" rtlCol="0">
                <a:spAutoFit/>
              </a:bodyPr>
              <a:lstStyle/>
              <a:p>
                <a:r>
                  <a:rPr kumimoji="1" lang="en-US" altLang="ja-JP" sz="900" dirty="0">
                    <a:solidFill>
                      <a:srgbClr val="C00000"/>
                    </a:solidFill>
                  </a:rPr>
                  <a:t>“8(t0)”</a:t>
                </a:r>
                <a:endParaRPr kumimoji="1" lang="ja-JP" altLang="en-US" sz="900" dirty="0">
                  <a:solidFill>
                    <a:srgbClr val="C00000"/>
                  </a:solidFill>
                </a:endParaRPr>
              </a:p>
            </p:txBody>
          </p:sp>
        </p:grpSp>
        <p:cxnSp>
          <p:nvCxnSpPr>
            <p:cNvPr id="210" name="直線矢印コネクタ 209"/>
            <p:cNvCxnSpPr/>
            <p:nvPr/>
          </p:nvCxnSpPr>
          <p:spPr>
            <a:xfrm flipV="1">
              <a:off x="4145995" y="3146800"/>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H="1">
              <a:off x="3069489" y="3148658"/>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50" name="グループ化 249"/>
          <p:cNvGrpSpPr/>
          <p:nvPr/>
        </p:nvGrpSpPr>
        <p:grpSpPr>
          <a:xfrm>
            <a:off x="2986870" y="3575986"/>
            <a:ext cx="1056157" cy="243262"/>
            <a:chOff x="3652616" y="4061737"/>
            <a:chExt cx="1056157" cy="243262"/>
          </a:xfrm>
        </p:grpSpPr>
        <p:sp>
          <p:nvSpPr>
            <p:cNvPr id="251" name="正方形/長方形 250"/>
            <p:cNvSpPr/>
            <p:nvPr/>
          </p:nvSpPr>
          <p:spPr>
            <a:xfrm>
              <a:off x="3854213" y="4086743"/>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1024</a:t>
              </a:r>
              <a:endParaRPr kumimoji="1" lang="ja-JP" altLang="en-US" sz="900" dirty="0">
                <a:solidFill>
                  <a:schemeClr val="tx1"/>
                </a:solidFill>
              </a:endParaRPr>
            </a:p>
          </p:txBody>
        </p:sp>
        <p:sp>
          <p:nvSpPr>
            <p:cNvPr id="252" name="テキスト ボックス 251"/>
            <p:cNvSpPr txBox="1"/>
            <p:nvPr/>
          </p:nvSpPr>
          <p:spPr>
            <a:xfrm>
              <a:off x="3652616" y="4061737"/>
              <a:ext cx="248786" cy="230832"/>
            </a:xfrm>
            <a:prstGeom prst="rect">
              <a:avLst/>
            </a:prstGeom>
            <a:noFill/>
          </p:spPr>
          <p:txBody>
            <a:bodyPr wrap="none" rtlCol="0">
              <a:spAutoFit/>
            </a:bodyPr>
            <a:lstStyle/>
            <a:p>
              <a:r>
                <a:rPr kumimoji="1" lang="en-US" altLang="ja-JP" sz="900" dirty="0"/>
                <a:t>8</a:t>
              </a:r>
              <a:endParaRPr kumimoji="1" lang="ja-JP" altLang="en-US" sz="900" dirty="0"/>
            </a:p>
          </p:txBody>
        </p:sp>
      </p:grpSp>
      <p:grpSp>
        <p:nvGrpSpPr>
          <p:cNvPr id="253" name="グループ化 252"/>
          <p:cNvGrpSpPr/>
          <p:nvPr/>
        </p:nvGrpSpPr>
        <p:grpSpPr>
          <a:xfrm>
            <a:off x="2833986" y="1347287"/>
            <a:ext cx="1060758" cy="265735"/>
            <a:chOff x="189062" y="1247706"/>
            <a:chExt cx="1060758" cy="265735"/>
          </a:xfrm>
        </p:grpSpPr>
        <p:sp>
          <p:nvSpPr>
            <p:cNvPr id="254" name="角丸四角形 253"/>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256" name="グループ化 255"/>
          <p:cNvGrpSpPr/>
          <p:nvPr/>
        </p:nvGrpSpPr>
        <p:grpSpPr>
          <a:xfrm>
            <a:off x="188807" y="1700803"/>
            <a:ext cx="1997891" cy="3751535"/>
            <a:chOff x="197940" y="1686501"/>
            <a:chExt cx="1997891" cy="3751535"/>
          </a:xfrm>
        </p:grpSpPr>
        <p:grpSp>
          <p:nvGrpSpPr>
            <p:cNvPr id="257" name="グループ化 256"/>
            <p:cNvGrpSpPr/>
            <p:nvPr/>
          </p:nvGrpSpPr>
          <p:grpSpPr>
            <a:xfrm>
              <a:off x="197940" y="1686501"/>
              <a:ext cx="1911507" cy="3438708"/>
              <a:chOff x="343345" y="1846704"/>
              <a:chExt cx="1911507" cy="3438708"/>
            </a:xfrm>
          </p:grpSpPr>
          <p:sp>
            <p:nvSpPr>
              <p:cNvPr id="260" name="正方形/長方形 259"/>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4</a:t>
                </a:r>
                <a:endParaRPr kumimoji="1" lang="ja-JP" altLang="en-US" sz="1400" dirty="0">
                  <a:solidFill>
                    <a:schemeClr val="tx1"/>
                  </a:solidFill>
                </a:endParaRPr>
              </a:p>
            </p:txBody>
          </p:sp>
          <p:sp>
            <p:nvSpPr>
              <p:cNvPr id="261" name="正方形/長方形 260"/>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262" name="直線矢印コネクタ 261"/>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直線矢印コネクタ 262"/>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直線矢印コネクタ 263"/>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直線矢印コネクタ 264"/>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6" name="円/楕円 265"/>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テキスト ボックス 267"/>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cxnSp>
            <p:nvCxnSpPr>
              <p:cNvPr id="269" name="直線矢印コネクタ 268"/>
              <p:cNvCxnSpPr/>
              <p:nvPr/>
            </p:nvCxnSpPr>
            <p:spPr>
              <a:xfrm>
                <a:off x="2141754" y="18467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0" name="台形 269"/>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1" name="直線矢印コネクタ 270"/>
              <p:cNvCxnSpPr/>
              <p:nvPr/>
            </p:nvCxnSpPr>
            <p:spPr>
              <a:xfrm flipH="1">
                <a:off x="343345" y="18467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2" name="直線矢印コネクタ 271"/>
              <p:cNvCxnSpPr/>
              <p:nvPr/>
            </p:nvCxnSpPr>
            <p:spPr>
              <a:xfrm>
                <a:off x="670053" y="42895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3" name="円/楕円 272"/>
              <p:cNvSpPr/>
              <p:nvPr/>
            </p:nvSpPr>
            <p:spPr>
              <a:xfrm>
                <a:off x="2109108" y="21117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4" name="グループ化 273"/>
              <p:cNvGrpSpPr/>
              <p:nvPr/>
            </p:nvGrpSpPr>
            <p:grpSpPr>
              <a:xfrm rot="16200000">
                <a:off x="1474273" y="2028187"/>
                <a:ext cx="660329" cy="375143"/>
                <a:chOff x="1943382" y="4001244"/>
                <a:chExt cx="1983752" cy="803933"/>
              </a:xfrm>
            </p:grpSpPr>
            <p:sp>
              <p:nvSpPr>
                <p:cNvPr id="278" name="台形 277"/>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二等辺三角形 278"/>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テキスト ボックス 274"/>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276" name="直線矢印コネクタ 275"/>
              <p:cNvCxnSpPr/>
              <p:nvPr/>
            </p:nvCxnSpPr>
            <p:spPr>
              <a:xfrm>
                <a:off x="343345" y="40956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直線矢印コネクタ 276"/>
              <p:cNvCxnSpPr/>
              <p:nvPr/>
            </p:nvCxnSpPr>
            <p:spPr>
              <a:xfrm flipV="1">
                <a:off x="343345" y="18467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58" name="直線矢印コネクタ 257"/>
            <p:cNvCxnSpPr/>
            <p:nvPr/>
          </p:nvCxnSpPr>
          <p:spPr>
            <a:xfrm>
              <a:off x="1839609" y="200135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9" name="テキスト ボックス 258"/>
            <p:cNvSpPr txBox="1"/>
            <p:nvPr/>
          </p:nvSpPr>
          <p:spPr>
            <a:xfrm>
              <a:off x="1225694" y="5130259"/>
              <a:ext cx="970137" cy="307777"/>
            </a:xfrm>
            <a:prstGeom prst="rect">
              <a:avLst/>
            </a:prstGeom>
            <a:noFill/>
          </p:spPr>
          <p:txBody>
            <a:bodyPr wrap="none" rtlCol="0">
              <a:spAutoFit/>
            </a:bodyPr>
            <a:lstStyle/>
            <a:p>
              <a:r>
                <a:rPr kumimoji="1" lang="ja-JP" altLang="en-US" sz="1400" dirty="0"/>
                <a:t>命令メモリ</a:t>
              </a:r>
            </a:p>
          </p:txBody>
        </p:sp>
      </p:grpSp>
      <p:grpSp>
        <p:nvGrpSpPr>
          <p:cNvPr id="280" name="グループ化 279"/>
          <p:cNvGrpSpPr/>
          <p:nvPr/>
        </p:nvGrpSpPr>
        <p:grpSpPr>
          <a:xfrm>
            <a:off x="970821" y="4466497"/>
            <a:ext cx="1132270" cy="230832"/>
            <a:chOff x="969493" y="4466142"/>
            <a:chExt cx="1132270" cy="230832"/>
          </a:xfrm>
        </p:grpSpPr>
        <p:sp>
          <p:nvSpPr>
            <p:cNvPr id="281" name="正方形/長方形 280"/>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a:solidFill>
                    <a:schemeClr val="tx1"/>
                  </a:solidFill>
                </a:rPr>
                <a:t>add $t1,$s0,$s1</a:t>
              </a:r>
            </a:p>
          </p:txBody>
        </p:sp>
        <p:sp>
          <p:nvSpPr>
            <p:cNvPr id="282" name="テキスト ボックス 281"/>
            <p:cNvSpPr txBox="1"/>
            <p:nvPr/>
          </p:nvSpPr>
          <p:spPr>
            <a:xfrm>
              <a:off x="969493" y="4466142"/>
              <a:ext cx="328936" cy="230832"/>
            </a:xfrm>
            <a:prstGeom prst="rect">
              <a:avLst/>
            </a:prstGeom>
            <a:noFill/>
          </p:spPr>
          <p:txBody>
            <a:bodyPr wrap="none" rtlCol="0">
              <a:spAutoFit/>
            </a:bodyPr>
            <a:lstStyle/>
            <a:p>
              <a:r>
                <a:rPr kumimoji="1" lang="en-US" altLang="ja-JP" sz="900" dirty="0">
                  <a:solidFill>
                    <a:srgbClr val="C00000"/>
                  </a:solidFill>
                </a:rPr>
                <a:t>“4”</a:t>
              </a:r>
              <a:endParaRPr kumimoji="1" lang="ja-JP" altLang="en-US" sz="900" dirty="0">
                <a:solidFill>
                  <a:srgbClr val="C00000"/>
                </a:solidFill>
              </a:endParaRPr>
            </a:p>
          </p:txBody>
        </p:sp>
      </p:grpSp>
      <p:sp>
        <p:nvSpPr>
          <p:cNvPr id="283" name="テキスト ボックス 282"/>
          <p:cNvSpPr txBox="1"/>
          <p:nvPr/>
        </p:nvSpPr>
        <p:spPr>
          <a:xfrm>
            <a:off x="173609" y="3499417"/>
            <a:ext cx="328936" cy="230832"/>
          </a:xfrm>
          <a:prstGeom prst="rect">
            <a:avLst/>
          </a:prstGeom>
          <a:noFill/>
        </p:spPr>
        <p:txBody>
          <a:bodyPr wrap="none" rtlCol="0">
            <a:spAutoFit/>
          </a:bodyPr>
          <a:lstStyle/>
          <a:p>
            <a:r>
              <a:rPr kumimoji="1" lang="en-US" altLang="ja-JP" sz="900" dirty="0">
                <a:solidFill>
                  <a:srgbClr val="C00000"/>
                </a:solidFill>
              </a:rPr>
              <a:t>“8”</a:t>
            </a:r>
            <a:endParaRPr kumimoji="1" lang="ja-JP" altLang="en-US" sz="900" dirty="0">
              <a:solidFill>
                <a:srgbClr val="C00000"/>
              </a:solidFill>
            </a:endParaRPr>
          </a:p>
        </p:txBody>
      </p:sp>
      <p:grpSp>
        <p:nvGrpSpPr>
          <p:cNvPr id="284" name="グループ化 283"/>
          <p:cNvGrpSpPr/>
          <p:nvPr/>
        </p:nvGrpSpPr>
        <p:grpSpPr>
          <a:xfrm>
            <a:off x="652910" y="1345732"/>
            <a:ext cx="1060758" cy="265735"/>
            <a:chOff x="189062" y="1247706"/>
            <a:chExt cx="1060758" cy="265735"/>
          </a:xfrm>
        </p:grpSpPr>
        <p:sp>
          <p:nvSpPr>
            <p:cNvPr id="285" name="角丸四角形 28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spTree>
    <p:extLst>
      <p:ext uri="{BB962C8B-B14F-4D97-AF65-F5344CB8AC3E}">
        <p14:creationId xmlns:p14="http://schemas.microsoft.com/office/powerpoint/2010/main" val="34791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4"/>
                                        </p:tgtEl>
                                        <p:attrNameLst>
                                          <p:attrName>style.visibility</p:attrName>
                                        </p:attrNameLst>
                                      </p:cBhvr>
                                      <p:to>
                                        <p:strVal val="hidden"/>
                                      </p:to>
                                    </p:set>
                                  </p:childTnLst>
                                </p:cTn>
                              </p:par>
                              <p:par>
                                <p:cTn id="13" presetID="22" presetClass="entr" presetSubtype="8" fill="hold" nodeType="with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wipe(left)">
                                      <p:cBhvr>
                                        <p:cTn id="15" dur="500"/>
                                        <p:tgtEl>
                                          <p:spTgt spid="256"/>
                                        </p:tgtEl>
                                      </p:cBhvr>
                                    </p:animEffect>
                                  </p:childTnLst>
                                </p:cTn>
                              </p:par>
                              <p:par>
                                <p:cTn id="16" presetID="22" presetClass="entr" presetSubtype="8" fill="hold" nodeType="withEffect">
                                  <p:stCondLst>
                                    <p:cond delay="0"/>
                                  </p:stCondLst>
                                  <p:childTnLst>
                                    <p:set>
                                      <p:cBhvr>
                                        <p:cTn id="17" dur="1" fill="hold">
                                          <p:stCondLst>
                                            <p:cond delay="0"/>
                                          </p:stCondLst>
                                        </p:cTn>
                                        <p:tgtEl>
                                          <p:spTgt spid="208"/>
                                        </p:tgtEl>
                                        <p:attrNameLst>
                                          <p:attrName>style.visibility</p:attrName>
                                        </p:attrNameLst>
                                      </p:cBhvr>
                                      <p:to>
                                        <p:strVal val="visible"/>
                                      </p:to>
                                    </p:set>
                                    <p:animEffect transition="in" filter="wipe(left)">
                                      <p:cBhvr>
                                        <p:cTn id="18" dur="500"/>
                                        <p:tgtEl>
                                          <p:spTgt spid="208"/>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80"/>
                                        </p:tgtEl>
                                        <p:attrNameLst>
                                          <p:attrName>style.visibility</p:attrName>
                                        </p:attrNameLst>
                                      </p:cBhvr>
                                      <p:to>
                                        <p:strVal val="visible"/>
                                      </p:to>
                                    </p:set>
                                    <p:animEffect transition="in" filter="randombar(horizontal)">
                                      <p:cBhvr>
                                        <p:cTn id="22" dur="500"/>
                                        <p:tgtEl>
                                          <p:spTgt spid="28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83"/>
                                        </p:tgtEl>
                                        <p:attrNameLst>
                                          <p:attrName>style.visibility</p:attrName>
                                        </p:attrNameLst>
                                      </p:cBhvr>
                                      <p:to>
                                        <p:strVal val="visible"/>
                                      </p:to>
                                    </p:set>
                                    <p:animEffect transition="in" filter="randombar(horizontal)">
                                      <p:cBhvr>
                                        <p:cTn id="25" dur="500"/>
                                        <p:tgtEl>
                                          <p:spTgt spid="283"/>
                                        </p:tgtEl>
                                      </p:cBhvr>
                                    </p:animEffect>
                                  </p:childTnLst>
                                </p:cTn>
                              </p:par>
                              <p:par>
                                <p:cTn id="26" presetID="14" presetClass="entr" presetSubtype="10" fill="hold" nodeType="with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randombar(horizontal)">
                                      <p:cBhvr>
                                        <p:cTn id="28" dur="500"/>
                                        <p:tgtEl>
                                          <p:spTgt spid="25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96"/>
                                        </p:tgtEl>
                                        <p:attrNameLst>
                                          <p:attrName>style.visibility</p:attrName>
                                        </p:attrNameLst>
                                      </p:cBhvr>
                                      <p:to>
                                        <p:strVal val="visible"/>
                                      </p:to>
                                    </p:set>
                                    <p:animEffect transition="in" filter="wipe(left)">
                                      <p:cBhvr>
                                        <p:cTn id="32" dur="500"/>
                                        <p:tgtEl>
                                          <p:spTgt spid="196"/>
                                        </p:tgtEl>
                                      </p:cBhvr>
                                    </p:animEffect>
                                  </p:childTnLst>
                                </p:cTn>
                              </p:par>
                              <p:par>
                                <p:cTn id="33" presetID="22" presetClass="entr" presetSubtype="8" fill="hold" nodeType="withEffect">
                                  <p:stCondLst>
                                    <p:cond delay="0"/>
                                  </p:stCondLst>
                                  <p:childTnLst>
                                    <p:set>
                                      <p:cBhvr>
                                        <p:cTn id="34" dur="1" fill="hold">
                                          <p:stCondLst>
                                            <p:cond delay="0"/>
                                          </p:stCondLst>
                                        </p:cTn>
                                        <p:tgtEl>
                                          <p:spTgt spid="201"/>
                                        </p:tgtEl>
                                        <p:attrNameLst>
                                          <p:attrName>style.visibility</p:attrName>
                                        </p:attrNameLst>
                                      </p:cBhvr>
                                      <p:to>
                                        <p:strVal val="visible"/>
                                      </p:to>
                                    </p:set>
                                    <p:animEffect transition="in" filter="wipe(left)">
                                      <p:cBhvr>
                                        <p:cTn id="35"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2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直線矢印コネクタ 203"/>
          <p:cNvCxnSpPr/>
          <p:nvPr/>
        </p:nvCxnSpPr>
        <p:spPr>
          <a:xfrm flipH="1">
            <a:off x="3022744" y="2770468"/>
            <a:ext cx="3417197"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4194582" y="6192557"/>
            <a:ext cx="4171696"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192900" y="131794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4417207" y="1316114"/>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2258046"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動作例（</a:t>
            </a:r>
            <a:r>
              <a:rPr kumimoji="1" lang="en-US" altLang="ja-JP" dirty="0"/>
              <a:t>3</a:t>
            </a:r>
            <a:r>
              <a:rPr kumimoji="1" lang="ja-JP" altLang="en-US" dirty="0"/>
              <a:t>サイクル目）</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13</a:t>
            </a:fld>
            <a:endParaRPr kumimoji="1" lang="ja-JP" altLang="en-US"/>
          </a:p>
        </p:txBody>
      </p:sp>
      <p:sp>
        <p:nvSpPr>
          <p:cNvPr id="6" name="テキスト ボックス 5"/>
          <p:cNvSpPr txBox="1"/>
          <p:nvPr/>
        </p:nvSpPr>
        <p:spPr>
          <a:xfrm>
            <a:off x="2931145" y="3200201"/>
            <a:ext cx="1056700" cy="246221"/>
          </a:xfrm>
          <a:prstGeom prst="rect">
            <a:avLst/>
          </a:prstGeom>
          <a:noFill/>
          <a:ln>
            <a:noFill/>
          </a:ln>
        </p:spPr>
        <p:txBody>
          <a:bodyPr wrap="none" rtlCol="0">
            <a:spAutoFit/>
          </a:bodyPr>
          <a:lstStyle/>
          <a:p>
            <a:r>
              <a:rPr kumimoji="1" lang="ja-JP" altLang="en-US" sz="1000" dirty="0">
                <a:solidFill>
                  <a:schemeClr val="bg1">
                    <a:lumMod val="75000"/>
                  </a:schemeClr>
                </a:solidFill>
              </a:rPr>
              <a:t>レジスタファイル</a:t>
            </a:r>
          </a:p>
        </p:txBody>
      </p:sp>
      <p:sp>
        <p:nvSpPr>
          <p:cNvPr id="7" name="正方形/長方形 6"/>
          <p:cNvSpPr/>
          <p:nvPr/>
        </p:nvSpPr>
        <p:spPr>
          <a:xfrm>
            <a:off x="2986314" y="3440094"/>
            <a:ext cx="1076223" cy="1811109"/>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bg1">
                  <a:lumMod val="75000"/>
                </a:schemeClr>
              </a:solidFill>
            </a:endParaRPr>
          </a:p>
        </p:txBody>
      </p:sp>
      <p:sp>
        <p:nvSpPr>
          <p:cNvPr id="8" name="正方形/長方形 7"/>
          <p:cNvSpPr/>
          <p:nvPr/>
        </p:nvSpPr>
        <p:spPr>
          <a:xfrm rot="16200000">
            <a:off x="242284" y="4030435"/>
            <a:ext cx="1159075" cy="230104"/>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bg1">
                    <a:lumMod val="75000"/>
                  </a:schemeClr>
                </a:solidFill>
              </a:rPr>
              <a:t>PC</a:t>
            </a:r>
            <a:endParaRPr kumimoji="1" lang="ja-JP" altLang="en-US" sz="1400" dirty="0">
              <a:solidFill>
                <a:schemeClr val="bg1">
                  <a:lumMod val="75000"/>
                </a:schemeClr>
              </a:solidFill>
            </a:endParaRPr>
          </a:p>
        </p:txBody>
      </p:sp>
      <p:sp>
        <p:nvSpPr>
          <p:cNvPr id="9" name="正方形/長方形 8"/>
          <p:cNvSpPr/>
          <p:nvPr/>
        </p:nvSpPr>
        <p:spPr>
          <a:xfrm>
            <a:off x="1243991" y="3973939"/>
            <a:ext cx="858461"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0" name="グループ化 9"/>
          <p:cNvGrpSpPr/>
          <p:nvPr/>
        </p:nvGrpSpPr>
        <p:grpSpPr>
          <a:xfrm rot="16200000">
            <a:off x="5071263" y="3701840"/>
            <a:ext cx="1241254" cy="705176"/>
            <a:chOff x="1943382" y="4001244"/>
            <a:chExt cx="1983752" cy="803933"/>
          </a:xfrm>
          <a:solidFill>
            <a:schemeClr val="bg1">
              <a:lumMod val="95000"/>
            </a:schemeClr>
          </a:solidFill>
        </p:grpSpPr>
        <p:sp>
          <p:nvSpPr>
            <p:cNvPr id="11" name="台形 1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2" name="二等辺三角形 1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13" name="テキスト ボックス 12"/>
          <p:cNvSpPr txBox="1"/>
          <p:nvPr/>
        </p:nvSpPr>
        <p:spPr>
          <a:xfrm rot="16200000">
            <a:off x="5499492" y="3878482"/>
            <a:ext cx="582211" cy="338554"/>
          </a:xfrm>
          <a:prstGeom prst="rect">
            <a:avLst/>
          </a:prstGeom>
          <a:noFill/>
          <a:ln>
            <a:noFill/>
          </a:ln>
        </p:spPr>
        <p:txBody>
          <a:bodyPr wrap="none" rtlCol="0">
            <a:spAutoFit/>
          </a:bodyPr>
          <a:lstStyle/>
          <a:p>
            <a:r>
              <a:rPr kumimoji="1" lang="en-US" altLang="ja-JP" sz="1600" dirty="0">
                <a:solidFill>
                  <a:schemeClr val="bg1">
                    <a:lumMod val="75000"/>
                  </a:schemeClr>
                </a:solidFill>
              </a:rPr>
              <a:t>ALU</a:t>
            </a:r>
            <a:endParaRPr kumimoji="1" lang="ja-JP" altLang="en-US" sz="1600" dirty="0">
              <a:solidFill>
                <a:schemeClr val="bg1">
                  <a:lumMod val="75000"/>
                </a:schemeClr>
              </a:solidFill>
            </a:endParaRPr>
          </a:p>
        </p:txBody>
      </p:sp>
      <p:sp>
        <p:nvSpPr>
          <p:cNvPr id="14" name="正方形/長方形 13"/>
          <p:cNvSpPr/>
          <p:nvPr/>
        </p:nvSpPr>
        <p:spPr>
          <a:xfrm>
            <a:off x="6678602" y="3928290"/>
            <a:ext cx="1048188"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9" name="グループ化 18"/>
          <p:cNvGrpSpPr/>
          <p:nvPr/>
        </p:nvGrpSpPr>
        <p:grpSpPr>
          <a:xfrm rot="16200000">
            <a:off x="5466142" y="2027753"/>
            <a:ext cx="660329" cy="375143"/>
            <a:chOff x="1943382" y="4001244"/>
            <a:chExt cx="1983752" cy="803933"/>
          </a:xfrm>
          <a:solidFill>
            <a:schemeClr val="bg1">
              <a:lumMod val="95000"/>
            </a:schemeClr>
          </a:solidFill>
        </p:grpSpPr>
        <p:sp>
          <p:nvSpPr>
            <p:cNvPr id="20" name="台形 19"/>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1" name="二等辺三角形 20"/>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 name="テキスト ボックス 21"/>
          <p:cNvSpPr txBox="1"/>
          <p:nvPr/>
        </p:nvSpPr>
        <p:spPr>
          <a:xfrm rot="16200000">
            <a:off x="5571874" y="2068732"/>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3" name="直線矢印コネクタ 22"/>
          <p:cNvCxnSpPr/>
          <p:nvPr/>
        </p:nvCxnSpPr>
        <p:spPr>
          <a:xfrm>
            <a:off x="937306" y="4145488"/>
            <a:ext cx="31439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251703" y="2228585"/>
            <a:ext cx="2122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032608" y="1885261"/>
            <a:ext cx="4313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044347" y="1885261"/>
            <a:ext cx="0" cy="229897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005835" y="4114491"/>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8" name="テキスト ボックス 27"/>
          <p:cNvSpPr txBox="1"/>
          <p:nvPr/>
        </p:nvSpPr>
        <p:spPr>
          <a:xfrm>
            <a:off x="1032608" y="2069321"/>
            <a:ext cx="298480" cy="338554"/>
          </a:xfrm>
          <a:prstGeom prst="rect">
            <a:avLst/>
          </a:prstGeom>
          <a:noFill/>
          <a:ln>
            <a:noFill/>
          </a:ln>
        </p:spPr>
        <p:txBody>
          <a:bodyPr wrap="none" rtlCol="0">
            <a:spAutoFit/>
          </a:bodyPr>
          <a:lstStyle/>
          <a:p>
            <a:r>
              <a:rPr kumimoji="1" lang="en-US" altLang="ja-JP" sz="1600" dirty="0">
                <a:solidFill>
                  <a:schemeClr val="bg1">
                    <a:lumMod val="75000"/>
                  </a:schemeClr>
                </a:solidFill>
              </a:rPr>
              <a:t>4</a:t>
            </a:r>
            <a:endParaRPr kumimoji="1" lang="ja-JP" altLang="en-US" sz="1600" dirty="0">
              <a:solidFill>
                <a:schemeClr val="bg1">
                  <a:lumMod val="75000"/>
                </a:schemeClr>
              </a:solidFill>
            </a:endParaRPr>
          </a:p>
        </p:txBody>
      </p:sp>
      <p:sp>
        <p:nvSpPr>
          <p:cNvPr id="29" name="円/楕円 28"/>
          <p:cNvSpPr/>
          <p:nvPr/>
        </p:nvSpPr>
        <p:spPr>
          <a:xfrm>
            <a:off x="2674010" y="2642350"/>
            <a:ext cx="420313" cy="662131"/>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0" name="テキスト ボックス 29"/>
          <p:cNvSpPr txBox="1"/>
          <p:nvPr/>
        </p:nvSpPr>
        <p:spPr>
          <a:xfrm rot="16200000">
            <a:off x="2592629" y="2810647"/>
            <a:ext cx="595035" cy="338554"/>
          </a:xfrm>
          <a:prstGeom prst="rect">
            <a:avLst/>
          </a:prstGeom>
          <a:noFill/>
          <a:ln>
            <a:noFill/>
          </a:ln>
        </p:spPr>
        <p:txBody>
          <a:bodyPr wrap="none" rtlCol="0">
            <a:spAutoFit/>
          </a:bodyPr>
          <a:lstStyle/>
          <a:p>
            <a:r>
              <a:rPr lang="ja-JP" altLang="en-US" sz="1600" dirty="0">
                <a:solidFill>
                  <a:schemeClr val="bg1">
                    <a:lumMod val="75000"/>
                  </a:schemeClr>
                </a:solidFill>
              </a:rPr>
              <a:t>制御</a:t>
            </a:r>
            <a:endParaRPr kumimoji="1" lang="ja-JP" altLang="en-US" sz="1600" dirty="0">
              <a:solidFill>
                <a:schemeClr val="bg1">
                  <a:lumMod val="75000"/>
                </a:schemeClr>
              </a:solidFill>
            </a:endParaRPr>
          </a:p>
        </p:txBody>
      </p:sp>
      <p:cxnSp>
        <p:nvCxnSpPr>
          <p:cNvPr id="31" name="直線矢印コネクタ 30"/>
          <p:cNvCxnSpPr/>
          <p:nvPr/>
        </p:nvCxnSpPr>
        <p:spPr>
          <a:xfrm>
            <a:off x="2120639" y="4576293"/>
            <a:ext cx="32546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46105" y="3685484"/>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46105" y="2975355"/>
            <a:ext cx="225375"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446105" y="2986629"/>
            <a:ext cx="0" cy="3325461"/>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446105" y="4091667"/>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720869" y="4591023"/>
            <a:ext cx="24938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446105" y="6312090"/>
            <a:ext cx="1644453"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58792" y="6062444"/>
            <a:ext cx="153176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558792" y="4091668"/>
            <a:ext cx="0" cy="1970776"/>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台形 39"/>
          <p:cNvSpPr/>
          <p:nvPr/>
        </p:nvSpPr>
        <p:spPr>
          <a:xfrm rot="5400000">
            <a:off x="3927443" y="6121660"/>
            <a:ext cx="440950" cy="141797"/>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4147918" y="3152242"/>
            <a:ext cx="0" cy="2881197"/>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20479" y="3685484"/>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420479"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6408"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420478" y="5590351"/>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3149397" y="5326763"/>
            <a:ext cx="501696" cy="529219"/>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47" name="テキスト ボックス 46"/>
          <p:cNvSpPr txBox="1"/>
          <p:nvPr/>
        </p:nvSpPr>
        <p:spPr>
          <a:xfrm rot="16200000">
            <a:off x="3165068" y="5371562"/>
            <a:ext cx="466794" cy="430887"/>
          </a:xfrm>
          <a:prstGeom prst="rect">
            <a:avLst/>
          </a:prstGeom>
          <a:noFill/>
          <a:ln>
            <a:noFill/>
          </a:ln>
        </p:spPr>
        <p:txBody>
          <a:bodyPr wrap="none" rtlCol="0">
            <a:spAutoFit/>
          </a:bodyPr>
          <a:lstStyle/>
          <a:p>
            <a:r>
              <a:rPr lang="ja-JP" altLang="en-US" sz="1100" dirty="0">
                <a:solidFill>
                  <a:schemeClr val="bg1">
                    <a:lumMod val="75000"/>
                  </a:schemeClr>
                </a:solidFill>
              </a:rPr>
              <a:t>符号</a:t>
            </a:r>
            <a:br>
              <a:rPr lang="en-US" altLang="ja-JP" sz="1100" dirty="0">
                <a:solidFill>
                  <a:schemeClr val="bg1">
                    <a:lumMod val="75000"/>
                  </a:schemeClr>
                </a:solidFill>
              </a:rPr>
            </a:br>
            <a:r>
              <a:rPr lang="ja-JP" altLang="en-US" sz="1100" dirty="0">
                <a:solidFill>
                  <a:schemeClr val="bg1">
                    <a:lumMod val="75000"/>
                  </a:schemeClr>
                </a:solidFill>
              </a:rPr>
              <a:t>拡張</a:t>
            </a:r>
            <a:endParaRPr kumimoji="1" lang="ja-JP" altLang="en-US" sz="1100" dirty="0">
              <a:solidFill>
                <a:schemeClr val="bg1">
                  <a:lumMod val="75000"/>
                </a:schemeClr>
              </a:solidFill>
            </a:endParaRPr>
          </a:p>
        </p:txBody>
      </p:sp>
      <p:cxnSp>
        <p:nvCxnSpPr>
          <p:cNvPr id="48" name="直線矢印コネクタ 47"/>
          <p:cNvCxnSpPr/>
          <p:nvPr/>
        </p:nvCxnSpPr>
        <p:spPr>
          <a:xfrm>
            <a:off x="2446105" y="5598311"/>
            <a:ext cx="70329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950525" y="5425287"/>
            <a:ext cx="479211" cy="505500"/>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p:cNvSpPr txBox="1"/>
          <p:nvPr/>
        </p:nvSpPr>
        <p:spPr>
          <a:xfrm rot="16200000">
            <a:off x="4956992" y="5458728"/>
            <a:ext cx="466794" cy="430887"/>
          </a:xfrm>
          <a:prstGeom prst="rect">
            <a:avLst/>
          </a:prstGeom>
          <a:noFill/>
          <a:ln>
            <a:noFill/>
          </a:ln>
        </p:spPr>
        <p:txBody>
          <a:bodyPr wrap="none" rtlCol="0">
            <a:spAutoFit/>
          </a:bodyPr>
          <a:lstStyle/>
          <a:p>
            <a:pPr algn="ctr"/>
            <a:r>
              <a:rPr lang="en-US" altLang="ja-JP" sz="1100" dirty="0">
                <a:solidFill>
                  <a:schemeClr val="bg1">
                    <a:lumMod val="75000"/>
                  </a:schemeClr>
                </a:solidFill>
              </a:rPr>
              <a:t>ALU</a:t>
            </a:r>
            <a:br>
              <a:rPr lang="en-US" altLang="ja-JP" sz="1100" dirty="0">
                <a:solidFill>
                  <a:schemeClr val="bg1">
                    <a:lumMod val="75000"/>
                  </a:schemeClr>
                </a:solidFill>
              </a:rPr>
            </a:br>
            <a:r>
              <a:rPr lang="ja-JP" altLang="en-US" sz="1100" dirty="0">
                <a:solidFill>
                  <a:schemeClr val="bg1">
                    <a:lumMod val="75000"/>
                  </a:schemeClr>
                </a:solidFill>
              </a:rPr>
              <a:t>制御</a:t>
            </a:r>
            <a:endParaRPr kumimoji="1" lang="ja-JP" altLang="en-US" sz="1100" dirty="0">
              <a:solidFill>
                <a:schemeClr val="bg1">
                  <a:lumMod val="75000"/>
                </a:schemeClr>
              </a:solidFill>
            </a:endParaRPr>
          </a:p>
        </p:txBody>
      </p:sp>
      <p:cxnSp>
        <p:nvCxnSpPr>
          <p:cNvPr id="51" name="直線矢印コネクタ 50"/>
          <p:cNvCxnSpPr/>
          <p:nvPr/>
        </p:nvCxnSpPr>
        <p:spPr>
          <a:xfrm>
            <a:off x="5858142" y="4563170"/>
            <a:ext cx="0" cy="1133249"/>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5436369" y="5696419"/>
            <a:ext cx="42177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803098" y="5681340"/>
            <a:ext cx="147427"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920925" y="5919567"/>
            <a:ext cx="1882173"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29080" y="5598312"/>
            <a:ext cx="0" cy="321255"/>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4803098" y="5681340"/>
            <a:ext cx="0" cy="249447"/>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902373" y="5586016"/>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62537" y="3749026"/>
            <a:ext cx="127762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95086" y="4390092"/>
            <a:ext cx="234108"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台形 59"/>
          <p:cNvSpPr/>
          <p:nvPr/>
        </p:nvSpPr>
        <p:spPr>
          <a:xfrm rot="5400000">
            <a:off x="4704060" y="4334375"/>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1" name="直線矢印コネクタ 60"/>
          <p:cNvCxnSpPr/>
          <p:nvPr/>
        </p:nvCxnSpPr>
        <p:spPr>
          <a:xfrm>
            <a:off x="4062537" y="4146191"/>
            <a:ext cx="9177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670636" y="4634982"/>
            <a:ext cx="30968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659183" y="5598311"/>
            <a:ext cx="1038517"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697700" y="2398270"/>
            <a:ext cx="0" cy="318774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583590" y="4922794"/>
            <a:ext cx="207246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591210" y="4146191"/>
            <a:ext cx="0" cy="776603"/>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4560516" y="4105204"/>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8" name="直線矢印コネクタ 67"/>
          <p:cNvCxnSpPr/>
          <p:nvPr/>
        </p:nvCxnSpPr>
        <p:spPr>
          <a:xfrm>
            <a:off x="6029344" y="4064516"/>
            <a:ext cx="63432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台形 68"/>
          <p:cNvSpPr/>
          <p:nvPr/>
        </p:nvSpPr>
        <p:spPr>
          <a:xfrm rot="5400000">
            <a:off x="7964485" y="3773154"/>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0" name="直線矢印コネクタ 69"/>
          <p:cNvCxnSpPr/>
          <p:nvPr/>
        </p:nvCxnSpPr>
        <p:spPr>
          <a:xfrm>
            <a:off x="7733922" y="4074359"/>
            <a:ext cx="5068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388800" y="3614437"/>
            <a:ext cx="186435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6388800" y="3607630"/>
            <a:ext cx="0" cy="466729"/>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6359369" y="4026818"/>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4" name="直線矢印コネクタ 73"/>
          <p:cNvCxnSpPr/>
          <p:nvPr/>
        </p:nvCxnSpPr>
        <p:spPr>
          <a:xfrm>
            <a:off x="8366278" y="3835921"/>
            <a:ext cx="17887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8534708" y="3821729"/>
            <a:ext cx="0" cy="29331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820897" y="6754866"/>
            <a:ext cx="572425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0897" y="5048701"/>
            <a:ext cx="15681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2820897" y="5044095"/>
            <a:ext cx="0" cy="1710771"/>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3935478" y="1694304"/>
            <a:ext cx="0" cy="1708964"/>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3070447" y="2821017"/>
            <a:ext cx="50566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041184" y="3097037"/>
            <a:ext cx="0" cy="986215"/>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3074427" y="3152242"/>
            <a:ext cx="10734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5176458" y="3041833"/>
            <a:ext cx="0" cy="236606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3093353" y="3097037"/>
            <a:ext cx="194783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1235" y="2931425"/>
            <a:ext cx="0" cy="96603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3101917" y="3041833"/>
            <a:ext cx="2079335"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8292879" y="2876221"/>
            <a:ext cx="0" cy="636201"/>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3090578" y="2931425"/>
            <a:ext cx="3960657"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6806733" y="2986629"/>
            <a:ext cx="0" cy="91082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3078966" y="2876221"/>
            <a:ext cx="521391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839609" y="2005681"/>
            <a:ext cx="376465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989354" y="1694304"/>
            <a:ext cx="0" cy="34715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台形 93"/>
          <p:cNvSpPr/>
          <p:nvPr/>
        </p:nvSpPr>
        <p:spPr>
          <a:xfrm rot="5400000">
            <a:off x="114442" y="4082721"/>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95" name="直線矢印コネクタ 94"/>
          <p:cNvCxnSpPr/>
          <p:nvPr/>
        </p:nvCxnSpPr>
        <p:spPr>
          <a:xfrm flipH="1">
            <a:off x="190945" y="1694304"/>
            <a:ext cx="178598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5390584" y="2392532"/>
            <a:ext cx="21686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円/楕円 97"/>
          <p:cNvSpPr/>
          <p:nvPr/>
        </p:nvSpPr>
        <p:spPr>
          <a:xfrm>
            <a:off x="4868867" y="2137586"/>
            <a:ext cx="509574" cy="537528"/>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99" name="テキスト ボックス 98"/>
          <p:cNvSpPr txBox="1"/>
          <p:nvPr/>
        </p:nvSpPr>
        <p:spPr>
          <a:xfrm rot="16200000">
            <a:off x="4814239" y="2195680"/>
            <a:ext cx="614271" cy="400110"/>
          </a:xfrm>
          <a:prstGeom prst="rect">
            <a:avLst/>
          </a:prstGeom>
          <a:noFill/>
          <a:ln>
            <a:noFill/>
          </a:ln>
        </p:spPr>
        <p:txBody>
          <a:bodyPr wrap="none" rtlCol="0">
            <a:spAutoFit/>
          </a:bodyPr>
          <a:lstStyle/>
          <a:p>
            <a:pPr algn="ctr"/>
            <a:r>
              <a:rPr lang="en-US" altLang="ja-JP" sz="1000" dirty="0">
                <a:solidFill>
                  <a:schemeClr val="bg1">
                    <a:lumMod val="75000"/>
                  </a:schemeClr>
                </a:solidFill>
              </a:rPr>
              <a:t>2</a:t>
            </a:r>
            <a:r>
              <a:rPr lang="ja-JP" altLang="en-US" sz="1000" dirty="0">
                <a:solidFill>
                  <a:schemeClr val="bg1">
                    <a:lumMod val="75000"/>
                  </a:schemeClr>
                </a:solidFill>
              </a:rPr>
              <a:t>ビット</a:t>
            </a:r>
            <a:br>
              <a:rPr lang="en-US" altLang="ja-JP" sz="1000" dirty="0">
                <a:solidFill>
                  <a:schemeClr val="bg1">
                    <a:lumMod val="75000"/>
                  </a:schemeClr>
                </a:solidFill>
              </a:rPr>
            </a:br>
            <a:r>
              <a:rPr lang="ja-JP" altLang="en-US" sz="1000" dirty="0">
                <a:solidFill>
                  <a:schemeClr val="bg1">
                    <a:lumMod val="75000"/>
                  </a:schemeClr>
                </a:solidFill>
              </a:rPr>
              <a:t>左シフト</a:t>
            </a:r>
            <a:endParaRPr kumimoji="1" lang="ja-JP" altLang="en-US" sz="1000" dirty="0">
              <a:solidFill>
                <a:schemeClr val="bg1">
                  <a:lumMod val="75000"/>
                </a:schemeClr>
              </a:solidFill>
            </a:endParaRPr>
          </a:p>
        </p:txBody>
      </p:sp>
      <p:cxnSp>
        <p:nvCxnSpPr>
          <p:cNvPr id="100" name="直線矢印コネクタ 99"/>
          <p:cNvCxnSpPr/>
          <p:nvPr/>
        </p:nvCxnSpPr>
        <p:spPr>
          <a:xfrm>
            <a:off x="4685525" y="2398270"/>
            <a:ext cx="17311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5978708" y="2205237"/>
            <a:ext cx="85265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826566" y="1524000"/>
            <a:ext cx="0" cy="6812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3004" y="1531804"/>
            <a:ext cx="672356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103004" y="1531804"/>
            <a:ext cx="0" cy="2816148"/>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517653" y="4137190"/>
            <a:ext cx="16493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フローチャート: 論理積ゲート 105"/>
          <p:cNvSpPr/>
          <p:nvPr/>
        </p:nvSpPr>
        <p:spPr>
          <a:xfrm>
            <a:off x="6435504" y="2595297"/>
            <a:ext cx="228167" cy="193676"/>
          </a:xfrm>
          <a:prstGeom prst="flowChartDelay">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107" name="直線矢印コネクタ 106"/>
          <p:cNvCxnSpPr/>
          <p:nvPr/>
        </p:nvCxnSpPr>
        <p:spPr>
          <a:xfrm flipH="1">
            <a:off x="3111597" y="2986629"/>
            <a:ext cx="3695136"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6312981" y="2630666"/>
            <a:ext cx="126960"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312981" y="2630666"/>
            <a:ext cx="0" cy="11259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6040669" y="3756653"/>
            <a:ext cx="27231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2413065" y="454668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3" name="円/楕円 112"/>
          <p:cNvSpPr/>
          <p:nvPr/>
        </p:nvSpPr>
        <p:spPr>
          <a:xfrm>
            <a:off x="1956708" y="195939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4" name="テキスト ボックス 113"/>
          <p:cNvSpPr txBox="1"/>
          <p:nvPr/>
        </p:nvSpPr>
        <p:spPr>
          <a:xfrm>
            <a:off x="1216423" y="5139479"/>
            <a:ext cx="970137" cy="307777"/>
          </a:xfrm>
          <a:prstGeom prst="rect">
            <a:avLst/>
          </a:prstGeom>
          <a:noFill/>
          <a:ln>
            <a:noFill/>
          </a:ln>
        </p:spPr>
        <p:txBody>
          <a:bodyPr wrap="none" rtlCol="0">
            <a:spAutoFit/>
          </a:bodyPr>
          <a:lstStyle/>
          <a:p>
            <a:r>
              <a:rPr kumimoji="1" lang="ja-JP" altLang="en-US" sz="1400" dirty="0">
                <a:solidFill>
                  <a:schemeClr val="bg1">
                    <a:lumMod val="75000"/>
                  </a:schemeClr>
                </a:solidFill>
              </a:rPr>
              <a:t>命令メモリ</a:t>
            </a:r>
          </a:p>
        </p:txBody>
      </p:sp>
      <p:sp>
        <p:nvSpPr>
          <p:cNvPr id="115" name="テキスト ボックス 114"/>
          <p:cNvSpPr txBox="1"/>
          <p:nvPr/>
        </p:nvSpPr>
        <p:spPr>
          <a:xfrm>
            <a:off x="6645964" y="5090225"/>
            <a:ext cx="1111202" cy="307777"/>
          </a:xfrm>
          <a:prstGeom prst="rect">
            <a:avLst/>
          </a:prstGeom>
          <a:noFill/>
          <a:ln>
            <a:noFill/>
          </a:ln>
        </p:spPr>
        <p:txBody>
          <a:bodyPr wrap="none" rtlCol="0">
            <a:spAutoFit/>
          </a:bodyPr>
          <a:lstStyle/>
          <a:p>
            <a:r>
              <a:rPr kumimoji="1" lang="ja-JP" altLang="en-US" sz="1400" dirty="0">
                <a:solidFill>
                  <a:schemeClr val="bg1">
                    <a:lumMod val="75000"/>
                  </a:schemeClr>
                </a:solidFill>
              </a:rPr>
              <a:t>データメモリ</a:t>
            </a:r>
          </a:p>
        </p:txBody>
      </p:sp>
      <p:sp>
        <p:nvSpPr>
          <p:cNvPr id="127" name="テキスト ボックス 126"/>
          <p:cNvSpPr txBox="1"/>
          <p:nvPr/>
        </p:nvSpPr>
        <p:spPr>
          <a:xfrm rot="16200000">
            <a:off x="3857559" y="5320926"/>
            <a:ext cx="449162"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RegDst</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8" name="テキスト ボックス 127"/>
          <p:cNvSpPr txBox="1"/>
          <p:nvPr/>
        </p:nvSpPr>
        <p:spPr>
          <a:xfrm rot="16200000">
            <a:off x="3567602" y="2269251"/>
            <a:ext cx="5261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9" name="テキスト ボックス 128"/>
          <p:cNvSpPr txBox="1"/>
          <p:nvPr/>
        </p:nvSpPr>
        <p:spPr>
          <a:xfrm rot="16200000">
            <a:off x="4730291" y="3253513"/>
            <a:ext cx="4732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ALUSrc</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0" name="テキスト ボックス 129"/>
          <p:cNvSpPr txBox="1"/>
          <p:nvPr/>
        </p:nvSpPr>
        <p:spPr>
          <a:xfrm rot="16200000">
            <a:off x="4987940" y="3063658"/>
            <a:ext cx="552816"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ALUOp</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1" name="テキスト ボックス 130"/>
          <p:cNvSpPr txBox="1"/>
          <p:nvPr/>
        </p:nvSpPr>
        <p:spPr>
          <a:xfrm rot="16200000">
            <a:off x="6450173"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MemRead</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2" name="テキスト ボックス 131"/>
          <p:cNvSpPr txBox="1"/>
          <p:nvPr/>
        </p:nvSpPr>
        <p:spPr>
          <a:xfrm rot="16200000">
            <a:off x="6813107"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3" name="テキスト ボックス 132"/>
          <p:cNvSpPr txBox="1"/>
          <p:nvPr/>
        </p:nvSpPr>
        <p:spPr>
          <a:xfrm rot="16200000">
            <a:off x="8108514" y="3077065"/>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MemtoReg</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5629140" y="2601512"/>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Branch</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rot="16200000">
            <a:off x="6090892" y="3142868"/>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Zero</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56" name="円/楕円 155"/>
          <p:cNvSpPr/>
          <p:nvPr/>
        </p:nvSpPr>
        <p:spPr>
          <a:xfrm>
            <a:off x="4664090" y="4600110"/>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60" name="正方形/長方形 159"/>
          <p:cNvSpPr/>
          <p:nvPr/>
        </p:nvSpPr>
        <p:spPr>
          <a:xfrm>
            <a:off x="2194672"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0" name="グループ化 219"/>
          <p:cNvGrpSpPr/>
          <p:nvPr/>
        </p:nvGrpSpPr>
        <p:grpSpPr>
          <a:xfrm rot="16200000">
            <a:off x="1321873" y="1875787"/>
            <a:ext cx="660329" cy="375143"/>
            <a:chOff x="1943382" y="4001244"/>
            <a:chExt cx="1983752" cy="803933"/>
          </a:xfrm>
          <a:solidFill>
            <a:schemeClr val="bg1">
              <a:lumMod val="95000"/>
            </a:schemeClr>
          </a:solidFill>
        </p:grpSpPr>
        <p:sp>
          <p:nvSpPr>
            <p:cNvPr id="221" name="台形 22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22" name="二等辺三角形 22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3" name="テキスト ボックス 222"/>
          <p:cNvSpPr txBox="1"/>
          <p:nvPr/>
        </p:nvSpPr>
        <p:spPr>
          <a:xfrm rot="16200000">
            <a:off x="1427605" y="1916766"/>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95" name="直線コネクタ 294"/>
          <p:cNvCxnSpPr/>
          <p:nvPr/>
        </p:nvCxnSpPr>
        <p:spPr>
          <a:xfrm>
            <a:off x="7885519"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直線矢印コネクタ 309"/>
          <p:cNvCxnSpPr/>
          <p:nvPr/>
        </p:nvCxnSpPr>
        <p:spPr>
          <a:xfrm>
            <a:off x="103004" y="4347950"/>
            <a:ext cx="28769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直線矢印コネクタ 312"/>
          <p:cNvCxnSpPr/>
          <p:nvPr/>
        </p:nvCxnSpPr>
        <p:spPr>
          <a:xfrm>
            <a:off x="190945" y="3943228"/>
            <a:ext cx="199755"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直線矢印コネクタ 315"/>
          <p:cNvCxnSpPr/>
          <p:nvPr/>
        </p:nvCxnSpPr>
        <p:spPr>
          <a:xfrm flipV="1">
            <a:off x="190945" y="1694304"/>
            <a:ext cx="0" cy="226858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直線矢印コネクタ 319"/>
          <p:cNvCxnSpPr/>
          <p:nvPr/>
        </p:nvCxnSpPr>
        <p:spPr>
          <a:xfrm flipH="1">
            <a:off x="6660782" y="2692135"/>
            <a:ext cx="341164"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直線矢印コネクタ 321"/>
          <p:cNvCxnSpPr/>
          <p:nvPr/>
        </p:nvCxnSpPr>
        <p:spPr>
          <a:xfrm>
            <a:off x="6990658" y="1437248"/>
            <a:ext cx="0" cy="12548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直線矢印コネクタ 323"/>
          <p:cNvCxnSpPr/>
          <p:nvPr/>
        </p:nvCxnSpPr>
        <p:spPr>
          <a:xfrm flipH="1">
            <a:off x="448406" y="1432744"/>
            <a:ext cx="654225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矢印コネクタ 325"/>
          <p:cNvCxnSpPr/>
          <p:nvPr/>
        </p:nvCxnSpPr>
        <p:spPr>
          <a:xfrm flipV="1">
            <a:off x="448406" y="1432744"/>
            <a:ext cx="0" cy="2403068"/>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正方形/長方形 333"/>
          <p:cNvSpPr/>
          <p:nvPr/>
        </p:nvSpPr>
        <p:spPr>
          <a:xfrm>
            <a:off x="4351395"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6126646"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7817418" y="2421004"/>
            <a:ext cx="132910" cy="409744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矢印コネクタ 166"/>
          <p:cNvCxnSpPr/>
          <p:nvPr/>
        </p:nvCxnSpPr>
        <p:spPr>
          <a:xfrm flipV="1">
            <a:off x="2720869" y="4591023"/>
            <a:ext cx="0" cy="2047029"/>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66278" y="6192557"/>
            <a:ext cx="0" cy="448072"/>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2720869" y="6638052"/>
            <a:ext cx="5645409"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8127138" y="1694304"/>
            <a:ext cx="0" cy="1126713"/>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p:nvPr/>
        </p:nvCxnSpPr>
        <p:spPr>
          <a:xfrm flipH="1">
            <a:off x="3935478" y="1694304"/>
            <a:ext cx="4191660"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a:xfrm>
            <a:off x="319306" y="5787209"/>
            <a:ext cx="849139" cy="982976"/>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900" dirty="0" err="1">
                <a:solidFill>
                  <a:schemeClr val="tx1"/>
                </a:solidFill>
              </a:rPr>
              <a:t>lw</a:t>
            </a:r>
            <a:r>
              <a:rPr lang="en-US" altLang="ja-JP" sz="900" dirty="0">
                <a:solidFill>
                  <a:schemeClr val="tx1"/>
                </a:solidFill>
              </a:rPr>
              <a:t> $s2, 4($t0)</a:t>
            </a:r>
          </a:p>
          <a:p>
            <a:r>
              <a:rPr lang="en-US" altLang="ja-JP" sz="900" dirty="0">
                <a:solidFill>
                  <a:schemeClr val="tx1"/>
                </a:solidFill>
              </a:rPr>
              <a:t>add $t1,$s0,$s1</a:t>
            </a:r>
          </a:p>
          <a:p>
            <a:r>
              <a:rPr lang="en-US" altLang="ja-JP" sz="900" dirty="0">
                <a:solidFill>
                  <a:schemeClr val="tx1"/>
                </a:solidFill>
              </a:rPr>
              <a:t>sub $t2,$s3,$s4</a:t>
            </a:r>
          </a:p>
          <a:p>
            <a:r>
              <a:rPr lang="en-US" altLang="ja-JP" sz="900" dirty="0" err="1">
                <a:solidFill>
                  <a:schemeClr val="tx1"/>
                </a:solidFill>
              </a:rPr>
              <a:t>sw</a:t>
            </a:r>
            <a:r>
              <a:rPr lang="en-US" altLang="ja-JP" sz="900" dirty="0">
                <a:solidFill>
                  <a:schemeClr val="tx1"/>
                </a:solidFill>
              </a:rPr>
              <a:t> $s5, 16($t0)</a:t>
            </a:r>
          </a:p>
          <a:p>
            <a:r>
              <a:rPr lang="en-US" altLang="ja-JP" sz="900" dirty="0" err="1">
                <a:solidFill>
                  <a:schemeClr val="tx1"/>
                </a:solidFill>
              </a:rPr>
              <a:t>beq</a:t>
            </a:r>
            <a:r>
              <a:rPr lang="en-US" altLang="ja-JP" sz="900" dirty="0">
                <a:solidFill>
                  <a:schemeClr val="tx1"/>
                </a:solidFill>
              </a:rPr>
              <a:t> $s6,$s7,20</a:t>
            </a:r>
          </a:p>
        </p:txBody>
      </p:sp>
      <p:cxnSp>
        <p:nvCxnSpPr>
          <p:cNvPr id="15" name="直線コネクタ 14"/>
          <p:cNvCxnSpPr/>
          <p:nvPr/>
        </p:nvCxnSpPr>
        <p:spPr>
          <a:xfrm>
            <a:off x="755705" y="6532815"/>
            <a:ext cx="0" cy="1609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23529" y="5741251"/>
            <a:ext cx="248786" cy="230832"/>
          </a:xfrm>
          <a:prstGeom prst="rect">
            <a:avLst/>
          </a:prstGeom>
          <a:noFill/>
        </p:spPr>
        <p:txBody>
          <a:bodyPr wrap="none" rtlCol="0">
            <a:spAutoFit/>
          </a:bodyPr>
          <a:lstStyle/>
          <a:p>
            <a:r>
              <a:rPr kumimoji="1" lang="en-US" altLang="ja-JP" sz="900" dirty="0"/>
              <a:t>0</a:t>
            </a:r>
            <a:endParaRPr kumimoji="1" lang="ja-JP" altLang="en-US" sz="900" dirty="0"/>
          </a:p>
        </p:txBody>
      </p:sp>
      <p:sp>
        <p:nvSpPr>
          <p:cNvPr id="159" name="テキスト ボックス 158"/>
          <p:cNvSpPr txBox="1"/>
          <p:nvPr/>
        </p:nvSpPr>
        <p:spPr>
          <a:xfrm>
            <a:off x="123529" y="5884773"/>
            <a:ext cx="248786" cy="230832"/>
          </a:xfrm>
          <a:prstGeom prst="rect">
            <a:avLst/>
          </a:prstGeom>
          <a:noFill/>
        </p:spPr>
        <p:txBody>
          <a:bodyPr wrap="none" rtlCol="0">
            <a:spAutoFit/>
          </a:bodyPr>
          <a:lstStyle/>
          <a:p>
            <a:r>
              <a:rPr kumimoji="1" lang="en-US" altLang="ja-JP" sz="900" dirty="0"/>
              <a:t>4</a:t>
            </a:r>
            <a:endParaRPr kumimoji="1" lang="ja-JP" altLang="en-US" sz="900" dirty="0"/>
          </a:p>
        </p:txBody>
      </p:sp>
      <p:sp>
        <p:nvSpPr>
          <p:cNvPr id="161" name="テキスト ボックス 160"/>
          <p:cNvSpPr txBox="1"/>
          <p:nvPr/>
        </p:nvSpPr>
        <p:spPr>
          <a:xfrm>
            <a:off x="125311" y="6015683"/>
            <a:ext cx="248786" cy="230832"/>
          </a:xfrm>
          <a:prstGeom prst="rect">
            <a:avLst/>
          </a:prstGeom>
          <a:noFill/>
        </p:spPr>
        <p:txBody>
          <a:bodyPr wrap="none" rtlCol="0">
            <a:spAutoFit/>
          </a:bodyPr>
          <a:lstStyle/>
          <a:p>
            <a:r>
              <a:rPr kumimoji="1" lang="en-US" altLang="ja-JP" sz="900" dirty="0"/>
              <a:t>8</a:t>
            </a:r>
            <a:endParaRPr kumimoji="1" lang="ja-JP" altLang="en-US" sz="900" dirty="0"/>
          </a:p>
        </p:txBody>
      </p:sp>
      <p:sp>
        <p:nvSpPr>
          <p:cNvPr id="162" name="テキスト ボックス 161"/>
          <p:cNvSpPr txBox="1"/>
          <p:nvPr/>
        </p:nvSpPr>
        <p:spPr>
          <a:xfrm>
            <a:off x="61192" y="6159205"/>
            <a:ext cx="312906" cy="230832"/>
          </a:xfrm>
          <a:prstGeom prst="rect">
            <a:avLst/>
          </a:prstGeom>
          <a:noFill/>
        </p:spPr>
        <p:txBody>
          <a:bodyPr wrap="none" rtlCol="0">
            <a:spAutoFit/>
          </a:bodyPr>
          <a:lstStyle/>
          <a:p>
            <a:r>
              <a:rPr kumimoji="1" lang="en-US" altLang="ja-JP" sz="900" dirty="0"/>
              <a:t>12</a:t>
            </a:r>
            <a:endParaRPr kumimoji="1" lang="ja-JP" altLang="en-US" sz="900" dirty="0"/>
          </a:p>
        </p:txBody>
      </p:sp>
      <p:sp>
        <p:nvSpPr>
          <p:cNvPr id="163" name="テキスト ボックス 162"/>
          <p:cNvSpPr txBox="1"/>
          <p:nvPr/>
        </p:nvSpPr>
        <p:spPr>
          <a:xfrm>
            <a:off x="61192" y="6292353"/>
            <a:ext cx="312906" cy="230832"/>
          </a:xfrm>
          <a:prstGeom prst="rect">
            <a:avLst/>
          </a:prstGeom>
          <a:noFill/>
        </p:spPr>
        <p:txBody>
          <a:bodyPr wrap="none" rtlCol="0">
            <a:spAutoFit/>
          </a:bodyPr>
          <a:lstStyle/>
          <a:p>
            <a:r>
              <a:rPr kumimoji="1" lang="en-US" altLang="ja-JP" sz="900" dirty="0"/>
              <a:t>16</a:t>
            </a:r>
            <a:endParaRPr kumimoji="1" lang="ja-JP" altLang="en-US" sz="900" dirty="0"/>
          </a:p>
        </p:txBody>
      </p:sp>
      <p:sp>
        <p:nvSpPr>
          <p:cNvPr id="17" name="テキスト ボックス 16"/>
          <p:cNvSpPr txBox="1"/>
          <p:nvPr/>
        </p:nvSpPr>
        <p:spPr>
          <a:xfrm>
            <a:off x="242774" y="5482327"/>
            <a:ext cx="987771" cy="307777"/>
          </a:xfrm>
          <a:prstGeom prst="rect">
            <a:avLst/>
          </a:prstGeom>
          <a:noFill/>
        </p:spPr>
        <p:txBody>
          <a:bodyPr wrap="none" rtlCol="0">
            <a:spAutoFit/>
          </a:bodyPr>
          <a:lstStyle/>
          <a:p>
            <a:r>
              <a:rPr lang="ja-JP" altLang="en-US" sz="1400" dirty="0"/>
              <a:t>プログラム</a:t>
            </a:r>
            <a:endParaRPr kumimoji="1" lang="ja-JP" altLang="en-US" sz="1400" dirty="0"/>
          </a:p>
        </p:txBody>
      </p:sp>
      <p:grpSp>
        <p:nvGrpSpPr>
          <p:cNvPr id="18" name="グループ化 17"/>
          <p:cNvGrpSpPr/>
          <p:nvPr/>
        </p:nvGrpSpPr>
        <p:grpSpPr>
          <a:xfrm>
            <a:off x="2121073" y="1310329"/>
            <a:ext cx="206723" cy="5524736"/>
            <a:chOff x="2115189" y="1312037"/>
            <a:chExt cx="206723" cy="5524736"/>
          </a:xfrm>
        </p:grpSpPr>
        <p:cxnSp>
          <p:nvCxnSpPr>
            <p:cNvPr id="191" name="直線コネクタ 190"/>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4" name="直線矢印コネクタ 193"/>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6" name="グループ化 225"/>
          <p:cNvGrpSpPr/>
          <p:nvPr/>
        </p:nvGrpSpPr>
        <p:grpSpPr>
          <a:xfrm>
            <a:off x="651582" y="1345377"/>
            <a:ext cx="1060758" cy="265735"/>
            <a:chOff x="189062" y="1247706"/>
            <a:chExt cx="1060758" cy="265735"/>
          </a:xfrm>
        </p:grpSpPr>
        <p:sp>
          <p:nvSpPr>
            <p:cNvPr id="225" name="角丸四角形 22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cxnSp>
        <p:nvCxnSpPr>
          <p:cNvPr id="197" name="直線コネクタ 196"/>
          <p:cNvCxnSpPr/>
          <p:nvPr/>
        </p:nvCxnSpPr>
        <p:spPr>
          <a:xfrm>
            <a:off x="2256957" y="1312392"/>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2122184" y="4574430"/>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0" name="正方形/長方形 199"/>
          <p:cNvSpPr/>
          <p:nvPr/>
        </p:nvSpPr>
        <p:spPr>
          <a:xfrm>
            <a:off x="2193583" y="1834292"/>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3" name="直線コネクタ 202"/>
          <p:cNvCxnSpPr/>
          <p:nvPr/>
        </p:nvCxnSpPr>
        <p:spPr>
          <a:xfrm>
            <a:off x="4419478" y="1313893"/>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05" name="直線矢印コネクタ 204"/>
          <p:cNvCxnSpPr/>
          <p:nvPr/>
        </p:nvCxnSpPr>
        <p:spPr>
          <a:xfrm>
            <a:off x="4064808" y="3744630"/>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正方形/長方形 206"/>
          <p:cNvSpPr/>
          <p:nvPr/>
        </p:nvSpPr>
        <p:spPr>
          <a:xfrm>
            <a:off x="4353666" y="1830008"/>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2" name="グループ化 211"/>
          <p:cNvGrpSpPr/>
          <p:nvPr/>
        </p:nvGrpSpPr>
        <p:grpSpPr>
          <a:xfrm>
            <a:off x="2323240" y="2640246"/>
            <a:ext cx="2029483" cy="3770684"/>
            <a:chOff x="2475974" y="2794750"/>
            <a:chExt cx="2029483" cy="3770684"/>
          </a:xfrm>
        </p:grpSpPr>
        <p:cxnSp>
          <p:nvCxnSpPr>
            <p:cNvPr id="217" name="直線矢印コネクタ 216"/>
            <p:cNvCxnSpPr/>
            <p:nvPr/>
          </p:nvCxnSpPr>
          <p:spPr>
            <a:xfrm>
              <a:off x="4346982" y="6344957"/>
              <a:ext cx="1584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テキスト ボックス 217"/>
            <p:cNvSpPr txBox="1"/>
            <p:nvPr/>
          </p:nvSpPr>
          <p:spPr>
            <a:xfrm>
              <a:off x="3083545" y="3352601"/>
              <a:ext cx="1056700" cy="246221"/>
            </a:xfrm>
            <a:prstGeom prst="rect">
              <a:avLst/>
            </a:prstGeom>
            <a:noFill/>
          </p:spPr>
          <p:txBody>
            <a:bodyPr wrap="none" rtlCol="0">
              <a:spAutoFit/>
            </a:bodyPr>
            <a:lstStyle/>
            <a:p>
              <a:r>
                <a:rPr kumimoji="1" lang="ja-JP" altLang="en-US" sz="1000" dirty="0"/>
                <a:t>レジスタファイル</a:t>
              </a:r>
            </a:p>
          </p:txBody>
        </p:sp>
        <p:sp>
          <p:nvSpPr>
            <p:cNvPr id="227" name="正方形/長方形 226"/>
            <p:cNvSpPr/>
            <p:nvPr/>
          </p:nvSpPr>
          <p:spPr>
            <a:xfrm>
              <a:off x="3138714" y="3592494"/>
              <a:ext cx="1076223" cy="1811109"/>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228" name="円/楕円 227"/>
            <p:cNvSpPr/>
            <p:nvPr/>
          </p:nvSpPr>
          <p:spPr>
            <a:xfrm>
              <a:off x="2826410" y="2794750"/>
              <a:ext cx="420313" cy="66213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テキスト ボックス 228"/>
            <p:cNvSpPr txBox="1"/>
            <p:nvPr/>
          </p:nvSpPr>
          <p:spPr>
            <a:xfrm rot="16200000">
              <a:off x="2745029" y="2963047"/>
              <a:ext cx="595035" cy="338554"/>
            </a:xfrm>
            <a:prstGeom prst="rect">
              <a:avLst/>
            </a:prstGeom>
            <a:noFill/>
          </p:spPr>
          <p:txBody>
            <a:bodyPr wrap="none" rtlCol="0">
              <a:spAutoFit/>
            </a:bodyPr>
            <a:lstStyle/>
            <a:p>
              <a:r>
                <a:rPr lang="ja-JP" altLang="en-US" sz="1600" dirty="0"/>
                <a:t>制御</a:t>
              </a:r>
              <a:endParaRPr kumimoji="1" lang="ja-JP" altLang="en-US" sz="1600" dirty="0"/>
            </a:p>
          </p:txBody>
        </p:sp>
        <p:cxnSp>
          <p:nvCxnSpPr>
            <p:cNvPr id="230" name="直線矢印コネクタ 229"/>
            <p:cNvCxnSpPr/>
            <p:nvPr/>
          </p:nvCxnSpPr>
          <p:spPr>
            <a:xfrm>
              <a:off x="2475974" y="4728693"/>
              <a:ext cx="122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直線矢印コネクタ 230"/>
            <p:cNvCxnSpPr/>
            <p:nvPr/>
          </p:nvCxnSpPr>
          <p:spPr>
            <a:xfrm>
              <a:off x="2598505" y="3837884"/>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直線矢印コネクタ 231"/>
            <p:cNvCxnSpPr/>
            <p:nvPr/>
          </p:nvCxnSpPr>
          <p:spPr>
            <a:xfrm>
              <a:off x="2598505" y="3127755"/>
              <a:ext cx="2253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直線矢印コネクタ 232"/>
            <p:cNvCxnSpPr/>
            <p:nvPr/>
          </p:nvCxnSpPr>
          <p:spPr>
            <a:xfrm>
              <a:off x="2598505" y="3139029"/>
              <a:ext cx="0" cy="2611913"/>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直線矢印コネクタ 233"/>
            <p:cNvCxnSpPr/>
            <p:nvPr/>
          </p:nvCxnSpPr>
          <p:spPr>
            <a:xfrm>
              <a:off x="2598505" y="4244067"/>
              <a:ext cx="112687"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直線矢印コネクタ 234"/>
            <p:cNvCxnSpPr/>
            <p:nvPr/>
          </p:nvCxnSpPr>
          <p:spPr>
            <a:xfrm>
              <a:off x="2711192" y="6214844"/>
              <a:ext cx="15317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線矢印コネクタ 235"/>
            <p:cNvCxnSpPr/>
            <p:nvPr/>
          </p:nvCxnSpPr>
          <p:spPr>
            <a:xfrm flipV="1">
              <a:off x="2711192" y="4244068"/>
              <a:ext cx="0" cy="19707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7" name="台形 236"/>
            <p:cNvSpPr/>
            <p:nvPr/>
          </p:nvSpPr>
          <p:spPr>
            <a:xfrm rot="5400000">
              <a:off x="4079843" y="6274060"/>
              <a:ext cx="440950" cy="141797"/>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237"/>
            <p:cNvCxnSpPr/>
            <p:nvPr/>
          </p:nvCxnSpPr>
          <p:spPr>
            <a:xfrm>
              <a:off x="2572879"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p:nvPr/>
          </p:nvCxnSpPr>
          <p:spPr>
            <a:xfrm>
              <a:off x="2688808"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a:off x="2572878" y="5742751"/>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1" name="円/楕円 240"/>
            <p:cNvSpPr/>
            <p:nvPr/>
          </p:nvSpPr>
          <p:spPr>
            <a:xfrm>
              <a:off x="3301797" y="5479163"/>
              <a:ext cx="501696" cy="529219"/>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2" name="テキスト ボックス 241"/>
            <p:cNvSpPr txBox="1"/>
            <p:nvPr/>
          </p:nvSpPr>
          <p:spPr>
            <a:xfrm rot="16200000">
              <a:off x="3317468" y="5523962"/>
              <a:ext cx="466794" cy="430887"/>
            </a:xfrm>
            <a:prstGeom prst="rect">
              <a:avLst/>
            </a:prstGeom>
            <a:noFill/>
          </p:spPr>
          <p:txBody>
            <a:bodyPr wrap="none" rtlCol="0">
              <a:spAutoFit/>
            </a:bodyPr>
            <a:lstStyle/>
            <a:p>
              <a:r>
                <a:rPr lang="ja-JP" altLang="en-US" sz="1100" dirty="0"/>
                <a:t>符号</a:t>
              </a:r>
              <a:br>
                <a:rPr lang="en-US" altLang="ja-JP" sz="1100" dirty="0"/>
              </a:br>
              <a:r>
                <a:rPr lang="ja-JP" altLang="en-US" sz="1100" dirty="0"/>
                <a:t>拡張</a:t>
              </a:r>
              <a:endParaRPr kumimoji="1" lang="ja-JP" altLang="en-US" sz="1100" dirty="0"/>
            </a:p>
          </p:txBody>
        </p:sp>
        <p:cxnSp>
          <p:nvCxnSpPr>
            <p:cNvPr id="243" name="直線矢印コネクタ 242"/>
            <p:cNvCxnSpPr/>
            <p:nvPr/>
          </p:nvCxnSpPr>
          <p:spPr>
            <a:xfrm>
              <a:off x="2598505" y="5750711"/>
              <a:ext cx="7032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線矢印コネクタ 244"/>
            <p:cNvCxnSpPr/>
            <p:nvPr/>
          </p:nvCxnSpPr>
          <p:spPr>
            <a:xfrm>
              <a:off x="3811583" y="5750711"/>
              <a:ext cx="69387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6" name="直線矢印コネクタ 245"/>
            <p:cNvCxnSpPr/>
            <p:nvPr/>
          </p:nvCxnSpPr>
          <p:spPr>
            <a:xfrm flipH="1">
              <a:off x="3254318" y="3194233"/>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直線矢印コネクタ 246"/>
            <p:cNvCxnSpPr/>
            <p:nvPr/>
          </p:nvCxnSpPr>
          <p:spPr>
            <a:xfrm flipH="1">
              <a:off x="3231367" y="30286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直線矢印コネクタ 247"/>
            <p:cNvCxnSpPr/>
            <p:nvPr/>
          </p:nvCxnSpPr>
          <p:spPr>
            <a:xfrm flipH="1">
              <a:off x="3263997" y="3139029"/>
              <a:ext cx="124146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9" name="円/楕円 248"/>
            <p:cNvSpPr/>
            <p:nvPr/>
          </p:nvSpPr>
          <p:spPr>
            <a:xfrm>
              <a:off x="2565465" y="469908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0" name="直線矢印コネクタ 419"/>
            <p:cNvCxnSpPr/>
            <p:nvPr/>
          </p:nvCxnSpPr>
          <p:spPr>
            <a:xfrm flipH="1">
              <a:off x="3241133" y="3251541"/>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0" name="直線矢印コネクタ 209"/>
          <p:cNvCxnSpPr/>
          <p:nvPr/>
        </p:nvCxnSpPr>
        <p:spPr>
          <a:xfrm flipV="1">
            <a:off x="4147323" y="3152887"/>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H="1">
            <a:off x="3070817" y="3154745"/>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0" name="グループ化 249"/>
          <p:cNvGrpSpPr/>
          <p:nvPr/>
        </p:nvGrpSpPr>
        <p:grpSpPr>
          <a:xfrm>
            <a:off x="2986870" y="3575986"/>
            <a:ext cx="1056157" cy="243262"/>
            <a:chOff x="3652616" y="4061737"/>
            <a:chExt cx="1056157" cy="243262"/>
          </a:xfrm>
        </p:grpSpPr>
        <p:sp>
          <p:nvSpPr>
            <p:cNvPr id="251" name="正方形/長方形 250"/>
            <p:cNvSpPr/>
            <p:nvPr/>
          </p:nvSpPr>
          <p:spPr>
            <a:xfrm>
              <a:off x="3854213" y="4086743"/>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1024</a:t>
              </a:r>
              <a:endParaRPr kumimoji="1" lang="ja-JP" altLang="en-US" sz="900" dirty="0">
                <a:solidFill>
                  <a:schemeClr val="tx1"/>
                </a:solidFill>
              </a:endParaRPr>
            </a:p>
          </p:txBody>
        </p:sp>
        <p:sp>
          <p:nvSpPr>
            <p:cNvPr id="252" name="テキスト ボックス 251"/>
            <p:cNvSpPr txBox="1"/>
            <p:nvPr/>
          </p:nvSpPr>
          <p:spPr>
            <a:xfrm>
              <a:off x="3652616" y="4061737"/>
              <a:ext cx="248786" cy="230832"/>
            </a:xfrm>
            <a:prstGeom prst="rect">
              <a:avLst/>
            </a:prstGeom>
            <a:noFill/>
          </p:spPr>
          <p:txBody>
            <a:bodyPr wrap="none" rtlCol="0">
              <a:spAutoFit/>
            </a:bodyPr>
            <a:lstStyle/>
            <a:p>
              <a:r>
                <a:rPr kumimoji="1" lang="en-US" altLang="ja-JP" sz="900" dirty="0"/>
                <a:t>8</a:t>
              </a:r>
              <a:endParaRPr kumimoji="1" lang="ja-JP" altLang="en-US" sz="900" dirty="0"/>
            </a:p>
          </p:txBody>
        </p:sp>
      </p:grpSp>
      <p:grpSp>
        <p:nvGrpSpPr>
          <p:cNvPr id="253" name="グループ化 252"/>
          <p:cNvGrpSpPr/>
          <p:nvPr/>
        </p:nvGrpSpPr>
        <p:grpSpPr>
          <a:xfrm>
            <a:off x="2833986" y="1347287"/>
            <a:ext cx="1060758" cy="265735"/>
            <a:chOff x="189062" y="1247706"/>
            <a:chExt cx="1060758" cy="265735"/>
          </a:xfrm>
        </p:grpSpPr>
        <p:sp>
          <p:nvSpPr>
            <p:cNvPr id="254" name="角丸四角形 253"/>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256" name="グループ化 255"/>
          <p:cNvGrpSpPr/>
          <p:nvPr/>
        </p:nvGrpSpPr>
        <p:grpSpPr>
          <a:xfrm>
            <a:off x="188807" y="1691776"/>
            <a:ext cx="2000991" cy="3751648"/>
            <a:chOff x="197940" y="1686501"/>
            <a:chExt cx="2000991" cy="3751648"/>
          </a:xfrm>
        </p:grpSpPr>
        <p:grpSp>
          <p:nvGrpSpPr>
            <p:cNvPr id="257" name="グループ化 256"/>
            <p:cNvGrpSpPr/>
            <p:nvPr/>
          </p:nvGrpSpPr>
          <p:grpSpPr>
            <a:xfrm>
              <a:off x="197940" y="1686501"/>
              <a:ext cx="1911507" cy="3438708"/>
              <a:chOff x="343345" y="1846704"/>
              <a:chExt cx="1911507" cy="3438708"/>
            </a:xfrm>
          </p:grpSpPr>
          <p:sp>
            <p:nvSpPr>
              <p:cNvPr id="260" name="正方形/長方形 259"/>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8</a:t>
                </a:r>
                <a:endParaRPr kumimoji="1" lang="ja-JP" altLang="en-US" sz="1400" dirty="0">
                  <a:solidFill>
                    <a:schemeClr val="tx1"/>
                  </a:solidFill>
                </a:endParaRPr>
              </a:p>
            </p:txBody>
          </p:sp>
          <p:sp>
            <p:nvSpPr>
              <p:cNvPr id="261" name="正方形/長方形 260"/>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262" name="直線矢印コネクタ 261"/>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直線矢印コネクタ 262"/>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直線矢印コネクタ 263"/>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直線矢印コネクタ 264"/>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6" name="円/楕円 265"/>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テキスト ボックス 267"/>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cxnSp>
            <p:nvCxnSpPr>
              <p:cNvPr id="269" name="直線矢印コネクタ 268"/>
              <p:cNvCxnSpPr/>
              <p:nvPr/>
            </p:nvCxnSpPr>
            <p:spPr>
              <a:xfrm>
                <a:off x="2141754" y="18467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0" name="台形 269"/>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1" name="直線矢印コネクタ 270"/>
              <p:cNvCxnSpPr/>
              <p:nvPr/>
            </p:nvCxnSpPr>
            <p:spPr>
              <a:xfrm flipH="1">
                <a:off x="343345" y="18467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2" name="直線矢印コネクタ 271"/>
              <p:cNvCxnSpPr/>
              <p:nvPr/>
            </p:nvCxnSpPr>
            <p:spPr>
              <a:xfrm>
                <a:off x="670053" y="42895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3" name="円/楕円 272"/>
              <p:cNvSpPr/>
              <p:nvPr/>
            </p:nvSpPr>
            <p:spPr>
              <a:xfrm>
                <a:off x="2109108" y="21117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4" name="グループ化 273"/>
              <p:cNvGrpSpPr/>
              <p:nvPr/>
            </p:nvGrpSpPr>
            <p:grpSpPr>
              <a:xfrm rot="16200000">
                <a:off x="1474273" y="2028187"/>
                <a:ext cx="660329" cy="375143"/>
                <a:chOff x="1943382" y="4001244"/>
                <a:chExt cx="1983752" cy="803933"/>
              </a:xfrm>
            </p:grpSpPr>
            <p:sp>
              <p:nvSpPr>
                <p:cNvPr id="278" name="台形 277"/>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二等辺三角形 278"/>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テキスト ボックス 274"/>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276" name="直線矢印コネクタ 275"/>
              <p:cNvCxnSpPr/>
              <p:nvPr/>
            </p:nvCxnSpPr>
            <p:spPr>
              <a:xfrm>
                <a:off x="343345" y="40956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直線矢印コネクタ 276"/>
              <p:cNvCxnSpPr/>
              <p:nvPr/>
            </p:nvCxnSpPr>
            <p:spPr>
              <a:xfrm flipV="1">
                <a:off x="343345" y="18467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58" name="直線矢印コネクタ 257"/>
            <p:cNvCxnSpPr/>
            <p:nvPr/>
          </p:nvCxnSpPr>
          <p:spPr>
            <a:xfrm>
              <a:off x="1839609" y="200135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9" name="テキスト ボックス 258"/>
            <p:cNvSpPr txBox="1"/>
            <p:nvPr/>
          </p:nvSpPr>
          <p:spPr>
            <a:xfrm>
              <a:off x="1228794" y="5130372"/>
              <a:ext cx="970137" cy="307777"/>
            </a:xfrm>
            <a:prstGeom prst="rect">
              <a:avLst/>
            </a:prstGeom>
            <a:noFill/>
          </p:spPr>
          <p:txBody>
            <a:bodyPr wrap="none" rtlCol="0">
              <a:spAutoFit/>
            </a:bodyPr>
            <a:lstStyle/>
            <a:p>
              <a:r>
                <a:rPr kumimoji="1" lang="ja-JP" altLang="en-US" sz="1400" dirty="0"/>
                <a:t>命令メモリ</a:t>
              </a:r>
            </a:p>
          </p:txBody>
        </p:sp>
      </p:grpSp>
      <p:grpSp>
        <p:nvGrpSpPr>
          <p:cNvPr id="92" name="グループ化 91"/>
          <p:cNvGrpSpPr/>
          <p:nvPr/>
        </p:nvGrpSpPr>
        <p:grpSpPr>
          <a:xfrm>
            <a:off x="173609" y="2727860"/>
            <a:ext cx="4186563" cy="2889922"/>
            <a:chOff x="173609" y="2727860"/>
            <a:chExt cx="4186563" cy="2889922"/>
          </a:xfrm>
        </p:grpSpPr>
        <p:sp>
          <p:nvSpPr>
            <p:cNvPr id="202" name="テキスト ボックス 201"/>
            <p:cNvSpPr txBox="1"/>
            <p:nvPr/>
          </p:nvSpPr>
          <p:spPr>
            <a:xfrm rot="16200000">
              <a:off x="3984107" y="3418973"/>
              <a:ext cx="521297" cy="230832"/>
            </a:xfrm>
            <a:prstGeom prst="rect">
              <a:avLst/>
            </a:prstGeom>
            <a:noFill/>
          </p:spPr>
          <p:txBody>
            <a:bodyPr wrap="none" rtlCol="0">
              <a:spAutoFit/>
            </a:bodyPr>
            <a:lstStyle/>
            <a:p>
              <a:r>
                <a:rPr kumimoji="1" lang="en-US" altLang="ja-JP" sz="900" dirty="0">
                  <a:solidFill>
                    <a:srgbClr val="C00000"/>
                  </a:solidFill>
                </a:rPr>
                <a:t>“1024”</a:t>
              </a:r>
              <a:endParaRPr kumimoji="1" lang="ja-JP" altLang="en-US" sz="900" dirty="0">
                <a:solidFill>
                  <a:srgbClr val="C00000"/>
                </a:solidFill>
              </a:endParaRPr>
            </a:p>
          </p:txBody>
        </p:sp>
        <p:sp>
          <p:nvSpPr>
            <p:cNvPr id="213" name="テキスト ボックス 212"/>
            <p:cNvSpPr txBox="1"/>
            <p:nvPr/>
          </p:nvSpPr>
          <p:spPr>
            <a:xfrm>
              <a:off x="2329421" y="2727860"/>
              <a:ext cx="370614" cy="230832"/>
            </a:xfrm>
            <a:prstGeom prst="rect">
              <a:avLst/>
            </a:prstGeom>
            <a:noFill/>
          </p:spPr>
          <p:txBody>
            <a:bodyPr wrap="none" rtlCol="0">
              <a:spAutoFit/>
            </a:bodyPr>
            <a:lstStyle/>
            <a:p>
              <a:r>
                <a:rPr kumimoji="1" lang="en-US" altLang="ja-JP" sz="900" dirty="0">
                  <a:solidFill>
                    <a:srgbClr val="C00000"/>
                  </a:solidFill>
                </a:rPr>
                <a:t>“</a:t>
              </a:r>
              <a:r>
                <a:rPr kumimoji="1" lang="en-US" altLang="ja-JP" sz="900" dirty="0" err="1">
                  <a:solidFill>
                    <a:srgbClr val="C00000"/>
                  </a:solidFill>
                </a:rPr>
                <a:t>lw</a:t>
              </a:r>
              <a:r>
                <a:rPr kumimoji="1" lang="en-US" altLang="ja-JP" sz="900" dirty="0">
                  <a:solidFill>
                    <a:srgbClr val="C00000"/>
                  </a:solidFill>
                </a:rPr>
                <a:t>”</a:t>
              </a:r>
              <a:endParaRPr kumimoji="1" lang="ja-JP" altLang="en-US" sz="900" dirty="0">
                <a:solidFill>
                  <a:srgbClr val="C00000"/>
                </a:solidFill>
              </a:endParaRPr>
            </a:p>
          </p:txBody>
        </p:sp>
        <p:sp>
          <p:nvSpPr>
            <p:cNvPr id="214" name="テキスト ボックス 213"/>
            <p:cNvSpPr txBox="1"/>
            <p:nvPr/>
          </p:nvSpPr>
          <p:spPr>
            <a:xfrm>
              <a:off x="2799889" y="5386950"/>
              <a:ext cx="325730" cy="230832"/>
            </a:xfrm>
            <a:prstGeom prst="rect">
              <a:avLst/>
            </a:prstGeom>
            <a:noFill/>
          </p:spPr>
          <p:txBody>
            <a:bodyPr wrap="none" rtlCol="0">
              <a:spAutoFit/>
            </a:bodyPr>
            <a:lstStyle/>
            <a:p>
              <a:r>
                <a:rPr kumimoji="1" lang="en-US" altLang="ja-JP" sz="900" dirty="0">
                  <a:solidFill>
                    <a:srgbClr val="C00000"/>
                  </a:solidFill>
                </a:rPr>
                <a:t>“4”</a:t>
              </a:r>
              <a:endParaRPr kumimoji="1" lang="ja-JP" altLang="en-US" sz="900" dirty="0">
                <a:solidFill>
                  <a:srgbClr val="C00000"/>
                </a:solidFill>
              </a:endParaRPr>
            </a:p>
          </p:txBody>
        </p:sp>
        <p:sp>
          <p:nvSpPr>
            <p:cNvPr id="215" name="テキスト ボックス 214"/>
            <p:cNvSpPr txBox="1"/>
            <p:nvPr/>
          </p:nvSpPr>
          <p:spPr>
            <a:xfrm>
              <a:off x="2412731" y="3868657"/>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sp>
          <p:nvSpPr>
            <p:cNvPr id="216" name="テキスト ボックス 215"/>
            <p:cNvSpPr txBox="1"/>
            <p:nvPr/>
          </p:nvSpPr>
          <p:spPr>
            <a:xfrm>
              <a:off x="2411267" y="3458189"/>
              <a:ext cx="498855" cy="230832"/>
            </a:xfrm>
            <a:prstGeom prst="rect">
              <a:avLst/>
            </a:prstGeom>
            <a:noFill/>
          </p:spPr>
          <p:txBody>
            <a:bodyPr wrap="none" rtlCol="0">
              <a:spAutoFit/>
            </a:bodyPr>
            <a:lstStyle/>
            <a:p>
              <a:r>
                <a:rPr kumimoji="1" lang="en-US" altLang="ja-JP" sz="900" dirty="0">
                  <a:solidFill>
                    <a:srgbClr val="C00000"/>
                  </a:solidFill>
                </a:rPr>
                <a:t>“8(t0)”</a:t>
              </a:r>
              <a:endParaRPr kumimoji="1" lang="ja-JP" altLang="en-US" sz="900" dirty="0">
                <a:solidFill>
                  <a:srgbClr val="C00000"/>
                </a:solidFill>
              </a:endParaRPr>
            </a:p>
          </p:txBody>
        </p:sp>
        <p:grpSp>
          <p:nvGrpSpPr>
            <p:cNvPr id="280" name="グループ化 279"/>
            <p:cNvGrpSpPr/>
            <p:nvPr/>
          </p:nvGrpSpPr>
          <p:grpSpPr>
            <a:xfrm>
              <a:off x="970821" y="4462665"/>
              <a:ext cx="1132270" cy="230832"/>
              <a:chOff x="969493" y="4466142"/>
              <a:chExt cx="1132270" cy="230832"/>
            </a:xfrm>
          </p:grpSpPr>
          <p:sp>
            <p:nvSpPr>
              <p:cNvPr id="281" name="正方形/長方形 280"/>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a:solidFill>
                      <a:schemeClr val="tx1"/>
                    </a:solidFill>
                  </a:rPr>
                  <a:t>add $t1,$s0,$s1</a:t>
                </a:r>
              </a:p>
            </p:txBody>
          </p:sp>
          <p:sp>
            <p:nvSpPr>
              <p:cNvPr id="282" name="テキスト ボックス 281"/>
              <p:cNvSpPr txBox="1"/>
              <p:nvPr/>
            </p:nvSpPr>
            <p:spPr>
              <a:xfrm>
                <a:off x="969493" y="4466142"/>
                <a:ext cx="328936" cy="230832"/>
              </a:xfrm>
              <a:prstGeom prst="rect">
                <a:avLst/>
              </a:prstGeom>
              <a:noFill/>
            </p:spPr>
            <p:txBody>
              <a:bodyPr wrap="none" rtlCol="0">
                <a:spAutoFit/>
              </a:bodyPr>
              <a:lstStyle/>
              <a:p>
                <a:r>
                  <a:rPr kumimoji="1" lang="en-US" altLang="ja-JP" sz="900" dirty="0">
                    <a:solidFill>
                      <a:srgbClr val="C00000"/>
                    </a:solidFill>
                  </a:rPr>
                  <a:t>“4”</a:t>
                </a:r>
                <a:endParaRPr kumimoji="1" lang="ja-JP" altLang="en-US" sz="900" dirty="0">
                  <a:solidFill>
                    <a:srgbClr val="C00000"/>
                  </a:solidFill>
                </a:endParaRPr>
              </a:p>
            </p:txBody>
          </p:sp>
        </p:grpSp>
        <p:sp>
          <p:nvSpPr>
            <p:cNvPr id="283" name="テキスト ボックス 282"/>
            <p:cNvSpPr txBox="1"/>
            <p:nvPr/>
          </p:nvSpPr>
          <p:spPr>
            <a:xfrm>
              <a:off x="173609" y="3495585"/>
              <a:ext cx="328936" cy="230832"/>
            </a:xfrm>
            <a:prstGeom prst="rect">
              <a:avLst/>
            </a:prstGeom>
            <a:noFill/>
          </p:spPr>
          <p:txBody>
            <a:bodyPr wrap="none" rtlCol="0">
              <a:spAutoFit/>
            </a:bodyPr>
            <a:lstStyle/>
            <a:p>
              <a:r>
                <a:rPr kumimoji="1" lang="en-US" altLang="ja-JP" sz="900" dirty="0">
                  <a:solidFill>
                    <a:srgbClr val="C00000"/>
                  </a:solidFill>
                </a:rPr>
                <a:t>“8”</a:t>
              </a:r>
              <a:endParaRPr kumimoji="1" lang="ja-JP" altLang="en-US" sz="900" dirty="0">
                <a:solidFill>
                  <a:srgbClr val="C00000"/>
                </a:solidFill>
              </a:endParaRPr>
            </a:p>
          </p:txBody>
        </p:sp>
      </p:grpSp>
      <p:grpSp>
        <p:nvGrpSpPr>
          <p:cNvPr id="284" name="グループ化 283"/>
          <p:cNvGrpSpPr/>
          <p:nvPr/>
        </p:nvGrpSpPr>
        <p:grpSpPr>
          <a:xfrm>
            <a:off x="652910" y="1345732"/>
            <a:ext cx="1060758" cy="265735"/>
            <a:chOff x="189062" y="1247706"/>
            <a:chExt cx="1060758" cy="265735"/>
          </a:xfrm>
        </p:grpSpPr>
        <p:sp>
          <p:nvSpPr>
            <p:cNvPr id="285" name="角丸四角形 28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grpSp>
        <p:nvGrpSpPr>
          <p:cNvPr id="287" name="グループ化 286"/>
          <p:cNvGrpSpPr/>
          <p:nvPr/>
        </p:nvGrpSpPr>
        <p:grpSpPr>
          <a:xfrm>
            <a:off x="4833997" y="1340724"/>
            <a:ext cx="1060758" cy="265735"/>
            <a:chOff x="189062" y="1247706"/>
            <a:chExt cx="1060758" cy="265735"/>
          </a:xfrm>
        </p:grpSpPr>
        <p:sp>
          <p:nvSpPr>
            <p:cNvPr id="288" name="角丸四角形 287"/>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290" name="グループ化 289"/>
          <p:cNvGrpSpPr/>
          <p:nvPr/>
        </p:nvGrpSpPr>
        <p:grpSpPr>
          <a:xfrm>
            <a:off x="2834045" y="1347556"/>
            <a:ext cx="1060758" cy="265735"/>
            <a:chOff x="189062" y="1247706"/>
            <a:chExt cx="1060758" cy="265735"/>
          </a:xfrm>
        </p:grpSpPr>
        <p:sp>
          <p:nvSpPr>
            <p:cNvPr id="291" name="角丸四角形 290"/>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grpSp>
        <p:nvGrpSpPr>
          <p:cNvPr id="293" name="グループ化 292"/>
          <p:cNvGrpSpPr/>
          <p:nvPr/>
        </p:nvGrpSpPr>
        <p:grpSpPr>
          <a:xfrm>
            <a:off x="652910" y="1338445"/>
            <a:ext cx="1060758" cy="265735"/>
            <a:chOff x="189062" y="1247706"/>
            <a:chExt cx="1060758" cy="265735"/>
          </a:xfrm>
        </p:grpSpPr>
        <p:sp>
          <p:nvSpPr>
            <p:cNvPr id="294" name="角丸四角形 293"/>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sub $t2,$s3,$s4</a:t>
              </a:r>
            </a:p>
          </p:txBody>
        </p:sp>
      </p:grpSp>
      <p:grpSp>
        <p:nvGrpSpPr>
          <p:cNvPr id="297" name="グループ化 296"/>
          <p:cNvGrpSpPr/>
          <p:nvPr/>
        </p:nvGrpSpPr>
        <p:grpSpPr>
          <a:xfrm>
            <a:off x="2122184" y="1308873"/>
            <a:ext cx="206723" cy="5524736"/>
            <a:chOff x="2115189" y="1312037"/>
            <a:chExt cx="206723" cy="5524736"/>
          </a:xfrm>
        </p:grpSpPr>
        <p:cxnSp>
          <p:nvCxnSpPr>
            <p:cNvPr id="298" name="直線コネクタ 297"/>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0" name="直線矢印コネクタ 299"/>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1" name="正方形/長方形 300"/>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2" name="グループ化 301"/>
          <p:cNvGrpSpPr/>
          <p:nvPr/>
        </p:nvGrpSpPr>
        <p:grpSpPr>
          <a:xfrm>
            <a:off x="4062203" y="1310374"/>
            <a:ext cx="426787" cy="5524736"/>
            <a:chOff x="4060875" y="1313538"/>
            <a:chExt cx="426787" cy="5524736"/>
          </a:xfrm>
        </p:grpSpPr>
        <p:sp>
          <p:nvSpPr>
            <p:cNvPr id="303" name="テキスト ボックス 302"/>
            <p:cNvSpPr txBox="1"/>
            <p:nvPr/>
          </p:nvSpPr>
          <p:spPr>
            <a:xfrm rot="16200000">
              <a:off x="4016442" y="3418618"/>
              <a:ext cx="453970" cy="230832"/>
            </a:xfrm>
            <a:prstGeom prst="rect">
              <a:avLst/>
            </a:prstGeom>
            <a:noFill/>
          </p:spPr>
          <p:txBody>
            <a:bodyPr wrap="none" rtlCol="0">
              <a:spAutoFit/>
            </a:bodyPr>
            <a:lstStyle/>
            <a:p>
              <a:r>
                <a:rPr kumimoji="1" lang="en-US" altLang="ja-JP" sz="900" dirty="0">
                  <a:solidFill>
                    <a:srgbClr val="C00000"/>
                  </a:solidFill>
                </a:rPr>
                <a:t>“100”</a:t>
              </a:r>
              <a:endParaRPr kumimoji="1" lang="ja-JP" altLang="en-US" sz="900" dirty="0">
                <a:solidFill>
                  <a:srgbClr val="C00000"/>
                </a:solidFill>
              </a:endParaRPr>
            </a:p>
          </p:txBody>
        </p:sp>
        <p:cxnSp>
          <p:nvCxnSpPr>
            <p:cNvPr id="304" name="直線コネクタ 303"/>
            <p:cNvCxnSpPr/>
            <p:nvPr/>
          </p:nvCxnSpPr>
          <p:spPr>
            <a:xfrm>
              <a:off x="4418150" y="1313538"/>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5" name="直線矢印コネクタ 304"/>
            <p:cNvCxnSpPr/>
            <p:nvPr/>
          </p:nvCxnSpPr>
          <p:spPr>
            <a:xfrm>
              <a:off x="4063480" y="4149370"/>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6" name="正方形/長方形 305"/>
            <p:cNvSpPr/>
            <p:nvPr/>
          </p:nvSpPr>
          <p:spPr>
            <a:xfrm>
              <a:off x="4352338" y="1829653"/>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7" name="直線矢印コネクタ 416"/>
            <p:cNvCxnSpPr/>
            <p:nvPr/>
          </p:nvCxnSpPr>
          <p:spPr>
            <a:xfrm>
              <a:off x="4060875" y="3747081"/>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9" name="テキスト ボックス 418"/>
            <p:cNvSpPr txBox="1"/>
            <p:nvPr/>
          </p:nvSpPr>
          <p:spPr>
            <a:xfrm rot="16200000">
              <a:off x="4048503" y="4238294"/>
              <a:ext cx="389850" cy="230832"/>
            </a:xfrm>
            <a:prstGeom prst="rect">
              <a:avLst/>
            </a:prstGeom>
            <a:noFill/>
          </p:spPr>
          <p:txBody>
            <a:bodyPr wrap="none" rtlCol="0">
              <a:spAutoFit/>
            </a:bodyPr>
            <a:lstStyle/>
            <a:p>
              <a:r>
                <a:rPr kumimoji="1" lang="en-US" altLang="ja-JP" sz="900" dirty="0">
                  <a:solidFill>
                    <a:srgbClr val="C00000"/>
                  </a:solidFill>
                </a:rPr>
                <a:t>“10”</a:t>
              </a:r>
              <a:endParaRPr kumimoji="1" lang="ja-JP" altLang="en-US" sz="900" dirty="0">
                <a:solidFill>
                  <a:srgbClr val="C00000"/>
                </a:solidFill>
              </a:endParaRPr>
            </a:p>
          </p:txBody>
        </p:sp>
      </p:grpSp>
      <p:grpSp>
        <p:nvGrpSpPr>
          <p:cNvPr id="307" name="グループ化 306"/>
          <p:cNvGrpSpPr/>
          <p:nvPr/>
        </p:nvGrpSpPr>
        <p:grpSpPr>
          <a:xfrm>
            <a:off x="2271230" y="2640570"/>
            <a:ext cx="2081493" cy="3875030"/>
            <a:chOff x="2269902" y="2634159"/>
            <a:chExt cx="2081493" cy="3875030"/>
          </a:xfrm>
        </p:grpSpPr>
        <p:grpSp>
          <p:nvGrpSpPr>
            <p:cNvPr id="308" name="グループ化 307"/>
            <p:cNvGrpSpPr/>
            <p:nvPr/>
          </p:nvGrpSpPr>
          <p:grpSpPr>
            <a:xfrm>
              <a:off x="2269902" y="2634159"/>
              <a:ext cx="2081493" cy="3875030"/>
              <a:chOff x="2269902" y="2634159"/>
              <a:chExt cx="2081493" cy="3875030"/>
            </a:xfrm>
          </p:grpSpPr>
          <p:grpSp>
            <p:nvGrpSpPr>
              <p:cNvPr id="312" name="グループ化 311"/>
              <p:cNvGrpSpPr/>
              <p:nvPr/>
            </p:nvGrpSpPr>
            <p:grpSpPr>
              <a:xfrm>
                <a:off x="2321912" y="2634159"/>
                <a:ext cx="2029483" cy="3770684"/>
                <a:chOff x="2475974" y="2794750"/>
                <a:chExt cx="2029483" cy="3770684"/>
              </a:xfrm>
            </p:grpSpPr>
            <p:cxnSp>
              <p:nvCxnSpPr>
                <p:cNvPr id="319" name="直線矢印コネクタ 318"/>
                <p:cNvCxnSpPr/>
                <p:nvPr/>
              </p:nvCxnSpPr>
              <p:spPr>
                <a:xfrm>
                  <a:off x="4346982" y="6344957"/>
                  <a:ext cx="1584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1" name="テキスト ボックス 320"/>
                <p:cNvSpPr txBox="1"/>
                <p:nvPr/>
              </p:nvSpPr>
              <p:spPr>
                <a:xfrm>
                  <a:off x="3083545" y="3352601"/>
                  <a:ext cx="1056700" cy="246221"/>
                </a:xfrm>
                <a:prstGeom prst="rect">
                  <a:avLst/>
                </a:prstGeom>
                <a:noFill/>
              </p:spPr>
              <p:txBody>
                <a:bodyPr wrap="none" rtlCol="0">
                  <a:spAutoFit/>
                </a:bodyPr>
                <a:lstStyle/>
                <a:p>
                  <a:r>
                    <a:rPr kumimoji="1" lang="ja-JP" altLang="en-US" sz="1000" dirty="0"/>
                    <a:t>レジスタファイル</a:t>
                  </a:r>
                </a:p>
              </p:txBody>
            </p:sp>
            <p:sp>
              <p:nvSpPr>
                <p:cNvPr id="323" name="正方形/長方形 322"/>
                <p:cNvSpPr/>
                <p:nvPr/>
              </p:nvSpPr>
              <p:spPr>
                <a:xfrm>
                  <a:off x="3138714" y="3592494"/>
                  <a:ext cx="1076223" cy="1811109"/>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325" name="円/楕円 324"/>
                <p:cNvSpPr/>
                <p:nvPr/>
              </p:nvSpPr>
              <p:spPr>
                <a:xfrm>
                  <a:off x="2826410" y="2794750"/>
                  <a:ext cx="420313" cy="66213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テキスト ボックス 326"/>
                <p:cNvSpPr txBox="1"/>
                <p:nvPr/>
              </p:nvSpPr>
              <p:spPr>
                <a:xfrm rot="16200000">
                  <a:off x="2745029" y="2963047"/>
                  <a:ext cx="595035" cy="338554"/>
                </a:xfrm>
                <a:prstGeom prst="rect">
                  <a:avLst/>
                </a:prstGeom>
                <a:noFill/>
              </p:spPr>
              <p:txBody>
                <a:bodyPr wrap="none" rtlCol="0">
                  <a:spAutoFit/>
                </a:bodyPr>
                <a:lstStyle/>
                <a:p>
                  <a:r>
                    <a:rPr lang="ja-JP" altLang="en-US" sz="1600" dirty="0"/>
                    <a:t>制御</a:t>
                  </a:r>
                  <a:endParaRPr kumimoji="1" lang="ja-JP" altLang="en-US" sz="1600" dirty="0"/>
                </a:p>
              </p:txBody>
            </p:sp>
            <p:cxnSp>
              <p:nvCxnSpPr>
                <p:cNvPr id="328" name="直線矢印コネクタ 327"/>
                <p:cNvCxnSpPr/>
                <p:nvPr/>
              </p:nvCxnSpPr>
              <p:spPr>
                <a:xfrm>
                  <a:off x="2475974" y="4728693"/>
                  <a:ext cx="122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直線矢印コネクタ 328"/>
                <p:cNvCxnSpPr/>
                <p:nvPr/>
              </p:nvCxnSpPr>
              <p:spPr>
                <a:xfrm>
                  <a:off x="2598505" y="3837884"/>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直線矢印コネクタ 329"/>
                <p:cNvCxnSpPr/>
                <p:nvPr/>
              </p:nvCxnSpPr>
              <p:spPr>
                <a:xfrm>
                  <a:off x="2598505" y="3127755"/>
                  <a:ext cx="2253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直線矢印コネクタ 330"/>
                <p:cNvCxnSpPr/>
                <p:nvPr/>
              </p:nvCxnSpPr>
              <p:spPr>
                <a:xfrm>
                  <a:off x="2598505" y="3139029"/>
                  <a:ext cx="0" cy="332756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直線矢印コネクタ 331"/>
                <p:cNvCxnSpPr/>
                <p:nvPr/>
              </p:nvCxnSpPr>
              <p:spPr>
                <a:xfrm>
                  <a:off x="2598505" y="4244067"/>
                  <a:ext cx="52414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3" name="直線矢印コネクタ 332"/>
                <p:cNvCxnSpPr/>
                <p:nvPr/>
              </p:nvCxnSpPr>
              <p:spPr>
                <a:xfrm>
                  <a:off x="2598503" y="6466594"/>
                  <a:ext cx="16444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直線矢印コネクタ 336"/>
                <p:cNvCxnSpPr/>
                <p:nvPr/>
              </p:nvCxnSpPr>
              <p:spPr>
                <a:xfrm flipV="1">
                  <a:off x="3083879" y="5750711"/>
                  <a:ext cx="0" cy="32336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8" name="台形 337"/>
                <p:cNvSpPr/>
                <p:nvPr/>
              </p:nvSpPr>
              <p:spPr>
                <a:xfrm rot="5400000">
                  <a:off x="4079843" y="6274060"/>
                  <a:ext cx="440950" cy="141797"/>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9" name="直線コネクタ 338"/>
                <p:cNvCxnSpPr/>
                <p:nvPr/>
              </p:nvCxnSpPr>
              <p:spPr>
                <a:xfrm>
                  <a:off x="2572879"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直線コネクタ 339"/>
                <p:cNvCxnSpPr/>
                <p:nvPr/>
              </p:nvCxnSpPr>
              <p:spPr>
                <a:xfrm>
                  <a:off x="3056188" y="5740520"/>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a:off x="2572878" y="5742751"/>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4" name="直線矢印コネクタ 343"/>
                <p:cNvCxnSpPr/>
                <p:nvPr/>
              </p:nvCxnSpPr>
              <p:spPr>
                <a:xfrm>
                  <a:off x="3080732" y="6074071"/>
                  <a:ext cx="1423397"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直線矢印コネクタ 346"/>
                <p:cNvCxnSpPr/>
                <p:nvPr/>
              </p:nvCxnSpPr>
              <p:spPr>
                <a:xfrm flipH="1">
                  <a:off x="3254318" y="3189837"/>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直線矢印コネクタ 347"/>
                <p:cNvCxnSpPr/>
                <p:nvPr/>
              </p:nvCxnSpPr>
              <p:spPr>
                <a:xfrm flipH="1">
                  <a:off x="3231367" y="30286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0" name="円/楕円 349"/>
                <p:cNvSpPr/>
                <p:nvPr/>
              </p:nvSpPr>
              <p:spPr>
                <a:xfrm>
                  <a:off x="2565465" y="469908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1" name="直線矢印コネクタ 380"/>
                <p:cNvCxnSpPr/>
                <p:nvPr/>
              </p:nvCxnSpPr>
              <p:spPr>
                <a:xfrm>
                  <a:off x="2598839" y="5748260"/>
                  <a:ext cx="4829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5" name="直線矢印コネクタ 384"/>
                <p:cNvCxnSpPr/>
                <p:nvPr/>
              </p:nvCxnSpPr>
              <p:spPr>
                <a:xfrm flipH="1">
                  <a:off x="3222324" y="29755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1" name="直線矢印コネクタ 420"/>
                <p:cNvCxnSpPr/>
                <p:nvPr/>
              </p:nvCxnSpPr>
              <p:spPr>
                <a:xfrm flipH="1">
                  <a:off x="3244702" y="3250792"/>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4" name="テキスト ボックス 313"/>
              <p:cNvSpPr txBox="1"/>
              <p:nvPr/>
            </p:nvSpPr>
            <p:spPr>
              <a:xfrm>
                <a:off x="2269902" y="2721773"/>
                <a:ext cx="489236" cy="230832"/>
              </a:xfrm>
              <a:prstGeom prst="rect">
                <a:avLst/>
              </a:prstGeom>
              <a:noFill/>
            </p:spPr>
            <p:txBody>
              <a:bodyPr wrap="none" rtlCol="0">
                <a:spAutoFit/>
              </a:bodyPr>
              <a:lstStyle/>
              <a:p>
                <a:r>
                  <a:rPr kumimoji="1" lang="en-US" altLang="ja-JP" sz="900" dirty="0">
                    <a:solidFill>
                      <a:srgbClr val="C00000"/>
                    </a:solidFill>
                  </a:rPr>
                  <a:t>“ALU”</a:t>
                </a:r>
                <a:endParaRPr kumimoji="1" lang="ja-JP" altLang="en-US" sz="900" dirty="0">
                  <a:solidFill>
                    <a:srgbClr val="C00000"/>
                  </a:solidFill>
                </a:endParaRPr>
              </a:p>
            </p:txBody>
          </p:sp>
          <p:sp>
            <p:nvSpPr>
              <p:cNvPr id="315" name="テキスト ボックス 314"/>
              <p:cNvSpPr txBox="1"/>
              <p:nvPr/>
            </p:nvSpPr>
            <p:spPr>
              <a:xfrm>
                <a:off x="3553444" y="6278357"/>
                <a:ext cx="562975" cy="230832"/>
              </a:xfrm>
              <a:prstGeom prst="rect">
                <a:avLst/>
              </a:prstGeom>
              <a:noFill/>
            </p:spPr>
            <p:txBody>
              <a:bodyPr wrap="none" rtlCol="0">
                <a:spAutoFit/>
              </a:bodyPr>
              <a:lstStyle/>
              <a:p>
                <a:r>
                  <a:rPr kumimoji="1" lang="en-US" altLang="ja-JP" sz="900" dirty="0">
                    <a:solidFill>
                      <a:srgbClr val="C00000"/>
                    </a:solidFill>
                  </a:rPr>
                  <a:t>“9($t1)”</a:t>
                </a:r>
                <a:endParaRPr kumimoji="1" lang="ja-JP" altLang="en-US" sz="900" dirty="0">
                  <a:solidFill>
                    <a:srgbClr val="C00000"/>
                  </a:solidFill>
                </a:endParaRPr>
              </a:p>
            </p:txBody>
          </p:sp>
          <p:sp>
            <p:nvSpPr>
              <p:cNvPr id="317" name="テキスト ボックス 316"/>
              <p:cNvSpPr txBox="1"/>
              <p:nvPr/>
            </p:nvSpPr>
            <p:spPr>
              <a:xfrm>
                <a:off x="2411403" y="3862570"/>
                <a:ext cx="588623" cy="230832"/>
              </a:xfrm>
              <a:prstGeom prst="rect">
                <a:avLst/>
              </a:prstGeom>
              <a:noFill/>
            </p:spPr>
            <p:txBody>
              <a:bodyPr wrap="none" rtlCol="0">
                <a:spAutoFit/>
              </a:bodyPr>
              <a:lstStyle/>
              <a:p>
                <a:r>
                  <a:rPr kumimoji="1" lang="en-US" altLang="ja-JP" sz="900" dirty="0">
                    <a:solidFill>
                      <a:srgbClr val="C00000"/>
                    </a:solidFill>
                  </a:rPr>
                  <a:t>“17(s1)”</a:t>
                </a:r>
                <a:endParaRPr kumimoji="1" lang="ja-JP" altLang="en-US" sz="900" dirty="0">
                  <a:solidFill>
                    <a:srgbClr val="C00000"/>
                  </a:solidFill>
                </a:endParaRPr>
              </a:p>
            </p:txBody>
          </p:sp>
          <p:sp>
            <p:nvSpPr>
              <p:cNvPr id="318" name="テキスト ボックス 317"/>
              <p:cNvSpPr txBox="1"/>
              <p:nvPr/>
            </p:nvSpPr>
            <p:spPr>
              <a:xfrm>
                <a:off x="2409939" y="3452102"/>
                <a:ext cx="588623" cy="230832"/>
              </a:xfrm>
              <a:prstGeom prst="rect">
                <a:avLst/>
              </a:prstGeom>
              <a:noFill/>
            </p:spPr>
            <p:txBody>
              <a:bodyPr wrap="none" rtlCol="0">
                <a:spAutoFit/>
              </a:bodyPr>
              <a:lstStyle/>
              <a:p>
                <a:r>
                  <a:rPr lang="en-US" altLang="ja-JP" sz="900" dirty="0">
                    <a:solidFill>
                      <a:srgbClr val="C00000"/>
                    </a:solidFill>
                  </a:rPr>
                  <a:t>“16</a:t>
                </a:r>
                <a:r>
                  <a:rPr kumimoji="1" lang="en-US" altLang="ja-JP" sz="900" dirty="0">
                    <a:solidFill>
                      <a:srgbClr val="C00000"/>
                    </a:solidFill>
                  </a:rPr>
                  <a:t>(s0)”</a:t>
                </a:r>
                <a:endParaRPr kumimoji="1" lang="ja-JP" altLang="en-US" sz="900" dirty="0">
                  <a:solidFill>
                    <a:srgbClr val="C00000"/>
                  </a:solidFill>
                </a:endParaRPr>
              </a:p>
            </p:txBody>
          </p:sp>
          <p:sp>
            <p:nvSpPr>
              <p:cNvPr id="384" name="テキスト ボックス 383"/>
              <p:cNvSpPr txBox="1"/>
              <p:nvPr/>
            </p:nvSpPr>
            <p:spPr>
              <a:xfrm>
                <a:off x="3633302" y="5696472"/>
                <a:ext cx="453970" cy="230832"/>
              </a:xfrm>
              <a:prstGeom prst="rect">
                <a:avLst/>
              </a:prstGeom>
              <a:noFill/>
            </p:spPr>
            <p:txBody>
              <a:bodyPr wrap="none" rtlCol="0">
                <a:spAutoFit/>
              </a:bodyPr>
              <a:lstStyle/>
              <a:p>
                <a:r>
                  <a:rPr kumimoji="1" lang="en-US" altLang="ja-JP" sz="900" dirty="0">
                    <a:solidFill>
                      <a:srgbClr val="C00000"/>
                    </a:solidFill>
                  </a:rPr>
                  <a:t>“add”</a:t>
                </a:r>
                <a:endParaRPr kumimoji="1" lang="ja-JP" altLang="en-US" sz="900" dirty="0">
                  <a:solidFill>
                    <a:srgbClr val="C00000"/>
                  </a:solidFill>
                </a:endParaRPr>
              </a:p>
            </p:txBody>
          </p:sp>
        </p:grpSp>
        <p:cxnSp>
          <p:nvCxnSpPr>
            <p:cNvPr id="309" name="直線矢印コネクタ 308"/>
            <p:cNvCxnSpPr/>
            <p:nvPr/>
          </p:nvCxnSpPr>
          <p:spPr>
            <a:xfrm flipV="1">
              <a:off x="4142980" y="3144337"/>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1" name="直線矢印コネクタ 310"/>
            <p:cNvCxnSpPr/>
            <p:nvPr/>
          </p:nvCxnSpPr>
          <p:spPr>
            <a:xfrm flipH="1">
              <a:off x="3069489" y="3148658"/>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1" name="グループ化 350"/>
          <p:cNvGrpSpPr/>
          <p:nvPr/>
        </p:nvGrpSpPr>
        <p:grpSpPr>
          <a:xfrm>
            <a:off x="2938017" y="3575986"/>
            <a:ext cx="1105010" cy="652746"/>
            <a:chOff x="3603763" y="4061737"/>
            <a:chExt cx="1105010" cy="652746"/>
          </a:xfrm>
        </p:grpSpPr>
        <p:sp>
          <p:nvSpPr>
            <p:cNvPr id="352" name="正方形/長方形 351"/>
            <p:cNvSpPr/>
            <p:nvPr/>
          </p:nvSpPr>
          <p:spPr>
            <a:xfrm>
              <a:off x="3854213" y="4086743"/>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100</a:t>
              </a:r>
              <a:endParaRPr kumimoji="1" lang="ja-JP" altLang="en-US" sz="900" dirty="0">
                <a:solidFill>
                  <a:schemeClr val="tx1"/>
                </a:solidFill>
              </a:endParaRPr>
            </a:p>
          </p:txBody>
        </p:sp>
        <p:sp>
          <p:nvSpPr>
            <p:cNvPr id="353" name="テキスト ボックス 352"/>
            <p:cNvSpPr txBox="1"/>
            <p:nvPr/>
          </p:nvSpPr>
          <p:spPr>
            <a:xfrm>
              <a:off x="3603763" y="4061737"/>
              <a:ext cx="312906" cy="230832"/>
            </a:xfrm>
            <a:prstGeom prst="rect">
              <a:avLst/>
            </a:prstGeom>
            <a:noFill/>
          </p:spPr>
          <p:txBody>
            <a:bodyPr wrap="none" rtlCol="0">
              <a:spAutoFit/>
            </a:bodyPr>
            <a:lstStyle/>
            <a:p>
              <a:r>
                <a:rPr kumimoji="1" lang="en-US" altLang="ja-JP" sz="900" dirty="0"/>
                <a:t>16</a:t>
              </a:r>
              <a:endParaRPr kumimoji="1" lang="ja-JP" altLang="en-US" sz="900" dirty="0"/>
            </a:p>
          </p:txBody>
        </p:sp>
        <p:sp>
          <p:nvSpPr>
            <p:cNvPr id="382" name="正方形/長方形 381"/>
            <p:cNvSpPr/>
            <p:nvPr/>
          </p:nvSpPr>
          <p:spPr>
            <a:xfrm>
              <a:off x="3854213" y="4496227"/>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10</a:t>
              </a:r>
              <a:endParaRPr kumimoji="1" lang="ja-JP" altLang="en-US" sz="900" dirty="0">
                <a:solidFill>
                  <a:schemeClr val="tx1"/>
                </a:solidFill>
              </a:endParaRPr>
            </a:p>
          </p:txBody>
        </p:sp>
        <p:sp>
          <p:nvSpPr>
            <p:cNvPr id="383" name="テキスト ボックス 382"/>
            <p:cNvSpPr txBox="1"/>
            <p:nvPr/>
          </p:nvSpPr>
          <p:spPr>
            <a:xfrm>
              <a:off x="3603763" y="4471221"/>
              <a:ext cx="312906" cy="230832"/>
            </a:xfrm>
            <a:prstGeom prst="rect">
              <a:avLst/>
            </a:prstGeom>
            <a:noFill/>
          </p:spPr>
          <p:txBody>
            <a:bodyPr wrap="none" rtlCol="0">
              <a:spAutoFit/>
            </a:bodyPr>
            <a:lstStyle/>
            <a:p>
              <a:r>
                <a:rPr kumimoji="1" lang="en-US" altLang="ja-JP" sz="900" dirty="0"/>
                <a:t>17</a:t>
              </a:r>
              <a:endParaRPr kumimoji="1" lang="ja-JP" altLang="en-US" sz="900" dirty="0"/>
            </a:p>
          </p:txBody>
        </p:sp>
      </p:grpSp>
      <p:grpSp>
        <p:nvGrpSpPr>
          <p:cNvPr id="354" name="グループ化 353"/>
          <p:cNvGrpSpPr/>
          <p:nvPr/>
        </p:nvGrpSpPr>
        <p:grpSpPr>
          <a:xfrm>
            <a:off x="188731" y="1693365"/>
            <a:ext cx="2002268" cy="3751648"/>
            <a:chOff x="197940" y="1686501"/>
            <a:chExt cx="2002268" cy="3751648"/>
          </a:xfrm>
        </p:grpSpPr>
        <p:grpSp>
          <p:nvGrpSpPr>
            <p:cNvPr id="355" name="グループ化 354"/>
            <p:cNvGrpSpPr/>
            <p:nvPr/>
          </p:nvGrpSpPr>
          <p:grpSpPr>
            <a:xfrm>
              <a:off x="197940" y="1686501"/>
              <a:ext cx="1911507" cy="3438708"/>
              <a:chOff x="343345" y="1846704"/>
              <a:chExt cx="1911507" cy="3438708"/>
            </a:xfrm>
          </p:grpSpPr>
          <p:sp>
            <p:nvSpPr>
              <p:cNvPr id="358" name="正方形/長方形 357"/>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8</a:t>
                </a:r>
                <a:endParaRPr kumimoji="1" lang="ja-JP" altLang="en-US" sz="1400" dirty="0">
                  <a:solidFill>
                    <a:schemeClr val="tx1"/>
                  </a:solidFill>
                </a:endParaRPr>
              </a:p>
            </p:txBody>
          </p:sp>
          <p:sp>
            <p:nvSpPr>
              <p:cNvPr id="359" name="正方形/長方形 358"/>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360" name="直線矢印コネクタ 359"/>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直線矢印コネクタ 360"/>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直線矢印コネクタ 361"/>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直線矢印コネクタ 362"/>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4" name="円/楕円 363"/>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テキスト ボックス 364"/>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cxnSp>
            <p:nvCxnSpPr>
              <p:cNvPr id="366" name="直線矢印コネクタ 365"/>
              <p:cNvCxnSpPr/>
              <p:nvPr/>
            </p:nvCxnSpPr>
            <p:spPr>
              <a:xfrm>
                <a:off x="2141754" y="18467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7" name="台形 366"/>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8" name="直線矢印コネクタ 367"/>
              <p:cNvCxnSpPr/>
              <p:nvPr/>
            </p:nvCxnSpPr>
            <p:spPr>
              <a:xfrm flipH="1">
                <a:off x="343345" y="18467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9" name="直線矢印コネクタ 368"/>
              <p:cNvCxnSpPr/>
              <p:nvPr/>
            </p:nvCxnSpPr>
            <p:spPr>
              <a:xfrm>
                <a:off x="670053" y="42895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0" name="円/楕円 369"/>
              <p:cNvSpPr/>
              <p:nvPr/>
            </p:nvSpPr>
            <p:spPr>
              <a:xfrm>
                <a:off x="2109108" y="21117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1" name="グループ化 370"/>
              <p:cNvGrpSpPr/>
              <p:nvPr/>
            </p:nvGrpSpPr>
            <p:grpSpPr>
              <a:xfrm rot="16200000">
                <a:off x="1474273" y="2028187"/>
                <a:ext cx="660329" cy="375143"/>
                <a:chOff x="1943382" y="4001244"/>
                <a:chExt cx="1983752" cy="803933"/>
              </a:xfrm>
            </p:grpSpPr>
            <p:sp>
              <p:nvSpPr>
                <p:cNvPr id="375" name="台形 374"/>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二等辺三角形 375"/>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2" name="テキスト ボックス 371"/>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373" name="直線矢印コネクタ 372"/>
              <p:cNvCxnSpPr/>
              <p:nvPr/>
            </p:nvCxnSpPr>
            <p:spPr>
              <a:xfrm>
                <a:off x="343345" y="40956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直線矢印コネクタ 373"/>
              <p:cNvCxnSpPr/>
              <p:nvPr/>
            </p:nvCxnSpPr>
            <p:spPr>
              <a:xfrm flipV="1">
                <a:off x="343345" y="18467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56" name="直線矢印コネクタ 355"/>
            <p:cNvCxnSpPr/>
            <p:nvPr/>
          </p:nvCxnSpPr>
          <p:spPr>
            <a:xfrm>
              <a:off x="1839609" y="200135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7" name="テキスト ボックス 356"/>
            <p:cNvSpPr txBox="1"/>
            <p:nvPr/>
          </p:nvSpPr>
          <p:spPr>
            <a:xfrm>
              <a:off x="1230071" y="5130372"/>
              <a:ext cx="970137" cy="307777"/>
            </a:xfrm>
            <a:prstGeom prst="rect">
              <a:avLst/>
            </a:prstGeom>
            <a:noFill/>
          </p:spPr>
          <p:txBody>
            <a:bodyPr wrap="none" rtlCol="0">
              <a:spAutoFit/>
            </a:bodyPr>
            <a:lstStyle/>
            <a:p>
              <a:r>
                <a:rPr kumimoji="1" lang="ja-JP" altLang="en-US" sz="1400" dirty="0"/>
                <a:t>命令メモリ</a:t>
              </a:r>
            </a:p>
          </p:txBody>
        </p:sp>
      </p:grpSp>
      <p:grpSp>
        <p:nvGrpSpPr>
          <p:cNvPr id="377" name="グループ化 376"/>
          <p:cNvGrpSpPr/>
          <p:nvPr/>
        </p:nvGrpSpPr>
        <p:grpSpPr>
          <a:xfrm>
            <a:off x="970821" y="4466497"/>
            <a:ext cx="1132270" cy="230832"/>
            <a:chOff x="969493" y="4466142"/>
            <a:chExt cx="1132270" cy="230832"/>
          </a:xfrm>
        </p:grpSpPr>
        <p:sp>
          <p:nvSpPr>
            <p:cNvPr id="378" name="正方形/長方形 377"/>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a:solidFill>
                    <a:schemeClr val="tx1"/>
                  </a:solidFill>
                </a:rPr>
                <a:t>sub $t2,$s3,$s4</a:t>
              </a:r>
            </a:p>
          </p:txBody>
        </p:sp>
        <p:sp>
          <p:nvSpPr>
            <p:cNvPr id="379" name="テキスト ボックス 378"/>
            <p:cNvSpPr txBox="1"/>
            <p:nvPr/>
          </p:nvSpPr>
          <p:spPr>
            <a:xfrm>
              <a:off x="969493" y="4466142"/>
              <a:ext cx="328936" cy="230832"/>
            </a:xfrm>
            <a:prstGeom prst="rect">
              <a:avLst/>
            </a:prstGeom>
            <a:noFill/>
          </p:spPr>
          <p:txBody>
            <a:bodyPr wrap="none" rtlCol="0">
              <a:spAutoFit/>
            </a:bodyPr>
            <a:lstStyle/>
            <a:p>
              <a:r>
                <a:rPr kumimoji="1" lang="en-US" altLang="ja-JP" sz="900" dirty="0">
                  <a:solidFill>
                    <a:srgbClr val="C00000"/>
                  </a:solidFill>
                </a:rPr>
                <a:t>“8”</a:t>
              </a:r>
              <a:endParaRPr kumimoji="1" lang="ja-JP" altLang="en-US" sz="900" dirty="0">
                <a:solidFill>
                  <a:srgbClr val="C00000"/>
                </a:solidFill>
              </a:endParaRPr>
            </a:p>
          </p:txBody>
        </p:sp>
      </p:grpSp>
      <p:sp>
        <p:nvSpPr>
          <p:cNvPr id="380" name="テキスト ボックス 379"/>
          <p:cNvSpPr txBox="1"/>
          <p:nvPr/>
        </p:nvSpPr>
        <p:spPr>
          <a:xfrm>
            <a:off x="173609" y="3499417"/>
            <a:ext cx="389850" cy="230832"/>
          </a:xfrm>
          <a:prstGeom prst="rect">
            <a:avLst/>
          </a:prstGeom>
          <a:noFill/>
        </p:spPr>
        <p:txBody>
          <a:bodyPr wrap="none" rtlCol="0">
            <a:spAutoFit/>
          </a:bodyPr>
          <a:lstStyle/>
          <a:p>
            <a:r>
              <a:rPr kumimoji="1" lang="en-US" altLang="ja-JP" sz="900" dirty="0">
                <a:solidFill>
                  <a:srgbClr val="C00000"/>
                </a:solidFill>
              </a:rPr>
              <a:t>“12”</a:t>
            </a:r>
            <a:endParaRPr kumimoji="1" lang="ja-JP" altLang="en-US" sz="900" dirty="0">
              <a:solidFill>
                <a:srgbClr val="C00000"/>
              </a:solidFill>
            </a:endParaRPr>
          </a:p>
        </p:txBody>
      </p:sp>
      <p:grpSp>
        <p:nvGrpSpPr>
          <p:cNvPr id="436" name="グループ化 435"/>
          <p:cNvGrpSpPr/>
          <p:nvPr/>
        </p:nvGrpSpPr>
        <p:grpSpPr>
          <a:xfrm>
            <a:off x="4493835" y="2155471"/>
            <a:ext cx="1628415" cy="4038907"/>
            <a:chOff x="4493835" y="2155471"/>
            <a:chExt cx="1628415" cy="4038907"/>
          </a:xfrm>
        </p:grpSpPr>
        <p:grpSp>
          <p:nvGrpSpPr>
            <p:cNvPr id="138" name="グループ化 137"/>
            <p:cNvGrpSpPr/>
            <p:nvPr/>
          </p:nvGrpSpPr>
          <p:grpSpPr>
            <a:xfrm>
              <a:off x="4493835" y="2155471"/>
              <a:ext cx="1628415" cy="4038907"/>
              <a:chOff x="4645621" y="2312692"/>
              <a:chExt cx="1628415" cy="4038907"/>
            </a:xfrm>
          </p:grpSpPr>
          <p:grpSp>
            <p:nvGrpSpPr>
              <p:cNvPr id="386" name="グループ化 385"/>
              <p:cNvGrpSpPr/>
              <p:nvPr/>
            </p:nvGrpSpPr>
            <p:grpSpPr>
              <a:xfrm rot="16200000">
                <a:off x="5223663" y="3854240"/>
                <a:ext cx="1241254" cy="705176"/>
                <a:chOff x="1943382" y="4001244"/>
                <a:chExt cx="1983752" cy="803933"/>
              </a:xfrm>
            </p:grpSpPr>
            <p:sp>
              <p:nvSpPr>
                <p:cNvPr id="387" name="台形 386"/>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二等辺三角形 387"/>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9" name="テキスト ボックス 388"/>
              <p:cNvSpPr txBox="1"/>
              <p:nvPr/>
            </p:nvSpPr>
            <p:spPr>
              <a:xfrm rot="16200000">
                <a:off x="5651892" y="4030882"/>
                <a:ext cx="582211" cy="338554"/>
              </a:xfrm>
              <a:prstGeom prst="rect">
                <a:avLst/>
              </a:prstGeom>
              <a:noFill/>
            </p:spPr>
            <p:txBody>
              <a:bodyPr wrap="none" rtlCol="0">
                <a:spAutoFit/>
              </a:bodyPr>
              <a:lstStyle/>
              <a:p>
                <a:r>
                  <a:rPr kumimoji="1" lang="en-US" altLang="ja-JP" sz="1600" dirty="0">
                    <a:solidFill>
                      <a:schemeClr val="bg1"/>
                    </a:solidFill>
                  </a:rPr>
                  <a:t>ALU</a:t>
                </a:r>
                <a:endParaRPr kumimoji="1" lang="ja-JP" altLang="en-US" sz="1600" dirty="0">
                  <a:solidFill>
                    <a:schemeClr val="bg1"/>
                  </a:solidFill>
                </a:endParaRPr>
              </a:p>
            </p:txBody>
          </p:sp>
          <p:sp>
            <p:nvSpPr>
              <p:cNvPr id="392" name="二等辺三角形 391"/>
              <p:cNvSpPr/>
              <p:nvPr/>
            </p:nvSpPr>
            <p:spPr>
              <a:xfrm rot="16200000" flipV="1">
                <a:off x="5770403" y="2303418"/>
                <a:ext cx="86472" cy="1050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円/楕円 393"/>
              <p:cNvSpPr/>
              <p:nvPr/>
            </p:nvSpPr>
            <p:spPr>
              <a:xfrm>
                <a:off x="5102925" y="5577687"/>
                <a:ext cx="479211" cy="5055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テキスト ボックス 394"/>
              <p:cNvSpPr txBox="1"/>
              <p:nvPr/>
            </p:nvSpPr>
            <p:spPr>
              <a:xfrm rot="16200000">
                <a:off x="5109392" y="5611128"/>
                <a:ext cx="466794" cy="430887"/>
              </a:xfrm>
              <a:prstGeom prst="rect">
                <a:avLst/>
              </a:prstGeom>
              <a:noFill/>
            </p:spPr>
            <p:txBody>
              <a:bodyPr wrap="none" rtlCol="0">
                <a:spAutoFit/>
              </a:bodyPr>
              <a:lstStyle/>
              <a:p>
                <a:pPr algn="ctr"/>
                <a:r>
                  <a:rPr lang="en-US" altLang="ja-JP" sz="1100" dirty="0"/>
                  <a:t>ALU</a:t>
                </a:r>
                <a:br>
                  <a:rPr lang="en-US" altLang="ja-JP" sz="1100" dirty="0"/>
                </a:br>
                <a:r>
                  <a:rPr lang="ja-JP" altLang="en-US" sz="1100" dirty="0"/>
                  <a:t>制御</a:t>
                </a:r>
                <a:endParaRPr kumimoji="1" lang="ja-JP" altLang="en-US" sz="1100" dirty="0"/>
              </a:p>
            </p:txBody>
          </p:sp>
          <p:cxnSp>
            <p:nvCxnSpPr>
              <p:cNvPr id="396" name="直線矢印コネクタ 395"/>
              <p:cNvCxnSpPr/>
              <p:nvPr/>
            </p:nvCxnSpPr>
            <p:spPr>
              <a:xfrm>
                <a:off x="6010542" y="4715570"/>
                <a:ext cx="0" cy="1133249"/>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7" name="直線矢印コネクタ 396"/>
              <p:cNvCxnSpPr/>
              <p:nvPr/>
            </p:nvCxnSpPr>
            <p:spPr>
              <a:xfrm flipH="1">
                <a:off x="5588769" y="5848819"/>
                <a:ext cx="421773"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9" name="直線矢印コネクタ 398"/>
              <p:cNvCxnSpPr/>
              <p:nvPr/>
            </p:nvCxnSpPr>
            <p:spPr>
              <a:xfrm flipV="1">
                <a:off x="4647892" y="6351598"/>
                <a:ext cx="1625012"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0" name="直線矢印コネクタ 399"/>
              <p:cNvCxnSpPr/>
              <p:nvPr/>
            </p:nvCxnSpPr>
            <p:spPr>
              <a:xfrm>
                <a:off x="5247486" y="4542492"/>
                <a:ext cx="234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1" name="台形 400"/>
              <p:cNvSpPr/>
              <p:nvPr/>
            </p:nvSpPr>
            <p:spPr>
              <a:xfrm rot="5400000">
                <a:off x="4856460" y="4486775"/>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2" name="直線矢印コネクタ 401"/>
              <p:cNvCxnSpPr/>
              <p:nvPr/>
            </p:nvCxnSpPr>
            <p:spPr>
              <a:xfrm>
                <a:off x="4835338" y="4791778"/>
                <a:ext cx="29578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直線矢印コネクタ 402"/>
              <p:cNvCxnSpPr/>
              <p:nvPr/>
            </p:nvCxnSpPr>
            <p:spPr>
              <a:xfrm flipH="1">
                <a:off x="4850100" y="4774866"/>
                <a:ext cx="648" cy="99820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6" name="直線矢印コネクタ 405"/>
              <p:cNvCxnSpPr/>
              <p:nvPr/>
            </p:nvCxnSpPr>
            <p:spPr>
              <a:xfrm flipV="1">
                <a:off x="5193584" y="3249437"/>
                <a:ext cx="0" cy="986215"/>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7" name="直線矢印コネクタ 406"/>
              <p:cNvCxnSpPr/>
              <p:nvPr/>
            </p:nvCxnSpPr>
            <p:spPr>
              <a:xfrm flipV="1">
                <a:off x="5324462" y="3194233"/>
                <a:ext cx="0" cy="236606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8" name="直線矢印コネクタ 407"/>
              <p:cNvCxnSpPr/>
              <p:nvPr/>
            </p:nvCxnSpPr>
            <p:spPr>
              <a:xfrm>
                <a:off x="4647892" y="3906247"/>
                <a:ext cx="8446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直線矢印コネクタ 410"/>
              <p:cNvCxnSpPr/>
              <p:nvPr/>
            </p:nvCxnSpPr>
            <p:spPr>
              <a:xfrm>
                <a:off x="4647892" y="5752989"/>
                <a:ext cx="19394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3" name="テキスト ボックス 412"/>
              <p:cNvSpPr txBox="1"/>
              <p:nvPr/>
            </p:nvSpPr>
            <p:spPr>
              <a:xfrm rot="16200000">
                <a:off x="4882691" y="3405913"/>
                <a:ext cx="473206"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ALUSrc</a:t>
                </a:r>
                <a:endParaRPr kumimoji="1" lang="ja-JP" altLang="en-US" sz="700" i="1" dirty="0">
                  <a:latin typeface="Times New Roman" panose="02020603050405020304" pitchFamily="18" charset="0"/>
                  <a:cs typeface="Times New Roman" panose="02020603050405020304" pitchFamily="18" charset="0"/>
                </a:endParaRPr>
              </a:p>
            </p:txBody>
          </p:sp>
          <p:sp>
            <p:nvSpPr>
              <p:cNvPr id="414" name="テキスト ボックス 413"/>
              <p:cNvSpPr txBox="1"/>
              <p:nvPr/>
            </p:nvSpPr>
            <p:spPr>
              <a:xfrm rot="16200000">
                <a:off x="5140340" y="3216058"/>
                <a:ext cx="552816"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ALUOp</a:t>
                </a:r>
                <a:endParaRPr kumimoji="1" lang="ja-JP" altLang="en-US" sz="700" i="1" dirty="0">
                  <a:latin typeface="Times New Roman" panose="02020603050405020304" pitchFamily="18" charset="0"/>
                  <a:cs typeface="Times New Roman" panose="02020603050405020304" pitchFamily="18" charset="0"/>
                </a:endParaRPr>
              </a:p>
            </p:txBody>
          </p:sp>
          <p:cxnSp>
            <p:nvCxnSpPr>
              <p:cNvPr id="422" name="直線矢印コネクタ 421"/>
              <p:cNvCxnSpPr/>
              <p:nvPr/>
            </p:nvCxnSpPr>
            <p:spPr>
              <a:xfrm flipH="1">
                <a:off x="4647892" y="3200349"/>
                <a:ext cx="672174"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3" name="直線矢印コネクタ 422"/>
              <p:cNvCxnSpPr/>
              <p:nvPr/>
            </p:nvCxnSpPr>
            <p:spPr>
              <a:xfrm flipH="1">
                <a:off x="4645621" y="3253833"/>
                <a:ext cx="5477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4" name="直線矢印コネクタ 423"/>
              <p:cNvCxnSpPr/>
              <p:nvPr/>
            </p:nvCxnSpPr>
            <p:spPr>
              <a:xfrm flipH="1">
                <a:off x="4649698" y="3143850"/>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6" name="直線矢印コネクタ 425"/>
              <p:cNvCxnSpPr/>
              <p:nvPr/>
            </p:nvCxnSpPr>
            <p:spPr>
              <a:xfrm flipH="1">
                <a:off x="4649698" y="3032526"/>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7" name="直線矢印コネクタ 426"/>
              <p:cNvCxnSpPr/>
              <p:nvPr/>
            </p:nvCxnSpPr>
            <p:spPr>
              <a:xfrm flipH="1">
                <a:off x="4650830" y="2978782"/>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8" name="テキスト ボックス 427"/>
            <p:cNvSpPr txBox="1"/>
            <p:nvPr/>
          </p:nvSpPr>
          <p:spPr>
            <a:xfrm rot="16200000">
              <a:off x="5019088" y="3407284"/>
              <a:ext cx="521297" cy="230832"/>
            </a:xfrm>
            <a:prstGeom prst="rect">
              <a:avLst/>
            </a:prstGeom>
            <a:noFill/>
          </p:spPr>
          <p:txBody>
            <a:bodyPr wrap="none" rtlCol="0">
              <a:spAutoFit/>
            </a:bodyPr>
            <a:lstStyle/>
            <a:p>
              <a:r>
                <a:rPr kumimoji="1" lang="en-US" altLang="ja-JP" sz="900" dirty="0">
                  <a:solidFill>
                    <a:srgbClr val="C00000"/>
                  </a:solidFill>
                </a:rPr>
                <a:t>“1024”</a:t>
              </a:r>
              <a:endParaRPr kumimoji="1" lang="ja-JP" altLang="en-US" sz="900" dirty="0">
                <a:solidFill>
                  <a:srgbClr val="C00000"/>
                </a:solidFill>
              </a:endParaRPr>
            </a:p>
          </p:txBody>
        </p:sp>
        <p:sp>
          <p:nvSpPr>
            <p:cNvPr id="429" name="テキスト ボックス 428"/>
            <p:cNvSpPr txBox="1"/>
            <p:nvPr/>
          </p:nvSpPr>
          <p:spPr>
            <a:xfrm rot="16200000">
              <a:off x="5119216" y="4419048"/>
              <a:ext cx="325730" cy="230832"/>
            </a:xfrm>
            <a:prstGeom prst="rect">
              <a:avLst/>
            </a:prstGeom>
            <a:noFill/>
          </p:spPr>
          <p:txBody>
            <a:bodyPr wrap="none" rtlCol="0">
              <a:spAutoFit/>
            </a:bodyPr>
            <a:lstStyle/>
            <a:p>
              <a:r>
                <a:rPr kumimoji="1" lang="en-US" altLang="ja-JP" sz="900" dirty="0">
                  <a:solidFill>
                    <a:srgbClr val="C00000"/>
                  </a:solidFill>
                </a:rPr>
                <a:t>“4”</a:t>
              </a:r>
              <a:endParaRPr kumimoji="1" lang="ja-JP" altLang="en-US" sz="900" dirty="0">
                <a:solidFill>
                  <a:srgbClr val="C00000"/>
                </a:solidFill>
              </a:endParaRPr>
            </a:p>
          </p:txBody>
        </p:sp>
      </p:grpSp>
      <p:grpSp>
        <p:nvGrpSpPr>
          <p:cNvPr id="435" name="グループ化 434"/>
          <p:cNvGrpSpPr/>
          <p:nvPr/>
        </p:nvGrpSpPr>
        <p:grpSpPr>
          <a:xfrm>
            <a:off x="5913929" y="1318633"/>
            <a:ext cx="347503" cy="5524736"/>
            <a:chOff x="5913929" y="1318633"/>
            <a:chExt cx="347503" cy="5524736"/>
          </a:xfrm>
        </p:grpSpPr>
        <p:sp>
          <p:nvSpPr>
            <p:cNvPr id="430" name="テキスト ボックス 429"/>
            <p:cNvSpPr txBox="1"/>
            <p:nvPr/>
          </p:nvSpPr>
          <p:spPr>
            <a:xfrm rot="16200000">
              <a:off x="5768696" y="3744696"/>
              <a:ext cx="521297" cy="230832"/>
            </a:xfrm>
            <a:prstGeom prst="rect">
              <a:avLst/>
            </a:prstGeom>
            <a:noFill/>
          </p:spPr>
          <p:txBody>
            <a:bodyPr wrap="none" rtlCol="0">
              <a:spAutoFit/>
            </a:bodyPr>
            <a:lstStyle/>
            <a:p>
              <a:r>
                <a:rPr kumimoji="1" lang="en-US" altLang="ja-JP" sz="900" dirty="0">
                  <a:solidFill>
                    <a:srgbClr val="C00000"/>
                  </a:solidFill>
                </a:rPr>
                <a:t>“1028”</a:t>
              </a:r>
              <a:endParaRPr kumimoji="1" lang="ja-JP" altLang="en-US" sz="900" dirty="0">
                <a:solidFill>
                  <a:srgbClr val="C00000"/>
                </a:solidFill>
              </a:endParaRPr>
            </a:p>
          </p:txBody>
        </p:sp>
        <p:cxnSp>
          <p:nvCxnSpPr>
            <p:cNvPr id="431" name="直線コネクタ 430"/>
            <p:cNvCxnSpPr/>
            <p:nvPr/>
          </p:nvCxnSpPr>
          <p:spPr>
            <a:xfrm>
              <a:off x="6192362" y="1318633"/>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32" name="直線矢印コネクタ 431"/>
            <p:cNvCxnSpPr/>
            <p:nvPr/>
          </p:nvCxnSpPr>
          <p:spPr>
            <a:xfrm>
              <a:off x="6040669" y="4061626"/>
              <a:ext cx="8597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3" name="正方形/長方形 432"/>
            <p:cNvSpPr/>
            <p:nvPr/>
          </p:nvSpPr>
          <p:spPr>
            <a:xfrm>
              <a:off x="6126108" y="1832913"/>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1" name="テキスト ボックス 390"/>
          <p:cNvSpPr txBox="1"/>
          <p:nvPr/>
        </p:nvSpPr>
        <p:spPr>
          <a:xfrm rot="16200000">
            <a:off x="3958740" y="6344748"/>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sp>
        <p:nvSpPr>
          <p:cNvPr id="393" name="テキスト ボックス 392"/>
          <p:cNvSpPr txBox="1"/>
          <p:nvPr/>
        </p:nvSpPr>
        <p:spPr>
          <a:xfrm rot="16200000">
            <a:off x="5725055" y="5856932"/>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spTree>
    <p:extLst>
      <p:ext uri="{BB962C8B-B14F-4D97-AF65-F5344CB8AC3E}">
        <p14:creationId xmlns:p14="http://schemas.microsoft.com/office/powerpoint/2010/main" val="1132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5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9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0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99"/>
                                        </p:tgtEl>
                                        <p:attrNameLst>
                                          <p:attrName>style.visibility</p:attrName>
                                        </p:attrNameLst>
                                      </p:cBhvr>
                                      <p:to>
                                        <p:strVal val="hidden"/>
                                      </p:to>
                                    </p:set>
                                  </p:childTnLst>
                                </p:cTn>
                              </p:par>
                              <p:par>
                                <p:cTn id="17" presetID="22" presetClass="entr" presetSubtype="8" fill="hold" nodeType="withEffect">
                                  <p:stCondLst>
                                    <p:cond delay="0"/>
                                  </p:stCondLst>
                                  <p:childTnLst>
                                    <p:set>
                                      <p:cBhvr>
                                        <p:cTn id="18" dur="1" fill="hold">
                                          <p:stCondLst>
                                            <p:cond delay="0"/>
                                          </p:stCondLst>
                                        </p:cTn>
                                        <p:tgtEl>
                                          <p:spTgt spid="354"/>
                                        </p:tgtEl>
                                        <p:attrNameLst>
                                          <p:attrName>style.visibility</p:attrName>
                                        </p:attrNameLst>
                                      </p:cBhvr>
                                      <p:to>
                                        <p:strVal val="visible"/>
                                      </p:to>
                                    </p:set>
                                    <p:animEffect transition="in" filter="wipe(left)">
                                      <p:cBhvr>
                                        <p:cTn id="19" dur="500"/>
                                        <p:tgtEl>
                                          <p:spTgt spid="354"/>
                                        </p:tgtEl>
                                      </p:cBhvr>
                                    </p:animEffect>
                                  </p:childTnLst>
                                </p:cTn>
                              </p:par>
                              <p:par>
                                <p:cTn id="20" presetID="22" presetClass="entr" presetSubtype="8" fill="hold" nodeType="withEffect">
                                  <p:stCondLst>
                                    <p:cond delay="0"/>
                                  </p:stCondLst>
                                  <p:childTnLst>
                                    <p:set>
                                      <p:cBhvr>
                                        <p:cTn id="21" dur="1" fill="hold">
                                          <p:stCondLst>
                                            <p:cond delay="0"/>
                                          </p:stCondLst>
                                        </p:cTn>
                                        <p:tgtEl>
                                          <p:spTgt spid="307"/>
                                        </p:tgtEl>
                                        <p:attrNameLst>
                                          <p:attrName>style.visibility</p:attrName>
                                        </p:attrNameLst>
                                      </p:cBhvr>
                                      <p:to>
                                        <p:strVal val="visible"/>
                                      </p:to>
                                    </p:set>
                                    <p:animEffect transition="in" filter="wipe(left)">
                                      <p:cBhvr>
                                        <p:cTn id="22" dur="500"/>
                                        <p:tgtEl>
                                          <p:spTgt spid="307"/>
                                        </p:tgtEl>
                                      </p:cBhvr>
                                    </p:animEffect>
                                  </p:childTnLst>
                                </p:cTn>
                              </p:par>
                              <p:par>
                                <p:cTn id="23" presetID="22" presetClass="entr" presetSubtype="8" fill="hold" nodeType="withEffect">
                                  <p:stCondLst>
                                    <p:cond delay="0"/>
                                  </p:stCondLst>
                                  <p:childTnLst>
                                    <p:set>
                                      <p:cBhvr>
                                        <p:cTn id="24" dur="1" fill="hold">
                                          <p:stCondLst>
                                            <p:cond delay="0"/>
                                          </p:stCondLst>
                                        </p:cTn>
                                        <p:tgtEl>
                                          <p:spTgt spid="436"/>
                                        </p:tgtEl>
                                        <p:attrNameLst>
                                          <p:attrName>style.visibility</p:attrName>
                                        </p:attrNameLst>
                                      </p:cBhvr>
                                      <p:to>
                                        <p:strVal val="visible"/>
                                      </p:to>
                                    </p:set>
                                    <p:animEffect transition="in" filter="wipe(left)">
                                      <p:cBhvr>
                                        <p:cTn id="25" dur="500"/>
                                        <p:tgtEl>
                                          <p:spTgt spid="436"/>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377"/>
                                        </p:tgtEl>
                                        <p:attrNameLst>
                                          <p:attrName>style.visibility</p:attrName>
                                        </p:attrNameLst>
                                      </p:cBhvr>
                                      <p:to>
                                        <p:strVal val="visible"/>
                                      </p:to>
                                    </p:set>
                                    <p:animEffect transition="in" filter="randombar(horizontal)">
                                      <p:cBhvr>
                                        <p:cTn id="29" dur="500"/>
                                        <p:tgtEl>
                                          <p:spTgt spid="37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80"/>
                                        </p:tgtEl>
                                        <p:attrNameLst>
                                          <p:attrName>style.visibility</p:attrName>
                                        </p:attrNameLst>
                                      </p:cBhvr>
                                      <p:to>
                                        <p:strVal val="visible"/>
                                      </p:to>
                                    </p:set>
                                    <p:animEffect transition="in" filter="randombar(horizontal)">
                                      <p:cBhvr>
                                        <p:cTn id="32" dur="500"/>
                                        <p:tgtEl>
                                          <p:spTgt spid="380"/>
                                        </p:tgtEl>
                                      </p:cBhvr>
                                    </p:animEffect>
                                  </p:childTnLst>
                                </p:cTn>
                              </p:par>
                              <p:par>
                                <p:cTn id="33" presetID="14" presetClass="entr" presetSubtype="10" fill="hold" nodeType="withEffect">
                                  <p:stCondLst>
                                    <p:cond delay="0"/>
                                  </p:stCondLst>
                                  <p:childTnLst>
                                    <p:set>
                                      <p:cBhvr>
                                        <p:cTn id="34" dur="1" fill="hold">
                                          <p:stCondLst>
                                            <p:cond delay="0"/>
                                          </p:stCondLst>
                                        </p:cTn>
                                        <p:tgtEl>
                                          <p:spTgt spid="351"/>
                                        </p:tgtEl>
                                        <p:attrNameLst>
                                          <p:attrName>style.visibility</p:attrName>
                                        </p:attrNameLst>
                                      </p:cBhvr>
                                      <p:to>
                                        <p:strVal val="visible"/>
                                      </p:to>
                                    </p:set>
                                    <p:animEffect transition="in" filter="randombar(horizontal)">
                                      <p:cBhvr>
                                        <p:cTn id="35" dur="500"/>
                                        <p:tgtEl>
                                          <p:spTgt spid="351"/>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97"/>
                                        </p:tgtEl>
                                        <p:attrNameLst>
                                          <p:attrName>style.visibility</p:attrName>
                                        </p:attrNameLst>
                                      </p:cBhvr>
                                      <p:to>
                                        <p:strVal val="visible"/>
                                      </p:to>
                                    </p:set>
                                    <p:animEffect transition="in" filter="wipe(left)">
                                      <p:cBhvr>
                                        <p:cTn id="39" dur="500"/>
                                        <p:tgtEl>
                                          <p:spTgt spid="297"/>
                                        </p:tgtEl>
                                      </p:cBhvr>
                                    </p:animEffect>
                                  </p:childTnLst>
                                </p:cTn>
                              </p:par>
                              <p:par>
                                <p:cTn id="40" presetID="22" presetClass="entr" presetSubtype="8" fill="hold" nodeType="withEffect">
                                  <p:stCondLst>
                                    <p:cond delay="0"/>
                                  </p:stCondLst>
                                  <p:childTnLst>
                                    <p:set>
                                      <p:cBhvr>
                                        <p:cTn id="41" dur="1" fill="hold">
                                          <p:stCondLst>
                                            <p:cond delay="0"/>
                                          </p:stCondLst>
                                        </p:cTn>
                                        <p:tgtEl>
                                          <p:spTgt spid="302"/>
                                        </p:tgtEl>
                                        <p:attrNameLst>
                                          <p:attrName>style.visibility</p:attrName>
                                        </p:attrNameLst>
                                      </p:cBhvr>
                                      <p:to>
                                        <p:strVal val="visible"/>
                                      </p:to>
                                    </p:set>
                                    <p:animEffect transition="in" filter="wipe(left)">
                                      <p:cBhvr>
                                        <p:cTn id="42" dur="500"/>
                                        <p:tgtEl>
                                          <p:spTgt spid="302"/>
                                        </p:tgtEl>
                                      </p:cBhvr>
                                    </p:animEffect>
                                  </p:childTnLst>
                                </p:cTn>
                              </p:par>
                              <p:par>
                                <p:cTn id="43" presetID="22" presetClass="entr" presetSubtype="8" fill="hold" nodeType="withEffect">
                                  <p:stCondLst>
                                    <p:cond delay="0"/>
                                  </p:stCondLst>
                                  <p:childTnLst>
                                    <p:set>
                                      <p:cBhvr>
                                        <p:cTn id="44" dur="1" fill="hold">
                                          <p:stCondLst>
                                            <p:cond delay="0"/>
                                          </p:stCondLst>
                                        </p:cTn>
                                        <p:tgtEl>
                                          <p:spTgt spid="435"/>
                                        </p:tgtEl>
                                        <p:attrNameLst>
                                          <p:attrName>style.visibility</p:attrName>
                                        </p:attrNameLst>
                                      </p:cBhvr>
                                      <p:to>
                                        <p:strVal val="visible"/>
                                      </p:to>
                                    </p:set>
                                    <p:animEffect transition="in" filter="wipe(left)">
                                      <p:cBhvr>
                                        <p:cTn id="45" dur="500"/>
                                        <p:tgtEl>
                                          <p:spTgt spid="43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93"/>
                                        </p:tgtEl>
                                        <p:attrNameLst>
                                          <p:attrName>style.visibility</p:attrName>
                                        </p:attrNameLst>
                                      </p:cBhvr>
                                      <p:to>
                                        <p:strVal val="visible"/>
                                      </p:to>
                                    </p:set>
                                    <p:animEffect transition="in" filter="wipe(left)">
                                      <p:cBhvr>
                                        <p:cTn id="48"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p:bldP spid="391" grpId="0"/>
      <p:bldP spid="3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直線矢印コネクタ 203"/>
          <p:cNvCxnSpPr/>
          <p:nvPr/>
        </p:nvCxnSpPr>
        <p:spPr>
          <a:xfrm flipH="1">
            <a:off x="3022744" y="2770468"/>
            <a:ext cx="3417197"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4194582" y="6192557"/>
            <a:ext cx="4171696"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192900" y="131794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4417207" y="1316114"/>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2258046"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動作例（</a:t>
            </a:r>
            <a:r>
              <a:rPr kumimoji="1" lang="en-US" altLang="ja-JP" dirty="0"/>
              <a:t>4</a:t>
            </a:r>
            <a:r>
              <a:rPr kumimoji="1" lang="ja-JP" altLang="en-US" dirty="0"/>
              <a:t>サイクル目）</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14</a:t>
            </a:fld>
            <a:endParaRPr kumimoji="1" lang="ja-JP" altLang="en-US"/>
          </a:p>
        </p:txBody>
      </p:sp>
      <p:sp>
        <p:nvSpPr>
          <p:cNvPr id="6" name="テキスト ボックス 5"/>
          <p:cNvSpPr txBox="1"/>
          <p:nvPr/>
        </p:nvSpPr>
        <p:spPr>
          <a:xfrm>
            <a:off x="2931145" y="3200201"/>
            <a:ext cx="1056700" cy="246221"/>
          </a:xfrm>
          <a:prstGeom prst="rect">
            <a:avLst/>
          </a:prstGeom>
          <a:noFill/>
          <a:ln>
            <a:noFill/>
          </a:ln>
        </p:spPr>
        <p:txBody>
          <a:bodyPr wrap="none" rtlCol="0">
            <a:spAutoFit/>
          </a:bodyPr>
          <a:lstStyle/>
          <a:p>
            <a:r>
              <a:rPr kumimoji="1" lang="ja-JP" altLang="en-US" sz="1000" dirty="0">
                <a:solidFill>
                  <a:schemeClr val="bg1">
                    <a:lumMod val="75000"/>
                  </a:schemeClr>
                </a:solidFill>
              </a:rPr>
              <a:t>レジスタファイル</a:t>
            </a:r>
          </a:p>
        </p:txBody>
      </p:sp>
      <p:sp>
        <p:nvSpPr>
          <p:cNvPr id="7" name="正方形/長方形 6"/>
          <p:cNvSpPr/>
          <p:nvPr/>
        </p:nvSpPr>
        <p:spPr>
          <a:xfrm>
            <a:off x="2986314" y="3440094"/>
            <a:ext cx="1076223" cy="1811109"/>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bg1">
                  <a:lumMod val="75000"/>
                </a:schemeClr>
              </a:solidFill>
            </a:endParaRPr>
          </a:p>
        </p:txBody>
      </p:sp>
      <p:sp>
        <p:nvSpPr>
          <p:cNvPr id="8" name="正方形/長方形 7"/>
          <p:cNvSpPr/>
          <p:nvPr/>
        </p:nvSpPr>
        <p:spPr>
          <a:xfrm rot="16200000">
            <a:off x="242284" y="4030435"/>
            <a:ext cx="1159075" cy="230104"/>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bg1">
                    <a:lumMod val="75000"/>
                  </a:schemeClr>
                </a:solidFill>
              </a:rPr>
              <a:t>PC</a:t>
            </a:r>
            <a:endParaRPr kumimoji="1" lang="ja-JP" altLang="en-US" sz="1400" dirty="0">
              <a:solidFill>
                <a:schemeClr val="bg1">
                  <a:lumMod val="75000"/>
                </a:schemeClr>
              </a:solidFill>
            </a:endParaRPr>
          </a:p>
        </p:txBody>
      </p:sp>
      <p:sp>
        <p:nvSpPr>
          <p:cNvPr id="9" name="正方形/長方形 8"/>
          <p:cNvSpPr/>
          <p:nvPr/>
        </p:nvSpPr>
        <p:spPr>
          <a:xfrm>
            <a:off x="1243991" y="3973939"/>
            <a:ext cx="858461"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0" name="グループ化 9"/>
          <p:cNvGrpSpPr/>
          <p:nvPr/>
        </p:nvGrpSpPr>
        <p:grpSpPr>
          <a:xfrm rot="16200000">
            <a:off x="5071263" y="3701840"/>
            <a:ext cx="1241254" cy="705176"/>
            <a:chOff x="1943382" y="4001244"/>
            <a:chExt cx="1983752" cy="803933"/>
          </a:xfrm>
          <a:solidFill>
            <a:schemeClr val="bg1">
              <a:lumMod val="95000"/>
            </a:schemeClr>
          </a:solidFill>
        </p:grpSpPr>
        <p:sp>
          <p:nvSpPr>
            <p:cNvPr id="11" name="台形 1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2" name="二等辺三角形 1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13" name="テキスト ボックス 12"/>
          <p:cNvSpPr txBox="1"/>
          <p:nvPr/>
        </p:nvSpPr>
        <p:spPr>
          <a:xfrm rot="16200000">
            <a:off x="5499492" y="3878482"/>
            <a:ext cx="582211" cy="338554"/>
          </a:xfrm>
          <a:prstGeom prst="rect">
            <a:avLst/>
          </a:prstGeom>
          <a:noFill/>
          <a:ln>
            <a:noFill/>
          </a:ln>
        </p:spPr>
        <p:txBody>
          <a:bodyPr wrap="none" rtlCol="0">
            <a:spAutoFit/>
          </a:bodyPr>
          <a:lstStyle/>
          <a:p>
            <a:r>
              <a:rPr kumimoji="1" lang="en-US" altLang="ja-JP" sz="1600" dirty="0">
                <a:solidFill>
                  <a:schemeClr val="bg1">
                    <a:lumMod val="75000"/>
                  </a:schemeClr>
                </a:solidFill>
              </a:rPr>
              <a:t>ALU</a:t>
            </a:r>
            <a:endParaRPr kumimoji="1" lang="ja-JP" altLang="en-US" sz="1600" dirty="0">
              <a:solidFill>
                <a:schemeClr val="bg1">
                  <a:lumMod val="75000"/>
                </a:schemeClr>
              </a:solidFill>
            </a:endParaRPr>
          </a:p>
        </p:txBody>
      </p:sp>
      <p:sp>
        <p:nvSpPr>
          <p:cNvPr id="14" name="正方形/長方形 13"/>
          <p:cNvSpPr/>
          <p:nvPr/>
        </p:nvSpPr>
        <p:spPr>
          <a:xfrm>
            <a:off x="6678602" y="3928290"/>
            <a:ext cx="1048188"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9" name="グループ化 18"/>
          <p:cNvGrpSpPr/>
          <p:nvPr/>
        </p:nvGrpSpPr>
        <p:grpSpPr>
          <a:xfrm rot="16200000">
            <a:off x="5466142" y="2027753"/>
            <a:ext cx="660329" cy="375143"/>
            <a:chOff x="1943382" y="4001244"/>
            <a:chExt cx="1983752" cy="803933"/>
          </a:xfrm>
          <a:solidFill>
            <a:schemeClr val="bg1">
              <a:lumMod val="95000"/>
            </a:schemeClr>
          </a:solidFill>
        </p:grpSpPr>
        <p:sp>
          <p:nvSpPr>
            <p:cNvPr id="20" name="台形 19"/>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1" name="二等辺三角形 20"/>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 name="テキスト ボックス 21"/>
          <p:cNvSpPr txBox="1"/>
          <p:nvPr/>
        </p:nvSpPr>
        <p:spPr>
          <a:xfrm rot="16200000">
            <a:off x="5571874" y="2068732"/>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3" name="直線矢印コネクタ 22"/>
          <p:cNvCxnSpPr/>
          <p:nvPr/>
        </p:nvCxnSpPr>
        <p:spPr>
          <a:xfrm>
            <a:off x="937306" y="4145488"/>
            <a:ext cx="31439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251703" y="2228585"/>
            <a:ext cx="2122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032608" y="1885261"/>
            <a:ext cx="4313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044347" y="1885261"/>
            <a:ext cx="0" cy="229897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005835" y="4114491"/>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8" name="テキスト ボックス 27"/>
          <p:cNvSpPr txBox="1"/>
          <p:nvPr/>
        </p:nvSpPr>
        <p:spPr>
          <a:xfrm>
            <a:off x="1032608" y="2069321"/>
            <a:ext cx="298480" cy="338554"/>
          </a:xfrm>
          <a:prstGeom prst="rect">
            <a:avLst/>
          </a:prstGeom>
          <a:noFill/>
          <a:ln>
            <a:noFill/>
          </a:ln>
        </p:spPr>
        <p:txBody>
          <a:bodyPr wrap="none" rtlCol="0">
            <a:spAutoFit/>
          </a:bodyPr>
          <a:lstStyle/>
          <a:p>
            <a:r>
              <a:rPr kumimoji="1" lang="en-US" altLang="ja-JP" sz="1600" dirty="0">
                <a:solidFill>
                  <a:schemeClr val="bg1">
                    <a:lumMod val="75000"/>
                  </a:schemeClr>
                </a:solidFill>
              </a:rPr>
              <a:t>4</a:t>
            </a:r>
            <a:endParaRPr kumimoji="1" lang="ja-JP" altLang="en-US" sz="1600" dirty="0">
              <a:solidFill>
                <a:schemeClr val="bg1">
                  <a:lumMod val="75000"/>
                </a:schemeClr>
              </a:solidFill>
            </a:endParaRPr>
          </a:p>
        </p:txBody>
      </p:sp>
      <p:sp>
        <p:nvSpPr>
          <p:cNvPr id="29" name="円/楕円 28"/>
          <p:cNvSpPr/>
          <p:nvPr/>
        </p:nvSpPr>
        <p:spPr>
          <a:xfrm>
            <a:off x="2674010" y="2642350"/>
            <a:ext cx="420313" cy="662131"/>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0" name="テキスト ボックス 29"/>
          <p:cNvSpPr txBox="1"/>
          <p:nvPr/>
        </p:nvSpPr>
        <p:spPr>
          <a:xfrm rot="16200000">
            <a:off x="2592629" y="2810647"/>
            <a:ext cx="595035" cy="338554"/>
          </a:xfrm>
          <a:prstGeom prst="rect">
            <a:avLst/>
          </a:prstGeom>
          <a:noFill/>
          <a:ln>
            <a:noFill/>
          </a:ln>
        </p:spPr>
        <p:txBody>
          <a:bodyPr wrap="none" rtlCol="0">
            <a:spAutoFit/>
          </a:bodyPr>
          <a:lstStyle/>
          <a:p>
            <a:r>
              <a:rPr lang="ja-JP" altLang="en-US" sz="1600" dirty="0">
                <a:solidFill>
                  <a:schemeClr val="bg1">
                    <a:lumMod val="75000"/>
                  </a:schemeClr>
                </a:solidFill>
              </a:rPr>
              <a:t>制御</a:t>
            </a:r>
            <a:endParaRPr kumimoji="1" lang="ja-JP" altLang="en-US" sz="1600" dirty="0">
              <a:solidFill>
                <a:schemeClr val="bg1">
                  <a:lumMod val="75000"/>
                </a:schemeClr>
              </a:solidFill>
            </a:endParaRPr>
          </a:p>
        </p:txBody>
      </p:sp>
      <p:cxnSp>
        <p:nvCxnSpPr>
          <p:cNvPr id="31" name="直線矢印コネクタ 30"/>
          <p:cNvCxnSpPr/>
          <p:nvPr/>
        </p:nvCxnSpPr>
        <p:spPr>
          <a:xfrm>
            <a:off x="2120639" y="4576293"/>
            <a:ext cx="32546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46105" y="3685484"/>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46105" y="2975355"/>
            <a:ext cx="225375"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446105" y="2986629"/>
            <a:ext cx="0" cy="3325461"/>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446105" y="4091667"/>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720869" y="4591023"/>
            <a:ext cx="24938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446105" y="6312090"/>
            <a:ext cx="1644453"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58792" y="6062444"/>
            <a:ext cx="153176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558792" y="4091668"/>
            <a:ext cx="0" cy="1970776"/>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台形 39"/>
          <p:cNvSpPr/>
          <p:nvPr/>
        </p:nvSpPr>
        <p:spPr>
          <a:xfrm rot="5400000">
            <a:off x="3927443" y="6121660"/>
            <a:ext cx="440950" cy="141797"/>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4147918" y="3152242"/>
            <a:ext cx="0" cy="2881197"/>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20479" y="3685484"/>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420479"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6408"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420478" y="5590351"/>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3149397" y="5326763"/>
            <a:ext cx="501696" cy="529219"/>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47" name="テキスト ボックス 46"/>
          <p:cNvSpPr txBox="1"/>
          <p:nvPr/>
        </p:nvSpPr>
        <p:spPr>
          <a:xfrm rot="16200000">
            <a:off x="3165068" y="5371562"/>
            <a:ext cx="466794" cy="430887"/>
          </a:xfrm>
          <a:prstGeom prst="rect">
            <a:avLst/>
          </a:prstGeom>
          <a:noFill/>
          <a:ln>
            <a:noFill/>
          </a:ln>
        </p:spPr>
        <p:txBody>
          <a:bodyPr wrap="none" rtlCol="0">
            <a:spAutoFit/>
          </a:bodyPr>
          <a:lstStyle/>
          <a:p>
            <a:r>
              <a:rPr lang="ja-JP" altLang="en-US" sz="1100" dirty="0">
                <a:solidFill>
                  <a:schemeClr val="bg1">
                    <a:lumMod val="75000"/>
                  </a:schemeClr>
                </a:solidFill>
              </a:rPr>
              <a:t>符号</a:t>
            </a:r>
            <a:br>
              <a:rPr lang="en-US" altLang="ja-JP" sz="1100" dirty="0">
                <a:solidFill>
                  <a:schemeClr val="bg1">
                    <a:lumMod val="75000"/>
                  </a:schemeClr>
                </a:solidFill>
              </a:rPr>
            </a:br>
            <a:r>
              <a:rPr lang="ja-JP" altLang="en-US" sz="1100" dirty="0">
                <a:solidFill>
                  <a:schemeClr val="bg1">
                    <a:lumMod val="75000"/>
                  </a:schemeClr>
                </a:solidFill>
              </a:rPr>
              <a:t>拡張</a:t>
            </a:r>
            <a:endParaRPr kumimoji="1" lang="ja-JP" altLang="en-US" sz="1100" dirty="0">
              <a:solidFill>
                <a:schemeClr val="bg1">
                  <a:lumMod val="75000"/>
                </a:schemeClr>
              </a:solidFill>
            </a:endParaRPr>
          </a:p>
        </p:txBody>
      </p:sp>
      <p:cxnSp>
        <p:nvCxnSpPr>
          <p:cNvPr id="48" name="直線矢印コネクタ 47"/>
          <p:cNvCxnSpPr/>
          <p:nvPr/>
        </p:nvCxnSpPr>
        <p:spPr>
          <a:xfrm>
            <a:off x="2446105" y="5598311"/>
            <a:ext cx="70329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950525" y="5425287"/>
            <a:ext cx="479211" cy="505500"/>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p:cNvSpPr txBox="1"/>
          <p:nvPr/>
        </p:nvSpPr>
        <p:spPr>
          <a:xfrm rot="16200000">
            <a:off x="4956992" y="5458728"/>
            <a:ext cx="466794" cy="430887"/>
          </a:xfrm>
          <a:prstGeom prst="rect">
            <a:avLst/>
          </a:prstGeom>
          <a:noFill/>
          <a:ln>
            <a:noFill/>
          </a:ln>
        </p:spPr>
        <p:txBody>
          <a:bodyPr wrap="none" rtlCol="0">
            <a:spAutoFit/>
          </a:bodyPr>
          <a:lstStyle/>
          <a:p>
            <a:pPr algn="ctr"/>
            <a:r>
              <a:rPr lang="en-US" altLang="ja-JP" sz="1100" dirty="0">
                <a:solidFill>
                  <a:schemeClr val="bg1">
                    <a:lumMod val="75000"/>
                  </a:schemeClr>
                </a:solidFill>
              </a:rPr>
              <a:t>ALU</a:t>
            </a:r>
            <a:br>
              <a:rPr lang="en-US" altLang="ja-JP" sz="1100" dirty="0">
                <a:solidFill>
                  <a:schemeClr val="bg1">
                    <a:lumMod val="75000"/>
                  </a:schemeClr>
                </a:solidFill>
              </a:rPr>
            </a:br>
            <a:r>
              <a:rPr lang="ja-JP" altLang="en-US" sz="1100" dirty="0">
                <a:solidFill>
                  <a:schemeClr val="bg1">
                    <a:lumMod val="75000"/>
                  </a:schemeClr>
                </a:solidFill>
              </a:rPr>
              <a:t>制御</a:t>
            </a:r>
            <a:endParaRPr kumimoji="1" lang="ja-JP" altLang="en-US" sz="1100" dirty="0">
              <a:solidFill>
                <a:schemeClr val="bg1">
                  <a:lumMod val="75000"/>
                </a:schemeClr>
              </a:solidFill>
            </a:endParaRPr>
          </a:p>
        </p:txBody>
      </p:sp>
      <p:cxnSp>
        <p:nvCxnSpPr>
          <p:cNvPr id="51" name="直線矢印コネクタ 50"/>
          <p:cNvCxnSpPr/>
          <p:nvPr/>
        </p:nvCxnSpPr>
        <p:spPr>
          <a:xfrm>
            <a:off x="5858142" y="4563170"/>
            <a:ext cx="0" cy="1133249"/>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5436369" y="5696419"/>
            <a:ext cx="42177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803098" y="5681340"/>
            <a:ext cx="147427"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920925" y="5919567"/>
            <a:ext cx="1882173"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29080" y="5598312"/>
            <a:ext cx="0" cy="321255"/>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4803098" y="5681340"/>
            <a:ext cx="0" cy="249447"/>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902373" y="5586016"/>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62537" y="3749026"/>
            <a:ext cx="127762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95086" y="4390092"/>
            <a:ext cx="234108"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台形 59"/>
          <p:cNvSpPr/>
          <p:nvPr/>
        </p:nvSpPr>
        <p:spPr>
          <a:xfrm rot="5400000">
            <a:off x="4704060" y="4334375"/>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1" name="直線矢印コネクタ 60"/>
          <p:cNvCxnSpPr/>
          <p:nvPr/>
        </p:nvCxnSpPr>
        <p:spPr>
          <a:xfrm>
            <a:off x="4062537" y="4146191"/>
            <a:ext cx="9177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670636" y="4634982"/>
            <a:ext cx="30968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659183" y="5598311"/>
            <a:ext cx="1038517"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697700" y="2398270"/>
            <a:ext cx="0" cy="318774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583590" y="4922794"/>
            <a:ext cx="207246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591210" y="4146191"/>
            <a:ext cx="0" cy="776603"/>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4560516" y="4105204"/>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8" name="直線矢印コネクタ 67"/>
          <p:cNvCxnSpPr/>
          <p:nvPr/>
        </p:nvCxnSpPr>
        <p:spPr>
          <a:xfrm>
            <a:off x="6029344" y="4064516"/>
            <a:ext cx="63432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台形 68"/>
          <p:cNvSpPr/>
          <p:nvPr/>
        </p:nvSpPr>
        <p:spPr>
          <a:xfrm rot="5400000">
            <a:off x="7964485" y="3773154"/>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0" name="直線矢印コネクタ 69"/>
          <p:cNvCxnSpPr/>
          <p:nvPr/>
        </p:nvCxnSpPr>
        <p:spPr>
          <a:xfrm>
            <a:off x="7733922" y="4074359"/>
            <a:ext cx="5068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388800" y="3614437"/>
            <a:ext cx="186435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6388800" y="3607630"/>
            <a:ext cx="0" cy="466729"/>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6359369" y="4026818"/>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4" name="直線矢印コネクタ 73"/>
          <p:cNvCxnSpPr/>
          <p:nvPr/>
        </p:nvCxnSpPr>
        <p:spPr>
          <a:xfrm>
            <a:off x="8366278" y="3835921"/>
            <a:ext cx="17887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8534708" y="3821729"/>
            <a:ext cx="0" cy="29331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820897" y="6754866"/>
            <a:ext cx="572425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0897" y="5048701"/>
            <a:ext cx="15681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2820897" y="5044095"/>
            <a:ext cx="0" cy="1710771"/>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3935478" y="1694304"/>
            <a:ext cx="0" cy="1708964"/>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3070447" y="2821017"/>
            <a:ext cx="50566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041184" y="3097037"/>
            <a:ext cx="0" cy="986215"/>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3074427" y="3152242"/>
            <a:ext cx="10734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5176458" y="3041833"/>
            <a:ext cx="0" cy="236606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3093353" y="3097037"/>
            <a:ext cx="194783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1235" y="2931425"/>
            <a:ext cx="0" cy="96603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3101917" y="3041833"/>
            <a:ext cx="2079335"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8292879" y="2876221"/>
            <a:ext cx="0" cy="636201"/>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3090578" y="2931425"/>
            <a:ext cx="3960657"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6806733" y="2986629"/>
            <a:ext cx="0" cy="91082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3078967" y="2876221"/>
            <a:ext cx="521391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839609" y="2005681"/>
            <a:ext cx="376465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989354" y="1694304"/>
            <a:ext cx="0" cy="34715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台形 93"/>
          <p:cNvSpPr/>
          <p:nvPr/>
        </p:nvSpPr>
        <p:spPr>
          <a:xfrm rot="5400000">
            <a:off x="114442" y="4082721"/>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95" name="直線矢印コネクタ 94"/>
          <p:cNvCxnSpPr/>
          <p:nvPr/>
        </p:nvCxnSpPr>
        <p:spPr>
          <a:xfrm flipH="1">
            <a:off x="190945" y="1694304"/>
            <a:ext cx="178598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5390584" y="2392532"/>
            <a:ext cx="21686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円/楕円 97"/>
          <p:cNvSpPr/>
          <p:nvPr/>
        </p:nvSpPr>
        <p:spPr>
          <a:xfrm>
            <a:off x="4868867" y="2137586"/>
            <a:ext cx="509574" cy="537528"/>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99" name="テキスト ボックス 98"/>
          <p:cNvSpPr txBox="1"/>
          <p:nvPr/>
        </p:nvSpPr>
        <p:spPr>
          <a:xfrm rot="16200000">
            <a:off x="4814239" y="2195680"/>
            <a:ext cx="614271" cy="400110"/>
          </a:xfrm>
          <a:prstGeom prst="rect">
            <a:avLst/>
          </a:prstGeom>
          <a:noFill/>
          <a:ln>
            <a:noFill/>
          </a:ln>
        </p:spPr>
        <p:txBody>
          <a:bodyPr wrap="none" rtlCol="0">
            <a:spAutoFit/>
          </a:bodyPr>
          <a:lstStyle/>
          <a:p>
            <a:pPr algn="ctr"/>
            <a:r>
              <a:rPr lang="en-US" altLang="ja-JP" sz="1000" dirty="0">
                <a:solidFill>
                  <a:schemeClr val="bg1">
                    <a:lumMod val="75000"/>
                  </a:schemeClr>
                </a:solidFill>
              </a:rPr>
              <a:t>2</a:t>
            </a:r>
            <a:r>
              <a:rPr lang="ja-JP" altLang="en-US" sz="1000" dirty="0">
                <a:solidFill>
                  <a:schemeClr val="bg1">
                    <a:lumMod val="75000"/>
                  </a:schemeClr>
                </a:solidFill>
              </a:rPr>
              <a:t>ビット</a:t>
            </a:r>
            <a:br>
              <a:rPr lang="en-US" altLang="ja-JP" sz="1000" dirty="0">
                <a:solidFill>
                  <a:schemeClr val="bg1">
                    <a:lumMod val="75000"/>
                  </a:schemeClr>
                </a:solidFill>
              </a:rPr>
            </a:br>
            <a:r>
              <a:rPr lang="ja-JP" altLang="en-US" sz="1000" dirty="0">
                <a:solidFill>
                  <a:schemeClr val="bg1">
                    <a:lumMod val="75000"/>
                  </a:schemeClr>
                </a:solidFill>
              </a:rPr>
              <a:t>左シフト</a:t>
            </a:r>
            <a:endParaRPr kumimoji="1" lang="ja-JP" altLang="en-US" sz="1000" dirty="0">
              <a:solidFill>
                <a:schemeClr val="bg1">
                  <a:lumMod val="75000"/>
                </a:schemeClr>
              </a:solidFill>
            </a:endParaRPr>
          </a:p>
        </p:txBody>
      </p:sp>
      <p:cxnSp>
        <p:nvCxnSpPr>
          <p:cNvPr id="100" name="直線矢印コネクタ 99"/>
          <p:cNvCxnSpPr/>
          <p:nvPr/>
        </p:nvCxnSpPr>
        <p:spPr>
          <a:xfrm>
            <a:off x="4685525" y="2398270"/>
            <a:ext cx="17311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5978708" y="2205237"/>
            <a:ext cx="85265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826566" y="1524000"/>
            <a:ext cx="0" cy="6812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3004" y="1531804"/>
            <a:ext cx="672356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103004" y="1531804"/>
            <a:ext cx="0" cy="2816148"/>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517653" y="4137190"/>
            <a:ext cx="16493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フローチャート: 論理積ゲート 105"/>
          <p:cNvSpPr/>
          <p:nvPr/>
        </p:nvSpPr>
        <p:spPr>
          <a:xfrm>
            <a:off x="6435504" y="2595297"/>
            <a:ext cx="228167" cy="193676"/>
          </a:xfrm>
          <a:prstGeom prst="flowChartDelay">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107" name="直線矢印コネクタ 106"/>
          <p:cNvCxnSpPr/>
          <p:nvPr/>
        </p:nvCxnSpPr>
        <p:spPr>
          <a:xfrm flipH="1">
            <a:off x="3111597" y="2986629"/>
            <a:ext cx="3695136"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6312981" y="2630666"/>
            <a:ext cx="126960"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312981" y="2630666"/>
            <a:ext cx="0" cy="11259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6040669" y="3756653"/>
            <a:ext cx="27231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2413065" y="454668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3" name="円/楕円 112"/>
          <p:cNvSpPr/>
          <p:nvPr/>
        </p:nvSpPr>
        <p:spPr>
          <a:xfrm>
            <a:off x="1956708" y="195939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4" name="テキスト ボックス 113"/>
          <p:cNvSpPr txBox="1"/>
          <p:nvPr/>
        </p:nvSpPr>
        <p:spPr>
          <a:xfrm>
            <a:off x="1216423" y="5139479"/>
            <a:ext cx="970137" cy="307777"/>
          </a:xfrm>
          <a:prstGeom prst="rect">
            <a:avLst/>
          </a:prstGeom>
          <a:noFill/>
          <a:ln>
            <a:noFill/>
          </a:ln>
        </p:spPr>
        <p:txBody>
          <a:bodyPr wrap="none" rtlCol="0">
            <a:spAutoFit/>
          </a:bodyPr>
          <a:lstStyle/>
          <a:p>
            <a:r>
              <a:rPr kumimoji="1" lang="ja-JP" altLang="en-US" sz="1400" dirty="0">
                <a:solidFill>
                  <a:schemeClr val="bg1">
                    <a:lumMod val="75000"/>
                  </a:schemeClr>
                </a:solidFill>
              </a:rPr>
              <a:t>命令メモリ</a:t>
            </a:r>
          </a:p>
        </p:txBody>
      </p:sp>
      <p:sp>
        <p:nvSpPr>
          <p:cNvPr id="115" name="テキスト ボックス 114"/>
          <p:cNvSpPr txBox="1"/>
          <p:nvPr/>
        </p:nvSpPr>
        <p:spPr>
          <a:xfrm>
            <a:off x="6645964" y="5090225"/>
            <a:ext cx="1111202" cy="307777"/>
          </a:xfrm>
          <a:prstGeom prst="rect">
            <a:avLst/>
          </a:prstGeom>
          <a:noFill/>
          <a:ln>
            <a:noFill/>
          </a:ln>
        </p:spPr>
        <p:txBody>
          <a:bodyPr wrap="none" rtlCol="0">
            <a:spAutoFit/>
          </a:bodyPr>
          <a:lstStyle/>
          <a:p>
            <a:r>
              <a:rPr kumimoji="1" lang="ja-JP" altLang="en-US" sz="1400" dirty="0">
                <a:solidFill>
                  <a:schemeClr val="bg1">
                    <a:lumMod val="75000"/>
                  </a:schemeClr>
                </a:solidFill>
              </a:rPr>
              <a:t>データメモリ</a:t>
            </a:r>
          </a:p>
        </p:txBody>
      </p:sp>
      <p:sp>
        <p:nvSpPr>
          <p:cNvPr id="127" name="テキスト ボックス 126"/>
          <p:cNvSpPr txBox="1"/>
          <p:nvPr/>
        </p:nvSpPr>
        <p:spPr>
          <a:xfrm rot="16200000">
            <a:off x="3857559" y="5320926"/>
            <a:ext cx="449162"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RegDst</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8" name="テキスト ボックス 127"/>
          <p:cNvSpPr txBox="1"/>
          <p:nvPr/>
        </p:nvSpPr>
        <p:spPr>
          <a:xfrm rot="16200000">
            <a:off x="3567602" y="2269251"/>
            <a:ext cx="5261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9" name="テキスト ボックス 128"/>
          <p:cNvSpPr txBox="1"/>
          <p:nvPr/>
        </p:nvSpPr>
        <p:spPr>
          <a:xfrm rot="16200000">
            <a:off x="4730291" y="3253513"/>
            <a:ext cx="4732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ALUSrc</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0" name="テキスト ボックス 129"/>
          <p:cNvSpPr txBox="1"/>
          <p:nvPr/>
        </p:nvSpPr>
        <p:spPr>
          <a:xfrm rot="16200000">
            <a:off x="4987940" y="3063658"/>
            <a:ext cx="552816"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ALUOp</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1" name="テキスト ボックス 130"/>
          <p:cNvSpPr txBox="1"/>
          <p:nvPr/>
        </p:nvSpPr>
        <p:spPr>
          <a:xfrm rot="16200000">
            <a:off x="6450173"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MemRead</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2" name="テキスト ボックス 131"/>
          <p:cNvSpPr txBox="1"/>
          <p:nvPr/>
        </p:nvSpPr>
        <p:spPr>
          <a:xfrm rot="16200000">
            <a:off x="6813107"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3" name="テキスト ボックス 132"/>
          <p:cNvSpPr txBox="1"/>
          <p:nvPr/>
        </p:nvSpPr>
        <p:spPr>
          <a:xfrm rot="16200000">
            <a:off x="8108514" y="3077065"/>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MemtoReg</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5629140" y="2601512"/>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Branch</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rot="16200000">
            <a:off x="6090892" y="3142868"/>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Zero</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56" name="円/楕円 155"/>
          <p:cNvSpPr/>
          <p:nvPr/>
        </p:nvSpPr>
        <p:spPr>
          <a:xfrm>
            <a:off x="4664090" y="4600110"/>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60" name="正方形/長方形 159"/>
          <p:cNvSpPr/>
          <p:nvPr/>
        </p:nvSpPr>
        <p:spPr>
          <a:xfrm>
            <a:off x="2194672"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0" name="グループ化 219"/>
          <p:cNvGrpSpPr/>
          <p:nvPr/>
        </p:nvGrpSpPr>
        <p:grpSpPr>
          <a:xfrm rot="16200000">
            <a:off x="1321873" y="1875787"/>
            <a:ext cx="660329" cy="375143"/>
            <a:chOff x="1943382" y="4001244"/>
            <a:chExt cx="1983752" cy="803933"/>
          </a:xfrm>
          <a:solidFill>
            <a:schemeClr val="bg1">
              <a:lumMod val="95000"/>
            </a:schemeClr>
          </a:solidFill>
        </p:grpSpPr>
        <p:sp>
          <p:nvSpPr>
            <p:cNvPr id="221" name="台形 22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22" name="二等辺三角形 22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3" name="テキスト ボックス 222"/>
          <p:cNvSpPr txBox="1"/>
          <p:nvPr/>
        </p:nvSpPr>
        <p:spPr>
          <a:xfrm rot="16200000">
            <a:off x="1427605" y="1916766"/>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95" name="直線コネクタ 294"/>
          <p:cNvCxnSpPr/>
          <p:nvPr/>
        </p:nvCxnSpPr>
        <p:spPr>
          <a:xfrm>
            <a:off x="7885519"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直線矢印コネクタ 309"/>
          <p:cNvCxnSpPr/>
          <p:nvPr/>
        </p:nvCxnSpPr>
        <p:spPr>
          <a:xfrm>
            <a:off x="103004" y="4347950"/>
            <a:ext cx="28769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直線矢印コネクタ 312"/>
          <p:cNvCxnSpPr/>
          <p:nvPr/>
        </p:nvCxnSpPr>
        <p:spPr>
          <a:xfrm>
            <a:off x="190945" y="3943228"/>
            <a:ext cx="199755"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直線矢印コネクタ 315"/>
          <p:cNvCxnSpPr/>
          <p:nvPr/>
        </p:nvCxnSpPr>
        <p:spPr>
          <a:xfrm flipV="1">
            <a:off x="190945" y="1694304"/>
            <a:ext cx="0" cy="226858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直線矢印コネクタ 319"/>
          <p:cNvCxnSpPr/>
          <p:nvPr/>
        </p:nvCxnSpPr>
        <p:spPr>
          <a:xfrm flipH="1">
            <a:off x="6660782" y="2692135"/>
            <a:ext cx="341164"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直線矢印コネクタ 321"/>
          <p:cNvCxnSpPr/>
          <p:nvPr/>
        </p:nvCxnSpPr>
        <p:spPr>
          <a:xfrm>
            <a:off x="6990658" y="1437248"/>
            <a:ext cx="0" cy="12548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直線矢印コネクタ 323"/>
          <p:cNvCxnSpPr/>
          <p:nvPr/>
        </p:nvCxnSpPr>
        <p:spPr>
          <a:xfrm flipH="1">
            <a:off x="448406" y="1432744"/>
            <a:ext cx="654225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矢印コネクタ 325"/>
          <p:cNvCxnSpPr/>
          <p:nvPr/>
        </p:nvCxnSpPr>
        <p:spPr>
          <a:xfrm flipV="1">
            <a:off x="448406" y="1432744"/>
            <a:ext cx="0" cy="2403068"/>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正方形/長方形 333"/>
          <p:cNvSpPr/>
          <p:nvPr/>
        </p:nvSpPr>
        <p:spPr>
          <a:xfrm>
            <a:off x="4355441"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6126646"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7817418" y="2421004"/>
            <a:ext cx="132910" cy="409744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矢印コネクタ 166"/>
          <p:cNvCxnSpPr/>
          <p:nvPr/>
        </p:nvCxnSpPr>
        <p:spPr>
          <a:xfrm flipV="1">
            <a:off x="2720869" y="4591023"/>
            <a:ext cx="0" cy="2047029"/>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66278" y="6192557"/>
            <a:ext cx="0" cy="448072"/>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2720869" y="6638052"/>
            <a:ext cx="5645409"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8127138" y="1694304"/>
            <a:ext cx="0" cy="1126713"/>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p:nvPr/>
        </p:nvCxnSpPr>
        <p:spPr>
          <a:xfrm flipH="1">
            <a:off x="3935478" y="1694304"/>
            <a:ext cx="4191660"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a:xfrm>
            <a:off x="319306" y="5787209"/>
            <a:ext cx="849139" cy="982976"/>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900" dirty="0" err="1">
                <a:solidFill>
                  <a:schemeClr val="tx1"/>
                </a:solidFill>
              </a:rPr>
              <a:t>lw</a:t>
            </a:r>
            <a:r>
              <a:rPr lang="en-US" altLang="ja-JP" sz="900" dirty="0">
                <a:solidFill>
                  <a:schemeClr val="tx1"/>
                </a:solidFill>
              </a:rPr>
              <a:t> $s2, 4($t0)</a:t>
            </a:r>
          </a:p>
          <a:p>
            <a:r>
              <a:rPr lang="en-US" altLang="ja-JP" sz="900" dirty="0">
                <a:solidFill>
                  <a:schemeClr val="tx1"/>
                </a:solidFill>
              </a:rPr>
              <a:t>add $t1,$s0,$s1</a:t>
            </a:r>
          </a:p>
          <a:p>
            <a:r>
              <a:rPr lang="en-US" altLang="ja-JP" sz="900" dirty="0">
                <a:solidFill>
                  <a:schemeClr val="tx1"/>
                </a:solidFill>
              </a:rPr>
              <a:t>sub $t2,$s3,$s4</a:t>
            </a:r>
          </a:p>
          <a:p>
            <a:r>
              <a:rPr lang="en-US" altLang="ja-JP" sz="900" dirty="0" err="1">
                <a:solidFill>
                  <a:schemeClr val="tx1"/>
                </a:solidFill>
              </a:rPr>
              <a:t>sw</a:t>
            </a:r>
            <a:r>
              <a:rPr lang="en-US" altLang="ja-JP" sz="900" dirty="0">
                <a:solidFill>
                  <a:schemeClr val="tx1"/>
                </a:solidFill>
              </a:rPr>
              <a:t> $s5, 16($t0)</a:t>
            </a:r>
          </a:p>
          <a:p>
            <a:r>
              <a:rPr lang="en-US" altLang="ja-JP" sz="900" dirty="0" err="1">
                <a:solidFill>
                  <a:schemeClr val="tx1"/>
                </a:solidFill>
              </a:rPr>
              <a:t>beq</a:t>
            </a:r>
            <a:r>
              <a:rPr lang="en-US" altLang="ja-JP" sz="900" dirty="0">
                <a:solidFill>
                  <a:schemeClr val="tx1"/>
                </a:solidFill>
              </a:rPr>
              <a:t> $s6,$s7,20</a:t>
            </a:r>
          </a:p>
        </p:txBody>
      </p:sp>
      <p:cxnSp>
        <p:nvCxnSpPr>
          <p:cNvPr id="15" name="直線コネクタ 14"/>
          <p:cNvCxnSpPr/>
          <p:nvPr/>
        </p:nvCxnSpPr>
        <p:spPr>
          <a:xfrm>
            <a:off x="755705" y="6532815"/>
            <a:ext cx="0" cy="1609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23529" y="5741251"/>
            <a:ext cx="248786" cy="230832"/>
          </a:xfrm>
          <a:prstGeom prst="rect">
            <a:avLst/>
          </a:prstGeom>
          <a:noFill/>
        </p:spPr>
        <p:txBody>
          <a:bodyPr wrap="none" rtlCol="0">
            <a:spAutoFit/>
          </a:bodyPr>
          <a:lstStyle/>
          <a:p>
            <a:r>
              <a:rPr kumimoji="1" lang="en-US" altLang="ja-JP" sz="900" dirty="0"/>
              <a:t>0</a:t>
            </a:r>
            <a:endParaRPr kumimoji="1" lang="ja-JP" altLang="en-US" sz="900" dirty="0"/>
          </a:p>
        </p:txBody>
      </p:sp>
      <p:sp>
        <p:nvSpPr>
          <p:cNvPr id="159" name="テキスト ボックス 158"/>
          <p:cNvSpPr txBox="1"/>
          <p:nvPr/>
        </p:nvSpPr>
        <p:spPr>
          <a:xfrm>
            <a:off x="123529" y="5884773"/>
            <a:ext cx="248786" cy="230832"/>
          </a:xfrm>
          <a:prstGeom prst="rect">
            <a:avLst/>
          </a:prstGeom>
          <a:noFill/>
        </p:spPr>
        <p:txBody>
          <a:bodyPr wrap="none" rtlCol="0">
            <a:spAutoFit/>
          </a:bodyPr>
          <a:lstStyle/>
          <a:p>
            <a:r>
              <a:rPr kumimoji="1" lang="en-US" altLang="ja-JP" sz="900" dirty="0"/>
              <a:t>4</a:t>
            </a:r>
            <a:endParaRPr kumimoji="1" lang="ja-JP" altLang="en-US" sz="900" dirty="0"/>
          </a:p>
        </p:txBody>
      </p:sp>
      <p:sp>
        <p:nvSpPr>
          <p:cNvPr id="161" name="テキスト ボックス 160"/>
          <p:cNvSpPr txBox="1"/>
          <p:nvPr/>
        </p:nvSpPr>
        <p:spPr>
          <a:xfrm>
            <a:off x="125311" y="6015683"/>
            <a:ext cx="248786" cy="230832"/>
          </a:xfrm>
          <a:prstGeom prst="rect">
            <a:avLst/>
          </a:prstGeom>
          <a:noFill/>
        </p:spPr>
        <p:txBody>
          <a:bodyPr wrap="none" rtlCol="0">
            <a:spAutoFit/>
          </a:bodyPr>
          <a:lstStyle/>
          <a:p>
            <a:r>
              <a:rPr kumimoji="1" lang="en-US" altLang="ja-JP" sz="900" dirty="0"/>
              <a:t>8</a:t>
            </a:r>
            <a:endParaRPr kumimoji="1" lang="ja-JP" altLang="en-US" sz="900" dirty="0"/>
          </a:p>
        </p:txBody>
      </p:sp>
      <p:sp>
        <p:nvSpPr>
          <p:cNvPr id="162" name="テキスト ボックス 161"/>
          <p:cNvSpPr txBox="1"/>
          <p:nvPr/>
        </p:nvSpPr>
        <p:spPr>
          <a:xfrm>
            <a:off x="61192" y="6159205"/>
            <a:ext cx="312906" cy="230832"/>
          </a:xfrm>
          <a:prstGeom prst="rect">
            <a:avLst/>
          </a:prstGeom>
          <a:noFill/>
        </p:spPr>
        <p:txBody>
          <a:bodyPr wrap="none" rtlCol="0">
            <a:spAutoFit/>
          </a:bodyPr>
          <a:lstStyle/>
          <a:p>
            <a:r>
              <a:rPr kumimoji="1" lang="en-US" altLang="ja-JP" sz="900" dirty="0"/>
              <a:t>12</a:t>
            </a:r>
            <a:endParaRPr kumimoji="1" lang="ja-JP" altLang="en-US" sz="900" dirty="0"/>
          </a:p>
        </p:txBody>
      </p:sp>
      <p:sp>
        <p:nvSpPr>
          <p:cNvPr id="163" name="テキスト ボックス 162"/>
          <p:cNvSpPr txBox="1"/>
          <p:nvPr/>
        </p:nvSpPr>
        <p:spPr>
          <a:xfrm>
            <a:off x="61192" y="6292353"/>
            <a:ext cx="312906" cy="230832"/>
          </a:xfrm>
          <a:prstGeom prst="rect">
            <a:avLst/>
          </a:prstGeom>
          <a:noFill/>
        </p:spPr>
        <p:txBody>
          <a:bodyPr wrap="none" rtlCol="0">
            <a:spAutoFit/>
          </a:bodyPr>
          <a:lstStyle/>
          <a:p>
            <a:r>
              <a:rPr kumimoji="1" lang="en-US" altLang="ja-JP" sz="900" dirty="0"/>
              <a:t>16</a:t>
            </a:r>
            <a:endParaRPr kumimoji="1" lang="ja-JP" altLang="en-US" sz="900" dirty="0"/>
          </a:p>
        </p:txBody>
      </p:sp>
      <p:sp>
        <p:nvSpPr>
          <p:cNvPr id="17" name="テキスト ボックス 16"/>
          <p:cNvSpPr txBox="1"/>
          <p:nvPr/>
        </p:nvSpPr>
        <p:spPr>
          <a:xfrm>
            <a:off x="242774" y="5482327"/>
            <a:ext cx="987771" cy="307777"/>
          </a:xfrm>
          <a:prstGeom prst="rect">
            <a:avLst/>
          </a:prstGeom>
          <a:noFill/>
        </p:spPr>
        <p:txBody>
          <a:bodyPr wrap="none" rtlCol="0">
            <a:spAutoFit/>
          </a:bodyPr>
          <a:lstStyle/>
          <a:p>
            <a:r>
              <a:rPr lang="ja-JP" altLang="en-US" sz="1400" dirty="0"/>
              <a:t>プログラム</a:t>
            </a:r>
            <a:endParaRPr kumimoji="1" lang="ja-JP" altLang="en-US" sz="1400" dirty="0"/>
          </a:p>
        </p:txBody>
      </p:sp>
      <p:grpSp>
        <p:nvGrpSpPr>
          <p:cNvPr id="18" name="グループ化 17"/>
          <p:cNvGrpSpPr/>
          <p:nvPr/>
        </p:nvGrpSpPr>
        <p:grpSpPr>
          <a:xfrm>
            <a:off x="2121073" y="1310329"/>
            <a:ext cx="206723" cy="5524736"/>
            <a:chOff x="2115189" y="1312037"/>
            <a:chExt cx="206723" cy="5524736"/>
          </a:xfrm>
        </p:grpSpPr>
        <p:cxnSp>
          <p:nvCxnSpPr>
            <p:cNvPr id="191" name="直線コネクタ 190"/>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4" name="直線矢印コネクタ 193"/>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6" name="グループ化 225"/>
          <p:cNvGrpSpPr/>
          <p:nvPr/>
        </p:nvGrpSpPr>
        <p:grpSpPr>
          <a:xfrm>
            <a:off x="651582" y="1345377"/>
            <a:ext cx="1060758" cy="265735"/>
            <a:chOff x="189062" y="1247706"/>
            <a:chExt cx="1060758" cy="265735"/>
          </a:xfrm>
        </p:grpSpPr>
        <p:sp>
          <p:nvSpPr>
            <p:cNvPr id="225" name="角丸四角形 22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cxnSp>
        <p:nvCxnSpPr>
          <p:cNvPr id="210" name="直線矢印コネクタ 209"/>
          <p:cNvCxnSpPr/>
          <p:nvPr/>
        </p:nvCxnSpPr>
        <p:spPr>
          <a:xfrm flipV="1">
            <a:off x="4147323" y="3152887"/>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H="1">
            <a:off x="3070817" y="3154745"/>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3" name="グループ化 252"/>
          <p:cNvGrpSpPr/>
          <p:nvPr/>
        </p:nvGrpSpPr>
        <p:grpSpPr>
          <a:xfrm>
            <a:off x="2833986" y="1347287"/>
            <a:ext cx="1060758" cy="265735"/>
            <a:chOff x="189062" y="1247706"/>
            <a:chExt cx="1060758" cy="265735"/>
          </a:xfrm>
        </p:grpSpPr>
        <p:sp>
          <p:nvSpPr>
            <p:cNvPr id="254" name="角丸四角形 253"/>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284" name="グループ化 283"/>
          <p:cNvGrpSpPr/>
          <p:nvPr/>
        </p:nvGrpSpPr>
        <p:grpSpPr>
          <a:xfrm>
            <a:off x="652910" y="1345732"/>
            <a:ext cx="1060758" cy="265735"/>
            <a:chOff x="189062" y="1247706"/>
            <a:chExt cx="1060758" cy="265735"/>
          </a:xfrm>
        </p:grpSpPr>
        <p:sp>
          <p:nvSpPr>
            <p:cNvPr id="285" name="角丸四角形 28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grpSp>
        <p:nvGrpSpPr>
          <p:cNvPr id="287" name="グループ化 286"/>
          <p:cNvGrpSpPr/>
          <p:nvPr/>
        </p:nvGrpSpPr>
        <p:grpSpPr>
          <a:xfrm>
            <a:off x="4833997" y="1340724"/>
            <a:ext cx="1060758" cy="265735"/>
            <a:chOff x="189062" y="1247706"/>
            <a:chExt cx="1060758" cy="265735"/>
          </a:xfrm>
        </p:grpSpPr>
        <p:sp>
          <p:nvSpPr>
            <p:cNvPr id="288" name="角丸四角形 287"/>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290" name="グループ化 289"/>
          <p:cNvGrpSpPr/>
          <p:nvPr/>
        </p:nvGrpSpPr>
        <p:grpSpPr>
          <a:xfrm>
            <a:off x="2834045" y="1347556"/>
            <a:ext cx="1060758" cy="265735"/>
            <a:chOff x="189062" y="1247706"/>
            <a:chExt cx="1060758" cy="265735"/>
          </a:xfrm>
        </p:grpSpPr>
        <p:sp>
          <p:nvSpPr>
            <p:cNvPr id="291" name="角丸四角形 290"/>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grpSp>
        <p:nvGrpSpPr>
          <p:cNvPr id="293" name="グループ化 292"/>
          <p:cNvGrpSpPr/>
          <p:nvPr/>
        </p:nvGrpSpPr>
        <p:grpSpPr>
          <a:xfrm>
            <a:off x="652910" y="1338445"/>
            <a:ext cx="1060758" cy="265735"/>
            <a:chOff x="189062" y="1247706"/>
            <a:chExt cx="1060758" cy="265735"/>
          </a:xfrm>
        </p:grpSpPr>
        <p:sp>
          <p:nvSpPr>
            <p:cNvPr id="294" name="角丸四角形 293"/>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sub $t2,$s3,$s4</a:t>
              </a:r>
            </a:p>
          </p:txBody>
        </p:sp>
      </p:grpSp>
      <p:cxnSp>
        <p:nvCxnSpPr>
          <p:cNvPr id="298" name="直線コネクタ 297"/>
          <p:cNvCxnSpPr/>
          <p:nvPr/>
        </p:nvCxnSpPr>
        <p:spPr>
          <a:xfrm>
            <a:off x="2257779" y="1315859"/>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0" name="直線矢印コネクタ 299"/>
          <p:cNvCxnSpPr/>
          <p:nvPr/>
        </p:nvCxnSpPr>
        <p:spPr>
          <a:xfrm>
            <a:off x="2123006" y="4577897"/>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1" name="正方形/長方形 300"/>
          <p:cNvSpPr/>
          <p:nvPr/>
        </p:nvSpPr>
        <p:spPr>
          <a:xfrm>
            <a:off x="2194405" y="1837759"/>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p:cNvCxnSpPr/>
          <p:nvPr/>
        </p:nvCxnSpPr>
        <p:spPr>
          <a:xfrm>
            <a:off x="4420300" y="1317360"/>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5" name="直線矢印コネクタ 304"/>
          <p:cNvCxnSpPr/>
          <p:nvPr/>
        </p:nvCxnSpPr>
        <p:spPr>
          <a:xfrm>
            <a:off x="4065630" y="4153192"/>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6" name="正方形/長方形 305"/>
          <p:cNvSpPr/>
          <p:nvPr/>
        </p:nvSpPr>
        <p:spPr>
          <a:xfrm>
            <a:off x="4354488" y="1833475"/>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7" name="直線矢印コネクタ 416"/>
          <p:cNvCxnSpPr/>
          <p:nvPr/>
        </p:nvCxnSpPr>
        <p:spPr>
          <a:xfrm>
            <a:off x="4063025" y="3750903"/>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0" name="テキスト ボックス 379"/>
          <p:cNvSpPr txBox="1"/>
          <p:nvPr/>
        </p:nvSpPr>
        <p:spPr>
          <a:xfrm>
            <a:off x="174431" y="3502884"/>
            <a:ext cx="389850" cy="230832"/>
          </a:xfrm>
          <a:prstGeom prst="rect">
            <a:avLst/>
          </a:prstGeom>
          <a:noFill/>
        </p:spPr>
        <p:txBody>
          <a:bodyPr wrap="none" rtlCol="0">
            <a:spAutoFit/>
          </a:bodyPr>
          <a:lstStyle/>
          <a:p>
            <a:r>
              <a:rPr kumimoji="1" lang="en-US" altLang="ja-JP" sz="900" dirty="0">
                <a:solidFill>
                  <a:srgbClr val="C00000"/>
                </a:solidFill>
              </a:rPr>
              <a:t>“12”</a:t>
            </a:r>
            <a:endParaRPr kumimoji="1" lang="ja-JP" altLang="en-US" sz="900" dirty="0">
              <a:solidFill>
                <a:srgbClr val="C00000"/>
              </a:solidFill>
            </a:endParaRPr>
          </a:p>
        </p:txBody>
      </p:sp>
      <p:grpSp>
        <p:nvGrpSpPr>
          <p:cNvPr id="92" name="グループ化 91"/>
          <p:cNvGrpSpPr/>
          <p:nvPr/>
        </p:nvGrpSpPr>
        <p:grpSpPr>
          <a:xfrm>
            <a:off x="189553" y="1697771"/>
            <a:ext cx="5956030" cy="4820147"/>
            <a:chOff x="189553" y="1697771"/>
            <a:chExt cx="5956030" cy="4820147"/>
          </a:xfrm>
        </p:grpSpPr>
        <p:sp>
          <p:nvSpPr>
            <p:cNvPr id="303" name="テキスト ボックス 302"/>
            <p:cNvSpPr txBox="1"/>
            <p:nvPr/>
          </p:nvSpPr>
          <p:spPr>
            <a:xfrm rot="16200000">
              <a:off x="4018592" y="3422440"/>
              <a:ext cx="453970" cy="230832"/>
            </a:xfrm>
            <a:prstGeom prst="rect">
              <a:avLst/>
            </a:prstGeom>
            <a:noFill/>
          </p:spPr>
          <p:txBody>
            <a:bodyPr wrap="none" rtlCol="0">
              <a:spAutoFit/>
            </a:bodyPr>
            <a:lstStyle/>
            <a:p>
              <a:r>
                <a:rPr kumimoji="1" lang="en-US" altLang="ja-JP" sz="900" dirty="0">
                  <a:solidFill>
                    <a:srgbClr val="C00000"/>
                  </a:solidFill>
                </a:rPr>
                <a:t>“100”</a:t>
              </a:r>
              <a:endParaRPr kumimoji="1" lang="ja-JP" altLang="en-US" sz="900" dirty="0">
                <a:solidFill>
                  <a:srgbClr val="C00000"/>
                </a:solidFill>
              </a:endParaRPr>
            </a:p>
          </p:txBody>
        </p:sp>
        <p:sp>
          <p:nvSpPr>
            <p:cNvPr id="419" name="テキスト ボックス 418"/>
            <p:cNvSpPr txBox="1"/>
            <p:nvPr/>
          </p:nvSpPr>
          <p:spPr>
            <a:xfrm rot="16200000">
              <a:off x="4050653" y="4242116"/>
              <a:ext cx="389850" cy="230832"/>
            </a:xfrm>
            <a:prstGeom prst="rect">
              <a:avLst/>
            </a:prstGeom>
            <a:noFill/>
          </p:spPr>
          <p:txBody>
            <a:bodyPr wrap="none" rtlCol="0">
              <a:spAutoFit/>
            </a:bodyPr>
            <a:lstStyle/>
            <a:p>
              <a:r>
                <a:rPr kumimoji="1" lang="en-US" altLang="ja-JP" sz="900" dirty="0">
                  <a:solidFill>
                    <a:srgbClr val="C00000"/>
                  </a:solidFill>
                </a:rPr>
                <a:t>“10”</a:t>
              </a:r>
              <a:endParaRPr kumimoji="1" lang="ja-JP" altLang="en-US" sz="900" dirty="0">
                <a:solidFill>
                  <a:srgbClr val="C00000"/>
                </a:solidFill>
              </a:endParaRPr>
            </a:p>
          </p:txBody>
        </p:sp>
        <p:grpSp>
          <p:nvGrpSpPr>
            <p:cNvPr id="307" name="グループ化 306"/>
            <p:cNvGrpSpPr/>
            <p:nvPr/>
          </p:nvGrpSpPr>
          <p:grpSpPr>
            <a:xfrm>
              <a:off x="2272052" y="2642888"/>
              <a:ext cx="2081493" cy="3875030"/>
              <a:chOff x="2269902" y="2634159"/>
              <a:chExt cx="2081493" cy="3875030"/>
            </a:xfrm>
          </p:grpSpPr>
          <p:grpSp>
            <p:nvGrpSpPr>
              <p:cNvPr id="308" name="グループ化 307"/>
              <p:cNvGrpSpPr/>
              <p:nvPr/>
            </p:nvGrpSpPr>
            <p:grpSpPr>
              <a:xfrm>
                <a:off x="2269902" y="2634159"/>
                <a:ext cx="2081493" cy="3875030"/>
                <a:chOff x="2269902" y="2634159"/>
                <a:chExt cx="2081493" cy="3875030"/>
              </a:xfrm>
            </p:grpSpPr>
            <p:grpSp>
              <p:nvGrpSpPr>
                <p:cNvPr id="312" name="グループ化 311"/>
                <p:cNvGrpSpPr/>
                <p:nvPr/>
              </p:nvGrpSpPr>
              <p:grpSpPr>
                <a:xfrm>
                  <a:off x="2321912" y="2634159"/>
                  <a:ext cx="2029483" cy="3770684"/>
                  <a:chOff x="2475974" y="2794750"/>
                  <a:chExt cx="2029483" cy="3770684"/>
                </a:xfrm>
              </p:grpSpPr>
              <p:cxnSp>
                <p:nvCxnSpPr>
                  <p:cNvPr id="319" name="直線矢印コネクタ 318"/>
                  <p:cNvCxnSpPr/>
                  <p:nvPr/>
                </p:nvCxnSpPr>
                <p:spPr>
                  <a:xfrm>
                    <a:off x="4346982" y="6344957"/>
                    <a:ext cx="1584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1" name="テキスト ボックス 320"/>
                  <p:cNvSpPr txBox="1"/>
                  <p:nvPr/>
                </p:nvSpPr>
                <p:spPr>
                  <a:xfrm>
                    <a:off x="3083545" y="3352601"/>
                    <a:ext cx="1056700" cy="246221"/>
                  </a:xfrm>
                  <a:prstGeom prst="rect">
                    <a:avLst/>
                  </a:prstGeom>
                  <a:noFill/>
                </p:spPr>
                <p:txBody>
                  <a:bodyPr wrap="none" rtlCol="0">
                    <a:spAutoFit/>
                  </a:bodyPr>
                  <a:lstStyle/>
                  <a:p>
                    <a:r>
                      <a:rPr kumimoji="1" lang="ja-JP" altLang="en-US" sz="1000" dirty="0"/>
                      <a:t>レジスタファイル</a:t>
                    </a:r>
                  </a:p>
                </p:txBody>
              </p:sp>
              <p:sp>
                <p:nvSpPr>
                  <p:cNvPr id="323" name="正方形/長方形 322"/>
                  <p:cNvSpPr/>
                  <p:nvPr/>
                </p:nvSpPr>
                <p:spPr>
                  <a:xfrm>
                    <a:off x="3138714" y="3592494"/>
                    <a:ext cx="1076223" cy="1811109"/>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325" name="円/楕円 324"/>
                  <p:cNvSpPr/>
                  <p:nvPr/>
                </p:nvSpPr>
                <p:spPr>
                  <a:xfrm>
                    <a:off x="2826410" y="2794750"/>
                    <a:ext cx="420313" cy="66213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テキスト ボックス 326"/>
                  <p:cNvSpPr txBox="1"/>
                  <p:nvPr/>
                </p:nvSpPr>
                <p:spPr>
                  <a:xfrm rot="16200000">
                    <a:off x="2745029" y="2963047"/>
                    <a:ext cx="595035" cy="338554"/>
                  </a:xfrm>
                  <a:prstGeom prst="rect">
                    <a:avLst/>
                  </a:prstGeom>
                  <a:noFill/>
                </p:spPr>
                <p:txBody>
                  <a:bodyPr wrap="none" rtlCol="0">
                    <a:spAutoFit/>
                  </a:bodyPr>
                  <a:lstStyle/>
                  <a:p>
                    <a:r>
                      <a:rPr lang="ja-JP" altLang="en-US" sz="1600" dirty="0"/>
                      <a:t>制御</a:t>
                    </a:r>
                    <a:endParaRPr kumimoji="1" lang="ja-JP" altLang="en-US" sz="1600" dirty="0"/>
                  </a:p>
                </p:txBody>
              </p:sp>
              <p:cxnSp>
                <p:nvCxnSpPr>
                  <p:cNvPr id="328" name="直線矢印コネクタ 327"/>
                  <p:cNvCxnSpPr/>
                  <p:nvPr/>
                </p:nvCxnSpPr>
                <p:spPr>
                  <a:xfrm>
                    <a:off x="2475974" y="4728693"/>
                    <a:ext cx="122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直線矢印コネクタ 328"/>
                  <p:cNvCxnSpPr/>
                  <p:nvPr/>
                </p:nvCxnSpPr>
                <p:spPr>
                  <a:xfrm>
                    <a:off x="2598505" y="3837884"/>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直線矢印コネクタ 329"/>
                  <p:cNvCxnSpPr/>
                  <p:nvPr/>
                </p:nvCxnSpPr>
                <p:spPr>
                  <a:xfrm>
                    <a:off x="2598505" y="3127755"/>
                    <a:ext cx="2253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直線矢印コネクタ 330"/>
                  <p:cNvCxnSpPr/>
                  <p:nvPr/>
                </p:nvCxnSpPr>
                <p:spPr>
                  <a:xfrm>
                    <a:off x="2598505" y="3139029"/>
                    <a:ext cx="0" cy="332756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直線矢印コネクタ 331"/>
                  <p:cNvCxnSpPr/>
                  <p:nvPr/>
                </p:nvCxnSpPr>
                <p:spPr>
                  <a:xfrm>
                    <a:off x="2598505" y="4244067"/>
                    <a:ext cx="52414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3" name="直線矢印コネクタ 332"/>
                  <p:cNvCxnSpPr/>
                  <p:nvPr/>
                </p:nvCxnSpPr>
                <p:spPr>
                  <a:xfrm>
                    <a:off x="2598503" y="6466594"/>
                    <a:ext cx="16444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直線矢印コネクタ 336"/>
                  <p:cNvCxnSpPr/>
                  <p:nvPr/>
                </p:nvCxnSpPr>
                <p:spPr>
                  <a:xfrm flipV="1">
                    <a:off x="3083879" y="5750711"/>
                    <a:ext cx="0" cy="32336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8" name="台形 337"/>
                  <p:cNvSpPr/>
                  <p:nvPr/>
                </p:nvSpPr>
                <p:spPr>
                  <a:xfrm rot="5400000">
                    <a:off x="4079843" y="6274060"/>
                    <a:ext cx="440950" cy="141797"/>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9" name="直線コネクタ 338"/>
                  <p:cNvCxnSpPr/>
                  <p:nvPr/>
                </p:nvCxnSpPr>
                <p:spPr>
                  <a:xfrm>
                    <a:off x="2572879"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直線コネクタ 339"/>
                  <p:cNvCxnSpPr/>
                  <p:nvPr/>
                </p:nvCxnSpPr>
                <p:spPr>
                  <a:xfrm>
                    <a:off x="3056188" y="5740520"/>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a:off x="2572878" y="5742751"/>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4" name="直線矢印コネクタ 343"/>
                  <p:cNvCxnSpPr/>
                  <p:nvPr/>
                </p:nvCxnSpPr>
                <p:spPr>
                  <a:xfrm>
                    <a:off x="3080732" y="6074071"/>
                    <a:ext cx="1423397"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直線矢印コネクタ 346"/>
                  <p:cNvCxnSpPr/>
                  <p:nvPr/>
                </p:nvCxnSpPr>
                <p:spPr>
                  <a:xfrm flipH="1">
                    <a:off x="3254318" y="3189837"/>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直線矢印コネクタ 347"/>
                  <p:cNvCxnSpPr/>
                  <p:nvPr/>
                </p:nvCxnSpPr>
                <p:spPr>
                  <a:xfrm flipH="1">
                    <a:off x="3231367" y="30286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0" name="円/楕円 349"/>
                  <p:cNvSpPr/>
                  <p:nvPr/>
                </p:nvSpPr>
                <p:spPr>
                  <a:xfrm>
                    <a:off x="2565465" y="469908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1" name="直線矢印コネクタ 380"/>
                  <p:cNvCxnSpPr/>
                  <p:nvPr/>
                </p:nvCxnSpPr>
                <p:spPr>
                  <a:xfrm>
                    <a:off x="2598839" y="5748260"/>
                    <a:ext cx="4829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5" name="直線矢印コネクタ 384"/>
                  <p:cNvCxnSpPr/>
                  <p:nvPr/>
                </p:nvCxnSpPr>
                <p:spPr>
                  <a:xfrm flipH="1">
                    <a:off x="3222324" y="29755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1" name="直線矢印コネクタ 420"/>
                  <p:cNvCxnSpPr/>
                  <p:nvPr/>
                </p:nvCxnSpPr>
                <p:spPr>
                  <a:xfrm flipH="1">
                    <a:off x="3244702" y="3250792"/>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4" name="テキスト ボックス 313"/>
                <p:cNvSpPr txBox="1"/>
                <p:nvPr/>
              </p:nvSpPr>
              <p:spPr>
                <a:xfrm>
                  <a:off x="2269902" y="2721773"/>
                  <a:ext cx="489236" cy="230832"/>
                </a:xfrm>
                <a:prstGeom prst="rect">
                  <a:avLst/>
                </a:prstGeom>
                <a:noFill/>
              </p:spPr>
              <p:txBody>
                <a:bodyPr wrap="none" rtlCol="0">
                  <a:spAutoFit/>
                </a:bodyPr>
                <a:lstStyle/>
                <a:p>
                  <a:r>
                    <a:rPr kumimoji="1" lang="en-US" altLang="ja-JP" sz="900" dirty="0">
                      <a:solidFill>
                        <a:srgbClr val="C00000"/>
                      </a:solidFill>
                    </a:rPr>
                    <a:t>“ALU”</a:t>
                  </a:r>
                  <a:endParaRPr kumimoji="1" lang="ja-JP" altLang="en-US" sz="900" dirty="0">
                    <a:solidFill>
                      <a:srgbClr val="C00000"/>
                    </a:solidFill>
                  </a:endParaRPr>
                </a:p>
              </p:txBody>
            </p:sp>
            <p:sp>
              <p:nvSpPr>
                <p:cNvPr id="315" name="テキスト ボックス 314"/>
                <p:cNvSpPr txBox="1"/>
                <p:nvPr/>
              </p:nvSpPr>
              <p:spPr>
                <a:xfrm>
                  <a:off x="3553444" y="6278357"/>
                  <a:ext cx="562975" cy="230832"/>
                </a:xfrm>
                <a:prstGeom prst="rect">
                  <a:avLst/>
                </a:prstGeom>
                <a:noFill/>
              </p:spPr>
              <p:txBody>
                <a:bodyPr wrap="none" rtlCol="0">
                  <a:spAutoFit/>
                </a:bodyPr>
                <a:lstStyle/>
                <a:p>
                  <a:r>
                    <a:rPr kumimoji="1" lang="en-US" altLang="ja-JP" sz="900" dirty="0">
                      <a:solidFill>
                        <a:srgbClr val="C00000"/>
                      </a:solidFill>
                    </a:rPr>
                    <a:t>“9($t1)”</a:t>
                  </a:r>
                  <a:endParaRPr kumimoji="1" lang="ja-JP" altLang="en-US" sz="900" dirty="0">
                    <a:solidFill>
                      <a:srgbClr val="C00000"/>
                    </a:solidFill>
                  </a:endParaRPr>
                </a:p>
              </p:txBody>
            </p:sp>
            <p:sp>
              <p:nvSpPr>
                <p:cNvPr id="317" name="テキスト ボックス 316"/>
                <p:cNvSpPr txBox="1"/>
                <p:nvPr/>
              </p:nvSpPr>
              <p:spPr>
                <a:xfrm>
                  <a:off x="2411403" y="3862570"/>
                  <a:ext cx="588623" cy="230832"/>
                </a:xfrm>
                <a:prstGeom prst="rect">
                  <a:avLst/>
                </a:prstGeom>
                <a:noFill/>
              </p:spPr>
              <p:txBody>
                <a:bodyPr wrap="none" rtlCol="0">
                  <a:spAutoFit/>
                </a:bodyPr>
                <a:lstStyle/>
                <a:p>
                  <a:r>
                    <a:rPr kumimoji="1" lang="en-US" altLang="ja-JP" sz="900" dirty="0">
                      <a:solidFill>
                        <a:srgbClr val="C00000"/>
                      </a:solidFill>
                    </a:rPr>
                    <a:t>“17(s1)”</a:t>
                  </a:r>
                  <a:endParaRPr kumimoji="1" lang="ja-JP" altLang="en-US" sz="900" dirty="0">
                    <a:solidFill>
                      <a:srgbClr val="C00000"/>
                    </a:solidFill>
                  </a:endParaRPr>
                </a:p>
              </p:txBody>
            </p:sp>
            <p:sp>
              <p:nvSpPr>
                <p:cNvPr id="318" name="テキスト ボックス 317"/>
                <p:cNvSpPr txBox="1"/>
                <p:nvPr/>
              </p:nvSpPr>
              <p:spPr>
                <a:xfrm>
                  <a:off x="2409939" y="3452102"/>
                  <a:ext cx="588623" cy="230832"/>
                </a:xfrm>
                <a:prstGeom prst="rect">
                  <a:avLst/>
                </a:prstGeom>
                <a:noFill/>
              </p:spPr>
              <p:txBody>
                <a:bodyPr wrap="none" rtlCol="0">
                  <a:spAutoFit/>
                </a:bodyPr>
                <a:lstStyle/>
                <a:p>
                  <a:r>
                    <a:rPr lang="en-US" altLang="ja-JP" sz="900" dirty="0">
                      <a:solidFill>
                        <a:srgbClr val="C00000"/>
                      </a:solidFill>
                    </a:rPr>
                    <a:t>“16</a:t>
                  </a:r>
                  <a:r>
                    <a:rPr kumimoji="1" lang="en-US" altLang="ja-JP" sz="900" dirty="0">
                      <a:solidFill>
                        <a:srgbClr val="C00000"/>
                      </a:solidFill>
                    </a:rPr>
                    <a:t>(s0)”</a:t>
                  </a:r>
                  <a:endParaRPr kumimoji="1" lang="ja-JP" altLang="en-US" sz="900" dirty="0">
                    <a:solidFill>
                      <a:srgbClr val="C00000"/>
                    </a:solidFill>
                  </a:endParaRPr>
                </a:p>
              </p:txBody>
            </p:sp>
          </p:grpSp>
          <p:cxnSp>
            <p:nvCxnSpPr>
              <p:cNvPr id="309" name="直線矢印コネクタ 308"/>
              <p:cNvCxnSpPr/>
              <p:nvPr/>
            </p:nvCxnSpPr>
            <p:spPr>
              <a:xfrm flipV="1">
                <a:off x="4142980" y="3144337"/>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1" name="直線矢印コネクタ 310"/>
              <p:cNvCxnSpPr/>
              <p:nvPr/>
            </p:nvCxnSpPr>
            <p:spPr>
              <a:xfrm flipH="1">
                <a:off x="3069489" y="3148658"/>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1" name="グループ化 350"/>
            <p:cNvGrpSpPr/>
            <p:nvPr/>
          </p:nvGrpSpPr>
          <p:grpSpPr>
            <a:xfrm>
              <a:off x="2938839" y="3579453"/>
              <a:ext cx="1105010" cy="652746"/>
              <a:chOff x="3603763" y="4061737"/>
              <a:chExt cx="1105010" cy="652746"/>
            </a:xfrm>
          </p:grpSpPr>
          <p:sp>
            <p:nvSpPr>
              <p:cNvPr id="352" name="正方形/長方形 351"/>
              <p:cNvSpPr/>
              <p:nvPr/>
            </p:nvSpPr>
            <p:spPr>
              <a:xfrm>
                <a:off x="3854213" y="4086743"/>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100</a:t>
                </a:r>
                <a:endParaRPr kumimoji="1" lang="ja-JP" altLang="en-US" sz="900" dirty="0">
                  <a:solidFill>
                    <a:schemeClr val="tx1"/>
                  </a:solidFill>
                </a:endParaRPr>
              </a:p>
            </p:txBody>
          </p:sp>
          <p:sp>
            <p:nvSpPr>
              <p:cNvPr id="353" name="テキスト ボックス 352"/>
              <p:cNvSpPr txBox="1"/>
              <p:nvPr/>
            </p:nvSpPr>
            <p:spPr>
              <a:xfrm>
                <a:off x="3603763" y="4061737"/>
                <a:ext cx="312906" cy="230832"/>
              </a:xfrm>
              <a:prstGeom prst="rect">
                <a:avLst/>
              </a:prstGeom>
              <a:noFill/>
            </p:spPr>
            <p:txBody>
              <a:bodyPr wrap="none" rtlCol="0">
                <a:spAutoFit/>
              </a:bodyPr>
              <a:lstStyle/>
              <a:p>
                <a:r>
                  <a:rPr kumimoji="1" lang="en-US" altLang="ja-JP" sz="900" dirty="0"/>
                  <a:t>16</a:t>
                </a:r>
                <a:endParaRPr kumimoji="1" lang="ja-JP" altLang="en-US" sz="900" dirty="0"/>
              </a:p>
            </p:txBody>
          </p:sp>
          <p:sp>
            <p:nvSpPr>
              <p:cNvPr id="382" name="正方形/長方形 381"/>
              <p:cNvSpPr/>
              <p:nvPr/>
            </p:nvSpPr>
            <p:spPr>
              <a:xfrm>
                <a:off x="3854213" y="4496227"/>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10</a:t>
                </a:r>
                <a:endParaRPr kumimoji="1" lang="ja-JP" altLang="en-US" sz="900" dirty="0">
                  <a:solidFill>
                    <a:schemeClr val="tx1"/>
                  </a:solidFill>
                </a:endParaRPr>
              </a:p>
            </p:txBody>
          </p:sp>
          <p:sp>
            <p:nvSpPr>
              <p:cNvPr id="383" name="テキスト ボックス 382"/>
              <p:cNvSpPr txBox="1"/>
              <p:nvPr/>
            </p:nvSpPr>
            <p:spPr>
              <a:xfrm>
                <a:off x="3603763" y="4471221"/>
                <a:ext cx="312906" cy="230832"/>
              </a:xfrm>
              <a:prstGeom prst="rect">
                <a:avLst/>
              </a:prstGeom>
              <a:noFill/>
            </p:spPr>
            <p:txBody>
              <a:bodyPr wrap="none" rtlCol="0">
                <a:spAutoFit/>
              </a:bodyPr>
              <a:lstStyle/>
              <a:p>
                <a:r>
                  <a:rPr kumimoji="1" lang="en-US" altLang="ja-JP" sz="900" dirty="0"/>
                  <a:t>17</a:t>
                </a:r>
                <a:endParaRPr kumimoji="1" lang="ja-JP" altLang="en-US" sz="900" dirty="0"/>
              </a:p>
            </p:txBody>
          </p:sp>
        </p:grpSp>
        <p:grpSp>
          <p:nvGrpSpPr>
            <p:cNvPr id="354" name="グループ化 353"/>
            <p:cNvGrpSpPr/>
            <p:nvPr/>
          </p:nvGrpSpPr>
          <p:grpSpPr>
            <a:xfrm>
              <a:off x="189553" y="1697771"/>
              <a:ext cx="2002268" cy="3751648"/>
              <a:chOff x="197940" y="1686501"/>
              <a:chExt cx="2002268" cy="3751648"/>
            </a:xfrm>
          </p:grpSpPr>
          <p:grpSp>
            <p:nvGrpSpPr>
              <p:cNvPr id="355" name="グループ化 354"/>
              <p:cNvGrpSpPr/>
              <p:nvPr/>
            </p:nvGrpSpPr>
            <p:grpSpPr>
              <a:xfrm>
                <a:off x="197940" y="1686501"/>
                <a:ext cx="1911507" cy="3438708"/>
                <a:chOff x="343345" y="1846704"/>
                <a:chExt cx="1911507" cy="3438708"/>
              </a:xfrm>
            </p:grpSpPr>
            <p:sp>
              <p:nvSpPr>
                <p:cNvPr id="358" name="正方形/長方形 357"/>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8</a:t>
                  </a:r>
                  <a:endParaRPr kumimoji="1" lang="ja-JP" altLang="en-US" sz="1400" dirty="0">
                    <a:solidFill>
                      <a:schemeClr val="tx1"/>
                    </a:solidFill>
                  </a:endParaRPr>
                </a:p>
              </p:txBody>
            </p:sp>
            <p:sp>
              <p:nvSpPr>
                <p:cNvPr id="359" name="正方形/長方形 358"/>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360" name="直線矢印コネクタ 359"/>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直線矢印コネクタ 360"/>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直線矢印コネクタ 361"/>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直線矢印コネクタ 362"/>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4" name="円/楕円 363"/>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テキスト ボックス 364"/>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cxnSp>
              <p:nvCxnSpPr>
                <p:cNvPr id="366" name="直線矢印コネクタ 365"/>
                <p:cNvCxnSpPr/>
                <p:nvPr/>
              </p:nvCxnSpPr>
              <p:spPr>
                <a:xfrm>
                  <a:off x="2141754" y="18467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7" name="台形 366"/>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8" name="直線矢印コネクタ 367"/>
                <p:cNvCxnSpPr/>
                <p:nvPr/>
              </p:nvCxnSpPr>
              <p:spPr>
                <a:xfrm flipH="1">
                  <a:off x="343345" y="18467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9" name="直線矢印コネクタ 368"/>
                <p:cNvCxnSpPr/>
                <p:nvPr/>
              </p:nvCxnSpPr>
              <p:spPr>
                <a:xfrm>
                  <a:off x="670053" y="42895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0" name="円/楕円 369"/>
                <p:cNvSpPr/>
                <p:nvPr/>
              </p:nvSpPr>
              <p:spPr>
                <a:xfrm>
                  <a:off x="2109108" y="21117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1" name="グループ化 370"/>
                <p:cNvGrpSpPr/>
                <p:nvPr/>
              </p:nvGrpSpPr>
              <p:grpSpPr>
                <a:xfrm rot="16200000">
                  <a:off x="1474273" y="2028187"/>
                  <a:ext cx="660329" cy="375143"/>
                  <a:chOff x="1943382" y="4001244"/>
                  <a:chExt cx="1983752" cy="803933"/>
                </a:xfrm>
              </p:grpSpPr>
              <p:sp>
                <p:nvSpPr>
                  <p:cNvPr id="375" name="台形 374"/>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二等辺三角形 375"/>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2" name="テキスト ボックス 371"/>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373" name="直線矢印コネクタ 372"/>
                <p:cNvCxnSpPr/>
                <p:nvPr/>
              </p:nvCxnSpPr>
              <p:spPr>
                <a:xfrm>
                  <a:off x="343345" y="40956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直線矢印コネクタ 373"/>
                <p:cNvCxnSpPr/>
                <p:nvPr/>
              </p:nvCxnSpPr>
              <p:spPr>
                <a:xfrm flipV="1">
                  <a:off x="343345" y="18467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56" name="直線矢印コネクタ 355"/>
              <p:cNvCxnSpPr/>
              <p:nvPr/>
            </p:nvCxnSpPr>
            <p:spPr>
              <a:xfrm>
                <a:off x="1839609" y="200135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7" name="テキスト ボックス 356"/>
              <p:cNvSpPr txBox="1"/>
              <p:nvPr/>
            </p:nvSpPr>
            <p:spPr>
              <a:xfrm>
                <a:off x="1230071" y="5130372"/>
                <a:ext cx="970137" cy="307777"/>
              </a:xfrm>
              <a:prstGeom prst="rect">
                <a:avLst/>
              </a:prstGeom>
              <a:noFill/>
            </p:spPr>
            <p:txBody>
              <a:bodyPr wrap="none" rtlCol="0">
                <a:spAutoFit/>
              </a:bodyPr>
              <a:lstStyle/>
              <a:p>
                <a:r>
                  <a:rPr kumimoji="1" lang="ja-JP" altLang="en-US" sz="1400" dirty="0"/>
                  <a:t>命令メモリ</a:t>
                </a:r>
              </a:p>
            </p:txBody>
          </p:sp>
        </p:grpSp>
        <p:grpSp>
          <p:nvGrpSpPr>
            <p:cNvPr id="377" name="グループ化 376"/>
            <p:cNvGrpSpPr/>
            <p:nvPr/>
          </p:nvGrpSpPr>
          <p:grpSpPr>
            <a:xfrm>
              <a:off x="971643" y="4469964"/>
              <a:ext cx="1132270" cy="230832"/>
              <a:chOff x="969493" y="4466142"/>
              <a:chExt cx="1132270" cy="230832"/>
            </a:xfrm>
          </p:grpSpPr>
          <p:sp>
            <p:nvSpPr>
              <p:cNvPr id="378" name="正方形/長方形 377"/>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a:solidFill>
                      <a:schemeClr val="tx1"/>
                    </a:solidFill>
                  </a:rPr>
                  <a:t>sub $t2,$s3,$s4</a:t>
                </a:r>
              </a:p>
            </p:txBody>
          </p:sp>
          <p:sp>
            <p:nvSpPr>
              <p:cNvPr id="379" name="テキスト ボックス 378"/>
              <p:cNvSpPr txBox="1"/>
              <p:nvPr/>
            </p:nvSpPr>
            <p:spPr>
              <a:xfrm>
                <a:off x="969493" y="4466142"/>
                <a:ext cx="328936" cy="230832"/>
              </a:xfrm>
              <a:prstGeom prst="rect">
                <a:avLst/>
              </a:prstGeom>
              <a:noFill/>
            </p:spPr>
            <p:txBody>
              <a:bodyPr wrap="none" rtlCol="0">
                <a:spAutoFit/>
              </a:bodyPr>
              <a:lstStyle/>
              <a:p>
                <a:r>
                  <a:rPr kumimoji="1" lang="en-US" altLang="ja-JP" sz="900" dirty="0">
                    <a:solidFill>
                      <a:srgbClr val="C00000"/>
                    </a:solidFill>
                  </a:rPr>
                  <a:t>“8”</a:t>
                </a:r>
                <a:endParaRPr kumimoji="1" lang="ja-JP" altLang="en-US" sz="900" dirty="0">
                  <a:solidFill>
                    <a:srgbClr val="C00000"/>
                  </a:solidFill>
                </a:endParaRPr>
              </a:p>
            </p:txBody>
          </p:sp>
        </p:grpSp>
        <p:grpSp>
          <p:nvGrpSpPr>
            <p:cNvPr id="436" name="グループ化 435"/>
            <p:cNvGrpSpPr/>
            <p:nvPr/>
          </p:nvGrpSpPr>
          <p:grpSpPr>
            <a:xfrm>
              <a:off x="4494657" y="2158938"/>
              <a:ext cx="1628415" cy="4038907"/>
              <a:chOff x="4493835" y="2155471"/>
              <a:chExt cx="1628415" cy="4038907"/>
            </a:xfrm>
          </p:grpSpPr>
          <p:grpSp>
            <p:nvGrpSpPr>
              <p:cNvPr id="138" name="グループ化 137"/>
              <p:cNvGrpSpPr/>
              <p:nvPr/>
            </p:nvGrpSpPr>
            <p:grpSpPr>
              <a:xfrm>
                <a:off x="4493835" y="2155471"/>
                <a:ext cx="1628415" cy="4038907"/>
                <a:chOff x="4645621" y="2312692"/>
                <a:chExt cx="1628415" cy="4038907"/>
              </a:xfrm>
            </p:grpSpPr>
            <p:grpSp>
              <p:nvGrpSpPr>
                <p:cNvPr id="386" name="グループ化 385"/>
                <p:cNvGrpSpPr/>
                <p:nvPr/>
              </p:nvGrpSpPr>
              <p:grpSpPr>
                <a:xfrm rot="16200000">
                  <a:off x="5223663" y="3854240"/>
                  <a:ext cx="1241254" cy="705176"/>
                  <a:chOff x="1943382" y="4001244"/>
                  <a:chExt cx="1983752" cy="803933"/>
                </a:xfrm>
              </p:grpSpPr>
              <p:sp>
                <p:nvSpPr>
                  <p:cNvPr id="387" name="台形 386"/>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二等辺三角形 387"/>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9" name="テキスト ボックス 388"/>
                <p:cNvSpPr txBox="1"/>
                <p:nvPr/>
              </p:nvSpPr>
              <p:spPr>
                <a:xfrm rot="16200000">
                  <a:off x="5651892" y="4030882"/>
                  <a:ext cx="582211" cy="338554"/>
                </a:xfrm>
                <a:prstGeom prst="rect">
                  <a:avLst/>
                </a:prstGeom>
                <a:noFill/>
              </p:spPr>
              <p:txBody>
                <a:bodyPr wrap="none" rtlCol="0">
                  <a:spAutoFit/>
                </a:bodyPr>
                <a:lstStyle/>
                <a:p>
                  <a:r>
                    <a:rPr kumimoji="1" lang="en-US" altLang="ja-JP" sz="1600" dirty="0">
                      <a:solidFill>
                        <a:schemeClr val="bg1"/>
                      </a:solidFill>
                    </a:rPr>
                    <a:t>ALU</a:t>
                  </a:r>
                  <a:endParaRPr kumimoji="1" lang="ja-JP" altLang="en-US" sz="1600" dirty="0">
                    <a:solidFill>
                      <a:schemeClr val="bg1"/>
                    </a:solidFill>
                  </a:endParaRPr>
                </a:p>
              </p:txBody>
            </p:sp>
            <p:sp>
              <p:nvSpPr>
                <p:cNvPr id="392" name="二等辺三角形 391"/>
                <p:cNvSpPr/>
                <p:nvPr/>
              </p:nvSpPr>
              <p:spPr>
                <a:xfrm rot="16200000" flipV="1">
                  <a:off x="5770403" y="2303418"/>
                  <a:ext cx="86472" cy="1050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円/楕円 393"/>
                <p:cNvSpPr/>
                <p:nvPr/>
              </p:nvSpPr>
              <p:spPr>
                <a:xfrm>
                  <a:off x="5102925" y="5577687"/>
                  <a:ext cx="479211" cy="5055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テキスト ボックス 394"/>
                <p:cNvSpPr txBox="1"/>
                <p:nvPr/>
              </p:nvSpPr>
              <p:spPr>
                <a:xfrm rot="16200000">
                  <a:off x="5109392" y="5611128"/>
                  <a:ext cx="466794" cy="430887"/>
                </a:xfrm>
                <a:prstGeom prst="rect">
                  <a:avLst/>
                </a:prstGeom>
                <a:noFill/>
              </p:spPr>
              <p:txBody>
                <a:bodyPr wrap="none" rtlCol="0">
                  <a:spAutoFit/>
                </a:bodyPr>
                <a:lstStyle/>
                <a:p>
                  <a:pPr algn="ctr"/>
                  <a:r>
                    <a:rPr lang="en-US" altLang="ja-JP" sz="1100" dirty="0"/>
                    <a:t>ALU</a:t>
                  </a:r>
                  <a:br>
                    <a:rPr lang="en-US" altLang="ja-JP" sz="1100" dirty="0"/>
                  </a:br>
                  <a:r>
                    <a:rPr lang="ja-JP" altLang="en-US" sz="1100" dirty="0"/>
                    <a:t>制御</a:t>
                  </a:r>
                  <a:endParaRPr kumimoji="1" lang="ja-JP" altLang="en-US" sz="1100" dirty="0"/>
                </a:p>
              </p:txBody>
            </p:sp>
            <p:cxnSp>
              <p:nvCxnSpPr>
                <p:cNvPr id="396" name="直線矢印コネクタ 395"/>
                <p:cNvCxnSpPr/>
                <p:nvPr/>
              </p:nvCxnSpPr>
              <p:spPr>
                <a:xfrm>
                  <a:off x="6010542" y="4715570"/>
                  <a:ext cx="0" cy="1133249"/>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7" name="直線矢印コネクタ 396"/>
                <p:cNvCxnSpPr/>
                <p:nvPr/>
              </p:nvCxnSpPr>
              <p:spPr>
                <a:xfrm flipH="1">
                  <a:off x="5588769" y="5848819"/>
                  <a:ext cx="421773"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9" name="直線矢印コネクタ 398"/>
                <p:cNvCxnSpPr/>
                <p:nvPr/>
              </p:nvCxnSpPr>
              <p:spPr>
                <a:xfrm flipV="1">
                  <a:off x="4647892" y="6351598"/>
                  <a:ext cx="1625012"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0" name="直線矢印コネクタ 399"/>
                <p:cNvCxnSpPr/>
                <p:nvPr/>
              </p:nvCxnSpPr>
              <p:spPr>
                <a:xfrm>
                  <a:off x="5247486" y="4542492"/>
                  <a:ext cx="234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1" name="台形 400"/>
                <p:cNvSpPr/>
                <p:nvPr/>
              </p:nvSpPr>
              <p:spPr>
                <a:xfrm rot="5400000">
                  <a:off x="4856460" y="4486775"/>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2" name="直線矢印コネクタ 401"/>
                <p:cNvCxnSpPr/>
                <p:nvPr/>
              </p:nvCxnSpPr>
              <p:spPr>
                <a:xfrm>
                  <a:off x="4835338" y="4791778"/>
                  <a:ext cx="29578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直線矢印コネクタ 402"/>
                <p:cNvCxnSpPr/>
                <p:nvPr/>
              </p:nvCxnSpPr>
              <p:spPr>
                <a:xfrm flipH="1">
                  <a:off x="4850100" y="4774866"/>
                  <a:ext cx="648" cy="99820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6" name="直線矢印コネクタ 405"/>
                <p:cNvCxnSpPr/>
                <p:nvPr/>
              </p:nvCxnSpPr>
              <p:spPr>
                <a:xfrm flipV="1">
                  <a:off x="5193584" y="3249437"/>
                  <a:ext cx="0" cy="986215"/>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7" name="直線矢印コネクタ 406"/>
                <p:cNvCxnSpPr/>
                <p:nvPr/>
              </p:nvCxnSpPr>
              <p:spPr>
                <a:xfrm flipV="1">
                  <a:off x="5324462" y="3194233"/>
                  <a:ext cx="0" cy="236606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8" name="直線矢印コネクタ 407"/>
                <p:cNvCxnSpPr/>
                <p:nvPr/>
              </p:nvCxnSpPr>
              <p:spPr>
                <a:xfrm>
                  <a:off x="4647892" y="3906247"/>
                  <a:ext cx="8446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直線矢印コネクタ 410"/>
                <p:cNvCxnSpPr/>
                <p:nvPr/>
              </p:nvCxnSpPr>
              <p:spPr>
                <a:xfrm>
                  <a:off x="4647892" y="5752989"/>
                  <a:ext cx="19394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3" name="テキスト ボックス 412"/>
                <p:cNvSpPr txBox="1"/>
                <p:nvPr/>
              </p:nvSpPr>
              <p:spPr>
                <a:xfrm rot="16200000">
                  <a:off x="4882691" y="3405913"/>
                  <a:ext cx="473206"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ALUSrc</a:t>
                  </a:r>
                  <a:endParaRPr kumimoji="1" lang="ja-JP" altLang="en-US" sz="700" i="1" dirty="0">
                    <a:latin typeface="Times New Roman" panose="02020603050405020304" pitchFamily="18" charset="0"/>
                    <a:cs typeface="Times New Roman" panose="02020603050405020304" pitchFamily="18" charset="0"/>
                  </a:endParaRPr>
                </a:p>
              </p:txBody>
            </p:sp>
            <p:sp>
              <p:nvSpPr>
                <p:cNvPr id="414" name="テキスト ボックス 413"/>
                <p:cNvSpPr txBox="1"/>
                <p:nvPr/>
              </p:nvSpPr>
              <p:spPr>
                <a:xfrm rot="16200000">
                  <a:off x="5140340" y="3216058"/>
                  <a:ext cx="552816"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ALUOp</a:t>
                  </a:r>
                  <a:endParaRPr kumimoji="1" lang="ja-JP" altLang="en-US" sz="700" i="1" dirty="0">
                    <a:latin typeface="Times New Roman" panose="02020603050405020304" pitchFamily="18" charset="0"/>
                    <a:cs typeface="Times New Roman" panose="02020603050405020304" pitchFamily="18" charset="0"/>
                  </a:endParaRPr>
                </a:p>
              </p:txBody>
            </p:sp>
            <p:cxnSp>
              <p:nvCxnSpPr>
                <p:cNvPr id="422" name="直線矢印コネクタ 421"/>
                <p:cNvCxnSpPr/>
                <p:nvPr/>
              </p:nvCxnSpPr>
              <p:spPr>
                <a:xfrm flipH="1">
                  <a:off x="4647892" y="3200349"/>
                  <a:ext cx="672174"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3" name="直線矢印コネクタ 422"/>
                <p:cNvCxnSpPr/>
                <p:nvPr/>
              </p:nvCxnSpPr>
              <p:spPr>
                <a:xfrm flipH="1">
                  <a:off x="4645621" y="3253833"/>
                  <a:ext cx="5477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4" name="直線矢印コネクタ 423"/>
                <p:cNvCxnSpPr/>
                <p:nvPr/>
              </p:nvCxnSpPr>
              <p:spPr>
                <a:xfrm flipH="1">
                  <a:off x="4649698" y="3143850"/>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6" name="直線矢印コネクタ 425"/>
                <p:cNvCxnSpPr/>
                <p:nvPr/>
              </p:nvCxnSpPr>
              <p:spPr>
                <a:xfrm flipH="1">
                  <a:off x="4649698" y="3032526"/>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7" name="直線矢印コネクタ 426"/>
                <p:cNvCxnSpPr/>
                <p:nvPr/>
              </p:nvCxnSpPr>
              <p:spPr>
                <a:xfrm flipH="1">
                  <a:off x="4650830" y="2978782"/>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8" name="テキスト ボックス 427"/>
              <p:cNvSpPr txBox="1"/>
              <p:nvPr/>
            </p:nvSpPr>
            <p:spPr>
              <a:xfrm rot="16200000">
                <a:off x="5019088" y="3407284"/>
                <a:ext cx="521297" cy="230832"/>
              </a:xfrm>
              <a:prstGeom prst="rect">
                <a:avLst/>
              </a:prstGeom>
              <a:noFill/>
            </p:spPr>
            <p:txBody>
              <a:bodyPr wrap="none" rtlCol="0">
                <a:spAutoFit/>
              </a:bodyPr>
              <a:lstStyle/>
              <a:p>
                <a:r>
                  <a:rPr kumimoji="1" lang="en-US" altLang="ja-JP" sz="900" dirty="0">
                    <a:solidFill>
                      <a:srgbClr val="C00000"/>
                    </a:solidFill>
                  </a:rPr>
                  <a:t>“1024”</a:t>
                </a:r>
                <a:endParaRPr kumimoji="1" lang="ja-JP" altLang="en-US" sz="900" dirty="0">
                  <a:solidFill>
                    <a:srgbClr val="C00000"/>
                  </a:solidFill>
                </a:endParaRPr>
              </a:p>
            </p:txBody>
          </p:sp>
          <p:sp>
            <p:nvSpPr>
              <p:cNvPr id="429" name="テキスト ボックス 428"/>
              <p:cNvSpPr txBox="1"/>
              <p:nvPr/>
            </p:nvSpPr>
            <p:spPr>
              <a:xfrm rot="16200000">
                <a:off x="5119216" y="4419048"/>
                <a:ext cx="325730" cy="230832"/>
              </a:xfrm>
              <a:prstGeom prst="rect">
                <a:avLst/>
              </a:prstGeom>
              <a:noFill/>
            </p:spPr>
            <p:txBody>
              <a:bodyPr wrap="none" rtlCol="0">
                <a:spAutoFit/>
              </a:bodyPr>
              <a:lstStyle/>
              <a:p>
                <a:r>
                  <a:rPr kumimoji="1" lang="en-US" altLang="ja-JP" sz="900" dirty="0">
                    <a:solidFill>
                      <a:srgbClr val="C00000"/>
                    </a:solidFill>
                  </a:rPr>
                  <a:t>“4”</a:t>
                </a:r>
                <a:endParaRPr kumimoji="1" lang="ja-JP" altLang="en-US" sz="900" dirty="0">
                  <a:solidFill>
                    <a:srgbClr val="C00000"/>
                  </a:solidFill>
                </a:endParaRPr>
              </a:p>
            </p:txBody>
          </p:sp>
        </p:grpSp>
        <p:sp>
          <p:nvSpPr>
            <p:cNvPr id="430" name="テキスト ボックス 429"/>
            <p:cNvSpPr txBox="1"/>
            <p:nvPr/>
          </p:nvSpPr>
          <p:spPr>
            <a:xfrm rot="16200000">
              <a:off x="5769518" y="3748163"/>
              <a:ext cx="521297" cy="230832"/>
            </a:xfrm>
            <a:prstGeom prst="rect">
              <a:avLst/>
            </a:prstGeom>
            <a:noFill/>
          </p:spPr>
          <p:txBody>
            <a:bodyPr wrap="none" rtlCol="0">
              <a:spAutoFit/>
            </a:bodyPr>
            <a:lstStyle/>
            <a:p>
              <a:r>
                <a:rPr kumimoji="1" lang="en-US" altLang="ja-JP" sz="900" dirty="0">
                  <a:solidFill>
                    <a:srgbClr val="C00000"/>
                  </a:solidFill>
                </a:rPr>
                <a:t>“1028”</a:t>
              </a:r>
              <a:endParaRPr kumimoji="1" lang="ja-JP" altLang="en-US" sz="900" dirty="0">
                <a:solidFill>
                  <a:srgbClr val="C00000"/>
                </a:solidFill>
              </a:endParaRPr>
            </a:p>
          </p:txBody>
        </p:sp>
      </p:grpSp>
      <p:cxnSp>
        <p:nvCxnSpPr>
          <p:cNvPr id="431" name="直線コネクタ 430"/>
          <p:cNvCxnSpPr/>
          <p:nvPr/>
        </p:nvCxnSpPr>
        <p:spPr>
          <a:xfrm>
            <a:off x="6193184" y="1322100"/>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32" name="直線矢印コネクタ 431"/>
          <p:cNvCxnSpPr/>
          <p:nvPr/>
        </p:nvCxnSpPr>
        <p:spPr>
          <a:xfrm>
            <a:off x="6041491" y="4065093"/>
            <a:ext cx="8597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3" name="正方形/長方形 432"/>
          <p:cNvSpPr/>
          <p:nvPr/>
        </p:nvSpPr>
        <p:spPr>
          <a:xfrm>
            <a:off x="6126930" y="1836380"/>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4" name="グループ化 383"/>
          <p:cNvGrpSpPr/>
          <p:nvPr/>
        </p:nvGrpSpPr>
        <p:grpSpPr>
          <a:xfrm>
            <a:off x="6556718" y="1334154"/>
            <a:ext cx="1060758" cy="265735"/>
            <a:chOff x="189062" y="1247706"/>
            <a:chExt cx="1060758" cy="265735"/>
          </a:xfrm>
        </p:grpSpPr>
        <p:sp>
          <p:nvSpPr>
            <p:cNvPr id="390" name="角丸四角形 389"/>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393" name="グループ化 392"/>
          <p:cNvGrpSpPr/>
          <p:nvPr/>
        </p:nvGrpSpPr>
        <p:grpSpPr>
          <a:xfrm>
            <a:off x="4834611" y="1336372"/>
            <a:ext cx="1060758" cy="265735"/>
            <a:chOff x="189062" y="1247706"/>
            <a:chExt cx="1060758" cy="265735"/>
          </a:xfrm>
        </p:grpSpPr>
        <p:sp>
          <p:nvSpPr>
            <p:cNvPr id="398" name="角丸四角形 397"/>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grpSp>
        <p:nvGrpSpPr>
          <p:cNvPr id="405" name="グループ化 404"/>
          <p:cNvGrpSpPr/>
          <p:nvPr/>
        </p:nvGrpSpPr>
        <p:grpSpPr>
          <a:xfrm>
            <a:off x="2838292" y="1343453"/>
            <a:ext cx="1060758" cy="265735"/>
            <a:chOff x="189062" y="1247706"/>
            <a:chExt cx="1060758" cy="265735"/>
          </a:xfrm>
        </p:grpSpPr>
        <p:sp>
          <p:nvSpPr>
            <p:cNvPr id="409" name="角丸四角形 408"/>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sub $t2,$s3,$s4</a:t>
              </a:r>
            </a:p>
          </p:txBody>
        </p:sp>
      </p:grpSp>
      <p:grpSp>
        <p:nvGrpSpPr>
          <p:cNvPr id="412" name="グループ化 411"/>
          <p:cNvGrpSpPr/>
          <p:nvPr/>
        </p:nvGrpSpPr>
        <p:grpSpPr>
          <a:xfrm>
            <a:off x="652910" y="1338445"/>
            <a:ext cx="1060758" cy="265735"/>
            <a:chOff x="189062" y="1247706"/>
            <a:chExt cx="1060758" cy="265735"/>
          </a:xfrm>
        </p:grpSpPr>
        <p:sp>
          <p:nvSpPr>
            <p:cNvPr id="415" name="角丸四角形 41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err="1">
                  <a:solidFill>
                    <a:schemeClr val="tx1"/>
                  </a:solidFill>
                </a:rPr>
                <a:t>sw</a:t>
              </a:r>
              <a:r>
                <a:rPr lang="en-US" altLang="ja-JP" sz="1100" dirty="0">
                  <a:solidFill>
                    <a:schemeClr val="tx1"/>
                  </a:solidFill>
                </a:rPr>
                <a:t> $s5, 16($t0)</a:t>
              </a:r>
            </a:p>
          </p:txBody>
        </p:sp>
      </p:grpSp>
      <p:grpSp>
        <p:nvGrpSpPr>
          <p:cNvPr id="342" name="グループ化 341"/>
          <p:cNvGrpSpPr/>
          <p:nvPr/>
        </p:nvGrpSpPr>
        <p:grpSpPr>
          <a:xfrm>
            <a:off x="2122184" y="1311991"/>
            <a:ext cx="206723" cy="5524736"/>
            <a:chOff x="2115189" y="1312037"/>
            <a:chExt cx="206723" cy="5524736"/>
          </a:xfrm>
        </p:grpSpPr>
        <p:cxnSp>
          <p:nvCxnSpPr>
            <p:cNvPr id="343" name="直線コネクタ 342"/>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49" name="直線矢印コネクタ 348"/>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8" name="正方形/長方形 417"/>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0" name="グループ化 419"/>
          <p:cNvGrpSpPr/>
          <p:nvPr/>
        </p:nvGrpSpPr>
        <p:grpSpPr>
          <a:xfrm>
            <a:off x="4066988" y="1317360"/>
            <a:ext cx="426787" cy="5524736"/>
            <a:chOff x="4060875" y="1313538"/>
            <a:chExt cx="426787" cy="5524736"/>
          </a:xfrm>
        </p:grpSpPr>
        <p:sp>
          <p:nvSpPr>
            <p:cNvPr id="425" name="テキスト ボックス 424"/>
            <p:cNvSpPr txBox="1"/>
            <p:nvPr/>
          </p:nvSpPr>
          <p:spPr>
            <a:xfrm rot="16200000">
              <a:off x="4016442" y="3418618"/>
              <a:ext cx="453970" cy="230832"/>
            </a:xfrm>
            <a:prstGeom prst="rect">
              <a:avLst/>
            </a:prstGeom>
            <a:noFill/>
          </p:spPr>
          <p:txBody>
            <a:bodyPr wrap="none" rtlCol="0">
              <a:spAutoFit/>
            </a:bodyPr>
            <a:lstStyle/>
            <a:p>
              <a:r>
                <a:rPr kumimoji="1" lang="en-US" altLang="ja-JP" sz="900" dirty="0">
                  <a:solidFill>
                    <a:srgbClr val="C00000"/>
                  </a:solidFill>
                </a:rPr>
                <a:t>“</a:t>
              </a:r>
              <a:r>
                <a:rPr lang="en-US" altLang="ja-JP" sz="900" dirty="0">
                  <a:solidFill>
                    <a:srgbClr val="C00000"/>
                  </a:solidFill>
                </a:rPr>
                <a:t>32</a:t>
              </a:r>
              <a:r>
                <a:rPr kumimoji="1" lang="en-US" altLang="ja-JP" sz="900" dirty="0">
                  <a:solidFill>
                    <a:srgbClr val="C00000"/>
                  </a:solidFill>
                </a:rPr>
                <a:t>0”</a:t>
              </a:r>
              <a:endParaRPr kumimoji="1" lang="ja-JP" altLang="en-US" sz="900" dirty="0">
                <a:solidFill>
                  <a:srgbClr val="C00000"/>
                </a:solidFill>
              </a:endParaRPr>
            </a:p>
          </p:txBody>
        </p:sp>
        <p:cxnSp>
          <p:nvCxnSpPr>
            <p:cNvPr id="434" name="直線コネクタ 433"/>
            <p:cNvCxnSpPr/>
            <p:nvPr/>
          </p:nvCxnSpPr>
          <p:spPr>
            <a:xfrm>
              <a:off x="4418150" y="1313538"/>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37" name="直線矢印コネクタ 436"/>
            <p:cNvCxnSpPr/>
            <p:nvPr/>
          </p:nvCxnSpPr>
          <p:spPr>
            <a:xfrm>
              <a:off x="4063480" y="4149370"/>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8" name="正方形/長方形 437"/>
            <p:cNvSpPr/>
            <p:nvPr/>
          </p:nvSpPr>
          <p:spPr>
            <a:xfrm>
              <a:off x="4352338" y="1829653"/>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9" name="直線矢印コネクタ 438"/>
            <p:cNvCxnSpPr/>
            <p:nvPr/>
          </p:nvCxnSpPr>
          <p:spPr>
            <a:xfrm>
              <a:off x="4060875" y="3747081"/>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0" name="テキスト ボックス 439"/>
            <p:cNvSpPr txBox="1"/>
            <p:nvPr/>
          </p:nvSpPr>
          <p:spPr>
            <a:xfrm rot="16200000">
              <a:off x="4048503" y="4238294"/>
              <a:ext cx="389850" cy="230832"/>
            </a:xfrm>
            <a:prstGeom prst="rect">
              <a:avLst/>
            </a:prstGeom>
            <a:noFill/>
          </p:spPr>
          <p:txBody>
            <a:bodyPr wrap="none" rtlCol="0">
              <a:spAutoFit/>
            </a:bodyPr>
            <a:lstStyle/>
            <a:p>
              <a:r>
                <a:rPr kumimoji="1" lang="en-US" altLang="ja-JP" sz="900" dirty="0">
                  <a:solidFill>
                    <a:srgbClr val="C00000"/>
                  </a:solidFill>
                </a:rPr>
                <a:t>“</a:t>
              </a:r>
              <a:r>
                <a:rPr lang="en-US" altLang="ja-JP" sz="900" dirty="0">
                  <a:solidFill>
                    <a:srgbClr val="C00000"/>
                  </a:solidFill>
                </a:rPr>
                <a:t>8</a:t>
              </a:r>
              <a:r>
                <a:rPr kumimoji="1" lang="en-US" altLang="ja-JP" sz="900" dirty="0">
                  <a:solidFill>
                    <a:srgbClr val="C00000"/>
                  </a:solidFill>
                </a:rPr>
                <a:t>0”</a:t>
              </a:r>
              <a:endParaRPr kumimoji="1" lang="ja-JP" altLang="en-US" sz="900" dirty="0">
                <a:solidFill>
                  <a:srgbClr val="C00000"/>
                </a:solidFill>
              </a:endParaRPr>
            </a:p>
          </p:txBody>
        </p:sp>
      </p:grpSp>
      <p:grpSp>
        <p:nvGrpSpPr>
          <p:cNvPr id="441" name="グループ化 440"/>
          <p:cNvGrpSpPr/>
          <p:nvPr/>
        </p:nvGrpSpPr>
        <p:grpSpPr>
          <a:xfrm>
            <a:off x="2271230" y="2640570"/>
            <a:ext cx="2081493" cy="3875030"/>
            <a:chOff x="2269902" y="2634159"/>
            <a:chExt cx="2081493" cy="3875030"/>
          </a:xfrm>
        </p:grpSpPr>
        <p:grpSp>
          <p:nvGrpSpPr>
            <p:cNvPr id="442" name="グループ化 441"/>
            <p:cNvGrpSpPr/>
            <p:nvPr/>
          </p:nvGrpSpPr>
          <p:grpSpPr>
            <a:xfrm>
              <a:off x="2269902" y="2634159"/>
              <a:ext cx="2081493" cy="3875030"/>
              <a:chOff x="2269902" y="2634159"/>
              <a:chExt cx="2081493" cy="3875030"/>
            </a:xfrm>
          </p:grpSpPr>
          <p:grpSp>
            <p:nvGrpSpPr>
              <p:cNvPr id="445" name="グループ化 444"/>
              <p:cNvGrpSpPr/>
              <p:nvPr/>
            </p:nvGrpSpPr>
            <p:grpSpPr>
              <a:xfrm>
                <a:off x="2321912" y="2634159"/>
                <a:ext cx="2029483" cy="3770684"/>
                <a:chOff x="2475974" y="2794750"/>
                <a:chExt cx="2029483" cy="3770684"/>
              </a:xfrm>
            </p:grpSpPr>
            <p:cxnSp>
              <p:nvCxnSpPr>
                <p:cNvPr id="450" name="直線矢印コネクタ 449"/>
                <p:cNvCxnSpPr/>
                <p:nvPr/>
              </p:nvCxnSpPr>
              <p:spPr>
                <a:xfrm>
                  <a:off x="4346982" y="6344957"/>
                  <a:ext cx="1584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1" name="テキスト ボックス 450"/>
                <p:cNvSpPr txBox="1"/>
                <p:nvPr/>
              </p:nvSpPr>
              <p:spPr>
                <a:xfrm>
                  <a:off x="3083545" y="3352601"/>
                  <a:ext cx="1056700" cy="246221"/>
                </a:xfrm>
                <a:prstGeom prst="rect">
                  <a:avLst/>
                </a:prstGeom>
                <a:noFill/>
              </p:spPr>
              <p:txBody>
                <a:bodyPr wrap="none" rtlCol="0">
                  <a:spAutoFit/>
                </a:bodyPr>
                <a:lstStyle/>
                <a:p>
                  <a:r>
                    <a:rPr kumimoji="1" lang="ja-JP" altLang="en-US" sz="1000" dirty="0"/>
                    <a:t>レジスタファイル</a:t>
                  </a:r>
                </a:p>
              </p:txBody>
            </p:sp>
            <p:sp>
              <p:nvSpPr>
                <p:cNvPr id="452" name="正方形/長方形 451"/>
                <p:cNvSpPr/>
                <p:nvPr/>
              </p:nvSpPr>
              <p:spPr>
                <a:xfrm>
                  <a:off x="3138714" y="3592494"/>
                  <a:ext cx="1076223" cy="1811109"/>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453" name="円/楕円 452"/>
                <p:cNvSpPr/>
                <p:nvPr/>
              </p:nvSpPr>
              <p:spPr>
                <a:xfrm>
                  <a:off x="2826410" y="2794750"/>
                  <a:ext cx="420313" cy="66213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テキスト ボックス 453"/>
                <p:cNvSpPr txBox="1"/>
                <p:nvPr/>
              </p:nvSpPr>
              <p:spPr>
                <a:xfrm rot="16200000">
                  <a:off x="2745029" y="2963047"/>
                  <a:ext cx="595035" cy="338554"/>
                </a:xfrm>
                <a:prstGeom prst="rect">
                  <a:avLst/>
                </a:prstGeom>
                <a:noFill/>
              </p:spPr>
              <p:txBody>
                <a:bodyPr wrap="none" rtlCol="0">
                  <a:spAutoFit/>
                </a:bodyPr>
                <a:lstStyle/>
                <a:p>
                  <a:r>
                    <a:rPr lang="ja-JP" altLang="en-US" sz="1600" dirty="0"/>
                    <a:t>制御</a:t>
                  </a:r>
                  <a:endParaRPr kumimoji="1" lang="ja-JP" altLang="en-US" sz="1600" dirty="0"/>
                </a:p>
              </p:txBody>
            </p:sp>
            <p:cxnSp>
              <p:nvCxnSpPr>
                <p:cNvPr id="455" name="直線矢印コネクタ 454"/>
                <p:cNvCxnSpPr/>
                <p:nvPr/>
              </p:nvCxnSpPr>
              <p:spPr>
                <a:xfrm>
                  <a:off x="2475974" y="4728693"/>
                  <a:ext cx="122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直線矢印コネクタ 455"/>
                <p:cNvCxnSpPr/>
                <p:nvPr/>
              </p:nvCxnSpPr>
              <p:spPr>
                <a:xfrm>
                  <a:off x="2598505" y="3837884"/>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7" name="直線矢印コネクタ 456"/>
                <p:cNvCxnSpPr/>
                <p:nvPr/>
              </p:nvCxnSpPr>
              <p:spPr>
                <a:xfrm>
                  <a:off x="2598505" y="3127755"/>
                  <a:ext cx="2253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8" name="直線矢印コネクタ 457"/>
                <p:cNvCxnSpPr/>
                <p:nvPr/>
              </p:nvCxnSpPr>
              <p:spPr>
                <a:xfrm>
                  <a:off x="2598505" y="3139029"/>
                  <a:ext cx="0" cy="332756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9" name="直線矢印コネクタ 458"/>
                <p:cNvCxnSpPr/>
                <p:nvPr/>
              </p:nvCxnSpPr>
              <p:spPr>
                <a:xfrm>
                  <a:off x="2598505" y="4244067"/>
                  <a:ext cx="52414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0" name="直線矢印コネクタ 459"/>
                <p:cNvCxnSpPr/>
                <p:nvPr/>
              </p:nvCxnSpPr>
              <p:spPr>
                <a:xfrm>
                  <a:off x="2598503" y="6466594"/>
                  <a:ext cx="16444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1" name="直線矢印コネクタ 460"/>
                <p:cNvCxnSpPr/>
                <p:nvPr/>
              </p:nvCxnSpPr>
              <p:spPr>
                <a:xfrm flipV="1">
                  <a:off x="3083879" y="5750711"/>
                  <a:ext cx="0" cy="32336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2" name="台形 461"/>
                <p:cNvSpPr/>
                <p:nvPr/>
              </p:nvSpPr>
              <p:spPr>
                <a:xfrm rot="5400000">
                  <a:off x="4079843" y="6274060"/>
                  <a:ext cx="440950" cy="141797"/>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3" name="直線コネクタ 462"/>
                <p:cNvCxnSpPr/>
                <p:nvPr/>
              </p:nvCxnSpPr>
              <p:spPr>
                <a:xfrm>
                  <a:off x="2572879"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4" name="直線コネクタ 463"/>
                <p:cNvCxnSpPr/>
                <p:nvPr/>
              </p:nvCxnSpPr>
              <p:spPr>
                <a:xfrm>
                  <a:off x="3056188" y="5740520"/>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5" name="直線コネクタ 464"/>
                <p:cNvCxnSpPr/>
                <p:nvPr/>
              </p:nvCxnSpPr>
              <p:spPr>
                <a:xfrm>
                  <a:off x="2572878" y="5742751"/>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6" name="直線矢印コネクタ 465"/>
                <p:cNvCxnSpPr/>
                <p:nvPr/>
              </p:nvCxnSpPr>
              <p:spPr>
                <a:xfrm>
                  <a:off x="3080732" y="6074071"/>
                  <a:ext cx="1423397"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直線矢印コネクタ 467"/>
                <p:cNvCxnSpPr/>
                <p:nvPr/>
              </p:nvCxnSpPr>
              <p:spPr>
                <a:xfrm flipH="1">
                  <a:off x="3254318" y="3189837"/>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9" name="直線矢印コネクタ 468"/>
                <p:cNvCxnSpPr/>
                <p:nvPr/>
              </p:nvCxnSpPr>
              <p:spPr>
                <a:xfrm flipH="1">
                  <a:off x="3231367" y="30286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0" name="円/楕円 469"/>
                <p:cNvSpPr/>
                <p:nvPr/>
              </p:nvSpPr>
              <p:spPr>
                <a:xfrm>
                  <a:off x="2565465" y="469908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1" name="直線矢印コネクタ 470"/>
                <p:cNvCxnSpPr/>
                <p:nvPr/>
              </p:nvCxnSpPr>
              <p:spPr>
                <a:xfrm>
                  <a:off x="2598839" y="5748260"/>
                  <a:ext cx="4829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2" name="直線矢印コネクタ 471"/>
                <p:cNvCxnSpPr/>
                <p:nvPr/>
              </p:nvCxnSpPr>
              <p:spPr>
                <a:xfrm flipH="1">
                  <a:off x="3222324" y="29755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直線矢印コネクタ 472"/>
                <p:cNvCxnSpPr/>
                <p:nvPr/>
              </p:nvCxnSpPr>
              <p:spPr>
                <a:xfrm flipH="1">
                  <a:off x="3244702" y="3250792"/>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46" name="テキスト ボックス 445"/>
              <p:cNvSpPr txBox="1"/>
              <p:nvPr/>
            </p:nvSpPr>
            <p:spPr>
              <a:xfrm>
                <a:off x="2269902" y="2721773"/>
                <a:ext cx="489236" cy="230832"/>
              </a:xfrm>
              <a:prstGeom prst="rect">
                <a:avLst/>
              </a:prstGeom>
              <a:noFill/>
            </p:spPr>
            <p:txBody>
              <a:bodyPr wrap="none" rtlCol="0">
                <a:spAutoFit/>
              </a:bodyPr>
              <a:lstStyle/>
              <a:p>
                <a:r>
                  <a:rPr kumimoji="1" lang="en-US" altLang="ja-JP" sz="900" dirty="0">
                    <a:solidFill>
                      <a:srgbClr val="C00000"/>
                    </a:solidFill>
                  </a:rPr>
                  <a:t>“ALU”</a:t>
                </a:r>
                <a:endParaRPr kumimoji="1" lang="ja-JP" altLang="en-US" sz="900" dirty="0">
                  <a:solidFill>
                    <a:srgbClr val="C00000"/>
                  </a:solidFill>
                </a:endParaRPr>
              </a:p>
            </p:txBody>
          </p:sp>
          <p:sp>
            <p:nvSpPr>
              <p:cNvPr id="447" name="テキスト ボックス 446"/>
              <p:cNvSpPr txBox="1"/>
              <p:nvPr/>
            </p:nvSpPr>
            <p:spPr>
              <a:xfrm>
                <a:off x="3485452" y="6278357"/>
                <a:ext cx="627095" cy="230832"/>
              </a:xfrm>
              <a:prstGeom prst="rect">
                <a:avLst/>
              </a:prstGeom>
              <a:noFill/>
            </p:spPr>
            <p:txBody>
              <a:bodyPr wrap="none" rtlCol="0">
                <a:spAutoFit/>
              </a:bodyPr>
              <a:lstStyle/>
              <a:p>
                <a:r>
                  <a:rPr kumimoji="1" lang="en-US" altLang="ja-JP" sz="900" dirty="0">
                    <a:solidFill>
                      <a:srgbClr val="C00000"/>
                    </a:solidFill>
                  </a:rPr>
                  <a:t>“10($t2)”</a:t>
                </a:r>
                <a:endParaRPr kumimoji="1" lang="ja-JP" altLang="en-US" sz="900" dirty="0">
                  <a:solidFill>
                    <a:srgbClr val="C00000"/>
                  </a:solidFill>
                </a:endParaRPr>
              </a:p>
            </p:txBody>
          </p:sp>
          <p:sp>
            <p:nvSpPr>
              <p:cNvPr id="448" name="テキスト ボックス 447"/>
              <p:cNvSpPr txBox="1"/>
              <p:nvPr/>
            </p:nvSpPr>
            <p:spPr>
              <a:xfrm>
                <a:off x="2411403" y="3862570"/>
                <a:ext cx="588623" cy="230832"/>
              </a:xfrm>
              <a:prstGeom prst="rect">
                <a:avLst/>
              </a:prstGeom>
              <a:noFill/>
            </p:spPr>
            <p:txBody>
              <a:bodyPr wrap="none" rtlCol="0">
                <a:spAutoFit/>
              </a:bodyPr>
              <a:lstStyle/>
              <a:p>
                <a:r>
                  <a:rPr kumimoji="1" lang="en-US" altLang="ja-JP" sz="900" dirty="0">
                    <a:solidFill>
                      <a:srgbClr val="C00000"/>
                    </a:solidFill>
                  </a:rPr>
                  <a:t>“</a:t>
                </a:r>
                <a:r>
                  <a:rPr lang="en-US" altLang="ja-JP" sz="900" dirty="0">
                    <a:solidFill>
                      <a:srgbClr val="C00000"/>
                    </a:solidFill>
                  </a:rPr>
                  <a:t>20</a:t>
                </a:r>
                <a:r>
                  <a:rPr kumimoji="1" lang="en-US" altLang="ja-JP" sz="900" dirty="0">
                    <a:solidFill>
                      <a:srgbClr val="C00000"/>
                    </a:solidFill>
                  </a:rPr>
                  <a:t>(s4)”</a:t>
                </a:r>
                <a:endParaRPr kumimoji="1" lang="ja-JP" altLang="en-US" sz="900" dirty="0">
                  <a:solidFill>
                    <a:srgbClr val="C00000"/>
                  </a:solidFill>
                </a:endParaRPr>
              </a:p>
            </p:txBody>
          </p:sp>
          <p:sp>
            <p:nvSpPr>
              <p:cNvPr id="449" name="テキスト ボックス 448"/>
              <p:cNvSpPr txBox="1"/>
              <p:nvPr/>
            </p:nvSpPr>
            <p:spPr>
              <a:xfrm>
                <a:off x="2409939" y="3452102"/>
                <a:ext cx="588623" cy="230832"/>
              </a:xfrm>
              <a:prstGeom prst="rect">
                <a:avLst/>
              </a:prstGeom>
              <a:noFill/>
            </p:spPr>
            <p:txBody>
              <a:bodyPr wrap="none" rtlCol="0">
                <a:spAutoFit/>
              </a:bodyPr>
              <a:lstStyle/>
              <a:p>
                <a:r>
                  <a:rPr lang="en-US" altLang="ja-JP" sz="900" dirty="0">
                    <a:solidFill>
                      <a:srgbClr val="C00000"/>
                    </a:solidFill>
                  </a:rPr>
                  <a:t>“19</a:t>
                </a:r>
                <a:r>
                  <a:rPr kumimoji="1" lang="en-US" altLang="ja-JP" sz="900" dirty="0">
                    <a:solidFill>
                      <a:srgbClr val="C00000"/>
                    </a:solidFill>
                  </a:rPr>
                  <a:t>(s3)”</a:t>
                </a:r>
                <a:endParaRPr kumimoji="1" lang="ja-JP" altLang="en-US" sz="900" dirty="0">
                  <a:solidFill>
                    <a:srgbClr val="C00000"/>
                  </a:solidFill>
                </a:endParaRPr>
              </a:p>
            </p:txBody>
          </p:sp>
        </p:grpSp>
        <p:cxnSp>
          <p:nvCxnSpPr>
            <p:cNvPr id="443" name="直線矢印コネクタ 442"/>
            <p:cNvCxnSpPr/>
            <p:nvPr/>
          </p:nvCxnSpPr>
          <p:spPr>
            <a:xfrm flipV="1">
              <a:off x="4142980" y="3144337"/>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4" name="直線矢印コネクタ 443"/>
            <p:cNvCxnSpPr/>
            <p:nvPr/>
          </p:nvCxnSpPr>
          <p:spPr>
            <a:xfrm flipH="1">
              <a:off x="3069489" y="3148658"/>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74" name="グループ化 473"/>
          <p:cNvGrpSpPr/>
          <p:nvPr/>
        </p:nvGrpSpPr>
        <p:grpSpPr>
          <a:xfrm>
            <a:off x="188731" y="1701046"/>
            <a:ext cx="2002268" cy="3751648"/>
            <a:chOff x="197940" y="1686501"/>
            <a:chExt cx="2002268" cy="3751648"/>
          </a:xfrm>
        </p:grpSpPr>
        <p:grpSp>
          <p:nvGrpSpPr>
            <p:cNvPr id="475" name="グループ化 474"/>
            <p:cNvGrpSpPr/>
            <p:nvPr/>
          </p:nvGrpSpPr>
          <p:grpSpPr>
            <a:xfrm>
              <a:off x="197940" y="1686501"/>
              <a:ext cx="1911507" cy="3438708"/>
              <a:chOff x="343345" y="1846704"/>
              <a:chExt cx="1911507" cy="3438708"/>
            </a:xfrm>
          </p:grpSpPr>
          <p:sp>
            <p:nvSpPr>
              <p:cNvPr id="478" name="正方形/長方形 477"/>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12</a:t>
                </a:r>
                <a:endParaRPr kumimoji="1" lang="ja-JP" altLang="en-US" sz="1400" dirty="0">
                  <a:solidFill>
                    <a:schemeClr val="tx1"/>
                  </a:solidFill>
                </a:endParaRPr>
              </a:p>
            </p:txBody>
          </p:sp>
          <p:sp>
            <p:nvSpPr>
              <p:cNvPr id="479" name="正方形/長方形 478"/>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480" name="直線矢印コネクタ 479"/>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1" name="直線矢印コネクタ 480"/>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2" name="直線矢印コネクタ 481"/>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3" name="直線矢印コネクタ 482"/>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4" name="円/楕円 483"/>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5" name="テキスト ボックス 484"/>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cxnSp>
            <p:nvCxnSpPr>
              <p:cNvPr id="486" name="直線矢印コネクタ 485"/>
              <p:cNvCxnSpPr/>
              <p:nvPr/>
            </p:nvCxnSpPr>
            <p:spPr>
              <a:xfrm>
                <a:off x="2141754" y="18467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7" name="台形 486"/>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8" name="直線矢印コネクタ 487"/>
              <p:cNvCxnSpPr/>
              <p:nvPr/>
            </p:nvCxnSpPr>
            <p:spPr>
              <a:xfrm flipH="1">
                <a:off x="343345" y="18467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9" name="直線矢印コネクタ 488"/>
              <p:cNvCxnSpPr/>
              <p:nvPr/>
            </p:nvCxnSpPr>
            <p:spPr>
              <a:xfrm>
                <a:off x="670053" y="42895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0" name="円/楕円 489"/>
              <p:cNvSpPr/>
              <p:nvPr/>
            </p:nvSpPr>
            <p:spPr>
              <a:xfrm>
                <a:off x="2109108" y="21117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1" name="グループ化 490"/>
              <p:cNvGrpSpPr/>
              <p:nvPr/>
            </p:nvGrpSpPr>
            <p:grpSpPr>
              <a:xfrm rot="16200000">
                <a:off x="1474273" y="2028187"/>
                <a:ext cx="660329" cy="375143"/>
                <a:chOff x="1943382" y="4001244"/>
                <a:chExt cx="1983752" cy="803933"/>
              </a:xfrm>
            </p:grpSpPr>
            <p:sp>
              <p:nvSpPr>
                <p:cNvPr id="495" name="台形 494"/>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二等辺三角形 495"/>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2" name="テキスト ボックス 491"/>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493" name="直線矢印コネクタ 492"/>
              <p:cNvCxnSpPr/>
              <p:nvPr/>
            </p:nvCxnSpPr>
            <p:spPr>
              <a:xfrm>
                <a:off x="343345" y="40956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4" name="直線矢印コネクタ 493"/>
              <p:cNvCxnSpPr/>
              <p:nvPr/>
            </p:nvCxnSpPr>
            <p:spPr>
              <a:xfrm flipV="1">
                <a:off x="343345" y="18467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76" name="直線矢印コネクタ 475"/>
            <p:cNvCxnSpPr/>
            <p:nvPr/>
          </p:nvCxnSpPr>
          <p:spPr>
            <a:xfrm>
              <a:off x="1839609" y="200135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7" name="テキスト ボックス 476"/>
            <p:cNvSpPr txBox="1"/>
            <p:nvPr/>
          </p:nvSpPr>
          <p:spPr>
            <a:xfrm>
              <a:off x="1230071" y="5130372"/>
              <a:ext cx="970137" cy="307777"/>
            </a:xfrm>
            <a:prstGeom prst="rect">
              <a:avLst/>
            </a:prstGeom>
            <a:noFill/>
          </p:spPr>
          <p:txBody>
            <a:bodyPr wrap="none" rtlCol="0">
              <a:spAutoFit/>
            </a:bodyPr>
            <a:lstStyle/>
            <a:p>
              <a:r>
                <a:rPr kumimoji="1" lang="ja-JP" altLang="en-US" sz="1400" dirty="0"/>
                <a:t>命令メモリ</a:t>
              </a:r>
            </a:p>
          </p:txBody>
        </p:sp>
      </p:grpSp>
      <p:grpSp>
        <p:nvGrpSpPr>
          <p:cNvPr id="497" name="グループ化 496"/>
          <p:cNvGrpSpPr/>
          <p:nvPr/>
        </p:nvGrpSpPr>
        <p:grpSpPr>
          <a:xfrm>
            <a:off x="4486719" y="2155471"/>
            <a:ext cx="1635531" cy="4038907"/>
            <a:chOff x="4486719" y="2155471"/>
            <a:chExt cx="1635531" cy="4038907"/>
          </a:xfrm>
        </p:grpSpPr>
        <p:grpSp>
          <p:nvGrpSpPr>
            <p:cNvPr id="498" name="グループ化 497"/>
            <p:cNvGrpSpPr/>
            <p:nvPr/>
          </p:nvGrpSpPr>
          <p:grpSpPr>
            <a:xfrm>
              <a:off x="4486719" y="2155471"/>
              <a:ext cx="1635531" cy="4038907"/>
              <a:chOff x="4638505" y="2312692"/>
              <a:chExt cx="1635531" cy="4038907"/>
            </a:xfrm>
          </p:grpSpPr>
          <p:grpSp>
            <p:nvGrpSpPr>
              <p:cNvPr id="501" name="グループ化 500"/>
              <p:cNvGrpSpPr/>
              <p:nvPr/>
            </p:nvGrpSpPr>
            <p:grpSpPr>
              <a:xfrm rot="16200000">
                <a:off x="5223663" y="3854240"/>
                <a:ext cx="1241254" cy="705176"/>
                <a:chOff x="1943382" y="4001244"/>
                <a:chExt cx="1983752" cy="803933"/>
              </a:xfrm>
            </p:grpSpPr>
            <p:sp>
              <p:nvSpPr>
                <p:cNvPr id="524" name="台形 523"/>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二等辺三角形 524"/>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2" name="テキスト ボックス 501"/>
              <p:cNvSpPr txBox="1"/>
              <p:nvPr/>
            </p:nvSpPr>
            <p:spPr>
              <a:xfrm rot="16200000">
                <a:off x="5651892" y="4030882"/>
                <a:ext cx="582211" cy="338554"/>
              </a:xfrm>
              <a:prstGeom prst="rect">
                <a:avLst/>
              </a:prstGeom>
              <a:noFill/>
            </p:spPr>
            <p:txBody>
              <a:bodyPr wrap="none" rtlCol="0">
                <a:spAutoFit/>
              </a:bodyPr>
              <a:lstStyle/>
              <a:p>
                <a:r>
                  <a:rPr kumimoji="1" lang="en-US" altLang="ja-JP" sz="1600" dirty="0">
                    <a:solidFill>
                      <a:schemeClr val="bg1"/>
                    </a:solidFill>
                  </a:rPr>
                  <a:t>ALU</a:t>
                </a:r>
                <a:endParaRPr kumimoji="1" lang="ja-JP" altLang="en-US" sz="1600" dirty="0">
                  <a:solidFill>
                    <a:schemeClr val="bg1"/>
                  </a:solidFill>
                </a:endParaRPr>
              </a:p>
            </p:txBody>
          </p:sp>
          <p:sp>
            <p:nvSpPr>
              <p:cNvPr id="503" name="二等辺三角形 502"/>
              <p:cNvSpPr/>
              <p:nvPr/>
            </p:nvSpPr>
            <p:spPr>
              <a:xfrm rot="16200000" flipV="1">
                <a:off x="5770403" y="2303418"/>
                <a:ext cx="86472" cy="1050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円/楕円 503"/>
              <p:cNvSpPr/>
              <p:nvPr/>
            </p:nvSpPr>
            <p:spPr>
              <a:xfrm>
                <a:off x="5102925" y="5577687"/>
                <a:ext cx="479211" cy="5055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テキスト ボックス 504"/>
              <p:cNvSpPr txBox="1"/>
              <p:nvPr/>
            </p:nvSpPr>
            <p:spPr>
              <a:xfrm rot="16200000">
                <a:off x="5109392" y="5611128"/>
                <a:ext cx="466794" cy="430887"/>
              </a:xfrm>
              <a:prstGeom prst="rect">
                <a:avLst/>
              </a:prstGeom>
              <a:noFill/>
            </p:spPr>
            <p:txBody>
              <a:bodyPr wrap="none" rtlCol="0">
                <a:spAutoFit/>
              </a:bodyPr>
              <a:lstStyle/>
              <a:p>
                <a:pPr algn="ctr"/>
                <a:r>
                  <a:rPr lang="en-US" altLang="ja-JP" sz="1100" dirty="0"/>
                  <a:t>ALU</a:t>
                </a:r>
                <a:br>
                  <a:rPr lang="en-US" altLang="ja-JP" sz="1100" dirty="0"/>
                </a:br>
                <a:r>
                  <a:rPr lang="ja-JP" altLang="en-US" sz="1100" dirty="0"/>
                  <a:t>制御</a:t>
                </a:r>
                <a:endParaRPr kumimoji="1" lang="ja-JP" altLang="en-US" sz="1100" dirty="0"/>
              </a:p>
            </p:txBody>
          </p:sp>
          <p:cxnSp>
            <p:nvCxnSpPr>
              <p:cNvPr id="506" name="直線矢印コネクタ 505"/>
              <p:cNvCxnSpPr/>
              <p:nvPr/>
            </p:nvCxnSpPr>
            <p:spPr>
              <a:xfrm>
                <a:off x="6010542" y="4715570"/>
                <a:ext cx="0" cy="1133249"/>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7" name="直線矢印コネクタ 506"/>
              <p:cNvCxnSpPr/>
              <p:nvPr/>
            </p:nvCxnSpPr>
            <p:spPr>
              <a:xfrm flipH="1">
                <a:off x="5588769" y="5848819"/>
                <a:ext cx="421773"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8" name="直線矢印コネクタ 507"/>
              <p:cNvCxnSpPr/>
              <p:nvPr/>
            </p:nvCxnSpPr>
            <p:spPr>
              <a:xfrm flipV="1">
                <a:off x="4647892" y="6351598"/>
                <a:ext cx="1625012"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9" name="直線矢印コネクタ 508"/>
              <p:cNvCxnSpPr/>
              <p:nvPr/>
            </p:nvCxnSpPr>
            <p:spPr>
              <a:xfrm>
                <a:off x="5247486" y="4542492"/>
                <a:ext cx="234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0" name="台形 509"/>
              <p:cNvSpPr/>
              <p:nvPr/>
            </p:nvSpPr>
            <p:spPr>
              <a:xfrm rot="5400000">
                <a:off x="4856460" y="4486775"/>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1" name="直線矢印コネクタ 510"/>
              <p:cNvCxnSpPr/>
              <p:nvPr/>
            </p:nvCxnSpPr>
            <p:spPr>
              <a:xfrm>
                <a:off x="4638505" y="4305687"/>
                <a:ext cx="4926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3" name="直線矢印コネクタ 512"/>
              <p:cNvCxnSpPr/>
              <p:nvPr/>
            </p:nvCxnSpPr>
            <p:spPr>
              <a:xfrm flipV="1">
                <a:off x="5193584" y="3249437"/>
                <a:ext cx="0" cy="986215"/>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4" name="直線矢印コネクタ 513"/>
              <p:cNvCxnSpPr/>
              <p:nvPr/>
            </p:nvCxnSpPr>
            <p:spPr>
              <a:xfrm flipV="1">
                <a:off x="5324462" y="3194233"/>
                <a:ext cx="0" cy="236606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5" name="直線矢印コネクタ 514"/>
              <p:cNvCxnSpPr/>
              <p:nvPr/>
            </p:nvCxnSpPr>
            <p:spPr>
              <a:xfrm>
                <a:off x="4647892" y="3906247"/>
                <a:ext cx="8446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7" name="テキスト ボックス 516"/>
              <p:cNvSpPr txBox="1"/>
              <p:nvPr/>
            </p:nvSpPr>
            <p:spPr>
              <a:xfrm rot="16200000">
                <a:off x="4882691" y="3405913"/>
                <a:ext cx="473206"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ALUSrc</a:t>
                </a:r>
                <a:endParaRPr kumimoji="1" lang="ja-JP" altLang="en-US" sz="700" i="1" dirty="0">
                  <a:latin typeface="Times New Roman" panose="02020603050405020304" pitchFamily="18" charset="0"/>
                  <a:cs typeface="Times New Roman" panose="02020603050405020304" pitchFamily="18" charset="0"/>
                </a:endParaRPr>
              </a:p>
            </p:txBody>
          </p:sp>
          <p:sp>
            <p:nvSpPr>
              <p:cNvPr id="518" name="テキスト ボックス 517"/>
              <p:cNvSpPr txBox="1"/>
              <p:nvPr/>
            </p:nvSpPr>
            <p:spPr>
              <a:xfrm rot="16200000">
                <a:off x="5140340" y="3216058"/>
                <a:ext cx="552816"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ALUOp</a:t>
                </a:r>
                <a:endParaRPr kumimoji="1" lang="ja-JP" altLang="en-US" sz="700" i="1" dirty="0">
                  <a:latin typeface="Times New Roman" panose="02020603050405020304" pitchFamily="18" charset="0"/>
                  <a:cs typeface="Times New Roman" panose="02020603050405020304" pitchFamily="18" charset="0"/>
                </a:endParaRPr>
              </a:p>
            </p:txBody>
          </p:sp>
          <p:cxnSp>
            <p:nvCxnSpPr>
              <p:cNvPr id="519" name="直線矢印コネクタ 518"/>
              <p:cNvCxnSpPr/>
              <p:nvPr/>
            </p:nvCxnSpPr>
            <p:spPr>
              <a:xfrm flipH="1">
                <a:off x="4647892" y="3200349"/>
                <a:ext cx="672174"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0" name="直線矢印コネクタ 519"/>
              <p:cNvCxnSpPr/>
              <p:nvPr/>
            </p:nvCxnSpPr>
            <p:spPr>
              <a:xfrm flipH="1">
                <a:off x="4645621" y="3253833"/>
                <a:ext cx="5477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2" name="直線矢印コネクタ 521"/>
              <p:cNvCxnSpPr/>
              <p:nvPr/>
            </p:nvCxnSpPr>
            <p:spPr>
              <a:xfrm flipH="1">
                <a:off x="4649698" y="3032526"/>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3" name="直線矢印コネクタ 522"/>
              <p:cNvCxnSpPr/>
              <p:nvPr/>
            </p:nvCxnSpPr>
            <p:spPr>
              <a:xfrm flipH="1">
                <a:off x="4650830" y="2978782"/>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2" name="直線矢印コネクタ 541"/>
              <p:cNvCxnSpPr/>
              <p:nvPr/>
            </p:nvCxnSpPr>
            <p:spPr>
              <a:xfrm>
                <a:off x="4656374" y="6077887"/>
                <a:ext cx="30686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3" name="直線矢印コネクタ 542"/>
              <p:cNvCxnSpPr/>
              <p:nvPr/>
            </p:nvCxnSpPr>
            <p:spPr>
              <a:xfrm flipH="1" flipV="1">
                <a:off x="4954884" y="5833904"/>
                <a:ext cx="3100" cy="24288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4" name="直線矢印コネクタ 543"/>
              <p:cNvCxnSpPr/>
              <p:nvPr/>
            </p:nvCxnSpPr>
            <p:spPr>
              <a:xfrm>
                <a:off x="4951784" y="5840303"/>
                <a:ext cx="15236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99" name="テキスト ボックス 498"/>
            <p:cNvSpPr txBox="1"/>
            <p:nvPr/>
          </p:nvSpPr>
          <p:spPr>
            <a:xfrm rot="16200000">
              <a:off x="5052751" y="3434580"/>
              <a:ext cx="453970" cy="230832"/>
            </a:xfrm>
            <a:prstGeom prst="rect">
              <a:avLst/>
            </a:prstGeom>
            <a:noFill/>
          </p:spPr>
          <p:txBody>
            <a:bodyPr wrap="none" rtlCol="0">
              <a:spAutoFit/>
            </a:bodyPr>
            <a:lstStyle/>
            <a:p>
              <a:r>
                <a:rPr kumimoji="1" lang="en-US" altLang="ja-JP" sz="900" dirty="0">
                  <a:solidFill>
                    <a:srgbClr val="C00000"/>
                  </a:solidFill>
                </a:rPr>
                <a:t>“100”</a:t>
              </a:r>
              <a:endParaRPr kumimoji="1" lang="ja-JP" altLang="en-US" sz="900" dirty="0">
                <a:solidFill>
                  <a:srgbClr val="C00000"/>
                </a:solidFill>
              </a:endParaRPr>
            </a:p>
          </p:txBody>
        </p:sp>
        <p:sp>
          <p:nvSpPr>
            <p:cNvPr id="500" name="テキスト ボックス 499"/>
            <p:cNvSpPr txBox="1"/>
            <p:nvPr/>
          </p:nvSpPr>
          <p:spPr>
            <a:xfrm rot="16200000">
              <a:off x="5087156" y="4446344"/>
              <a:ext cx="389850" cy="230832"/>
            </a:xfrm>
            <a:prstGeom prst="rect">
              <a:avLst/>
            </a:prstGeom>
            <a:noFill/>
          </p:spPr>
          <p:txBody>
            <a:bodyPr wrap="none" rtlCol="0">
              <a:spAutoFit/>
            </a:bodyPr>
            <a:lstStyle/>
            <a:p>
              <a:r>
                <a:rPr kumimoji="1" lang="en-US" altLang="ja-JP" sz="900" dirty="0">
                  <a:solidFill>
                    <a:srgbClr val="C00000"/>
                  </a:solidFill>
                </a:rPr>
                <a:t>“10”</a:t>
              </a:r>
              <a:endParaRPr kumimoji="1" lang="ja-JP" altLang="en-US" sz="900" dirty="0">
                <a:solidFill>
                  <a:srgbClr val="C00000"/>
                </a:solidFill>
              </a:endParaRPr>
            </a:p>
          </p:txBody>
        </p:sp>
      </p:grpSp>
      <p:grpSp>
        <p:nvGrpSpPr>
          <p:cNvPr id="526" name="グループ化 525"/>
          <p:cNvGrpSpPr/>
          <p:nvPr/>
        </p:nvGrpSpPr>
        <p:grpSpPr>
          <a:xfrm>
            <a:off x="5913928" y="1318232"/>
            <a:ext cx="347504" cy="5524736"/>
            <a:chOff x="5913928" y="1318633"/>
            <a:chExt cx="347504" cy="5524736"/>
          </a:xfrm>
        </p:grpSpPr>
        <p:sp>
          <p:nvSpPr>
            <p:cNvPr id="527" name="テキスト ボックス 526"/>
            <p:cNvSpPr txBox="1"/>
            <p:nvPr/>
          </p:nvSpPr>
          <p:spPr>
            <a:xfrm rot="16200000">
              <a:off x="5802359" y="3744696"/>
              <a:ext cx="453970" cy="230832"/>
            </a:xfrm>
            <a:prstGeom prst="rect">
              <a:avLst/>
            </a:prstGeom>
            <a:noFill/>
          </p:spPr>
          <p:txBody>
            <a:bodyPr wrap="none" rtlCol="0">
              <a:spAutoFit/>
            </a:bodyPr>
            <a:lstStyle/>
            <a:p>
              <a:r>
                <a:rPr kumimoji="1" lang="en-US" altLang="ja-JP" sz="900" dirty="0">
                  <a:solidFill>
                    <a:srgbClr val="C00000"/>
                  </a:solidFill>
                </a:rPr>
                <a:t>“110”</a:t>
              </a:r>
              <a:endParaRPr kumimoji="1" lang="ja-JP" altLang="en-US" sz="900" dirty="0">
                <a:solidFill>
                  <a:srgbClr val="C00000"/>
                </a:solidFill>
              </a:endParaRPr>
            </a:p>
          </p:txBody>
        </p:sp>
        <p:cxnSp>
          <p:nvCxnSpPr>
            <p:cNvPr id="528" name="直線コネクタ 527"/>
            <p:cNvCxnSpPr/>
            <p:nvPr/>
          </p:nvCxnSpPr>
          <p:spPr>
            <a:xfrm>
              <a:off x="6192362" y="1318633"/>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9" name="直線矢印コネクタ 528"/>
            <p:cNvCxnSpPr/>
            <p:nvPr/>
          </p:nvCxnSpPr>
          <p:spPr>
            <a:xfrm>
              <a:off x="6040669" y="4061626"/>
              <a:ext cx="8597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0" name="正方形/長方形 529"/>
            <p:cNvSpPr/>
            <p:nvPr/>
          </p:nvSpPr>
          <p:spPr>
            <a:xfrm>
              <a:off x="6126108" y="1832913"/>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1" name="グループ化 530"/>
          <p:cNvGrpSpPr/>
          <p:nvPr/>
        </p:nvGrpSpPr>
        <p:grpSpPr>
          <a:xfrm>
            <a:off x="2938017" y="3575986"/>
            <a:ext cx="1105010" cy="652746"/>
            <a:chOff x="3603763" y="4061737"/>
            <a:chExt cx="1105010" cy="652746"/>
          </a:xfrm>
        </p:grpSpPr>
        <p:sp>
          <p:nvSpPr>
            <p:cNvPr id="532" name="正方形/長方形 531"/>
            <p:cNvSpPr/>
            <p:nvPr/>
          </p:nvSpPr>
          <p:spPr>
            <a:xfrm>
              <a:off x="3854213" y="4086743"/>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320</a:t>
              </a:r>
              <a:endParaRPr kumimoji="1" lang="ja-JP" altLang="en-US" sz="900" dirty="0">
                <a:solidFill>
                  <a:schemeClr val="tx1"/>
                </a:solidFill>
              </a:endParaRPr>
            </a:p>
          </p:txBody>
        </p:sp>
        <p:sp>
          <p:nvSpPr>
            <p:cNvPr id="533" name="テキスト ボックス 532"/>
            <p:cNvSpPr txBox="1"/>
            <p:nvPr/>
          </p:nvSpPr>
          <p:spPr>
            <a:xfrm>
              <a:off x="3603763" y="4061737"/>
              <a:ext cx="312906" cy="230832"/>
            </a:xfrm>
            <a:prstGeom prst="rect">
              <a:avLst/>
            </a:prstGeom>
            <a:noFill/>
          </p:spPr>
          <p:txBody>
            <a:bodyPr wrap="none" rtlCol="0">
              <a:spAutoFit/>
            </a:bodyPr>
            <a:lstStyle/>
            <a:p>
              <a:r>
                <a:rPr kumimoji="1" lang="en-US" altLang="ja-JP" sz="900" dirty="0"/>
                <a:t>19</a:t>
              </a:r>
              <a:endParaRPr kumimoji="1" lang="ja-JP" altLang="en-US" sz="900" dirty="0"/>
            </a:p>
          </p:txBody>
        </p:sp>
        <p:sp>
          <p:nvSpPr>
            <p:cNvPr id="534" name="正方形/長方形 533"/>
            <p:cNvSpPr/>
            <p:nvPr/>
          </p:nvSpPr>
          <p:spPr>
            <a:xfrm>
              <a:off x="3854213" y="4496227"/>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80</a:t>
              </a:r>
              <a:endParaRPr kumimoji="1" lang="ja-JP" altLang="en-US" sz="900" dirty="0">
                <a:solidFill>
                  <a:schemeClr val="tx1"/>
                </a:solidFill>
              </a:endParaRPr>
            </a:p>
          </p:txBody>
        </p:sp>
        <p:sp>
          <p:nvSpPr>
            <p:cNvPr id="535" name="テキスト ボックス 534"/>
            <p:cNvSpPr txBox="1"/>
            <p:nvPr/>
          </p:nvSpPr>
          <p:spPr>
            <a:xfrm>
              <a:off x="3603763" y="4471221"/>
              <a:ext cx="312906" cy="230832"/>
            </a:xfrm>
            <a:prstGeom prst="rect">
              <a:avLst/>
            </a:prstGeom>
            <a:noFill/>
          </p:spPr>
          <p:txBody>
            <a:bodyPr wrap="none" rtlCol="0">
              <a:spAutoFit/>
            </a:bodyPr>
            <a:lstStyle/>
            <a:p>
              <a:r>
                <a:rPr kumimoji="1" lang="en-US" altLang="ja-JP" sz="900" dirty="0"/>
                <a:t>20</a:t>
              </a:r>
              <a:endParaRPr kumimoji="1" lang="ja-JP" altLang="en-US" sz="900" dirty="0"/>
            </a:p>
          </p:txBody>
        </p:sp>
      </p:grpSp>
      <p:grpSp>
        <p:nvGrpSpPr>
          <p:cNvPr id="536" name="グループ化 535"/>
          <p:cNvGrpSpPr/>
          <p:nvPr/>
        </p:nvGrpSpPr>
        <p:grpSpPr>
          <a:xfrm>
            <a:off x="916229" y="4479720"/>
            <a:ext cx="1186862" cy="230832"/>
            <a:chOff x="914901" y="4466142"/>
            <a:chExt cx="1186862" cy="230832"/>
          </a:xfrm>
        </p:grpSpPr>
        <p:sp>
          <p:nvSpPr>
            <p:cNvPr id="537" name="正方形/長方形 536"/>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err="1">
                  <a:solidFill>
                    <a:schemeClr val="tx1"/>
                  </a:solidFill>
                </a:rPr>
                <a:t>sw</a:t>
              </a:r>
              <a:r>
                <a:rPr lang="en-US" altLang="ja-JP" sz="900" dirty="0">
                  <a:solidFill>
                    <a:schemeClr val="tx1"/>
                  </a:solidFill>
                </a:rPr>
                <a:t> $s5, 16($t0)</a:t>
              </a:r>
            </a:p>
          </p:txBody>
        </p:sp>
        <p:sp>
          <p:nvSpPr>
            <p:cNvPr id="538" name="テキスト ボックス 537"/>
            <p:cNvSpPr txBox="1"/>
            <p:nvPr/>
          </p:nvSpPr>
          <p:spPr>
            <a:xfrm>
              <a:off x="914901" y="4466142"/>
              <a:ext cx="389850" cy="230832"/>
            </a:xfrm>
            <a:prstGeom prst="rect">
              <a:avLst/>
            </a:prstGeom>
            <a:noFill/>
          </p:spPr>
          <p:txBody>
            <a:bodyPr wrap="none" rtlCol="0">
              <a:spAutoFit/>
            </a:bodyPr>
            <a:lstStyle/>
            <a:p>
              <a:r>
                <a:rPr kumimoji="1" lang="en-US" altLang="ja-JP" sz="900" dirty="0">
                  <a:solidFill>
                    <a:srgbClr val="C00000"/>
                  </a:solidFill>
                </a:rPr>
                <a:t>“12”</a:t>
              </a:r>
              <a:endParaRPr kumimoji="1" lang="ja-JP" altLang="en-US" sz="900" dirty="0">
                <a:solidFill>
                  <a:srgbClr val="C00000"/>
                </a:solidFill>
              </a:endParaRPr>
            </a:p>
          </p:txBody>
        </p:sp>
      </p:grpSp>
      <p:sp>
        <p:nvSpPr>
          <p:cNvPr id="539" name="テキスト ボックス 538"/>
          <p:cNvSpPr txBox="1"/>
          <p:nvPr/>
        </p:nvSpPr>
        <p:spPr>
          <a:xfrm>
            <a:off x="173609" y="3499417"/>
            <a:ext cx="389850" cy="230832"/>
          </a:xfrm>
          <a:prstGeom prst="rect">
            <a:avLst/>
          </a:prstGeom>
          <a:noFill/>
        </p:spPr>
        <p:txBody>
          <a:bodyPr wrap="none" rtlCol="0">
            <a:spAutoFit/>
          </a:bodyPr>
          <a:lstStyle/>
          <a:p>
            <a:r>
              <a:rPr kumimoji="1" lang="en-US" altLang="ja-JP" sz="900" dirty="0">
                <a:solidFill>
                  <a:srgbClr val="C00000"/>
                </a:solidFill>
              </a:rPr>
              <a:t>“16”</a:t>
            </a:r>
            <a:endParaRPr kumimoji="1" lang="ja-JP" altLang="en-US" sz="900" dirty="0">
              <a:solidFill>
                <a:srgbClr val="C00000"/>
              </a:solidFill>
            </a:endParaRPr>
          </a:p>
        </p:txBody>
      </p:sp>
      <p:sp>
        <p:nvSpPr>
          <p:cNvPr id="540" name="テキスト ボックス 539"/>
          <p:cNvSpPr txBox="1"/>
          <p:nvPr/>
        </p:nvSpPr>
        <p:spPr>
          <a:xfrm>
            <a:off x="3634630" y="5702883"/>
            <a:ext cx="453970" cy="230832"/>
          </a:xfrm>
          <a:prstGeom prst="rect">
            <a:avLst/>
          </a:prstGeom>
          <a:noFill/>
        </p:spPr>
        <p:txBody>
          <a:bodyPr wrap="none" rtlCol="0">
            <a:spAutoFit/>
          </a:bodyPr>
          <a:lstStyle/>
          <a:p>
            <a:r>
              <a:rPr kumimoji="1" lang="en-US" altLang="ja-JP" sz="900" dirty="0">
                <a:solidFill>
                  <a:srgbClr val="C00000"/>
                </a:solidFill>
              </a:rPr>
              <a:t>“add”</a:t>
            </a:r>
            <a:endParaRPr kumimoji="1" lang="ja-JP" altLang="en-US" sz="900" dirty="0">
              <a:solidFill>
                <a:srgbClr val="C00000"/>
              </a:solidFill>
            </a:endParaRPr>
          </a:p>
        </p:txBody>
      </p:sp>
      <p:sp>
        <p:nvSpPr>
          <p:cNvPr id="541" name="テキスト ボックス 540"/>
          <p:cNvSpPr txBox="1"/>
          <p:nvPr/>
        </p:nvSpPr>
        <p:spPr>
          <a:xfrm>
            <a:off x="3636696" y="5699665"/>
            <a:ext cx="447558" cy="230832"/>
          </a:xfrm>
          <a:prstGeom prst="rect">
            <a:avLst/>
          </a:prstGeom>
          <a:noFill/>
        </p:spPr>
        <p:txBody>
          <a:bodyPr wrap="none" rtlCol="0">
            <a:spAutoFit/>
          </a:bodyPr>
          <a:lstStyle/>
          <a:p>
            <a:r>
              <a:rPr kumimoji="1" lang="en-US" altLang="ja-JP" sz="900" dirty="0">
                <a:solidFill>
                  <a:srgbClr val="C00000"/>
                </a:solidFill>
              </a:rPr>
              <a:t>“sub”</a:t>
            </a:r>
            <a:endParaRPr kumimoji="1" lang="ja-JP" altLang="en-US" sz="900" dirty="0">
              <a:solidFill>
                <a:srgbClr val="C00000"/>
              </a:solidFill>
            </a:endParaRPr>
          </a:p>
        </p:txBody>
      </p:sp>
      <p:grpSp>
        <p:nvGrpSpPr>
          <p:cNvPr id="125" name="グループ化 124"/>
          <p:cNvGrpSpPr/>
          <p:nvPr/>
        </p:nvGrpSpPr>
        <p:grpSpPr>
          <a:xfrm>
            <a:off x="7617478" y="1307045"/>
            <a:ext cx="328815" cy="5524736"/>
            <a:chOff x="7617478" y="1307045"/>
            <a:chExt cx="328815" cy="5524736"/>
          </a:xfrm>
        </p:grpSpPr>
        <p:cxnSp>
          <p:nvCxnSpPr>
            <p:cNvPr id="547" name="直線矢印コネクタ 546"/>
            <p:cNvCxnSpPr/>
            <p:nvPr/>
          </p:nvCxnSpPr>
          <p:spPr>
            <a:xfrm>
              <a:off x="7729887" y="4071075"/>
              <a:ext cx="87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0" name="直線コネクタ 549"/>
            <p:cNvCxnSpPr/>
            <p:nvPr/>
          </p:nvCxnSpPr>
          <p:spPr>
            <a:xfrm>
              <a:off x="7881484" y="1307045"/>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1" name="正方形/長方形 550"/>
            <p:cNvSpPr/>
            <p:nvPr/>
          </p:nvSpPr>
          <p:spPr>
            <a:xfrm>
              <a:off x="7813383" y="2417720"/>
              <a:ext cx="132910" cy="4097444"/>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テキスト ボックス 551"/>
            <p:cNvSpPr txBox="1"/>
            <p:nvPr/>
          </p:nvSpPr>
          <p:spPr>
            <a:xfrm rot="16200000">
              <a:off x="7441788" y="3573928"/>
              <a:ext cx="582211" cy="230832"/>
            </a:xfrm>
            <a:prstGeom prst="rect">
              <a:avLst/>
            </a:prstGeom>
            <a:noFill/>
          </p:spPr>
          <p:txBody>
            <a:bodyPr wrap="none" rtlCol="0">
              <a:spAutoFit/>
            </a:bodyPr>
            <a:lstStyle/>
            <a:p>
              <a:r>
                <a:rPr kumimoji="1" lang="en-US" altLang="ja-JP" sz="900" dirty="0">
                  <a:solidFill>
                    <a:srgbClr val="C00000"/>
                  </a:solidFill>
                </a:rPr>
                <a:t>“16384”</a:t>
              </a:r>
              <a:endParaRPr kumimoji="1" lang="ja-JP" altLang="en-US" sz="900" dirty="0">
                <a:solidFill>
                  <a:srgbClr val="C00000"/>
                </a:solidFill>
              </a:endParaRPr>
            </a:p>
          </p:txBody>
        </p:sp>
      </p:grpSp>
      <p:grpSp>
        <p:nvGrpSpPr>
          <p:cNvPr id="144" name="グループ化 143"/>
          <p:cNvGrpSpPr/>
          <p:nvPr/>
        </p:nvGrpSpPr>
        <p:grpSpPr>
          <a:xfrm>
            <a:off x="6262254" y="2821226"/>
            <a:ext cx="1539401" cy="3374356"/>
            <a:chOff x="6262254" y="2821226"/>
            <a:chExt cx="1539401" cy="3374356"/>
          </a:xfrm>
        </p:grpSpPr>
        <p:sp>
          <p:nvSpPr>
            <p:cNvPr id="545" name="正方形/長方形 544"/>
            <p:cNvSpPr/>
            <p:nvPr/>
          </p:nvSpPr>
          <p:spPr>
            <a:xfrm>
              <a:off x="6674567" y="3925006"/>
              <a:ext cx="1048188"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546" name="直線矢印コネクタ 545"/>
            <p:cNvCxnSpPr/>
            <p:nvPr/>
          </p:nvCxnSpPr>
          <p:spPr>
            <a:xfrm>
              <a:off x="6262254" y="4064594"/>
              <a:ext cx="3973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8" name="直線矢印コネクタ 547"/>
            <p:cNvCxnSpPr/>
            <p:nvPr/>
          </p:nvCxnSpPr>
          <p:spPr>
            <a:xfrm flipV="1">
              <a:off x="6802698" y="2983345"/>
              <a:ext cx="0" cy="91082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9" name="テキスト ボックス 548"/>
            <p:cNvSpPr txBox="1"/>
            <p:nvPr/>
          </p:nvSpPr>
          <p:spPr>
            <a:xfrm>
              <a:off x="6641929" y="5086941"/>
              <a:ext cx="1111202" cy="307777"/>
            </a:xfrm>
            <a:prstGeom prst="rect">
              <a:avLst/>
            </a:prstGeom>
            <a:noFill/>
          </p:spPr>
          <p:txBody>
            <a:bodyPr wrap="none" rtlCol="0">
              <a:spAutoFit/>
            </a:bodyPr>
            <a:lstStyle/>
            <a:p>
              <a:r>
                <a:rPr kumimoji="1" lang="ja-JP" altLang="en-US" sz="1400" dirty="0"/>
                <a:t>データメモリ</a:t>
              </a:r>
            </a:p>
          </p:txBody>
        </p:sp>
        <p:cxnSp>
          <p:nvCxnSpPr>
            <p:cNvPr id="553" name="直線矢印コネクタ 552"/>
            <p:cNvCxnSpPr/>
            <p:nvPr/>
          </p:nvCxnSpPr>
          <p:spPr>
            <a:xfrm flipV="1">
              <a:off x="6271824" y="6195581"/>
              <a:ext cx="1529831"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4" name="直線矢印コネクタ 553"/>
            <p:cNvCxnSpPr/>
            <p:nvPr/>
          </p:nvCxnSpPr>
          <p:spPr>
            <a:xfrm flipH="1">
              <a:off x="6271824" y="2983805"/>
              <a:ext cx="53491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5" name="直線矢印コネクタ 554"/>
            <p:cNvCxnSpPr/>
            <p:nvPr/>
          </p:nvCxnSpPr>
          <p:spPr>
            <a:xfrm flipH="1">
              <a:off x="6272837" y="2876759"/>
              <a:ext cx="1528818"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6" name="直線矢印コネクタ 555"/>
            <p:cNvCxnSpPr/>
            <p:nvPr/>
          </p:nvCxnSpPr>
          <p:spPr>
            <a:xfrm flipH="1">
              <a:off x="6272837" y="2821226"/>
              <a:ext cx="1528818"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7" name="テキスト ボックス 556"/>
            <p:cNvSpPr txBox="1"/>
            <p:nvPr/>
          </p:nvSpPr>
          <p:spPr>
            <a:xfrm rot="16200000">
              <a:off x="6449192" y="3169194"/>
              <a:ext cx="577733" cy="200055"/>
            </a:xfrm>
            <a:prstGeom prst="rect">
              <a:avLst/>
            </a:prstGeom>
            <a:noFill/>
            <a:ln>
              <a:noFill/>
            </a:ln>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MemRead</a:t>
              </a:r>
              <a:endParaRPr kumimoji="1" lang="ja-JP" altLang="en-US" sz="700" i="1" dirty="0">
                <a:latin typeface="Times New Roman" panose="02020603050405020304" pitchFamily="18" charset="0"/>
                <a:cs typeface="Times New Roman" panose="02020603050405020304" pitchFamily="18" charset="0"/>
              </a:endParaRPr>
            </a:p>
          </p:txBody>
        </p:sp>
      </p:grpSp>
      <p:grpSp>
        <p:nvGrpSpPr>
          <p:cNvPr id="558" name="グループ化 557"/>
          <p:cNvGrpSpPr/>
          <p:nvPr/>
        </p:nvGrpSpPr>
        <p:grpSpPr>
          <a:xfrm>
            <a:off x="6209256" y="4064594"/>
            <a:ext cx="1506952" cy="235479"/>
            <a:chOff x="784736" y="4440844"/>
            <a:chExt cx="1506952" cy="235479"/>
          </a:xfrm>
        </p:grpSpPr>
        <p:sp>
          <p:nvSpPr>
            <p:cNvPr id="559" name="正方形/長方形 558"/>
            <p:cNvSpPr/>
            <p:nvPr/>
          </p:nvSpPr>
          <p:spPr>
            <a:xfrm>
              <a:off x="1252624" y="4477240"/>
              <a:ext cx="1039064" cy="199083"/>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a:solidFill>
                    <a:schemeClr val="tx1"/>
                  </a:solidFill>
                </a:rPr>
                <a:t>16384</a:t>
              </a:r>
            </a:p>
          </p:txBody>
        </p:sp>
        <p:sp>
          <p:nvSpPr>
            <p:cNvPr id="560" name="テキスト ボックス 559"/>
            <p:cNvSpPr txBox="1"/>
            <p:nvPr/>
          </p:nvSpPr>
          <p:spPr>
            <a:xfrm>
              <a:off x="784736" y="4440844"/>
              <a:ext cx="518091" cy="230832"/>
            </a:xfrm>
            <a:prstGeom prst="rect">
              <a:avLst/>
            </a:prstGeom>
            <a:noFill/>
          </p:spPr>
          <p:txBody>
            <a:bodyPr wrap="none" rtlCol="0">
              <a:spAutoFit/>
            </a:bodyPr>
            <a:lstStyle/>
            <a:p>
              <a:r>
                <a:rPr kumimoji="1" lang="en-US" altLang="ja-JP" sz="900" dirty="0">
                  <a:solidFill>
                    <a:srgbClr val="C00000"/>
                  </a:solidFill>
                </a:rPr>
                <a:t>“1028”</a:t>
              </a:r>
              <a:endParaRPr kumimoji="1" lang="ja-JP" altLang="en-US" sz="900" dirty="0">
                <a:solidFill>
                  <a:srgbClr val="C00000"/>
                </a:solidFill>
              </a:endParaRPr>
            </a:p>
          </p:txBody>
        </p:sp>
      </p:grpSp>
      <p:sp>
        <p:nvSpPr>
          <p:cNvPr id="561" name="テキスト ボックス 560"/>
          <p:cNvSpPr txBox="1"/>
          <p:nvPr/>
        </p:nvSpPr>
        <p:spPr>
          <a:xfrm rot="16200000">
            <a:off x="5725055" y="5856932"/>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sp>
        <p:nvSpPr>
          <p:cNvPr id="562" name="テキスト ボックス 561"/>
          <p:cNvSpPr txBox="1"/>
          <p:nvPr/>
        </p:nvSpPr>
        <p:spPr>
          <a:xfrm rot="16200000">
            <a:off x="5766617" y="5898753"/>
            <a:ext cx="498855" cy="230832"/>
          </a:xfrm>
          <a:prstGeom prst="rect">
            <a:avLst/>
          </a:prstGeom>
          <a:noFill/>
        </p:spPr>
        <p:txBody>
          <a:bodyPr wrap="none" rtlCol="0">
            <a:spAutoFit/>
          </a:bodyPr>
          <a:lstStyle/>
          <a:p>
            <a:r>
              <a:rPr kumimoji="1" lang="en-US" altLang="ja-JP" sz="900" dirty="0">
                <a:solidFill>
                  <a:srgbClr val="C00000"/>
                </a:solidFill>
              </a:rPr>
              <a:t>“9(t1)”</a:t>
            </a:r>
            <a:endParaRPr kumimoji="1" lang="ja-JP" altLang="en-US" sz="900" dirty="0">
              <a:solidFill>
                <a:srgbClr val="C00000"/>
              </a:solidFill>
            </a:endParaRPr>
          </a:p>
        </p:txBody>
      </p:sp>
      <p:sp>
        <p:nvSpPr>
          <p:cNvPr id="563" name="テキスト ボックス 562"/>
          <p:cNvSpPr txBox="1"/>
          <p:nvPr/>
        </p:nvSpPr>
        <p:spPr>
          <a:xfrm rot="16200000">
            <a:off x="7403438" y="5861977"/>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spTree>
    <p:extLst>
      <p:ext uri="{BB962C8B-B14F-4D97-AF65-F5344CB8AC3E}">
        <p14:creationId xmlns:p14="http://schemas.microsoft.com/office/powerpoint/2010/main" val="40018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6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0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1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00"/>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474"/>
                                        </p:tgtEl>
                                        <p:attrNameLst>
                                          <p:attrName>style.visibility</p:attrName>
                                        </p:attrNameLst>
                                      </p:cBhvr>
                                      <p:to>
                                        <p:strVal val="visible"/>
                                      </p:to>
                                    </p:set>
                                    <p:animEffect transition="in" filter="wipe(left)">
                                      <p:cBhvr>
                                        <p:cTn id="23" dur="500"/>
                                        <p:tgtEl>
                                          <p:spTgt spid="474"/>
                                        </p:tgtEl>
                                      </p:cBhvr>
                                    </p:animEffect>
                                  </p:childTnLst>
                                </p:cTn>
                              </p:par>
                              <p:par>
                                <p:cTn id="24" presetID="22" presetClass="entr" presetSubtype="8" fill="hold" nodeType="withEffect">
                                  <p:stCondLst>
                                    <p:cond delay="0"/>
                                  </p:stCondLst>
                                  <p:childTnLst>
                                    <p:set>
                                      <p:cBhvr>
                                        <p:cTn id="25" dur="1" fill="hold">
                                          <p:stCondLst>
                                            <p:cond delay="0"/>
                                          </p:stCondLst>
                                        </p:cTn>
                                        <p:tgtEl>
                                          <p:spTgt spid="441"/>
                                        </p:tgtEl>
                                        <p:attrNameLst>
                                          <p:attrName>style.visibility</p:attrName>
                                        </p:attrNameLst>
                                      </p:cBhvr>
                                      <p:to>
                                        <p:strVal val="visible"/>
                                      </p:to>
                                    </p:set>
                                    <p:animEffect transition="in" filter="wipe(left)">
                                      <p:cBhvr>
                                        <p:cTn id="26" dur="500"/>
                                        <p:tgtEl>
                                          <p:spTgt spid="441"/>
                                        </p:tgtEl>
                                      </p:cBhvr>
                                    </p:animEffect>
                                  </p:childTnLst>
                                </p:cTn>
                              </p:par>
                              <p:par>
                                <p:cTn id="27" presetID="22" presetClass="entr" presetSubtype="8" fill="hold" nodeType="withEffect">
                                  <p:stCondLst>
                                    <p:cond delay="0"/>
                                  </p:stCondLst>
                                  <p:childTnLst>
                                    <p:set>
                                      <p:cBhvr>
                                        <p:cTn id="28" dur="1" fill="hold">
                                          <p:stCondLst>
                                            <p:cond delay="0"/>
                                          </p:stCondLst>
                                        </p:cTn>
                                        <p:tgtEl>
                                          <p:spTgt spid="497"/>
                                        </p:tgtEl>
                                        <p:attrNameLst>
                                          <p:attrName>style.visibility</p:attrName>
                                        </p:attrNameLst>
                                      </p:cBhvr>
                                      <p:to>
                                        <p:strVal val="visible"/>
                                      </p:to>
                                    </p:set>
                                    <p:animEffect transition="in" filter="wipe(left)">
                                      <p:cBhvr>
                                        <p:cTn id="29" dur="500"/>
                                        <p:tgtEl>
                                          <p:spTgt spid="49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41"/>
                                        </p:tgtEl>
                                        <p:attrNameLst>
                                          <p:attrName>style.visibility</p:attrName>
                                        </p:attrNameLst>
                                      </p:cBhvr>
                                      <p:to>
                                        <p:strVal val="visible"/>
                                      </p:to>
                                    </p:set>
                                    <p:animEffect transition="in" filter="wipe(left)">
                                      <p:cBhvr>
                                        <p:cTn id="32" dur="500"/>
                                        <p:tgtEl>
                                          <p:spTgt spid="541"/>
                                        </p:tgtEl>
                                      </p:cBhvr>
                                    </p:animEffect>
                                  </p:childTnLst>
                                </p:cTn>
                              </p:par>
                              <p:par>
                                <p:cTn id="33" presetID="22" presetClass="entr" presetSubtype="8" fill="hold" nodeType="with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wipe(left)">
                                      <p:cBhvr>
                                        <p:cTn id="35" dur="500"/>
                                        <p:tgtEl>
                                          <p:spTgt spid="144"/>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536"/>
                                        </p:tgtEl>
                                        <p:attrNameLst>
                                          <p:attrName>style.visibility</p:attrName>
                                        </p:attrNameLst>
                                      </p:cBhvr>
                                      <p:to>
                                        <p:strVal val="visible"/>
                                      </p:to>
                                    </p:set>
                                    <p:animEffect transition="in" filter="randombar(horizontal)">
                                      <p:cBhvr>
                                        <p:cTn id="39" dur="500"/>
                                        <p:tgtEl>
                                          <p:spTgt spid="53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39"/>
                                        </p:tgtEl>
                                        <p:attrNameLst>
                                          <p:attrName>style.visibility</p:attrName>
                                        </p:attrNameLst>
                                      </p:cBhvr>
                                      <p:to>
                                        <p:strVal val="visible"/>
                                      </p:to>
                                    </p:set>
                                    <p:animEffect transition="in" filter="randombar(horizontal)">
                                      <p:cBhvr>
                                        <p:cTn id="42" dur="500"/>
                                        <p:tgtEl>
                                          <p:spTgt spid="539"/>
                                        </p:tgtEl>
                                      </p:cBhvr>
                                    </p:animEffect>
                                  </p:childTnLst>
                                </p:cTn>
                              </p:par>
                              <p:par>
                                <p:cTn id="43" presetID="14" presetClass="entr" presetSubtype="10" fill="hold" nodeType="withEffect">
                                  <p:stCondLst>
                                    <p:cond delay="0"/>
                                  </p:stCondLst>
                                  <p:childTnLst>
                                    <p:set>
                                      <p:cBhvr>
                                        <p:cTn id="44" dur="1" fill="hold">
                                          <p:stCondLst>
                                            <p:cond delay="0"/>
                                          </p:stCondLst>
                                        </p:cTn>
                                        <p:tgtEl>
                                          <p:spTgt spid="531"/>
                                        </p:tgtEl>
                                        <p:attrNameLst>
                                          <p:attrName>style.visibility</p:attrName>
                                        </p:attrNameLst>
                                      </p:cBhvr>
                                      <p:to>
                                        <p:strVal val="visible"/>
                                      </p:to>
                                    </p:set>
                                    <p:animEffect transition="in" filter="randombar(horizontal)">
                                      <p:cBhvr>
                                        <p:cTn id="45" dur="500"/>
                                        <p:tgtEl>
                                          <p:spTgt spid="531"/>
                                        </p:tgtEl>
                                      </p:cBhvr>
                                    </p:animEffect>
                                  </p:childTnLst>
                                </p:cTn>
                              </p:par>
                              <p:par>
                                <p:cTn id="46" presetID="14" presetClass="entr" presetSubtype="10" fill="hold" nodeType="withEffect">
                                  <p:stCondLst>
                                    <p:cond delay="0"/>
                                  </p:stCondLst>
                                  <p:childTnLst>
                                    <p:set>
                                      <p:cBhvr>
                                        <p:cTn id="47" dur="1" fill="hold">
                                          <p:stCondLst>
                                            <p:cond delay="0"/>
                                          </p:stCondLst>
                                        </p:cTn>
                                        <p:tgtEl>
                                          <p:spTgt spid="558"/>
                                        </p:tgtEl>
                                        <p:attrNameLst>
                                          <p:attrName>style.visibility</p:attrName>
                                        </p:attrNameLst>
                                      </p:cBhvr>
                                      <p:to>
                                        <p:strVal val="visible"/>
                                      </p:to>
                                    </p:set>
                                    <p:animEffect transition="in" filter="randombar(horizontal)">
                                      <p:cBhvr>
                                        <p:cTn id="48" dur="500"/>
                                        <p:tgtEl>
                                          <p:spTgt spid="558"/>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342"/>
                                        </p:tgtEl>
                                        <p:attrNameLst>
                                          <p:attrName>style.visibility</p:attrName>
                                        </p:attrNameLst>
                                      </p:cBhvr>
                                      <p:to>
                                        <p:strVal val="visible"/>
                                      </p:to>
                                    </p:set>
                                    <p:animEffect transition="in" filter="wipe(left)">
                                      <p:cBhvr>
                                        <p:cTn id="52" dur="500"/>
                                        <p:tgtEl>
                                          <p:spTgt spid="342"/>
                                        </p:tgtEl>
                                      </p:cBhvr>
                                    </p:animEffect>
                                  </p:childTnLst>
                                </p:cTn>
                              </p:par>
                              <p:par>
                                <p:cTn id="53" presetID="22" presetClass="entr" presetSubtype="8" fill="hold" nodeType="withEffect">
                                  <p:stCondLst>
                                    <p:cond delay="0"/>
                                  </p:stCondLst>
                                  <p:childTnLst>
                                    <p:set>
                                      <p:cBhvr>
                                        <p:cTn id="54" dur="1" fill="hold">
                                          <p:stCondLst>
                                            <p:cond delay="0"/>
                                          </p:stCondLst>
                                        </p:cTn>
                                        <p:tgtEl>
                                          <p:spTgt spid="420"/>
                                        </p:tgtEl>
                                        <p:attrNameLst>
                                          <p:attrName>style.visibility</p:attrName>
                                        </p:attrNameLst>
                                      </p:cBhvr>
                                      <p:to>
                                        <p:strVal val="visible"/>
                                      </p:to>
                                    </p:set>
                                    <p:animEffect transition="in" filter="wipe(left)">
                                      <p:cBhvr>
                                        <p:cTn id="55" dur="500"/>
                                        <p:tgtEl>
                                          <p:spTgt spid="420"/>
                                        </p:tgtEl>
                                      </p:cBhvr>
                                    </p:animEffect>
                                  </p:childTnLst>
                                </p:cTn>
                              </p:par>
                              <p:par>
                                <p:cTn id="56" presetID="22" presetClass="entr" presetSubtype="8" fill="hold" nodeType="withEffect">
                                  <p:stCondLst>
                                    <p:cond delay="0"/>
                                  </p:stCondLst>
                                  <p:childTnLst>
                                    <p:set>
                                      <p:cBhvr>
                                        <p:cTn id="57" dur="1" fill="hold">
                                          <p:stCondLst>
                                            <p:cond delay="0"/>
                                          </p:stCondLst>
                                        </p:cTn>
                                        <p:tgtEl>
                                          <p:spTgt spid="526"/>
                                        </p:tgtEl>
                                        <p:attrNameLst>
                                          <p:attrName>style.visibility</p:attrName>
                                        </p:attrNameLst>
                                      </p:cBhvr>
                                      <p:to>
                                        <p:strVal val="visible"/>
                                      </p:to>
                                    </p:set>
                                    <p:animEffect transition="in" filter="wipe(left)">
                                      <p:cBhvr>
                                        <p:cTn id="58" dur="500"/>
                                        <p:tgtEl>
                                          <p:spTgt spid="526"/>
                                        </p:tgtEl>
                                      </p:cBhvr>
                                    </p:animEffect>
                                  </p:childTnLst>
                                </p:cTn>
                              </p:par>
                              <p:par>
                                <p:cTn id="59" presetID="22" presetClass="entr" presetSubtype="8" fill="hold" nodeType="with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62"/>
                                        </p:tgtEl>
                                        <p:attrNameLst>
                                          <p:attrName>style.visibility</p:attrName>
                                        </p:attrNameLst>
                                      </p:cBhvr>
                                      <p:to>
                                        <p:strVal val="visible"/>
                                      </p:to>
                                    </p:set>
                                    <p:animEffect transition="in" filter="wipe(left)">
                                      <p:cBhvr>
                                        <p:cTn id="64" dur="500"/>
                                        <p:tgtEl>
                                          <p:spTgt spid="56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63"/>
                                        </p:tgtEl>
                                        <p:attrNameLst>
                                          <p:attrName>style.visibility</p:attrName>
                                        </p:attrNameLst>
                                      </p:cBhvr>
                                      <p:to>
                                        <p:strVal val="visible"/>
                                      </p:to>
                                    </p:set>
                                    <p:animEffect transition="in" filter="wipe(left)">
                                      <p:cBhvr>
                                        <p:cTn id="6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p:bldP spid="539" grpId="0"/>
      <p:bldP spid="540" grpId="0"/>
      <p:bldP spid="541" grpId="0"/>
      <p:bldP spid="561" grpId="0"/>
      <p:bldP spid="562" grpId="0"/>
      <p:bldP spid="5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直線矢印コネクタ 203"/>
          <p:cNvCxnSpPr/>
          <p:nvPr/>
        </p:nvCxnSpPr>
        <p:spPr>
          <a:xfrm flipH="1">
            <a:off x="3022744" y="2770468"/>
            <a:ext cx="3417197"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4194582" y="6192557"/>
            <a:ext cx="4171696"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192900" y="131794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4417207" y="1316114"/>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2258046"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動作例（</a:t>
            </a:r>
            <a:r>
              <a:rPr kumimoji="1" lang="en-US" altLang="ja-JP" dirty="0"/>
              <a:t>5</a:t>
            </a:r>
            <a:r>
              <a:rPr kumimoji="1" lang="ja-JP" altLang="en-US" dirty="0"/>
              <a:t>サイクル目）</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15</a:t>
            </a:fld>
            <a:endParaRPr kumimoji="1" lang="ja-JP" altLang="en-US"/>
          </a:p>
        </p:txBody>
      </p:sp>
      <p:sp>
        <p:nvSpPr>
          <p:cNvPr id="6" name="テキスト ボックス 5"/>
          <p:cNvSpPr txBox="1"/>
          <p:nvPr/>
        </p:nvSpPr>
        <p:spPr>
          <a:xfrm>
            <a:off x="2931145" y="3200201"/>
            <a:ext cx="1056700" cy="246221"/>
          </a:xfrm>
          <a:prstGeom prst="rect">
            <a:avLst/>
          </a:prstGeom>
          <a:noFill/>
          <a:ln>
            <a:noFill/>
          </a:ln>
        </p:spPr>
        <p:txBody>
          <a:bodyPr wrap="none" rtlCol="0">
            <a:spAutoFit/>
          </a:bodyPr>
          <a:lstStyle/>
          <a:p>
            <a:r>
              <a:rPr kumimoji="1" lang="ja-JP" altLang="en-US" sz="1000" dirty="0">
                <a:solidFill>
                  <a:schemeClr val="bg1">
                    <a:lumMod val="75000"/>
                  </a:schemeClr>
                </a:solidFill>
              </a:rPr>
              <a:t>レジスタファイル</a:t>
            </a:r>
          </a:p>
        </p:txBody>
      </p:sp>
      <p:sp>
        <p:nvSpPr>
          <p:cNvPr id="7" name="正方形/長方形 6"/>
          <p:cNvSpPr/>
          <p:nvPr/>
        </p:nvSpPr>
        <p:spPr>
          <a:xfrm>
            <a:off x="2986314" y="3440094"/>
            <a:ext cx="1076223" cy="1811109"/>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bg1">
                  <a:lumMod val="75000"/>
                </a:schemeClr>
              </a:solidFill>
            </a:endParaRPr>
          </a:p>
        </p:txBody>
      </p:sp>
      <p:sp>
        <p:nvSpPr>
          <p:cNvPr id="8" name="正方形/長方形 7"/>
          <p:cNvSpPr/>
          <p:nvPr/>
        </p:nvSpPr>
        <p:spPr>
          <a:xfrm rot="16200000">
            <a:off x="242284" y="4030435"/>
            <a:ext cx="1159075" cy="230104"/>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bg1">
                    <a:lumMod val="75000"/>
                  </a:schemeClr>
                </a:solidFill>
              </a:rPr>
              <a:t>PC</a:t>
            </a:r>
            <a:endParaRPr kumimoji="1" lang="ja-JP" altLang="en-US" sz="1400" dirty="0">
              <a:solidFill>
                <a:schemeClr val="bg1">
                  <a:lumMod val="75000"/>
                </a:schemeClr>
              </a:solidFill>
            </a:endParaRPr>
          </a:p>
        </p:txBody>
      </p:sp>
      <p:sp>
        <p:nvSpPr>
          <p:cNvPr id="9" name="正方形/長方形 8"/>
          <p:cNvSpPr/>
          <p:nvPr/>
        </p:nvSpPr>
        <p:spPr>
          <a:xfrm>
            <a:off x="1243991" y="3973939"/>
            <a:ext cx="858461"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0" name="グループ化 9"/>
          <p:cNvGrpSpPr/>
          <p:nvPr/>
        </p:nvGrpSpPr>
        <p:grpSpPr>
          <a:xfrm rot="16200000">
            <a:off x="5071263" y="3701840"/>
            <a:ext cx="1241254" cy="705176"/>
            <a:chOff x="1943382" y="4001244"/>
            <a:chExt cx="1983752" cy="803933"/>
          </a:xfrm>
          <a:solidFill>
            <a:schemeClr val="bg1">
              <a:lumMod val="95000"/>
            </a:schemeClr>
          </a:solidFill>
        </p:grpSpPr>
        <p:sp>
          <p:nvSpPr>
            <p:cNvPr id="11" name="台形 1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2" name="二等辺三角形 1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13" name="テキスト ボックス 12"/>
          <p:cNvSpPr txBox="1"/>
          <p:nvPr/>
        </p:nvSpPr>
        <p:spPr>
          <a:xfrm rot="16200000">
            <a:off x="5499492" y="3878482"/>
            <a:ext cx="582211" cy="338554"/>
          </a:xfrm>
          <a:prstGeom prst="rect">
            <a:avLst/>
          </a:prstGeom>
          <a:noFill/>
          <a:ln>
            <a:noFill/>
          </a:ln>
        </p:spPr>
        <p:txBody>
          <a:bodyPr wrap="none" rtlCol="0">
            <a:spAutoFit/>
          </a:bodyPr>
          <a:lstStyle/>
          <a:p>
            <a:r>
              <a:rPr kumimoji="1" lang="en-US" altLang="ja-JP" sz="1600" dirty="0">
                <a:solidFill>
                  <a:schemeClr val="bg1">
                    <a:lumMod val="75000"/>
                  </a:schemeClr>
                </a:solidFill>
              </a:rPr>
              <a:t>ALU</a:t>
            </a:r>
            <a:endParaRPr kumimoji="1" lang="ja-JP" altLang="en-US" sz="1600" dirty="0">
              <a:solidFill>
                <a:schemeClr val="bg1">
                  <a:lumMod val="75000"/>
                </a:schemeClr>
              </a:solidFill>
            </a:endParaRPr>
          </a:p>
        </p:txBody>
      </p:sp>
      <p:sp>
        <p:nvSpPr>
          <p:cNvPr id="14" name="正方形/長方形 13"/>
          <p:cNvSpPr/>
          <p:nvPr/>
        </p:nvSpPr>
        <p:spPr>
          <a:xfrm>
            <a:off x="6678602" y="3928290"/>
            <a:ext cx="1048188" cy="1159073"/>
          </a:xfrm>
          <a:prstGeom prst="rect">
            <a:avLst/>
          </a:prstGeom>
          <a:solidFill>
            <a:schemeClr val="bg1">
              <a:lumMod val="95000"/>
            </a:schemeClr>
          </a:solidFill>
          <a:ln w="381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bg1">
                  <a:lumMod val="75000"/>
                </a:schemeClr>
              </a:solidFill>
            </a:endParaRPr>
          </a:p>
        </p:txBody>
      </p:sp>
      <p:grpSp>
        <p:nvGrpSpPr>
          <p:cNvPr id="19" name="グループ化 18"/>
          <p:cNvGrpSpPr/>
          <p:nvPr/>
        </p:nvGrpSpPr>
        <p:grpSpPr>
          <a:xfrm rot="16200000">
            <a:off x="5466142" y="2027753"/>
            <a:ext cx="660329" cy="375143"/>
            <a:chOff x="1943382" y="4001244"/>
            <a:chExt cx="1983752" cy="803933"/>
          </a:xfrm>
          <a:solidFill>
            <a:schemeClr val="bg1">
              <a:lumMod val="95000"/>
            </a:schemeClr>
          </a:solidFill>
        </p:grpSpPr>
        <p:sp>
          <p:nvSpPr>
            <p:cNvPr id="20" name="台形 19"/>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1" name="二等辺三角形 20"/>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 name="テキスト ボックス 21"/>
          <p:cNvSpPr txBox="1"/>
          <p:nvPr/>
        </p:nvSpPr>
        <p:spPr>
          <a:xfrm rot="16200000">
            <a:off x="5571874" y="2068732"/>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3" name="直線矢印コネクタ 22"/>
          <p:cNvCxnSpPr/>
          <p:nvPr/>
        </p:nvCxnSpPr>
        <p:spPr>
          <a:xfrm>
            <a:off x="937306" y="4145488"/>
            <a:ext cx="31439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251703" y="2228585"/>
            <a:ext cx="2122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032608" y="1885261"/>
            <a:ext cx="4313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044347" y="1885261"/>
            <a:ext cx="0" cy="229897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005835" y="4114491"/>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8" name="テキスト ボックス 27"/>
          <p:cNvSpPr txBox="1"/>
          <p:nvPr/>
        </p:nvSpPr>
        <p:spPr>
          <a:xfrm>
            <a:off x="1032608" y="2069321"/>
            <a:ext cx="298480" cy="338554"/>
          </a:xfrm>
          <a:prstGeom prst="rect">
            <a:avLst/>
          </a:prstGeom>
          <a:noFill/>
          <a:ln>
            <a:noFill/>
          </a:ln>
        </p:spPr>
        <p:txBody>
          <a:bodyPr wrap="none" rtlCol="0">
            <a:spAutoFit/>
          </a:bodyPr>
          <a:lstStyle/>
          <a:p>
            <a:r>
              <a:rPr kumimoji="1" lang="en-US" altLang="ja-JP" sz="1600" dirty="0">
                <a:solidFill>
                  <a:schemeClr val="bg1">
                    <a:lumMod val="75000"/>
                  </a:schemeClr>
                </a:solidFill>
              </a:rPr>
              <a:t>4</a:t>
            </a:r>
            <a:endParaRPr kumimoji="1" lang="ja-JP" altLang="en-US" sz="1600" dirty="0">
              <a:solidFill>
                <a:schemeClr val="bg1">
                  <a:lumMod val="75000"/>
                </a:schemeClr>
              </a:solidFill>
            </a:endParaRPr>
          </a:p>
        </p:txBody>
      </p:sp>
      <p:sp>
        <p:nvSpPr>
          <p:cNvPr id="29" name="円/楕円 28"/>
          <p:cNvSpPr/>
          <p:nvPr/>
        </p:nvSpPr>
        <p:spPr>
          <a:xfrm>
            <a:off x="2674010" y="2642350"/>
            <a:ext cx="420313" cy="662131"/>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30" name="テキスト ボックス 29"/>
          <p:cNvSpPr txBox="1"/>
          <p:nvPr/>
        </p:nvSpPr>
        <p:spPr>
          <a:xfrm rot="16200000">
            <a:off x="2592629" y="2810647"/>
            <a:ext cx="595035" cy="338554"/>
          </a:xfrm>
          <a:prstGeom prst="rect">
            <a:avLst/>
          </a:prstGeom>
          <a:noFill/>
          <a:ln>
            <a:noFill/>
          </a:ln>
        </p:spPr>
        <p:txBody>
          <a:bodyPr wrap="none" rtlCol="0">
            <a:spAutoFit/>
          </a:bodyPr>
          <a:lstStyle/>
          <a:p>
            <a:r>
              <a:rPr lang="ja-JP" altLang="en-US" sz="1600" dirty="0">
                <a:solidFill>
                  <a:schemeClr val="bg1">
                    <a:lumMod val="75000"/>
                  </a:schemeClr>
                </a:solidFill>
              </a:rPr>
              <a:t>制御</a:t>
            </a:r>
            <a:endParaRPr kumimoji="1" lang="ja-JP" altLang="en-US" sz="1600" dirty="0">
              <a:solidFill>
                <a:schemeClr val="bg1">
                  <a:lumMod val="75000"/>
                </a:schemeClr>
              </a:solidFill>
            </a:endParaRPr>
          </a:p>
        </p:txBody>
      </p:sp>
      <p:cxnSp>
        <p:nvCxnSpPr>
          <p:cNvPr id="31" name="直線矢印コネクタ 30"/>
          <p:cNvCxnSpPr/>
          <p:nvPr/>
        </p:nvCxnSpPr>
        <p:spPr>
          <a:xfrm>
            <a:off x="2120639" y="4576293"/>
            <a:ext cx="32546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46105" y="3685484"/>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46105" y="2975355"/>
            <a:ext cx="225375"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446105" y="2986629"/>
            <a:ext cx="0" cy="3325461"/>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446105" y="4091667"/>
            <a:ext cx="52414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720869" y="4591023"/>
            <a:ext cx="24938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446105" y="6312090"/>
            <a:ext cx="1644453"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58792" y="6062444"/>
            <a:ext cx="153176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558792" y="4091668"/>
            <a:ext cx="0" cy="1970776"/>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台形 39"/>
          <p:cNvSpPr/>
          <p:nvPr/>
        </p:nvSpPr>
        <p:spPr>
          <a:xfrm rot="5400000">
            <a:off x="3927443" y="6121660"/>
            <a:ext cx="440950" cy="141797"/>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4147918" y="3152242"/>
            <a:ext cx="0" cy="2881197"/>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20479" y="3685484"/>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420479"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6408" y="4090873"/>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420478" y="5590351"/>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3149397" y="5326763"/>
            <a:ext cx="501696" cy="529219"/>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47" name="テキスト ボックス 46"/>
          <p:cNvSpPr txBox="1"/>
          <p:nvPr/>
        </p:nvSpPr>
        <p:spPr>
          <a:xfrm rot="16200000">
            <a:off x="3165068" y="5371562"/>
            <a:ext cx="466794" cy="430887"/>
          </a:xfrm>
          <a:prstGeom prst="rect">
            <a:avLst/>
          </a:prstGeom>
          <a:noFill/>
          <a:ln>
            <a:noFill/>
          </a:ln>
        </p:spPr>
        <p:txBody>
          <a:bodyPr wrap="none" rtlCol="0">
            <a:spAutoFit/>
          </a:bodyPr>
          <a:lstStyle/>
          <a:p>
            <a:r>
              <a:rPr lang="ja-JP" altLang="en-US" sz="1100" dirty="0">
                <a:solidFill>
                  <a:schemeClr val="bg1">
                    <a:lumMod val="75000"/>
                  </a:schemeClr>
                </a:solidFill>
              </a:rPr>
              <a:t>符号</a:t>
            </a:r>
            <a:br>
              <a:rPr lang="en-US" altLang="ja-JP" sz="1100" dirty="0">
                <a:solidFill>
                  <a:schemeClr val="bg1">
                    <a:lumMod val="75000"/>
                  </a:schemeClr>
                </a:solidFill>
              </a:rPr>
            </a:br>
            <a:r>
              <a:rPr lang="ja-JP" altLang="en-US" sz="1100" dirty="0">
                <a:solidFill>
                  <a:schemeClr val="bg1">
                    <a:lumMod val="75000"/>
                  </a:schemeClr>
                </a:solidFill>
              </a:rPr>
              <a:t>拡張</a:t>
            </a:r>
            <a:endParaRPr kumimoji="1" lang="ja-JP" altLang="en-US" sz="1100" dirty="0">
              <a:solidFill>
                <a:schemeClr val="bg1">
                  <a:lumMod val="75000"/>
                </a:schemeClr>
              </a:solidFill>
            </a:endParaRPr>
          </a:p>
        </p:txBody>
      </p:sp>
      <p:cxnSp>
        <p:nvCxnSpPr>
          <p:cNvPr id="48" name="直線矢印コネクタ 47"/>
          <p:cNvCxnSpPr/>
          <p:nvPr/>
        </p:nvCxnSpPr>
        <p:spPr>
          <a:xfrm>
            <a:off x="2446105" y="5598311"/>
            <a:ext cx="703292"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950525" y="5425287"/>
            <a:ext cx="479211" cy="505500"/>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p:cNvSpPr txBox="1"/>
          <p:nvPr/>
        </p:nvSpPr>
        <p:spPr>
          <a:xfrm rot="16200000">
            <a:off x="4956992" y="5458728"/>
            <a:ext cx="466794" cy="430887"/>
          </a:xfrm>
          <a:prstGeom prst="rect">
            <a:avLst/>
          </a:prstGeom>
          <a:noFill/>
          <a:ln>
            <a:noFill/>
          </a:ln>
        </p:spPr>
        <p:txBody>
          <a:bodyPr wrap="none" rtlCol="0">
            <a:spAutoFit/>
          </a:bodyPr>
          <a:lstStyle/>
          <a:p>
            <a:pPr algn="ctr"/>
            <a:r>
              <a:rPr lang="en-US" altLang="ja-JP" sz="1100" dirty="0">
                <a:solidFill>
                  <a:schemeClr val="bg1">
                    <a:lumMod val="75000"/>
                  </a:schemeClr>
                </a:solidFill>
              </a:rPr>
              <a:t>ALU</a:t>
            </a:r>
            <a:br>
              <a:rPr lang="en-US" altLang="ja-JP" sz="1100" dirty="0">
                <a:solidFill>
                  <a:schemeClr val="bg1">
                    <a:lumMod val="75000"/>
                  </a:schemeClr>
                </a:solidFill>
              </a:rPr>
            </a:br>
            <a:r>
              <a:rPr lang="ja-JP" altLang="en-US" sz="1100" dirty="0">
                <a:solidFill>
                  <a:schemeClr val="bg1">
                    <a:lumMod val="75000"/>
                  </a:schemeClr>
                </a:solidFill>
              </a:rPr>
              <a:t>制御</a:t>
            </a:r>
            <a:endParaRPr kumimoji="1" lang="ja-JP" altLang="en-US" sz="1100" dirty="0">
              <a:solidFill>
                <a:schemeClr val="bg1">
                  <a:lumMod val="75000"/>
                </a:schemeClr>
              </a:solidFill>
            </a:endParaRPr>
          </a:p>
        </p:txBody>
      </p:sp>
      <p:cxnSp>
        <p:nvCxnSpPr>
          <p:cNvPr id="51" name="直線矢印コネクタ 50"/>
          <p:cNvCxnSpPr/>
          <p:nvPr/>
        </p:nvCxnSpPr>
        <p:spPr>
          <a:xfrm>
            <a:off x="5858142" y="4563170"/>
            <a:ext cx="0" cy="1133249"/>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5436369" y="5696419"/>
            <a:ext cx="421773"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803098" y="5681340"/>
            <a:ext cx="147427"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920925" y="5919567"/>
            <a:ext cx="1882173"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29080" y="5598312"/>
            <a:ext cx="0" cy="321255"/>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4803098" y="5681340"/>
            <a:ext cx="0" cy="249447"/>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902373" y="5586016"/>
            <a:ext cx="51251"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62537" y="3749026"/>
            <a:ext cx="127762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95086" y="4390092"/>
            <a:ext cx="234108"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台形 59"/>
          <p:cNvSpPr/>
          <p:nvPr/>
        </p:nvSpPr>
        <p:spPr>
          <a:xfrm rot="5400000">
            <a:off x="4704060" y="4334375"/>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1" name="直線矢印コネクタ 60"/>
          <p:cNvCxnSpPr/>
          <p:nvPr/>
        </p:nvCxnSpPr>
        <p:spPr>
          <a:xfrm>
            <a:off x="4062537" y="4146191"/>
            <a:ext cx="91778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670636" y="4634982"/>
            <a:ext cx="30968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659183" y="5598311"/>
            <a:ext cx="1038517"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697700" y="2398270"/>
            <a:ext cx="0" cy="3187746"/>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583590" y="4922794"/>
            <a:ext cx="207246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591210" y="4146191"/>
            <a:ext cx="0" cy="776603"/>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4560516" y="4105204"/>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68" name="直線矢印コネクタ 67"/>
          <p:cNvCxnSpPr/>
          <p:nvPr/>
        </p:nvCxnSpPr>
        <p:spPr>
          <a:xfrm>
            <a:off x="6029344" y="4064516"/>
            <a:ext cx="63432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台形 68"/>
          <p:cNvSpPr/>
          <p:nvPr/>
        </p:nvSpPr>
        <p:spPr>
          <a:xfrm rot="5400000">
            <a:off x="7964485" y="3773154"/>
            <a:ext cx="678051" cy="125535"/>
          </a:xfrm>
          <a:prstGeom prst="trapezoid">
            <a:avLst>
              <a:gd name="adj" fmla="val 52778"/>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0" name="直線矢印コネクタ 69"/>
          <p:cNvCxnSpPr/>
          <p:nvPr/>
        </p:nvCxnSpPr>
        <p:spPr>
          <a:xfrm>
            <a:off x="7733922" y="4074359"/>
            <a:ext cx="506821"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388800" y="3614437"/>
            <a:ext cx="186435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6388800" y="3607630"/>
            <a:ext cx="0" cy="466729"/>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6359369" y="4026818"/>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74" name="直線矢印コネクタ 73"/>
          <p:cNvCxnSpPr/>
          <p:nvPr/>
        </p:nvCxnSpPr>
        <p:spPr>
          <a:xfrm>
            <a:off x="8366278" y="3835921"/>
            <a:ext cx="17887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8534708" y="3821729"/>
            <a:ext cx="0" cy="29331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820897" y="6754866"/>
            <a:ext cx="5724256"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0897" y="5048701"/>
            <a:ext cx="15681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2820897" y="5044095"/>
            <a:ext cx="0" cy="1710771"/>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3935478" y="1694304"/>
            <a:ext cx="0" cy="1708964"/>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3070447" y="2821017"/>
            <a:ext cx="50566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041184" y="3097037"/>
            <a:ext cx="0" cy="986215"/>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3074427" y="3152242"/>
            <a:ext cx="107349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5176458" y="3041833"/>
            <a:ext cx="0" cy="236606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3093353" y="3097037"/>
            <a:ext cx="1947831"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1235" y="2931425"/>
            <a:ext cx="0" cy="96603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3101917" y="3041833"/>
            <a:ext cx="2079335"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8292879" y="2876221"/>
            <a:ext cx="0" cy="636201"/>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3090578" y="2931425"/>
            <a:ext cx="3960657"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6806733" y="2986629"/>
            <a:ext cx="0" cy="910826"/>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3078967" y="2876221"/>
            <a:ext cx="521391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839609" y="2005681"/>
            <a:ext cx="376465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989354" y="1694304"/>
            <a:ext cx="0" cy="34715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H="1">
            <a:off x="190945" y="1694304"/>
            <a:ext cx="178598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5390584" y="2392532"/>
            <a:ext cx="21686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円/楕円 97"/>
          <p:cNvSpPr/>
          <p:nvPr/>
        </p:nvSpPr>
        <p:spPr>
          <a:xfrm>
            <a:off x="4868867" y="2137586"/>
            <a:ext cx="509574" cy="537528"/>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99" name="テキスト ボックス 98"/>
          <p:cNvSpPr txBox="1"/>
          <p:nvPr/>
        </p:nvSpPr>
        <p:spPr>
          <a:xfrm rot="16200000">
            <a:off x="4814239" y="2195680"/>
            <a:ext cx="614271" cy="400110"/>
          </a:xfrm>
          <a:prstGeom prst="rect">
            <a:avLst/>
          </a:prstGeom>
          <a:noFill/>
          <a:ln>
            <a:noFill/>
          </a:ln>
        </p:spPr>
        <p:txBody>
          <a:bodyPr wrap="none" rtlCol="0">
            <a:spAutoFit/>
          </a:bodyPr>
          <a:lstStyle/>
          <a:p>
            <a:pPr algn="ctr"/>
            <a:r>
              <a:rPr lang="en-US" altLang="ja-JP" sz="1000" dirty="0">
                <a:solidFill>
                  <a:schemeClr val="bg1">
                    <a:lumMod val="75000"/>
                  </a:schemeClr>
                </a:solidFill>
              </a:rPr>
              <a:t>2</a:t>
            </a:r>
            <a:r>
              <a:rPr lang="ja-JP" altLang="en-US" sz="1000" dirty="0">
                <a:solidFill>
                  <a:schemeClr val="bg1">
                    <a:lumMod val="75000"/>
                  </a:schemeClr>
                </a:solidFill>
              </a:rPr>
              <a:t>ビット</a:t>
            </a:r>
            <a:br>
              <a:rPr lang="en-US" altLang="ja-JP" sz="1000" dirty="0">
                <a:solidFill>
                  <a:schemeClr val="bg1">
                    <a:lumMod val="75000"/>
                  </a:schemeClr>
                </a:solidFill>
              </a:rPr>
            </a:br>
            <a:r>
              <a:rPr lang="ja-JP" altLang="en-US" sz="1000" dirty="0">
                <a:solidFill>
                  <a:schemeClr val="bg1">
                    <a:lumMod val="75000"/>
                  </a:schemeClr>
                </a:solidFill>
              </a:rPr>
              <a:t>左シフト</a:t>
            </a:r>
            <a:endParaRPr kumimoji="1" lang="ja-JP" altLang="en-US" sz="1000" dirty="0">
              <a:solidFill>
                <a:schemeClr val="bg1">
                  <a:lumMod val="75000"/>
                </a:schemeClr>
              </a:solidFill>
            </a:endParaRPr>
          </a:p>
        </p:txBody>
      </p:sp>
      <p:cxnSp>
        <p:nvCxnSpPr>
          <p:cNvPr id="100" name="直線矢印コネクタ 99"/>
          <p:cNvCxnSpPr/>
          <p:nvPr/>
        </p:nvCxnSpPr>
        <p:spPr>
          <a:xfrm>
            <a:off x="4685525" y="2398270"/>
            <a:ext cx="173119"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5978708" y="2205237"/>
            <a:ext cx="852655"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826566" y="1524000"/>
            <a:ext cx="0" cy="681237"/>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3004" y="1531804"/>
            <a:ext cx="6723562" cy="0"/>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103004" y="1531804"/>
            <a:ext cx="0" cy="2816148"/>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517653" y="4137190"/>
            <a:ext cx="16493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フローチャート: 論理積ゲート 105"/>
          <p:cNvSpPr/>
          <p:nvPr/>
        </p:nvSpPr>
        <p:spPr>
          <a:xfrm>
            <a:off x="6435504" y="2595297"/>
            <a:ext cx="228167" cy="193676"/>
          </a:xfrm>
          <a:prstGeom prst="flowChartDelay">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cxnSp>
        <p:nvCxnSpPr>
          <p:cNvPr id="107" name="直線矢印コネクタ 106"/>
          <p:cNvCxnSpPr/>
          <p:nvPr/>
        </p:nvCxnSpPr>
        <p:spPr>
          <a:xfrm flipH="1">
            <a:off x="3111597" y="2986629"/>
            <a:ext cx="3695136"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6312981" y="2630666"/>
            <a:ext cx="126960" cy="0"/>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312981" y="2630666"/>
            <a:ext cx="0" cy="11259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6040669" y="3756653"/>
            <a:ext cx="27231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2413065" y="454668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3" name="円/楕円 112"/>
          <p:cNvSpPr/>
          <p:nvPr/>
        </p:nvSpPr>
        <p:spPr>
          <a:xfrm>
            <a:off x="1956708" y="1959397"/>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14" name="テキスト ボックス 113"/>
          <p:cNvSpPr txBox="1"/>
          <p:nvPr/>
        </p:nvSpPr>
        <p:spPr>
          <a:xfrm>
            <a:off x="1216423" y="5139479"/>
            <a:ext cx="970137" cy="307777"/>
          </a:xfrm>
          <a:prstGeom prst="rect">
            <a:avLst/>
          </a:prstGeom>
          <a:noFill/>
          <a:ln>
            <a:noFill/>
          </a:ln>
        </p:spPr>
        <p:txBody>
          <a:bodyPr wrap="none" rtlCol="0">
            <a:spAutoFit/>
          </a:bodyPr>
          <a:lstStyle/>
          <a:p>
            <a:r>
              <a:rPr kumimoji="1" lang="ja-JP" altLang="en-US" sz="1400" dirty="0">
                <a:solidFill>
                  <a:schemeClr val="bg1">
                    <a:lumMod val="75000"/>
                  </a:schemeClr>
                </a:solidFill>
              </a:rPr>
              <a:t>命令メモリ</a:t>
            </a:r>
          </a:p>
        </p:txBody>
      </p:sp>
      <p:sp>
        <p:nvSpPr>
          <p:cNvPr id="115" name="テキスト ボックス 114"/>
          <p:cNvSpPr txBox="1"/>
          <p:nvPr/>
        </p:nvSpPr>
        <p:spPr>
          <a:xfrm>
            <a:off x="6645964" y="5090225"/>
            <a:ext cx="1111202" cy="307777"/>
          </a:xfrm>
          <a:prstGeom prst="rect">
            <a:avLst/>
          </a:prstGeom>
          <a:noFill/>
          <a:ln>
            <a:noFill/>
          </a:ln>
        </p:spPr>
        <p:txBody>
          <a:bodyPr wrap="none" rtlCol="0">
            <a:spAutoFit/>
          </a:bodyPr>
          <a:lstStyle/>
          <a:p>
            <a:r>
              <a:rPr kumimoji="1" lang="ja-JP" altLang="en-US" sz="1400" dirty="0">
                <a:solidFill>
                  <a:schemeClr val="bg1">
                    <a:lumMod val="75000"/>
                  </a:schemeClr>
                </a:solidFill>
              </a:rPr>
              <a:t>データメモリ</a:t>
            </a:r>
          </a:p>
        </p:txBody>
      </p:sp>
      <p:sp>
        <p:nvSpPr>
          <p:cNvPr id="127" name="テキスト ボックス 126"/>
          <p:cNvSpPr txBox="1"/>
          <p:nvPr/>
        </p:nvSpPr>
        <p:spPr>
          <a:xfrm rot="16200000">
            <a:off x="3857559" y="5320926"/>
            <a:ext cx="449162"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RegDst</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8" name="テキスト ボックス 127"/>
          <p:cNvSpPr txBox="1"/>
          <p:nvPr/>
        </p:nvSpPr>
        <p:spPr>
          <a:xfrm rot="16200000">
            <a:off x="3567602" y="2269251"/>
            <a:ext cx="5261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RegWrite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29" name="テキスト ボックス 128"/>
          <p:cNvSpPr txBox="1"/>
          <p:nvPr/>
        </p:nvSpPr>
        <p:spPr>
          <a:xfrm rot="16200000">
            <a:off x="4730292" y="3253513"/>
            <a:ext cx="473206" cy="200055"/>
          </a:xfrm>
          <a:prstGeom prst="rect">
            <a:avLst/>
          </a:prstGeom>
          <a:noFill/>
          <a:ln>
            <a:noFill/>
          </a:ln>
        </p:spPr>
        <p:txBody>
          <a:bodyPr wrap="non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ALUSrc</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0" name="テキスト ボックス 129"/>
          <p:cNvSpPr txBox="1"/>
          <p:nvPr/>
        </p:nvSpPr>
        <p:spPr>
          <a:xfrm rot="16200000">
            <a:off x="4987940" y="3063658"/>
            <a:ext cx="552816"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ALUOp</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1" name="テキスト ボックス 130"/>
          <p:cNvSpPr txBox="1"/>
          <p:nvPr/>
        </p:nvSpPr>
        <p:spPr>
          <a:xfrm rot="16200000">
            <a:off x="6450173"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MemRead</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2" name="テキスト ボックス 131"/>
          <p:cNvSpPr txBox="1"/>
          <p:nvPr/>
        </p:nvSpPr>
        <p:spPr>
          <a:xfrm rot="16200000">
            <a:off x="6813107" y="3171634"/>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MemWrite</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3" name="テキスト ボックス 132"/>
          <p:cNvSpPr txBox="1"/>
          <p:nvPr/>
        </p:nvSpPr>
        <p:spPr>
          <a:xfrm rot="16200000">
            <a:off x="8108514" y="3077065"/>
            <a:ext cx="577733" cy="200055"/>
          </a:xfrm>
          <a:prstGeom prst="rect">
            <a:avLst/>
          </a:prstGeom>
          <a:noFill/>
          <a:ln>
            <a:noFill/>
          </a:ln>
        </p:spPr>
        <p:txBody>
          <a:bodyPr wrap="square" rtlCol="0">
            <a:spAutoFit/>
          </a:bodyPr>
          <a:lstStyle/>
          <a:p>
            <a:r>
              <a:rPr lang="en-US" altLang="ja-JP" sz="700" i="1" dirty="0" err="1">
                <a:solidFill>
                  <a:schemeClr val="bg1">
                    <a:lumMod val="75000"/>
                  </a:schemeClr>
                </a:solidFill>
                <a:latin typeface="Times New Roman" panose="02020603050405020304" pitchFamily="18" charset="0"/>
                <a:cs typeface="Times New Roman" panose="02020603050405020304" pitchFamily="18" charset="0"/>
              </a:rPr>
              <a:t>MemtoReg</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5629140" y="2601512"/>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Branch</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rot="16200000">
            <a:off x="6090892" y="3142868"/>
            <a:ext cx="577733" cy="200055"/>
          </a:xfrm>
          <a:prstGeom prst="rect">
            <a:avLst/>
          </a:prstGeom>
          <a:noFill/>
          <a:ln>
            <a:noFill/>
          </a:ln>
        </p:spPr>
        <p:txBody>
          <a:bodyPr wrap="square" rtlCol="0">
            <a:spAutoFit/>
          </a:bodyPr>
          <a:lstStyle/>
          <a:p>
            <a:r>
              <a:rPr lang="en-US" altLang="ja-JP" sz="700" i="1" dirty="0">
                <a:solidFill>
                  <a:schemeClr val="bg1">
                    <a:lumMod val="75000"/>
                  </a:schemeClr>
                </a:solidFill>
                <a:latin typeface="Times New Roman" panose="02020603050405020304" pitchFamily="18" charset="0"/>
                <a:cs typeface="Times New Roman" panose="02020603050405020304" pitchFamily="18" charset="0"/>
              </a:rPr>
              <a:t>Zero</a:t>
            </a:r>
            <a:endParaRPr kumimoji="1" lang="ja-JP" altLang="en-US" sz="700" i="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56" name="円/楕円 155"/>
          <p:cNvSpPr/>
          <p:nvPr/>
        </p:nvSpPr>
        <p:spPr>
          <a:xfrm>
            <a:off x="4664090" y="4600110"/>
            <a:ext cx="69743" cy="69743"/>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160" name="正方形/長方形 159"/>
          <p:cNvSpPr/>
          <p:nvPr/>
        </p:nvSpPr>
        <p:spPr>
          <a:xfrm>
            <a:off x="2194672"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0" name="グループ化 219"/>
          <p:cNvGrpSpPr/>
          <p:nvPr/>
        </p:nvGrpSpPr>
        <p:grpSpPr>
          <a:xfrm rot="16200000">
            <a:off x="1321873" y="1875787"/>
            <a:ext cx="660329" cy="375143"/>
            <a:chOff x="1943382" y="4001244"/>
            <a:chExt cx="1983752" cy="803933"/>
          </a:xfrm>
          <a:solidFill>
            <a:schemeClr val="bg1">
              <a:lumMod val="95000"/>
            </a:schemeClr>
          </a:solidFill>
        </p:grpSpPr>
        <p:sp>
          <p:nvSpPr>
            <p:cNvPr id="221" name="台形 220"/>
            <p:cNvSpPr/>
            <p:nvPr/>
          </p:nvSpPr>
          <p:spPr>
            <a:xfrm flipV="1">
              <a:off x="1943382" y="4002230"/>
              <a:ext cx="1983752" cy="80294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222" name="二等辺三角形 22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223" name="テキスト ボックス 222"/>
          <p:cNvSpPr txBox="1"/>
          <p:nvPr/>
        </p:nvSpPr>
        <p:spPr>
          <a:xfrm rot="16200000">
            <a:off x="1427605" y="1916766"/>
            <a:ext cx="492443" cy="276999"/>
          </a:xfrm>
          <a:prstGeom prst="rect">
            <a:avLst/>
          </a:prstGeom>
          <a:noFill/>
          <a:ln>
            <a:noFill/>
          </a:ln>
        </p:spPr>
        <p:txBody>
          <a:bodyPr wrap="none" rtlCol="0">
            <a:spAutoFit/>
          </a:bodyPr>
          <a:lstStyle/>
          <a:p>
            <a:r>
              <a:rPr kumimoji="1" lang="ja-JP" altLang="en-US" sz="1200" dirty="0">
                <a:solidFill>
                  <a:schemeClr val="bg1">
                    <a:lumMod val="75000"/>
                  </a:schemeClr>
                </a:solidFill>
              </a:rPr>
              <a:t>加算</a:t>
            </a:r>
          </a:p>
        </p:txBody>
      </p:sp>
      <p:cxnSp>
        <p:nvCxnSpPr>
          <p:cNvPr id="295" name="直線コネクタ 294"/>
          <p:cNvCxnSpPr/>
          <p:nvPr/>
        </p:nvCxnSpPr>
        <p:spPr>
          <a:xfrm>
            <a:off x="7885519" y="1310329"/>
            <a:ext cx="0" cy="552473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直線矢印コネクタ 309"/>
          <p:cNvCxnSpPr/>
          <p:nvPr/>
        </p:nvCxnSpPr>
        <p:spPr>
          <a:xfrm>
            <a:off x="103004" y="4347950"/>
            <a:ext cx="28769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直線矢印コネクタ 312"/>
          <p:cNvCxnSpPr/>
          <p:nvPr/>
        </p:nvCxnSpPr>
        <p:spPr>
          <a:xfrm>
            <a:off x="190945" y="3943228"/>
            <a:ext cx="199755"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直線矢印コネクタ 315"/>
          <p:cNvCxnSpPr/>
          <p:nvPr/>
        </p:nvCxnSpPr>
        <p:spPr>
          <a:xfrm flipV="1">
            <a:off x="190945" y="1694304"/>
            <a:ext cx="0" cy="2268584"/>
          </a:xfrm>
          <a:prstGeom prst="straightConnector1">
            <a:avLst/>
          </a:prstGeom>
          <a:ln w="381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直線矢印コネクタ 319"/>
          <p:cNvCxnSpPr/>
          <p:nvPr/>
        </p:nvCxnSpPr>
        <p:spPr>
          <a:xfrm flipH="1">
            <a:off x="6660782" y="2692135"/>
            <a:ext cx="341164"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直線矢印コネクタ 321"/>
          <p:cNvCxnSpPr/>
          <p:nvPr/>
        </p:nvCxnSpPr>
        <p:spPr>
          <a:xfrm>
            <a:off x="6990658" y="1437248"/>
            <a:ext cx="0" cy="1254887"/>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直線矢印コネクタ 323"/>
          <p:cNvCxnSpPr/>
          <p:nvPr/>
        </p:nvCxnSpPr>
        <p:spPr>
          <a:xfrm flipH="1">
            <a:off x="448406" y="1432744"/>
            <a:ext cx="6542252"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矢印コネクタ 325"/>
          <p:cNvCxnSpPr/>
          <p:nvPr/>
        </p:nvCxnSpPr>
        <p:spPr>
          <a:xfrm flipV="1">
            <a:off x="448406" y="1432744"/>
            <a:ext cx="0" cy="2403068"/>
          </a:xfrm>
          <a:prstGeom prst="straightConnector1">
            <a:avLst/>
          </a:prstGeom>
          <a:ln w="9525">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正方形/長方形 333"/>
          <p:cNvSpPr/>
          <p:nvPr/>
        </p:nvSpPr>
        <p:spPr>
          <a:xfrm>
            <a:off x="4351395"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6126646" y="1832229"/>
            <a:ext cx="135324" cy="4686219"/>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7817418" y="2421004"/>
            <a:ext cx="132910" cy="409744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矢印コネクタ 166"/>
          <p:cNvCxnSpPr/>
          <p:nvPr/>
        </p:nvCxnSpPr>
        <p:spPr>
          <a:xfrm flipV="1">
            <a:off x="2720869" y="4591023"/>
            <a:ext cx="0" cy="2047029"/>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66278" y="6192557"/>
            <a:ext cx="0" cy="448072"/>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2720869" y="6638052"/>
            <a:ext cx="5645409" cy="0"/>
          </a:xfrm>
          <a:prstGeom prst="straightConnector1">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8127138" y="1694304"/>
            <a:ext cx="0" cy="1126713"/>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p:nvPr/>
        </p:nvCxnSpPr>
        <p:spPr>
          <a:xfrm flipH="1">
            <a:off x="3935478" y="1694304"/>
            <a:ext cx="4191660" cy="0"/>
          </a:xfrm>
          <a:prstGeom prst="straightConnector1">
            <a:avLst/>
          </a:prstGeom>
          <a:ln w="9525">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a:xfrm>
            <a:off x="319306" y="5787209"/>
            <a:ext cx="849139" cy="982976"/>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900" dirty="0" err="1">
                <a:solidFill>
                  <a:schemeClr val="tx1"/>
                </a:solidFill>
              </a:rPr>
              <a:t>lw</a:t>
            </a:r>
            <a:r>
              <a:rPr lang="en-US" altLang="ja-JP" sz="900" dirty="0">
                <a:solidFill>
                  <a:schemeClr val="tx1"/>
                </a:solidFill>
              </a:rPr>
              <a:t> $s2, 4($t0)</a:t>
            </a:r>
          </a:p>
          <a:p>
            <a:r>
              <a:rPr lang="en-US" altLang="ja-JP" sz="900" dirty="0">
                <a:solidFill>
                  <a:schemeClr val="tx1"/>
                </a:solidFill>
              </a:rPr>
              <a:t>add $t1,$s0,$s1</a:t>
            </a:r>
          </a:p>
          <a:p>
            <a:r>
              <a:rPr lang="en-US" altLang="ja-JP" sz="900" dirty="0">
                <a:solidFill>
                  <a:schemeClr val="tx1"/>
                </a:solidFill>
              </a:rPr>
              <a:t>sub $t2,$s3,$s4</a:t>
            </a:r>
          </a:p>
          <a:p>
            <a:r>
              <a:rPr lang="en-US" altLang="ja-JP" sz="900" dirty="0" err="1">
                <a:solidFill>
                  <a:schemeClr val="tx1"/>
                </a:solidFill>
              </a:rPr>
              <a:t>sw</a:t>
            </a:r>
            <a:r>
              <a:rPr lang="en-US" altLang="ja-JP" sz="900" dirty="0">
                <a:solidFill>
                  <a:schemeClr val="tx1"/>
                </a:solidFill>
              </a:rPr>
              <a:t> $s5, 16($t0)</a:t>
            </a:r>
          </a:p>
          <a:p>
            <a:r>
              <a:rPr lang="en-US" altLang="ja-JP" sz="900" dirty="0" err="1">
                <a:solidFill>
                  <a:schemeClr val="tx1"/>
                </a:solidFill>
              </a:rPr>
              <a:t>beq</a:t>
            </a:r>
            <a:r>
              <a:rPr lang="en-US" altLang="ja-JP" sz="900" dirty="0">
                <a:solidFill>
                  <a:schemeClr val="tx1"/>
                </a:solidFill>
              </a:rPr>
              <a:t> $s6,$s7,20</a:t>
            </a:r>
          </a:p>
        </p:txBody>
      </p:sp>
      <p:cxnSp>
        <p:nvCxnSpPr>
          <p:cNvPr id="15" name="直線コネクタ 14"/>
          <p:cNvCxnSpPr/>
          <p:nvPr/>
        </p:nvCxnSpPr>
        <p:spPr>
          <a:xfrm>
            <a:off x="755705" y="6532815"/>
            <a:ext cx="0" cy="1609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23529" y="5741251"/>
            <a:ext cx="248786" cy="230832"/>
          </a:xfrm>
          <a:prstGeom prst="rect">
            <a:avLst/>
          </a:prstGeom>
          <a:noFill/>
        </p:spPr>
        <p:txBody>
          <a:bodyPr wrap="none" rtlCol="0">
            <a:spAutoFit/>
          </a:bodyPr>
          <a:lstStyle/>
          <a:p>
            <a:r>
              <a:rPr kumimoji="1" lang="en-US" altLang="ja-JP" sz="900" dirty="0"/>
              <a:t>0</a:t>
            </a:r>
            <a:endParaRPr kumimoji="1" lang="ja-JP" altLang="en-US" sz="900" dirty="0"/>
          </a:p>
        </p:txBody>
      </p:sp>
      <p:sp>
        <p:nvSpPr>
          <p:cNvPr id="159" name="テキスト ボックス 158"/>
          <p:cNvSpPr txBox="1"/>
          <p:nvPr/>
        </p:nvSpPr>
        <p:spPr>
          <a:xfrm>
            <a:off x="123529" y="5884773"/>
            <a:ext cx="248786" cy="230832"/>
          </a:xfrm>
          <a:prstGeom prst="rect">
            <a:avLst/>
          </a:prstGeom>
          <a:noFill/>
        </p:spPr>
        <p:txBody>
          <a:bodyPr wrap="none" rtlCol="0">
            <a:spAutoFit/>
          </a:bodyPr>
          <a:lstStyle/>
          <a:p>
            <a:r>
              <a:rPr kumimoji="1" lang="en-US" altLang="ja-JP" sz="900" dirty="0"/>
              <a:t>4</a:t>
            </a:r>
            <a:endParaRPr kumimoji="1" lang="ja-JP" altLang="en-US" sz="900" dirty="0"/>
          </a:p>
        </p:txBody>
      </p:sp>
      <p:sp>
        <p:nvSpPr>
          <p:cNvPr id="161" name="テキスト ボックス 160"/>
          <p:cNvSpPr txBox="1"/>
          <p:nvPr/>
        </p:nvSpPr>
        <p:spPr>
          <a:xfrm>
            <a:off x="125311" y="6015683"/>
            <a:ext cx="248786" cy="230832"/>
          </a:xfrm>
          <a:prstGeom prst="rect">
            <a:avLst/>
          </a:prstGeom>
          <a:noFill/>
        </p:spPr>
        <p:txBody>
          <a:bodyPr wrap="none" rtlCol="0">
            <a:spAutoFit/>
          </a:bodyPr>
          <a:lstStyle/>
          <a:p>
            <a:r>
              <a:rPr kumimoji="1" lang="en-US" altLang="ja-JP" sz="900" dirty="0"/>
              <a:t>8</a:t>
            </a:r>
            <a:endParaRPr kumimoji="1" lang="ja-JP" altLang="en-US" sz="900" dirty="0"/>
          </a:p>
        </p:txBody>
      </p:sp>
      <p:sp>
        <p:nvSpPr>
          <p:cNvPr id="162" name="テキスト ボックス 161"/>
          <p:cNvSpPr txBox="1"/>
          <p:nvPr/>
        </p:nvSpPr>
        <p:spPr>
          <a:xfrm>
            <a:off x="61192" y="6159205"/>
            <a:ext cx="312906" cy="230832"/>
          </a:xfrm>
          <a:prstGeom prst="rect">
            <a:avLst/>
          </a:prstGeom>
          <a:noFill/>
        </p:spPr>
        <p:txBody>
          <a:bodyPr wrap="none" rtlCol="0">
            <a:spAutoFit/>
          </a:bodyPr>
          <a:lstStyle/>
          <a:p>
            <a:r>
              <a:rPr kumimoji="1" lang="en-US" altLang="ja-JP" sz="900" dirty="0"/>
              <a:t>12</a:t>
            </a:r>
            <a:endParaRPr kumimoji="1" lang="ja-JP" altLang="en-US" sz="900" dirty="0"/>
          </a:p>
        </p:txBody>
      </p:sp>
      <p:sp>
        <p:nvSpPr>
          <p:cNvPr id="163" name="テキスト ボックス 162"/>
          <p:cNvSpPr txBox="1"/>
          <p:nvPr/>
        </p:nvSpPr>
        <p:spPr>
          <a:xfrm>
            <a:off x="61192" y="6292353"/>
            <a:ext cx="312906" cy="230832"/>
          </a:xfrm>
          <a:prstGeom prst="rect">
            <a:avLst/>
          </a:prstGeom>
          <a:noFill/>
        </p:spPr>
        <p:txBody>
          <a:bodyPr wrap="none" rtlCol="0">
            <a:spAutoFit/>
          </a:bodyPr>
          <a:lstStyle/>
          <a:p>
            <a:r>
              <a:rPr kumimoji="1" lang="en-US" altLang="ja-JP" sz="900" dirty="0"/>
              <a:t>16</a:t>
            </a:r>
            <a:endParaRPr kumimoji="1" lang="ja-JP" altLang="en-US" sz="900" dirty="0"/>
          </a:p>
        </p:txBody>
      </p:sp>
      <p:sp>
        <p:nvSpPr>
          <p:cNvPr id="17" name="テキスト ボックス 16"/>
          <p:cNvSpPr txBox="1"/>
          <p:nvPr/>
        </p:nvSpPr>
        <p:spPr>
          <a:xfrm>
            <a:off x="242774" y="5482327"/>
            <a:ext cx="987771" cy="307777"/>
          </a:xfrm>
          <a:prstGeom prst="rect">
            <a:avLst/>
          </a:prstGeom>
          <a:noFill/>
        </p:spPr>
        <p:txBody>
          <a:bodyPr wrap="none" rtlCol="0">
            <a:spAutoFit/>
          </a:bodyPr>
          <a:lstStyle/>
          <a:p>
            <a:r>
              <a:rPr lang="ja-JP" altLang="en-US" sz="1400" dirty="0"/>
              <a:t>プログラム</a:t>
            </a:r>
            <a:endParaRPr kumimoji="1" lang="ja-JP" altLang="en-US" sz="1400" dirty="0"/>
          </a:p>
        </p:txBody>
      </p:sp>
      <p:grpSp>
        <p:nvGrpSpPr>
          <p:cNvPr id="18" name="グループ化 17"/>
          <p:cNvGrpSpPr/>
          <p:nvPr/>
        </p:nvGrpSpPr>
        <p:grpSpPr>
          <a:xfrm>
            <a:off x="2121073" y="1310329"/>
            <a:ext cx="206723" cy="5524736"/>
            <a:chOff x="2115189" y="1312037"/>
            <a:chExt cx="206723" cy="5524736"/>
          </a:xfrm>
        </p:grpSpPr>
        <p:cxnSp>
          <p:nvCxnSpPr>
            <p:cNvPr id="191" name="直線コネクタ 190"/>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4" name="直線矢印コネクタ 193"/>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6" name="グループ化 225"/>
          <p:cNvGrpSpPr/>
          <p:nvPr/>
        </p:nvGrpSpPr>
        <p:grpSpPr>
          <a:xfrm>
            <a:off x="651582" y="1345377"/>
            <a:ext cx="1060758" cy="265735"/>
            <a:chOff x="189062" y="1247706"/>
            <a:chExt cx="1060758" cy="265735"/>
          </a:xfrm>
        </p:grpSpPr>
        <p:sp>
          <p:nvSpPr>
            <p:cNvPr id="225" name="角丸四角形 22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cxnSp>
        <p:nvCxnSpPr>
          <p:cNvPr id="210" name="直線矢印コネクタ 209"/>
          <p:cNvCxnSpPr/>
          <p:nvPr/>
        </p:nvCxnSpPr>
        <p:spPr>
          <a:xfrm flipV="1">
            <a:off x="4147323" y="3152887"/>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H="1">
            <a:off x="3070817" y="3154745"/>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3" name="グループ化 252"/>
          <p:cNvGrpSpPr/>
          <p:nvPr/>
        </p:nvGrpSpPr>
        <p:grpSpPr>
          <a:xfrm>
            <a:off x="2833986" y="1347287"/>
            <a:ext cx="1060758" cy="265735"/>
            <a:chOff x="189062" y="1247706"/>
            <a:chExt cx="1060758" cy="265735"/>
          </a:xfrm>
        </p:grpSpPr>
        <p:sp>
          <p:nvSpPr>
            <p:cNvPr id="254" name="角丸四角形 253"/>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284" name="グループ化 283"/>
          <p:cNvGrpSpPr/>
          <p:nvPr/>
        </p:nvGrpSpPr>
        <p:grpSpPr>
          <a:xfrm>
            <a:off x="652910" y="1345732"/>
            <a:ext cx="1060758" cy="265735"/>
            <a:chOff x="189062" y="1247706"/>
            <a:chExt cx="1060758" cy="265735"/>
          </a:xfrm>
        </p:grpSpPr>
        <p:sp>
          <p:nvSpPr>
            <p:cNvPr id="285" name="角丸四角形 28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grpSp>
        <p:nvGrpSpPr>
          <p:cNvPr id="287" name="グループ化 286"/>
          <p:cNvGrpSpPr/>
          <p:nvPr/>
        </p:nvGrpSpPr>
        <p:grpSpPr>
          <a:xfrm>
            <a:off x="4833997" y="1340724"/>
            <a:ext cx="1060758" cy="265735"/>
            <a:chOff x="189062" y="1247706"/>
            <a:chExt cx="1060758" cy="265735"/>
          </a:xfrm>
        </p:grpSpPr>
        <p:sp>
          <p:nvSpPr>
            <p:cNvPr id="288" name="角丸四角形 287"/>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290" name="グループ化 289"/>
          <p:cNvGrpSpPr/>
          <p:nvPr/>
        </p:nvGrpSpPr>
        <p:grpSpPr>
          <a:xfrm>
            <a:off x="2834045" y="1347556"/>
            <a:ext cx="1060758" cy="265735"/>
            <a:chOff x="189062" y="1247706"/>
            <a:chExt cx="1060758" cy="265735"/>
          </a:xfrm>
        </p:grpSpPr>
        <p:sp>
          <p:nvSpPr>
            <p:cNvPr id="291" name="角丸四角形 290"/>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grpSp>
        <p:nvGrpSpPr>
          <p:cNvPr id="293" name="グループ化 292"/>
          <p:cNvGrpSpPr/>
          <p:nvPr/>
        </p:nvGrpSpPr>
        <p:grpSpPr>
          <a:xfrm>
            <a:off x="652910" y="1338445"/>
            <a:ext cx="1060758" cy="265735"/>
            <a:chOff x="189062" y="1247706"/>
            <a:chExt cx="1060758" cy="265735"/>
          </a:xfrm>
        </p:grpSpPr>
        <p:sp>
          <p:nvSpPr>
            <p:cNvPr id="294" name="角丸四角形 293"/>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sub $t2,$s3,$s4</a:t>
              </a:r>
            </a:p>
          </p:txBody>
        </p:sp>
      </p:grpSp>
      <p:grpSp>
        <p:nvGrpSpPr>
          <p:cNvPr id="297" name="グループ化 296"/>
          <p:cNvGrpSpPr/>
          <p:nvPr/>
        </p:nvGrpSpPr>
        <p:grpSpPr>
          <a:xfrm>
            <a:off x="2123006" y="1315859"/>
            <a:ext cx="206723" cy="5524736"/>
            <a:chOff x="2115189" y="1312037"/>
            <a:chExt cx="206723" cy="5524736"/>
          </a:xfrm>
        </p:grpSpPr>
        <p:cxnSp>
          <p:nvCxnSpPr>
            <p:cNvPr id="298" name="直線コネクタ 297"/>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0" name="直線矢印コネクタ 299"/>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1" name="正方形/長方形 300"/>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04" name="直線コネクタ 303"/>
          <p:cNvCxnSpPr/>
          <p:nvPr/>
        </p:nvCxnSpPr>
        <p:spPr>
          <a:xfrm>
            <a:off x="4420300" y="1317360"/>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06" name="正方形/長方形 305"/>
          <p:cNvSpPr/>
          <p:nvPr/>
        </p:nvSpPr>
        <p:spPr>
          <a:xfrm>
            <a:off x="4354488" y="1833475"/>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1" name="直線コネクタ 430"/>
          <p:cNvCxnSpPr/>
          <p:nvPr/>
        </p:nvCxnSpPr>
        <p:spPr>
          <a:xfrm>
            <a:off x="6193184" y="1322100"/>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33" name="正方形/長方形 432"/>
          <p:cNvSpPr/>
          <p:nvPr/>
        </p:nvSpPr>
        <p:spPr>
          <a:xfrm>
            <a:off x="6126930" y="1836380"/>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4" name="グループ化 383"/>
          <p:cNvGrpSpPr/>
          <p:nvPr/>
        </p:nvGrpSpPr>
        <p:grpSpPr>
          <a:xfrm>
            <a:off x="6556718" y="1334154"/>
            <a:ext cx="1060758" cy="265735"/>
            <a:chOff x="189062" y="1247706"/>
            <a:chExt cx="1060758" cy="265735"/>
          </a:xfrm>
        </p:grpSpPr>
        <p:sp>
          <p:nvSpPr>
            <p:cNvPr id="390" name="角丸四角形 389"/>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215165" y="1292621"/>
              <a:ext cx="1010137"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add $t1,$s0,$s1</a:t>
              </a:r>
            </a:p>
          </p:txBody>
        </p:sp>
      </p:grpSp>
      <p:grpSp>
        <p:nvGrpSpPr>
          <p:cNvPr id="393" name="グループ化 392"/>
          <p:cNvGrpSpPr/>
          <p:nvPr/>
        </p:nvGrpSpPr>
        <p:grpSpPr>
          <a:xfrm>
            <a:off x="4834611" y="1336372"/>
            <a:ext cx="1060758" cy="265735"/>
            <a:chOff x="189062" y="1247706"/>
            <a:chExt cx="1060758" cy="265735"/>
          </a:xfrm>
        </p:grpSpPr>
        <p:sp>
          <p:nvSpPr>
            <p:cNvPr id="398" name="角丸四角形 397"/>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a:solidFill>
                    <a:schemeClr val="tx1"/>
                  </a:solidFill>
                </a:rPr>
                <a:t>sub $t2,$s3,$s4</a:t>
              </a:r>
            </a:p>
          </p:txBody>
        </p:sp>
      </p:grpSp>
      <p:grpSp>
        <p:nvGrpSpPr>
          <p:cNvPr id="405" name="グループ化 404"/>
          <p:cNvGrpSpPr/>
          <p:nvPr/>
        </p:nvGrpSpPr>
        <p:grpSpPr>
          <a:xfrm>
            <a:off x="2838292" y="1343453"/>
            <a:ext cx="1060758" cy="265735"/>
            <a:chOff x="189062" y="1247706"/>
            <a:chExt cx="1060758" cy="265735"/>
          </a:xfrm>
        </p:grpSpPr>
        <p:sp>
          <p:nvSpPr>
            <p:cNvPr id="409" name="角丸四角形 408"/>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err="1">
                  <a:solidFill>
                    <a:schemeClr val="tx1"/>
                  </a:solidFill>
                </a:rPr>
                <a:t>sw</a:t>
              </a:r>
              <a:r>
                <a:rPr lang="en-US" altLang="ja-JP" sz="1100" dirty="0">
                  <a:solidFill>
                    <a:schemeClr val="tx1"/>
                  </a:solidFill>
                </a:rPr>
                <a:t> $s5, 16($t0)</a:t>
              </a:r>
            </a:p>
          </p:txBody>
        </p:sp>
      </p:grpSp>
      <p:grpSp>
        <p:nvGrpSpPr>
          <p:cNvPr id="412" name="グループ化 411"/>
          <p:cNvGrpSpPr/>
          <p:nvPr/>
        </p:nvGrpSpPr>
        <p:grpSpPr>
          <a:xfrm>
            <a:off x="652910" y="1338445"/>
            <a:ext cx="1060758" cy="265735"/>
            <a:chOff x="189062" y="1247706"/>
            <a:chExt cx="1060758" cy="265735"/>
          </a:xfrm>
        </p:grpSpPr>
        <p:sp>
          <p:nvSpPr>
            <p:cNvPr id="415" name="角丸四角形 414"/>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220065" y="1290109"/>
              <a:ext cx="992766" cy="196393"/>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1100" dirty="0" err="1">
                  <a:solidFill>
                    <a:schemeClr val="tx1"/>
                  </a:solidFill>
                </a:rPr>
                <a:t>beq</a:t>
              </a:r>
              <a:r>
                <a:rPr lang="en-US" altLang="ja-JP" sz="1100" dirty="0">
                  <a:solidFill>
                    <a:schemeClr val="tx1"/>
                  </a:solidFill>
                </a:rPr>
                <a:t> $s6,$s7,20</a:t>
              </a:r>
            </a:p>
          </p:txBody>
        </p:sp>
      </p:grpSp>
      <p:cxnSp>
        <p:nvCxnSpPr>
          <p:cNvPr id="343" name="直線コネクタ 342"/>
          <p:cNvCxnSpPr/>
          <p:nvPr/>
        </p:nvCxnSpPr>
        <p:spPr>
          <a:xfrm>
            <a:off x="2256957" y="1317949"/>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18" name="正方形/長方形 417"/>
          <p:cNvSpPr/>
          <p:nvPr/>
        </p:nvSpPr>
        <p:spPr>
          <a:xfrm>
            <a:off x="2193583" y="1839849"/>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4" name="直線コネクタ 433"/>
          <p:cNvCxnSpPr/>
          <p:nvPr/>
        </p:nvCxnSpPr>
        <p:spPr>
          <a:xfrm>
            <a:off x="4419478" y="1313893"/>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38" name="正方形/長方形 437"/>
          <p:cNvSpPr/>
          <p:nvPr/>
        </p:nvSpPr>
        <p:spPr>
          <a:xfrm>
            <a:off x="4353666" y="1830008"/>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8" name="直線コネクタ 527"/>
          <p:cNvCxnSpPr/>
          <p:nvPr/>
        </p:nvCxnSpPr>
        <p:spPr>
          <a:xfrm>
            <a:off x="6192362" y="1318633"/>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30" name="正方形/長方形 529"/>
          <p:cNvSpPr/>
          <p:nvPr/>
        </p:nvSpPr>
        <p:spPr>
          <a:xfrm>
            <a:off x="6126108" y="1832913"/>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0" name="直線コネクタ 549"/>
          <p:cNvCxnSpPr/>
          <p:nvPr/>
        </p:nvCxnSpPr>
        <p:spPr>
          <a:xfrm>
            <a:off x="7881484" y="1307045"/>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1" name="正方形/長方形 550"/>
          <p:cNvSpPr/>
          <p:nvPr/>
        </p:nvSpPr>
        <p:spPr>
          <a:xfrm>
            <a:off x="7813383" y="2417720"/>
            <a:ext cx="132910" cy="4097444"/>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173610" y="1698497"/>
            <a:ext cx="7674700" cy="4817103"/>
            <a:chOff x="173610" y="1698497"/>
            <a:chExt cx="7674700" cy="4817103"/>
          </a:xfrm>
        </p:grpSpPr>
        <p:grpSp>
          <p:nvGrpSpPr>
            <p:cNvPr id="3" name="グループ化 2"/>
            <p:cNvGrpSpPr/>
            <p:nvPr/>
          </p:nvGrpSpPr>
          <p:grpSpPr>
            <a:xfrm>
              <a:off x="173610" y="1698497"/>
              <a:ext cx="7674700" cy="4817103"/>
              <a:chOff x="173610" y="1698497"/>
              <a:chExt cx="7674700" cy="4817103"/>
            </a:xfrm>
          </p:grpSpPr>
          <p:cxnSp>
            <p:nvCxnSpPr>
              <p:cNvPr id="305" name="直線矢印コネクタ 304"/>
              <p:cNvCxnSpPr/>
              <p:nvPr/>
            </p:nvCxnSpPr>
            <p:spPr>
              <a:xfrm>
                <a:off x="4065630" y="4153192"/>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7" name="直線矢印コネクタ 416"/>
              <p:cNvCxnSpPr/>
              <p:nvPr/>
            </p:nvCxnSpPr>
            <p:spPr>
              <a:xfrm>
                <a:off x="4063025" y="3750903"/>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直線矢印コネクタ 431"/>
              <p:cNvCxnSpPr/>
              <p:nvPr/>
            </p:nvCxnSpPr>
            <p:spPr>
              <a:xfrm>
                <a:off x="6041491" y="4065093"/>
                <a:ext cx="8597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9" name="直線矢印コネクタ 348"/>
              <p:cNvCxnSpPr/>
              <p:nvPr/>
            </p:nvCxnSpPr>
            <p:spPr>
              <a:xfrm>
                <a:off x="2122185" y="4579987"/>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5" name="テキスト ボックス 424"/>
              <p:cNvSpPr txBox="1"/>
              <p:nvPr/>
            </p:nvSpPr>
            <p:spPr>
              <a:xfrm rot="16200000">
                <a:off x="4017771" y="3418973"/>
                <a:ext cx="453970" cy="230832"/>
              </a:xfrm>
              <a:prstGeom prst="rect">
                <a:avLst/>
              </a:prstGeom>
              <a:noFill/>
            </p:spPr>
            <p:txBody>
              <a:bodyPr wrap="none" rtlCol="0">
                <a:spAutoFit/>
              </a:bodyPr>
              <a:lstStyle/>
              <a:p>
                <a:r>
                  <a:rPr kumimoji="1" lang="en-US" altLang="ja-JP" sz="900" dirty="0">
                    <a:solidFill>
                      <a:srgbClr val="C00000"/>
                    </a:solidFill>
                  </a:rPr>
                  <a:t>“</a:t>
                </a:r>
                <a:r>
                  <a:rPr lang="en-US" altLang="ja-JP" sz="900" dirty="0">
                    <a:solidFill>
                      <a:srgbClr val="C00000"/>
                    </a:solidFill>
                  </a:rPr>
                  <a:t>32</a:t>
                </a:r>
                <a:r>
                  <a:rPr kumimoji="1" lang="en-US" altLang="ja-JP" sz="900" dirty="0">
                    <a:solidFill>
                      <a:srgbClr val="C00000"/>
                    </a:solidFill>
                  </a:rPr>
                  <a:t>0”</a:t>
                </a:r>
                <a:endParaRPr kumimoji="1" lang="ja-JP" altLang="en-US" sz="900" dirty="0">
                  <a:solidFill>
                    <a:srgbClr val="C00000"/>
                  </a:solidFill>
                </a:endParaRPr>
              </a:p>
            </p:txBody>
          </p:sp>
          <p:cxnSp>
            <p:nvCxnSpPr>
              <p:cNvPr id="437" name="直線矢印コネクタ 436"/>
              <p:cNvCxnSpPr/>
              <p:nvPr/>
            </p:nvCxnSpPr>
            <p:spPr>
              <a:xfrm>
                <a:off x="4064808" y="4149725"/>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9" name="直線矢印コネクタ 438"/>
              <p:cNvCxnSpPr/>
              <p:nvPr/>
            </p:nvCxnSpPr>
            <p:spPr>
              <a:xfrm>
                <a:off x="4062203" y="3747436"/>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0" name="テキスト ボックス 439"/>
              <p:cNvSpPr txBox="1"/>
              <p:nvPr/>
            </p:nvSpPr>
            <p:spPr>
              <a:xfrm rot="16200000">
                <a:off x="4049832" y="4238649"/>
                <a:ext cx="389850" cy="230832"/>
              </a:xfrm>
              <a:prstGeom prst="rect">
                <a:avLst/>
              </a:prstGeom>
              <a:noFill/>
            </p:spPr>
            <p:txBody>
              <a:bodyPr wrap="none" rtlCol="0">
                <a:spAutoFit/>
              </a:bodyPr>
              <a:lstStyle/>
              <a:p>
                <a:r>
                  <a:rPr kumimoji="1" lang="en-US" altLang="ja-JP" sz="900" dirty="0">
                    <a:solidFill>
                      <a:srgbClr val="C00000"/>
                    </a:solidFill>
                  </a:rPr>
                  <a:t>“</a:t>
                </a:r>
                <a:r>
                  <a:rPr lang="en-US" altLang="ja-JP" sz="900" dirty="0">
                    <a:solidFill>
                      <a:srgbClr val="C00000"/>
                    </a:solidFill>
                  </a:rPr>
                  <a:t>8</a:t>
                </a:r>
                <a:r>
                  <a:rPr kumimoji="1" lang="en-US" altLang="ja-JP" sz="900" dirty="0">
                    <a:solidFill>
                      <a:srgbClr val="C00000"/>
                    </a:solidFill>
                  </a:rPr>
                  <a:t>0”</a:t>
                </a:r>
                <a:endParaRPr kumimoji="1" lang="ja-JP" altLang="en-US" sz="900" dirty="0">
                  <a:solidFill>
                    <a:srgbClr val="C00000"/>
                  </a:solidFill>
                </a:endParaRPr>
              </a:p>
            </p:txBody>
          </p:sp>
          <p:grpSp>
            <p:nvGrpSpPr>
              <p:cNvPr id="441" name="グループ化 440"/>
              <p:cNvGrpSpPr/>
              <p:nvPr/>
            </p:nvGrpSpPr>
            <p:grpSpPr>
              <a:xfrm>
                <a:off x="2271231" y="2640570"/>
                <a:ext cx="2081493" cy="3875030"/>
                <a:chOff x="2269902" y="2634159"/>
                <a:chExt cx="2081493" cy="3875030"/>
              </a:xfrm>
            </p:grpSpPr>
            <p:grpSp>
              <p:nvGrpSpPr>
                <p:cNvPr id="442" name="グループ化 441"/>
                <p:cNvGrpSpPr/>
                <p:nvPr/>
              </p:nvGrpSpPr>
              <p:grpSpPr>
                <a:xfrm>
                  <a:off x="2269902" y="2634159"/>
                  <a:ext cx="2081493" cy="3875030"/>
                  <a:chOff x="2269902" y="2634159"/>
                  <a:chExt cx="2081493" cy="3875030"/>
                </a:xfrm>
              </p:grpSpPr>
              <p:grpSp>
                <p:nvGrpSpPr>
                  <p:cNvPr id="445" name="グループ化 444"/>
                  <p:cNvGrpSpPr/>
                  <p:nvPr/>
                </p:nvGrpSpPr>
                <p:grpSpPr>
                  <a:xfrm>
                    <a:off x="2321912" y="2634159"/>
                    <a:ext cx="2029483" cy="3770684"/>
                    <a:chOff x="2475974" y="2794750"/>
                    <a:chExt cx="2029483" cy="3770684"/>
                  </a:xfrm>
                </p:grpSpPr>
                <p:cxnSp>
                  <p:nvCxnSpPr>
                    <p:cNvPr id="450" name="直線矢印コネクタ 449"/>
                    <p:cNvCxnSpPr/>
                    <p:nvPr/>
                  </p:nvCxnSpPr>
                  <p:spPr>
                    <a:xfrm>
                      <a:off x="4346982" y="6344957"/>
                      <a:ext cx="1584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1" name="テキスト ボックス 450"/>
                    <p:cNvSpPr txBox="1"/>
                    <p:nvPr/>
                  </p:nvSpPr>
                  <p:spPr>
                    <a:xfrm>
                      <a:off x="3083545" y="3352601"/>
                      <a:ext cx="1056700" cy="246221"/>
                    </a:xfrm>
                    <a:prstGeom prst="rect">
                      <a:avLst/>
                    </a:prstGeom>
                    <a:noFill/>
                  </p:spPr>
                  <p:txBody>
                    <a:bodyPr wrap="none" rtlCol="0">
                      <a:spAutoFit/>
                    </a:bodyPr>
                    <a:lstStyle/>
                    <a:p>
                      <a:r>
                        <a:rPr kumimoji="1" lang="ja-JP" altLang="en-US" sz="1000" dirty="0"/>
                        <a:t>レジスタファイル</a:t>
                      </a:r>
                    </a:p>
                  </p:txBody>
                </p:sp>
                <p:sp>
                  <p:nvSpPr>
                    <p:cNvPr id="452" name="正方形/長方形 451"/>
                    <p:cNvSpPr/>
                    <p:nvPr/>
                  </p:nvSpPr>
                  <p:spPr>
                    <a:xfrm>
                      <a:off x="3138714" y="3592494"/>
                      <a:ext cx="1076223" cy="1811109"/>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453" name="円/楕円 452"/>
                    <p:cNvSpPr/>
                    <p:nvPr/>
                  </p:nvSpPr>
                  <p:spPr>
                    <a:xfrm>
                      <a:off x="2826410" y="2794750"/>
                      <a:ext cx="420313" cy="66213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テキスト ボックス 453"/>
                    <p:cNvSpPr txBox="1"/>
                    <p:nvPr/>
                  </p:nvSpPr>
                  <p:spPr>
                    <a:xfrm rot="16200000">
                      <a:off x="2745029" y="2963047"/>
                      <a:ext cx="595035" cy="338554"/>
                    </a:xfrm>
                    <a:prstGeom prst="rect">
                      <a:avLst/>
                    </a:prstGeom>
                    <a:noFill/>
                  </p:spPr>
                  <p:txBody>
                    <a:bodyPr wrap="none" rtlCol="0">
                      <a:spAutoFit/>
                    </a:bodyPr>
                    <a:lstStyle/>
                    <a:p>
                      <a:r>
                        <a:rPr lang="ja-JP" altLang="en-US" sz="1600" dirty="0"/>
                        <a:t>制御</a:t>
                      </a:r>
                      <a:endParaRPr kumimoji="1" lang="ja-JP" altLang="en-US" sz="1600" dirty="0"/>
                    </a:p>
                  </p:txBody>
                </p:sp>
                <p:cxnSp>
                  <p:nvCxnSpPr>
                    <p:cNvPr id="455" name="直線矢印コネクタ 454"/>
                    <p:cNvCxnSpPr/>
                    <p:nvPr/>
                  </p:nvCxnSpPr>
                  <p:spPr>
                    <a:xfrm>
                      <a:off x="2475974" y="4728693"/>
                      <a:ext cx="122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直線矢印コネクタ 455"/>
                    <p:cNvCxnSpPr/>
                    <p:nvPr/>
                  </p:nvCxnSpPr>
                  <p:spPr>
                    <a:xfrm>
                      <a:off x="2598505" y="3837884"/>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7" name="直線矢印コネクタ 456"/>
                    <p:cNvCxnSpPr/>
                    <p:nvPr/>
                  </p:nvCxnSpPr>
                  <p:spPr>
                    <a:xfrm>
                      <a:off x="2598505" y="3127755"/>
                      <a:ext cx="2253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8" name="直線矢印コネクタ 457"/>
                    <p:cNvCxnSpPr/>
                    <p:nvPr/>
                  </p:nvCxnSpPr>
                  <p:spPr>
                    <a:xfrm>
                      <a:off x="2598505" y="3139029"/>
                      <a:ext cx="0" cy="332756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9" name="直線矢印コネクタ 458"/>
                    <p:cNvCxnSpPr/>
                    <p:nvPr/>
                  </p:nvCxnSpPr>
                  <p:spPr>
                    <a:xfrm>
                      <a:off x="2598505" y="4244067"/>
                      <a:ext cx="52414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0" name="直線矢印コネクタ 459"/>
                    <p:cNvCxnSpPr/>
                    <p:nvPr/>
                  </p:nvCxnSpPr>
                  <p:spPr>
                    <a:xfrm>
                      <a:off x="2598503" y="6466594"/>
                      <a:ext cx="16444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1" name="直線矢印コネクタ 460"/>
                    <p:cNvCxnSpPr/>
                    <p:nvPr/>
                  </p:nvCxnSpPr>
                  <p:spPr>
                    <a:xfrm flipV="1">
                      <a:off x="3083879" y="5750711"/>
                      <a:ext cx="0" cy="32336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2" name="台形 461"/>
                    <p:cNvSpPr/>
                    <p:nvPr/>
                  </p:nvSpPr>
                  <p:spPr>
                    <a:xfrm rot="5400000">
                      <a:off x="4079843" y="6274060"/>
                      <a:ext cx="440950" cy="141797"/>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3" name="直線コネクタ 462"/>
                    <p:cNvCxnSpPr/>
                    <p:nvPr/>
                  </p:nvCxnSpPr>
                  <p:spPr>
                    <a:xfrm>
                      <a:off x="2572879"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4" name="直線コネクタ 463"/>
                    <p:cNvCxnSpPr/>
                    <p:nvPr/>
                  </p:nvCxnSpPr>
                  <p:spPr>
                    <a:xfrm>
                      <a:off x="3056188" y="5740520"/>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5" name="直線コネクタ 464"/>
                    <p:cNvCxnSpPr/>
                    <p:nvPr/>
                  </p:nvCxnSpPr>
                  <p:spPr>
                    <a:xfrm>
                      <a:off x="2572878" y="5742751"/>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6" name="直線矢印コネクタ 465"/>
                    <p:cNvCxnSpPr/>
                    <p:nvPr/>
                  </p:nvCxnSpPr>
                  <p:spPr>
                    <a:xfrm>
                      <a:off x="3080732" y="6074071"/>
                      <a:ext cx="1423397"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直線矢印コネクタ 467"/>
                    <p:cNvCxnSpPr/>
                    <p:nvPr/>
                  </p:nvCxnSpPr>
                  <p:spPr>
                    <a:xfrm flipH="1">
                      <a:off x="3254318" y="3189837"/>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9" name="直線矢印コネクタ 468"/>
                    <p:cNvCxnSpPr/>
                    <p:nvPr/>
                  </p:nvCxnSpPr>
                  <p:spPr>
                    <a:xfrm flipH="1">
                      <a:off x="3231367" y="30286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0" name="円/楕円 469"/>
                    <p:cNvSpPr/>
                    <p:nvPr/>
                  </p:nvSpPr>
                  <p:spPr>
                    <a:xfrm>
                      <a:off x="2565465" y="469908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1" name="直線矢印コネクタ 470"/>
                    <p:cNvCxnSpPr/>
                    <p:nvPr/>
                  </p:nvCxnSpPr>
                  <p:spPr>
                    <a:xfrm>
                      <a:off x="2598839" y="5748260"/>
                      <a:ext cx="4829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2" name="直線矢印コネクタ 471"/>
                    <p:cNvCxnSpPr/>
                    <p:nvPr/>
                  </p:nvCxnSpPr>
                  <p:spPr>
                    <a:xfrm flipH="1">
                      <a:off x="3222324" y="29755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直線矢印コネクタ 472"/>
                    <p:cNvCxnSpPr/>
                    <p:nvPr/>
                  </p:nvCxnSpPr>
                  <p:spPr>
                    <a:xfrm flipH="1">
                      <a:off x="3244702" y="3250792"/>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46" name="テキスト ボックス 445"/>
                  <p:cNvSpPr txBox="1"/>
                  <p:nvPr/>
                </p:nvSpPr>
                <p:spPr>
                  <a:xfrm>
                    <a:off x="2269902" y="2721773"/>
                    <a:ext cx="489236" cy="230832"/>
                  </a:xfrm>
                  <a:prstGeom prst="rect">
                    <a:avLst/>
                  </a:prstGeom>
                  <a:noFill/>
                </p:spPr>
                <p:txBody>
                  <a:bodyPr wrap="none" rtlCol="0">
                    <a:spAutoFit/>
                  </a:bodyPr>
                  <a:lstStyle/>
                  <a:p>
                    <a:r>
                      <a:rPr kumimoji="1" lang="en-US" altLang="ja-JP" sz="900" dirty="0">
                        <a:solidFill>
                          <a:srgbClr val="C00000"/>
                        </a:solidFill>
                      </a:rPr>
                      <a:t>“ALU”</a:t>
                    </a:r>
                    <a:endParaRPr kumimoji="1" lang="ja-JP" altLang="en-US" sz="900" dirty="0">
                      <a:solidFill>
                        <a:srgbClr val="C00000"/>
                      </a:solidFill>
                    </a:endParaRPr>
                  </a:p>
                </p:txBody>
              </p:sp>
              <p:sp>
                <p:nvSpPr>
                  <p:cNvPr id="447" name="テキスト ボックス 446"/>
                  <p:cNvSpPr txBox="1"/>
                  <p:nvPr/>
                </p:nvSpPr>
                <p:spPr>
                  <a:xfrm>
                    <a:off x="3485452" y="6278357"/>
                    <a:ext cx="627095" cy="230832"/>
                  </a:xfrm>
                  <a:prstGeom prst="rect">
                    <a:avLst/>
                  </a:prstGeom>
                  <a:noFill/>
                </p:spPr>
                <p:txBody>
                  <a:bodyPr wrap="none" rtlCol="0">
                    <a:spAutoFit/>
                  </a:bodyPr>
                  <a:lstStyle/>
                  <a:p>
                    <a:r>
                      <a:rPr kumimoji="1" lang="en-US" altLang="ja-JP" sz="900" dirty="0">
                        <a:solidFill>
                          <a:srgbClr val="C00000"/>
                        </a:solidFill>
                      </a:rPr>
                      <a:t>“10($t2)”</a:t>
                    </a:r>
                    <a:endParaRPr kumimoji="1" lang="ja-JP" altLang="en-US" sz="900" dirty="0">
                      <a:solidFill>
                        <a:srgbClr val="C00000"/>
                      </a:solidFill>
                    </a:endParaRPr>
                  </a:p>
                </p:txBody>
              </p:sp>
              <p:sp>
                <p:nvSpPr>
                  <p:cNvPr id="448" name="テキスト ボックス 447"/>
                  <p:cNvSpPr txBox="1"/>
                  <p:nvPr/>
                </p:nvSpPr>
                <p:spPr>
                  <a:xfrm>
                    <a:off x="2411403" y="3862570"/>
                    <a:ext cx="588623" cy="230832"/>
                  </a:xfrm>
                  <a:prstGeom prst="rect">
                    <a:avLst/>
                  </a:prstGeom>
                  <a:noFill/>
                </p:spPr>
                <p:txBody>
                  <a:bodyPr wrap="none" rtlCol="0">
                    <a:spAutoFit/>
                  </a:bodyPr>
                  <a:lstStyle/>
                  <a:p>
                    <a:r>
                      <a:rPr kumimoji="1" lang="en-US" altLang="ja-JP" sz="900" dirty="0">
                        <a:solidFill>
                          <a:srgbClr val="C00000"/>
                        </a:solidFill>
                      </a:rPr>
                      <a:t>“</a:t>
                    </a:r>
                    <a:r>
                      <a:rPr lang="en-US" altLang="ja-JP" sz="900" dirty="0">
                        <a:solidFill>
                          <a:srgbClr val="C00000"/>
                        </a:solidFill>
                      </a:rPr>
                      <a:t>20</a:t>
                    </a:r>
                    <a:r>
                      <a:rPr kumimoji="1" lang="en-US" altLang="ja-JP" sz="900" dirty="0">
                        <a:solidFill>
                          <a:srgbClr val="C00000"/>
                        </a:solidFill>
                      </a:rPr>
                      <a:t>(s4)”</a:t>
                    </a:r>
                    <a:endParaRPr kumimoji="1" lang="ja-JP" altLang="en-US" sz="900" dirty="0">
                      <a:solidFill>
                        <a:srgbClr val="C00000"/>
                      </a:solidFill>
                    </a:endParaRPr>
                  </a:p>
                </p:txBody>
              </p:sp>
              <p:sp>
                <p:nvSpPr>
                  <p:cNvPr id="449" name="テキスト ボックス 448"/>
                  <p:cNvSpPr txBox="1"/>
                  <p:nvPr/>
                </p:nvSpPr>
                <p:spPr>
                  <a:xfrm>
                    <a:off x="2409939" y="3452102"/>
                    <a:ext cx="588623" cy="230832"/>
                  </a:xfrm>
                  <a:prstGeom prst="rect">
                    <a:avLst/>
                  </a:prstGeom>
                  <a:noFill/>
                </p:spPr>
                <p:txBody>
                  <a:bodyPr wrap="none" rtlCol="0">
                    <a:spAutoFit/>
                  </a:bodyPr>
                  <a:lstStyle/>
                  <a:p>
                    <a:r>
                      <a:rPr lang="en-US" altLang="ja-JP" sz="900" dirty="0">
                        <a:solidFill>
                          <a:srgbClr val="C00000"/>
                        </a:solidFill>
                      </a:rPr>
                      <a:t>“19</a:t>
                    </a:r>
                    <a:r>
                      <a:rPr kumimoji="1" lang="en-US" altLang="ja-JP" sz="900" dirty="0">
                        <a:solidFill>
                          <a:srgbClr val="C00000"/>
                        </a:solidFill>
                      </a:rPr>
                      <a:t>(s3)”</a:t>
                    </a:r>
                    <a:endParaRPr kumimoji="1" lang="ja-JP" altLang="en-US" sz="900" dirty="0">
                      <a:solidFill>
                        <a:srgbClr val="C00000"/>
                      </a:solidFill>
                    </a:endParaRPr>
                  </a:p>
                </p:txBody>
              </p:sp>
            </p:grpSp>
            <p:cxnSp>
              <p:nvCxnSpPr>
                <p:cNvPr id="443" name="直線矢印コネクタ 442"/>
                <p:cNvCxnSpPr/>
                <p:nvPr/>
              </p:nvCxnSpPr>
              <p:spPr>
                <a:xfrm flipV="1">
                  <a:off x="4142980" y="3144337"/>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4" name="直線矢印コネクタ 443"/>
                <p:cNvCxnSpPr/>
                <p:nvPr/>
              </p:nvCxnSpPr>
              <p:spPr>
                <a:xfrm flipH="1">
                  <a:off x="3069489" y="3148658"/>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74" name="グループ化 473"/>
              <p:cNvGrpSpPr/>
              <p:nvPr/>
            </p:nvGrpSpPr>
            <p:grpSpPr>
              <a:xfrm>
                <a:off x="188732" y="1698497"/>
                <a:ext cx="2002268" cy="3751648"/>
                <a:chOff x="197940" y="1686501"/>
                <a:chExt cx="2002268" cy="3751648"/>
              </a:xfrm>
            </p:grpSpPr>
            <p:grpSp>
              <p:nvGrpSpPr>
                <p:cNvPr id="475" name="グループ化 474"/>
                <p:cNvGrpSpPr/>
                <p:nvPr/>
              </p:nvGrpSpPr>
              <p:grpSpPr>
                <a:xfrm>
                  <a:off x="197940" y="1686501"/>
                  <a:ext cx="1911507" cy="3438708"/>
                  <a:chOff x="343345" y="1846704"/>
                  <a:chExt cx="1911507" cy="3438708"/>
                </a:xfrm>
              </p:grpSpPr>
              <p:sp>
                <p:nvSpPr>
                  <p:cNvPr id="478" name="正方形/長方形 477"/>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12</a:t>
                    </a:r>
                    <a:endParaRPr kumimoji="1" lang="ja-JP" altLang="en-US" sz="1400" dirty="0">
                      <a:solidFill>
                        <a:schemeClr val="tx1"/>
                      </a:solidFill>
                    </a:endParaRPr>
                  </a:p>
                </p:txBody>
              </p:sp>
              <p:sp>
                <p:nvSpPr>
                  <p:cNvPr id="479" name="正方形/長方形 478"/>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480" name="直線矢印コネクタ 479"/>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1" name="直線矢印コネクタ 480"/>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2" name="直線矢印コネクタ 481"/>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3" name="直線矢印コネクタ 482"/>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4" name="円/楕円 483"/>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5" name="テキスト ボックス 484"/>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cxnSp>
                <p:nvCxnSpPr>
                  <p:cNvPr id="486" name="直線矢印コネクタ 485"/>
                  <p:cNvCxnSpPr/>
                  <p:nvPr/>
                </p:nvCxnSpPr>
                <p:spPr>
                  <a:xfrm>
                    <a:off x="2141754" y="18467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7" name="台形 486"/>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8" name="直線矢印コネクタ 487"/>
                  <p:cNvCxnSpPr/>
                  <p:nvPr/>
                </p:nvCxnSpPr>
                <p:spPr>
                  <a:xfrm flipH="1">
                    <a:off x="343345" y="18467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9" name="直線矢印コネクタ 488"/>
                  <p:cNvCxnSpPr/>
                  <p:nvPr/>
                </p:nvCxnSpPr>
                <p:spPr>
                  <a:xfrm>
                    <a:off x="670053" y="42895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0" name="円/楕円 489"/>
                  <p:cNvSpPr/>
                  <p:nvPr/>
                </p:nvSpPr>
                <p:spPr>
                  <a:xfrm>
                    <a:off x="2109108" y="21117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1" name="グループ化 490"/>
                  <p:cNvGrpSpPr/>
                  <p:nvPr/>
                </p:nvGrpSpPr>
                <p:grpSpPr>
                  <a:xfrm rot="16200000">
                    <a:off x="1474273" y="2028187"/>
                    <a:ext cx="660329" cy="375143"/>
                    <a:chOff x="1943382" y="4001244"/>
                    <a:chExt cx="1983752" cy="803933"/>
                  </a:xfrm>
                </p:grpSpPr>
                <p:sp>
                  <p:nvSpPr>
                    <p:cNvPr id="495" name="台形 494"/>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二等辺三角形 495"/>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2" name="テキスト ボックス 491"/>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493" name="直線矢印コネクタ 492"/>
                  <p:cNvCxnSpPr/>
                  <p:nvPr/>
                </p:nvCxnSpPr>
                <p:spPr>
                  <a:xfrm>
                    <a:off x="343345" y="40956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4" name="直線矢印コネクタ 493"/>
                  <p:cNvCxnSpPr/>
                  <p:nvPr/>
                </p:nvCxnSpPr>
                <p:spPr>
                  <a:xfrm flipV="1">
                    <a:off x="343345" y="18467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76" name="直線矢印コネクタ 475"/>
                <p:cNvCxnSpPr/>
                <p:nvPr/>
              </p:nvCxnSpPr>
              <p:spPr>
                <a:xfrm>
                  <a:off x="1839609" y="200135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7" name="テキスト ボックス 476"/>
                <p:cNvSpPr txBox="1"/>
                <p:nvPr/>
              </p:nvSpPr>
              <p:spPr>
                <a:xfrm>
                  <a:off x="1230071" y="5130372"/>
                  <a:ext cx="970137" cy="307777"/>
                </a:xfrm>
                <a:prstGeom prst="rect">
                  <a:avLst/>
                </a:prstGeom>
                <a:noFill/>
              </p:spPr>
              <p:txBody>
                <a:bodyPr wrap="none" rtlCol="0">
                  <a:spAutoFit/>
                </a:bodyPr>
                <a:lstStyle/>
                <a:p>
                  <a:r>
                    <a:rPr kumimoji="1" lang="ja-JP" altLang="en-US" sz="1400" dirty="0"/>
                    <a:t>命令メモリ</a:t>
                  </a:r>
                </a:p>
              </p:txBody>
            </p:sp>
          </p:grpSp>
          <p:grpSp>
            <p:nvGrpSpPr>
              <p:cNvPr id="497" name="グループ化 496"/>
              <p:cNvGrpSpPr/>
              <p:nvPr/>
            </p:nvGrpSpPr>
            <p:grpSpPr>
              <a:xfrm>
                <a:off x="4486719" y="2155471"/>
                <a:ext cx="1635531" cy="4038907"/>
                <a:chOff x="4486719" y="2155471"/>
                <a:chExt cx="1635531" cy="4038907"/>
              </a:xfrm>
            </p:grpSpPr>
            <p:grpSp>
              <p:nvGrpSpPr>
                <p:cNvPr id="498" name="グループ化 497"/>
                <p:cNvGrpSpPr/>
                <p:nvPr/>
              </p:nvGrpSpPr>
              <p:grpSpPr>
                <a:xfrm>
                  <a:off x="4486719" y="2155471"/>
                  <a:ext cx="1635531" cy="4038907"/>
                  <a:chOff x="4638505" y="2312692"/>
                  <a:chExt cx="1635531" cy="4038907"/>
                </a:xfrm>
              </p:grpSpPr>
              <p:grpSp>
                <p:nvGrpSpPr>
                  <p:cNvPr id="501" name="グループ化 500"/>
                  <p:cNvGrpSpPr/>
                  <p:nvPr/>
                </p:nvGrpSpPr>
                <p:grpSpPr>
                  <a:xfrm rot="16200000">
                    <a:off x="5223663" y="3854240"/>
                    <a:ext cx="1241254" cy="705176"/>
                    <a:chOff x="1943382" y="4001244"/>
                    <a:chExt cx="1983752" cy="803933"/>
                  </a:xfrm>
                </p:grpSpPr>
                <p:sp>
                  <p:nvSpPr>
                    <p:cNvPr id="524" name="台形 523"/>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二等辺三角形 524"/>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2" name="テキスト ボックス 501"/>
                  <p:cNvSpPr txBox="1"/>
                  <p:nvPr/>
                </p:nvSpPr>
                <p:spPr>
                  <a:xfrm rot="16200000">
                    <a:off x="5651892" y="4030882"/>
                    <a:ext cx="582211" cy="338554"/>
                  </a:xfrm>
                  <a:prstGeom prst="rect">
                    <a:avLst/>
                  </a:prstGeom>
                  <a:noFill/>
                </p:spPr>
                <p:txBody>
                  <a:bodyPr wrap="none" rtlCol="0">
                    <a:spAutoFit/>
                  </a:bodyPr>
                  <a:lstStyle/>
                  <a:p>
                    <a:r>
                      <a:rPr kumimoji="1" lang="en-US" altLang="ja-JP" sz="1600" dirty="0">
                        <a:solidFill>
                          <a:schemeClr val="bg1"/>
                        </a:solidFill>
                      </a:rPr>
                      <a:t>ALU</a:t>
                    </a:r>
                    <a:endParaRPr kumimoji="1" lang="ja-JP" altLang="en-US" sz="1600" dirty="0">
                      <a:solidFill>
                        <a:schemeClr val="bg1"/>
                      </a:solidFill>
                    </a:endParaRPr>
                  </a:p>
                </p:txBody>
              </p:sp>
              <p:sp>
                <p:nvSpPr>
                  <p:cNvPr id="503" name="二等辺三角形 502"/>
                  <p:cNvSpPr/>
                  <p:nvPr/>
                </p:nvSpPr>
                <p:spPr>
                  <a:xfrm rot="16200000" flipV="1">
                    <a:off x="5770403" y="2303418"/>
                    <a:ext cx="86472" cy="1050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円/楕円 503"/>
                  <p:cNvSpPr/>
                  <p:nvPr/>
                </p:nvSpPr>
                <p:spPr>
                  <a:xfrm>
                    <a:off x="5102925" y="5577687"/>
                    <a:ext cx="479211" cy="5055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テキスト ボックス 504"/>
                  <p:cNvSpPr txBox="1"/>
                  <p:nvPr/>
                </p:nvSpPr>
                <p:spPr>
                  <a:xfrm rot="16200000">
                    <a:off x="5109392" y="5611128"/>
                    <a:ext cx="466794" cy="430887"/>
                  </a:xfrm>
                  <a:prstGeom prst="rect">
                    <a:avLst/>
                  </a:prstGeom>
                  <a:noFill/>
                </p:spPr>
                <p:txBody>
                  <a:bodyPr wrap="none" rtlCol="0">
                    <a:spAutoFit/>
                  </a:bodyPr>
                  <a:lstStyle/>
                  <a:p>
                    <a:pPr algn="ctr"/>
                    <a:r>
                      <a:rPr lang="en-US" altLang="ja-JP" sz="1100" dirty="0"/>
                      <a:t>ALU</a:t>
                    </a:r>
                    <a:br>
                      <a:rPr lang="en-US" altLang="ja-JP" sz="1100" dirty="0"/>
                    </a:br>
                    <a:r>
                      <a:rPr lang="ja-JP" altLang="en-US" sz="1100" dirty="0"/>
                      <a:t>制御</a:t>
                    </a:r>
                    <a:endParaRPr kumimoji="1" lang="ja-JP" altLang="en-US" sz="1100" dirty="0"/>
                  </a:p>
                </p:txBody>
              </p:sp>
              <p:cxnSp>
                <p:nvCxnSpPr>
                  <p:cNvPr id="506" name="直線矢印コネクタ 505"/>
                  <p:cNvCxnSpPr/>
                  <p:nvPr/>
                </p:nvCxnSpPr>
                <p:spPr>
                  <a:xfrm>
                    <a:off x="6010542" y="4715570"/>
                    <a:ext cx="0" cy="1133249"/>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7" name="直線矢印コネクタ 506"/>
                  <p:cNvCxnSpPr/>
                  <p:nvPr/>
                </p:nvCxnSpPr>
                <p:spPr>
                  <a:xfrm flipH="1">
                    <a:off x="5588769" y="5848819"/>
                    <a:ext cx="421773"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8" name="直線矢印コネクタ 507"/>
                  <p:cNvCxnSpPr/>
                  <p:nvPr/>
                </p:nvCxnSpPr>
                <p:spPr>
                  <a:xfrm flipV="1">
                    <a:off x="4647892" y="6351598"/>
                    <a:ext cx="1625012"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9" name="直線矢印コネクタ 508"/>
                  <p:cNvCxnSpPr/>
                  <p:nvPr/>
                </p:nvCxnSpPr>
                <p:spPr>
                  <a:xfrm>
                    <a:off x="5247486" y="4542492"/>
                    <a:ext cx="234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0" name="台形 509"/>
                  <p:cNvSpPr/>
                  <p:nvPr/>
                </p:nvSpPr>
                <p:spPr>
                  <a:xfrm rot="5400000">
                    <a:off x="4856460" y="4486775"/>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1" name="直線矢印コネクタ 510"/>
                  <p:cNvCxnSpPr/>
                  <p:nvPr/>
                </p:nvCxnSpPr>
                <p:spPr>
                  <a:xfrm>
                    <a:off x="4638505" y="4305687"/>
                    <a:ext cx="4926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3" name="直線矢印コネクタ 512"/>
                  <p:cNvCxnSpPr/>
                  <p:nvPr/>
                </p:nvCxnSpPr>
                <p:spPr>
                  <a:xfrm flipV="1">
                    <a:off x="5193584" y="3249437"/>
                    <a:ext cx="0" cy="986215"/>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4" name="直線矢印コネクタ 513"/>
                  <p:cNvCxnSpPr/>
                  <p:nvPr/>
                </p:nvCxnSpPr>
                <p:spPr>
                  <a:xfrm flipV="1">
                    <a:off x="5324462" y="3194233"/>
                    <a:ext cx="0" cy="236606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5" name="直線矢印コネクタ 514"/>
                  <p:cNvCxnSpPr/>
                  <p:nvPr/>
                </p:nvCxnSpPr>
                <p:spPr>
                  <a:xfrm>
                    <a:off x="4647892" y="3906247"/>
                    <a:ext cx="8446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7" name="テキスト ボックス 516"/>
                  <p:cNvSpPr txBox="1"/>
                  <p:nvPr/>
                </p:nvSpPr>
                <p:spPr>
                  <a:xfrm rot="16200000">
                    <a:off x="4882691" y="3405913"/>
                    <a:ext cx="473206"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ALUSrc</a:t>
                    </a:r>
                    <a:endParaRPr kumimoji="1" lang="ja-JP" altLang="en-US" sz="700" i="1" dirty="0">
                      <a:latin typeface="Times New Roman" panose="02020603050405020304" pitchFamily="18" charset="0"/>
                      <a:cs typeface="Times New Roman" panose="02020603050405020304" pitchFamily="18" charset="0"/>
                    </a:endParaRPr>
                  </a:p>
                </p:txBody>
              </p:sp>
              <p:sp>
                <p:nvSpPr>
                  <p:cNvPr id="518" name="テキスト ボックス 517"/>
                  <p:cNvSpPr txBox="1"/>
                  <p:nvPr/>
                </p:nvSpPr>
                <p:spPr>
                  <a:xfrm rot="16200000">
                    <a:off x="5140340" y="3216058"/>
                    <a:ext cx="552816"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ALUOp</a:t>
                    </a:r>
                    <a:endParaRPr kumimoji="1" lang="ja-JP" altLang="en-US" sz="700" i="1" dirty="0">
                      <a:latin typeface="Times New Roman" panose="02020603050405020304" pitchFamily="18" charset="0"/>
                      <a:cs typeface="Times New Roman" panose="02020603050405020304" pitchFamily="18" charset="0"/>
                    </a:endParaRPr>
                  </a:p>
                </p:txBody>
              </p:sp>
              <p:cxnSp>
                <p:nvCxnSpPr>
                  <p:cNvPr id="519" name="直線矢印コネクタ 518"/>
                  <p:cNvCxnSpPr/>
                  <p:nvPr/>
                </p:nvCxnSpPr>
                <p:spPr>
                  <a:xfrm flipH="1">
                    <a:off x="4647892" y="3200349"/>
                    <a:ext cx="672174"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0" name="直線矢印コネクタ 519"/>
                  <p:cNvCxnSpPr/>
                  <p:nvPr/>
                </p:nvCxnSpPr>
                <p:spPr>
                  <a:xfrm flipH="1">
                    <a:off x="4645621" y="3253833"/>
                    <a:ext cx="5477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2" name="直線矢印コネクタ 521"/>
                  <p:cNvCxnSpPr/>
                  <p:nvPr/>
                </p:nvCxnSpPr>
                <p:spPr>
                  <a:xfrm flipH="1">
                    <a:off x="4649698" y="3032526"/>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3" name="直線矢印コネクタ 522"/>
                  <p:cNvCxnSpPr/>
                  <p:nvPr/>
                </p:nvCxnSpPr>
                <p:spPr>
                  <a:xfrm flipH="1">
                    <a:off x="4650830" y="2978782"/>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2" name="直線矢印コネクタ 541"/>
                  <p:cNvCxnSpPr/>
                  <p:nvPr/>
                </p:nvCxnSpPr>
                <p:spPr>
                  <a:xfrm>
                    <a:off x="4656374" y="6077887"/>
                    <a:ext cx="30686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3" name="直線矢印コネクタ 542"/>
                  <p:cNvCxnSpPr/>
                  <p:nvPr/>
                </p:nvCxnSpPr>
                <p:spPr>
                  <a:xfrm flipH="1" flipV="1">
                    <a:off x="4954884" y="5833904"/>
                    <a:ext cx="3100" cy="24288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4" name="直線矢印コネクタ 543"/>
                  <p:cNvCxnSpPr/>
                  <p:nvPr/>
                </p:nvCxnSpPr>
                <p:spPr>
                  <a:xfrm>
                    <a:off x="4951784" y="5840303"/>
                    <a:ext cx="15236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99" name="テキスト ボックス 498"/>
                <p:cNvSpPr txBox="1"/>
                <p:nvPr/>
              </p:nvSpPr>
              <p:spPr>
                <a:xfrm rot="16200000">
                  <a:off x="5052751" y="3434580"/>
                  <a:ext cx="453970" cy="230832"/>
                </a:xfrm>
                <a:prstGeom prst="rect">
                  <a:avLst/>
                </a:prstGeom>
                <a:noFill/>
              </p:spPr>
              <p:txBody>
                <a:bodyPr wrap="none" rtlCol="0">
                  <a:spAutoFit/>
                </a:bodyPr>
                <a:lstStyle/>
                <a:p>
                  <a:r>
                    <a:rPr kumimoji="1" lang="en-US" altLang="ja-JP" sz="900" dirty="0">
                      <a:solidFill>
                        <a:srgbClr val="C00000"/>
                      </a:solidFill>
                    </a:rPr>
                    <a:t>“100”</a:t>
                  </a:r>
                  <a:endParaRPr kumimoji="1" lang="ja-JP" altLang="en-US" sz="900" dirty="0">
                    <a:solidFill>
                      <a:srgbClr val="C00000"/>
                    </a:solidFill>
                  </a:endParaRPr>
                </a:p>
              </p:txBody>
            </p:sp>
            <p:sp>
              <p:nvSpPr>
                <p:cNvPr id="500" name="テキスト ボックス 499"/>
                <p:cNvSpPr txBox="1"/>
                <p:nvPr/>
              </p:nvSpPr>
              <p:spPr>
                <a:xfrm rot="16200000">
                  <a:off x="5087156" y="4446344"/>
                  <a:ext cx="389850" cy="230832"/>
                </a:xfrm>
                <a:prstGeom prst="rect">
                  <a:avLst/>
                </a:prstGeom>
                <a:noFill/>
              </p:spPr>
              <p:txBody>
                <a:bodyPr wrap="none" rtlCol="0">
                  <a:spAutoFit/>
                </a:bodyPr>
                <a:lstStyle/>
                <a:p>
                  <a:r>
                    <a:rPr kumimoji="1" lang="en-US" altLang="ja-JP" sz="900" dirty="0">
                      <a:solidFill>
                        <a:srgbClr val="C00000"/>
                      </a:solidFill>
                    </a:rPr>
                    <a:t>“10”</a:t>
                  </a:r>
                  <a:endParaRPr kumimoji="1" lang="ja-JP" altLang="en-US" sz="900" dirty="0">
                    <a:solidFill>
                      <a:srgbClr val="C00000"/>
                    </a:solidFill>
                  </a:endParaRPr>
                </a:p>
              </p:txBody>
            </p:sp>
          </p:grpSp>
          <p:sp>
            <p:nvSpPr>
              <p:cNvPr id="527" name="テキスト ボックス 526"/>
              <p:cNvSpPr txBox="1"/>
              <p:nvPr/>
            </p:nvSpPr>
            <p:spPr>
              <a:xfrm rot="16200000">
                <a:off x="5802359" y="3744696"/>
                <a:ext cx="453970" cy="230832"/>
              </a:xfrm>
              <a:prstGeom prst="rect">
                <a:avLst/>
              </a:prstGeom>
              <a:noFill/>
            </p:spPr>
            <p:txBody>
              <a:bodyPr wrap="none" rtlCol="0">
                <a:spAutoFit/>
              </a:bodyPr>
              <a:lstStyle/>
              <a:p>
                <a:r>
                  <a:rPr kumimoji="1" lang="en-US" altLang="ja-JP" sz="900" dirty="0">
                    <a:solidFill>
                      <a:srgbClr val="C00000"/>
                    </a:solidFill>
                  </a:rPr>
                  <a:t>“110”</a:t>
                </a:r>
                <a:endParaRPr kumimoji="1" lang="ja-JP" altLang="en-US" sz="900" dirty="0">
                  <a:solidFill>
                    <a:srgbClr val="C00000"/>
                  </a:solidFill>
                </a:endParaRPr>
              </a:p>
            </p:txBody>
          </p:sp>
          <p:cxnSp>
            <p:nvCxnSpPr>
              <p:cNvPr id="529" name="直線矢印コネクタ 528"/>
              <p:cNvCxnSpPr/>
              <p:nvPr/>
            </p:nvCxnSpPr>
            <p:spPr>
              <a:xfrm>
                <a:off x="6040669" y="4061626"/>
                <a:ext cx="8597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31" name="グループ化 530"/>
              <p:cNvGrpSpPr/>
              <p:nvPr/>
            </p:nvGrpSpPr>
            <p:grpSpPr>
              <a:xfrm>
                <a:off x="2938018" y="3575986"/>
                <a:ext cx="1105010" cy="652746"/>
                <a:chOff x="3603763" y="4061737"/>
                <a:chExt cx="1105010" cy="652746"/>
              </a:xfrm>
            </p:grpSpPr>
            <p:sp>
              <p:nvSpPr>
                <p:cNvPr id="532" name="正方形/長方形 531"/>
                <p:cNvSpPr/>
                <p:nvPr/>
              </p:nvSpPr>
              <p:spPr>
                <a:xfrm>
                  <a:off x="3854213" y="4086743"/>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320</a:t>
                  </a:r>
                  <a:endParaRPr kumimoji="1" lang="ja-JP" altLang="en-US" sz="900" dirty="0">
                    <a:solidFill>
                      <a:schemeClr val="tx1"/>
                    </a:solidFill>
                  </a:endParaRPr>
                </a:p>
              </p:txBody>
            </p:sp>
            <p:sp>
              <p:nvSpPr>
                <p:cNvPr id="533" name="テキスト ボックス 532"/>
                <p:cNvSpPr txBox="1"/>
                <p:nvPr/>
              </p:nvSpPr>
              <p:spPr>
                <a:xfrm>
                  <a:off x="3603763" y="4061737"/>
                  <a:ext cx="312906" cy="230832"/>
                </a:xfrm>
                <a:prstGeom prst="rect">
                  <a:avLst/>
                </a:prstGeom>
                <a:noFill/>
              </p:spPr>
              <p:txBody>
                <a:bodyPr wrap="none" rtlCol="0">
                  <a:spAutoFit/>
                </a:bodyPr>
                <a:lstStyle/>
                <a:p>
                  <a:r>
                    <a:rPr kumimoji="1" lang="en-US" altLang="ja-JP" sz="900" dirty="0"/>
                    <a:t>19</a:t>
                  </a:r>
                  <a:endParaRPr kumimoji="1" lang="ja-JP" altLang="en-US" sz="900" dirty="0"/>
                </a:p>
              </p:txBody>
            </p:sp>
            <p:sp>
              <p:nvSpPr>
                <p:cNvPr id="534" name="正方形/長方形 533"/>
                <p:cNvSpPr/>
                <p:nvPr/>
              </p:nvSpPr>
              <p:spPr>
                <a:xfrm>
                  <a:off x="3854213" y="4496227"/>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80</a:t>
                  </a:r>
                  <a:endParaRPr kumimoji="1" lang="ja-JP" altLang="en-US" sz="900" dirty="0">
                    <a:solidFill>
                      <a:schemeClr val="tx1"/>
                    </a:solidFill>
                  </a:endParaRPr>
                </a:p>
              </p:txBody>
            </p:sp>
            <p:sp>
              <p:nvSpPr>
                <p:cNvPr id="535" name="テキスト ボックス 534"/>
                <p:cNvSpPr txBox="1"/>
                <p:nvPr/>
              </p:nvSpPr>
              <p:spPr>
                <a:xfrm>
                  <a:off x="3603763" y="4471221"/>
                  <a:ext cx="312906" cy="230832"/>
                </a:xfrm>
                <a:prstGeom prst="rect">
                  <a:avLst/>
                </a:prstGeom>
                <a:noFill/>
              </p:spPr>
              <p:txBody>
                <a:bodyPr wrap="none" rtlCol="0">
                  <a:spAutoFit/>
                </a:bodyPr>
                <a:lstStyle/>
                <a:p>
                  <a:r>
                    <a:rPr kumimoji="1" lang="en-US" altLang="ja-JP" sz="900" dirty="0"/>
                    <a:t>20</a:t>
                  </a:r>
                  <a:endParaRPr kumimoji="1" lang="ja-JP" altLang="en-US" sz="900" dirty="0"/>
                </a:p>
              </p:txBody>
            </p:sp>
          </p:grpSp>
          <p:grpSp>
            <p:nvGrpSpPr>
              <p:cNvPr id="536" name="グループ化 535"/>
              <p:cNvGrpSpPr/>
              <p:nvPr/>
            </p:nvGrpSpPr>
            <p:grpSpPr>
              <a:xfrm>
                <a:off x="916230" y="4471629"/>
                <a:ext cx="1186862" cy="230832"/>
                <a:chOff x="914901" y="4466142"/>
                <a:chExt cx="1186862" cy="230832"/>
              </a:xfrm>
            </p:grpSpPr>
            <p:sp>
              <p:nvSpPr>
                <p:cNvPr id="537" name="正方形/長方形 536"/>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err="1">
                      <a:solidFill>
                        <a:schemeClr val="tx1"/>
                      </a:solidFill>
                    </a:rPr>
                    <a:t>sw</a:t>
                  </a:r>
                  <a:r>
                    <a:rPr lang="en-US" altLang="ja-JP" sz="900" dirty="0">
                      <a:solidFill>
                        <a:schemeClr val="tx1"/>
                      </a:solidFill>
                    </a:rPr>
                    <a:t> $s5, 16($t0)</a:t>
                  </a:r>
                </a:p>
              </p:txBody>
            </p:sp>
            <p:sp>
              <p:nvSpPr>
                <p:cNvPr id="538" name="テキスト ボックス 537"/>
                <p:cNvSpPr txBox="1"/>
                <p:nvPr/>
              </p:nvSpPr>
              <p:spPr>
                <a:xfrm>
                  <a:off x="914901" y="4466142"/>
                  <a:ext cx="389850" cy="230832"/>
                </a:xfrm>
                <a:prstGeom prst="rect">
                  <a:avLst/>
                </a:prstGeom>
                <a:noFill/>
              </p:spPr>
              <p:txBody>
                <a:bodyPr wrap="none" rtlCol="0">
                  <a:spAutoFit/>
                </a:bodyPr>
                <a:lstStyle/>
                <a:p>
                  <a:r>
                    <a:rPr kumimoji="1" lang="en-US" altLang="ja-JP" sz="900" dirty="0">
                      <a:solidFill>
                        <a:srgbClr val="C00000"/>
                      </a:solidFill>
                    </a:rPr>
                    <a:t>“12”</a:t>
                  </a:r>
                  <a:endParaRPr kumimoji="1" lang="ja-JP" altLang="en-US" sz="900" dirty="0">
                    <a:solidFill>
                      <a:srgbClr val="C00000"/>
                    </a:solidFill>
                  </a:endParaRPr>
                </a:p>
              </p:txBody>
            </p:sp>
          </p:grpSp>
          <p:sp>
            <p:nvSpPr>
              <p:cNvPr id="539" name="テキスト ボックス 538"/>
              <p:cNvSpPr txBox="1"/>
              <p:nvPr/>
            </p:nvSpPr>
            <p:spPr>
              <a:xfrm>
                <a:off x="173610" y="3504974"/>
                <a:ext cx="389850" cy="230832"/>
              </a:xfrm>
              <a:prstGeom prst="rect">
                <a:avLst/>
              </a:prstGeom>
              <a:noFill/>
            </p:spPr>
            <p:txBody>
              <a:bodyPr wrap="none" rtlCol="0">
                <a:spAutoFit/>
              </a:bodyPr>
              <a:lstStyle/>
              <a:p>
                <a:r>
                  <a:rPr kumimoji="1" lang="en-US" altLang="ja-JP" sz="900" dirty="0">
                    <a:solidFill>
                      <a:srgbClr val="C00000"/>
                    </a:solidFill>
                  </a:rPr>
                  <a:t>“16”</a:t>
                </a:r>
                <a:endParaRPr kumimoji="1" lang="ja-JP" altLang="en-US" sz="900" dirty="0">
                  <a:solidFill>
                    <a:srgbClr val="C00000"/>
                  </a:solidFill>
                </a:endParaRPr>
              </a:p>
            </p:txBody>
          </p:sp>
          <p:sp>
            <p:nvSpPr>
              <p:cNvPr id="541" name="テキスト ボックス 540"/>
              <p:cNvSpPr txBox="1"/>
              <p:nvPr/>
            </p:nvSpPr>
            <p:spPr>
              <a:xfrm>
                <a:off x="3636697" y="5699665"/>
                <a:ext cx="447558" cy="230832"/>
              </a:xfrm>
              <a:prstGeom prst="rect">
                <a:avLst/>
              </a:prstGeom>
              <a:noFill/>
            </p:spPr>
            <p:txBody>
              <a:bodyPr wrap="none" rtlCol="0">
                <a:spAutoFit/>
              </a:bodyPr>
              <a:lstStyle/>
              <a:p>
                <a:r>
                  <a:rPr kumimoji="1" lang="en-US" altLang="ja-JP" sz="900" dirty="0">
                    <a:solidFill>
                      <a:srgbClr val="C00000"/>
                    </a:solidFill>
                  </a:rPr>
                  <a:t>“sub”</a:t>
                </a:r>
                <a:endParaRPr kumimoji="1" lang="ja-JP" altLang="en-US" sz="900" dirty="0">
                  <a:solidFill>
                    <a:srgbClr val="C00000"/>
                  </a:solidFill>
                </a:endParaRPr>
              </a:p>
            </p:txBody>
          </p:sp>
          <p:cxnSp>
            <p:nvCxnSpPr>
              <p:cNvPr id="547" name="直線矢印コネクタ 546"/>
              <p:cNvCxnSpPr/>
              <p:nvPr/>
            </p:nvCxnSpPr>
            <p:spPr>
              <a:xfrm>
                <a:off x="7729887" y="4071075"/>
                <a:ext cx="87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2" name="テキスト ボックス 551"/>
              <p:cNvSpPr txBox="1"/>
              <p:nvPr/>
            </p:nvSpPr>
            <p:spPr>
              <a:xfrm rot="16200000">
                <a:off x="7441788" y="3573928"/>
                <a:ext cx="582211" cy="230832"/>
              </a:xfrm>
              <a:prstGeom prst="rect">
                <a:avLst/>
              </a:prstGeom>
              <a:noFill/>
            </p:spPr>
            <p:txBody>
              <a:bodyPr wrap="none" rtlCol="0">
                <a:spAutoFit/>
              </a:bodyPr>
              <a:lstStyle/>
              <a:p>
                <a:r>
                  <a:rPr kumimoji="1" lang="en-US" altLang="ja-JP" sz="900" dirty="0">
                    <a:solidFill>
                      <a:srgbClr val="C00000"/>
                    </a:solidFill>
                  </a:rPr>
                  <a:t>“16384”</a:t>
                </a:r>
                <a:endParaRPr kumimoji="1" lang="ja-JP" altLang="en-US" sz="900" dirty="0">
                  <a:solidFill>
                    <a:srgbClr val="C00000"/>
                  </a:solidFill>
                </a:endParaRPr>
              </a:p>
            </p:txBody>
          </p:sp>
          <p:grpSp>
            <p:nvGrpSpPr>
              <p:cNvPr id="144" name="グループ化 143"/>
              <p:cNvGrpSpPr/>
              <p:nvPr/>
            </p:nvGrpSpPr>
            <p:grpSpPr>
              <a:xfrm>
                <a:off x="6262254" y="2821226"/>
                <a:ext cx="1539401" cy="3374356"/>
                <a:chOff x="6262254" y="2821226"/>
                <a:chExt cx="1539401" cy="3374356"/>
              </a:xfrm>
            </p:grpSpPr>
            <p:sp>
              <p:nvSpPr>
                <p:cNvPr id="545" name="正方形/長方形 544"/>
                <p:cNvSpPr/>
                <p:nvPr/>
              </p:nvSpPr>
              <p:spPr>
                <a:xfrm>
                  <a:off x="6674567" y="3925006"/>
                  <a:ext cx="1048188"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546" name="直線矢印コネクタ 545"/>
                <p:cNvCxnSpPr/>
                <p:nvPr/>
              </p:nvCxnSpPr>
              <p:spPr>
                <a:xfrm>
                  <a:off x="6262254" y="4064594"/>
                  <a:ext cx="3973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8" name="直線矢印コネクタ 547"/>
                <p:cNvCxnSpPr/>
                <p:nvPr/>
              </p:nvCxnSpPr>
              <p:spPr>
                <a:xfrm flipV="1">
                  <a:off x="6802698" y="2983345"/>
                  <a:ext cx="0" cy="91082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9" name="テキスト ボックス 548"/>
                <p:cNvSpPr txBox="1"/>
                <p:nvPr/>
              </p:nvSpPr>
              <p:spPr>
                <a:xfrm>
                  <a:off x="6641929" y="5086941"/>
                  <a:ext cx="1111202" cy="307777"/>
                </a:xfrm>
                <a:prstGeom prst="rect">
                  <a:avLst/>
                </a:prstGeom>
                <a:noFill/>
              </p:spPr>
              <p:txBody>
                <a:bodyPr wrap="none" rtlCol="0">
                  <a:spAutoFit/>
                </a:bodyPr>
                <a:lstStyle/>
                <a:p>
                  <a:r>
                    <a:rPr kumimoji="1" lang="ja-JP" altLang="en-US" sz="1400" dirty="0"/>
                    <a:t>データメモリ</a:t>
                  </a:r>
                </a:p>
              </p:txBody>
            </p:sp>
            <p:cxnSp>
              <p:nvCxnSpPr>
                <p:cNvPr id="553" name="直線矢印コネクタ 552"/>
                <p:cNvCxnSpPr/>
                <p:nvPr/>
              </p:nvCxnSpPr>
              <p:spPr>
                <a:xfrm flipV="1">
                  <a:off x="6271824" y="6195581"/>
                  <a:ext cx="1529831"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4" name="直線矢印コネクタ 553"/>
                <p:cNvCxnSpPr/>
                <p:nvPr/>
              </p:nvCxnSpPr>
              <p:spPr>
                <a:xfrm flipH="1">
                  <a:off x="6271824" y="2983805"/>
                  <a:ext cx="53491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5" name="直線矢印コネクタ 554"/>
                <p:cNvCxnSpPr/>
                <p:nvPr/>
              </p:nvCxnSpPr>
              <p:spPr>
                <a:xfrm flipH="1">
                  <a:off x="6272837" y="2876759"/>
                  <a:ext cx="1528818"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6" name="直線矢印コネクタ 555"/>
                <p:cNvCxnSpPr/>
                <p:nvPr/>
              </p:nvCxnSpPr>
              <p:spPr>
                <a:xfrm flipH="1">
                  <a:off x="6272837" y="2821226"/>
                  <a:ext cx="1528818"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7" name="テキスト ボックス 556"/>
                <p:cNvSpPr txBox="1"/>
                <p:nvPr/>
              </p:nvSpPr>
              <p:spPr>
                <a:xfrm rot="16200000">
                  <a:off x="6449192" y="3169194"/>
                  <a:ext cx="577733" cy="200055"/>
                </a:xfrm>
                <a:prstGeom prst="rect">
                  <a:avLst/>
                </a:prstGeom>
                <a:noFill/>
                <a:ln>
                  <a:noFill/>
                </a:ln>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MemRead</a:t>
                  </a:r>
                  <a:endParaRPr kumimoji="1" lang="ja-JP" altLang="en-US" sz="700" i="1" dirty="0">
                    <a:latin typeface="Times New Roman" panose="02020603050405020304" pitchFamily="18" charset="0"/>
                    <a:cs typeface="Times New Roman" panose="02020603050405020304" pitchFamily="18" charset="0"/>
                  </a:endParaRPr>
                </a:p>
              </p:txBody>
            </p:sp>
          </p:grpSp>
          <p:sp>
            <p:nvSpPr>
              <p:cNvPr id="562" name="テキスト ボックス 561"/>
              <p:cNvSpPr txBox="1"/>
              <p:nvPr/>
            </p:nvSpPr>
            <p:spPr>
              <a:xfrm rot="16200000">
                <a:off x="5766617" y="5898753"/>
                <a:ext cx="498855" cy="230832"/>
              </a:xfrm>
              <a:prstGeom prst="rect">
                <a:avLst/>
              </a:prstGeom>
              <a:noFill/>
            </p:spPr>
            <p:txBody>
              <a:bodyPr wrap="none" rtlCol="0">
                <a:spAutoFit/>
              </a:bodyPr>
              <a:lstStyle/>
              <a:p>
                <a:r>
                  <a:rPr kumimoji="1" lang="en-US" altLang="ja-JP" sz="900" dirty="0">
                    <a:solidFill>
                      <a:srgbClr val="C00000"/>
                    </a:solidFill>
                  </a:rPr>
                  <a:t>“9(t1)”</a:t>
                </a:r>
                <a:endParaRPr kumimoji="1" lang="ja-JP" altLang="en-US" sz="900" dirty="0">
                  <a:solidFill>
                    <a:srgbClr val="C00000"/>
                  </a:solidFill>
                </a:endParaRPr>
              </a:p>
            </p:txBody>
          </p:sp>
          <p:sp>
            <p:nvSpPr>
              <p:cNvPr id="563" name="テキスト ボックス 562"/>
              <p:cNvSpPr txBox="1"/>
              <p:nvPr/>
            </p:nvSpPr>
            <p:spPr>
              <a:xfrm rot="16200000">
                <a:off x="7403438" y="5861977"/>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grpSp>
        <p:grpSp>
          <p:nvGrpSpPr>
            <p:cNvPr id="558" name="グループ化 557"/>
            <p:cNvGrpSpPr/>
            <p:nvPr/>
          </p:nvGrpSpPr>
          <p:grpSpPr>
            <a:xfrm>
              <a:off x="6209256" y="4064594"/>
              <a:ext cx="1506952" cy="235479"/>
              <a:chOff x="784736" y="4440844"/>
              <a:chExt cx="1506952" cy="235479"/>
            </a:xfrm>
          </p:grpSpPr>
          <p:sp>
            <p:nvSpPr>
              <p:cNvPr id="559" name="正方形/長方形 558"/>
              <p:cNvSpPr/>
              <p:nvPr/>
            </p:nvSpPr>
            <p:spPr>
              <a:xfrm>
                <a:off x="1252624" y="4477240"/>
                <a:ext cx="1039064" cy="199083"/>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a:solidFill>
                      <a:schemeClr val="tx1"/>
                    </a:solidFill>
                  </a:rPr>
                  <a:t>16384</a:t>
                </a:r>
              </a:p>
            </p:txBody>
          </p:sp>
          <p:sp>
            <p:nvSpPr>
              <p:cNvPr id="560" name="テキスト ボックス 559"/>
              <p:cNvSpPr txBox="1"/>
              <p:nvPr/>
            </p:nvSpPr>
            <p:spPr>
              <a:xfrm>
                <a:off x="784736" y="4440844"/>
                <a:ext cx="518091" cy="230832"/>
              </a:xfrm>
              <a:prstGeom prst="rect">
                <a:avLst/>
              </a:prstGeom>
              <a:noFill/>
            </p:spPr>
            <p:txBody>
              <a:bodyPr wrap="none" rtlCol="0">
                <a:spAutoFit/>
              </a:bodyPr>
              <a:lstStyle/>
              <a:p>
                <a:r>
                  <a:rPr kumimoji="1" lang="en-US" altLang="ja-JP" sz="900" dirty="0">
                    <a:solidFill>
                      <a:srgbClr val="C00000"/>
                    </a:solidFill>
                  </a:rPr>
                  <a:t>“1028”</a:t>
                </a:r>
                <a:endParaRPr kumimoji="1" lang="ja-JP" altLang="en-US" sz="900" dirty="0">
                  <a:solidFill>
                    <a:srgbClr val="C00000"/>
                  </a:solidFill>
                </a:endParaRPr>
              </a:p>
            </p:txBody>
          </p:sp>
        </p:grpSp>
      </p:grpSp>
      <p:grpSp>
        <p:nvGrpSpPr>
          <p:cNvPr id="435" name="グループ化 434"/>
          <p:cNvGrpSpPr/>
          <p:nvPr/>
        </p:nvGrpSpPr>
        <p:grpSpPr>
          <a:xfrm>
            <a:off x="7992688" y="1331476"/>
            <a:ext cx="1060758" cy="265735"/>
            <a:chOff x="189062" y="1247706"/>
            <a:chExt cx="1060758" cy="265735"/>
          </a:xfrm>
        </p:grpSpPr>
        <p:sp>
          <p:nvSpPr>
            <p:cNvPr id="467" name="角丸四角形 466"/>
            <p:cNvSpPr/>
            <p:nvPr/>
          </p:nvSpPr>
          <p:spPr>
            <a:xfrm>
              <a:off x="189062" y="1247706"/>
              <a:ext cx="1060758" cy="265735"/>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 name="正方形/長方形 511"/>
            <p:cNvSpPr/>
            <p:nvPr/>
          </p:nvSpPr>
          <p:spPr>
            <a:xfrm>
              <a:off x="303749" y="1292621"/>
              <a:ext cx="849139" cy="193881"/>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err="1">
                  <a:solidFill>
                    <a:schemeClr val="tx1"/>
                  </a:solidFill>
                </a:rPr>
                <a:t>lw</a:t>
              </a:r>
              <a:r>
                <a:rPr lang="en-US" altLang="ja-JP" sz="1100" dirty="0">
                  <a:solidFill>
                    <a:schemeClr val="tx1"/>
                  </a:solidFill>
                </a:rPr>
                <a:t> $s2, 4($t0)</a:t>
              </a:r>
            </a:p>
          </p:txBody>
        </p:sp>
      </p:grpSp>
      <p:grpSp>
        <p:nvGrpSpPr>
          <p:cNvPr id="516" name="グループ化 515"/>
          <p:cNvGrpSpPr/>
          <p:nvPr/>
        </p:nvGrpSpPr>
        <p:grpSpPr>
          <a:xfrm>
            <a:off x="2122184" y="1311991"/>
            <a:ext cx="206723" cy="5524736"/>
            <a:chOff x="2115189" y="1312037"/>
            <a:chExt cx="206723" cy="5524736"/>
          </a:xfrm>
        </p:grpSpPr>
        <p:cxnSp>
          <p:nvCxnSpPr>
            <p:cNvPr id="521" name="直線コネクタ 520"/>
            <p:cNvCxnSpPr/>
            <p:nvPr/>
          </p:nvCxnSpPr>
          <p:spPr>
            <a:xfrm>
              <a:off x="2249962" y="1312037"/>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64" name="直線矢印コネクタ 563"/>
            <p:cNvCxnSpPr/>
            <p:nvPr/>
          </p:nvCxnSpPr>
          <p:spPr>
            <a:xfrm>
              <a:off x="2115189" y="4574075"/>
              <a:ext cx="15896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5" name="正方形/長方形 564"/>
            <p:cNvSpPr/>
            <p:nvPr/>
          </p:nvSpPr>
          <p:spPr>
            <a:xfrm>
              <a:off x="2186588" y="1833937"/>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6" name="グループ化 565"/>
          <p:cNvGrpSpPr/>
          <p:nvPr/>
        </p:nvGrpSpPr>
        <p:grpSpPr>
          <a:xfrm>
            <a:off x="4066988" y="1317360"/>
            <a:ext cx="426787" cy="5524736"/>
            <a:chOff x="4060875" y="1313538"/>
            <a:chExt cx="426787" cy="5524736"/>
          </a:xfrm>
        </p:grpSpPr>
        <p:sp>
          <p:nvSpPr>
            <p:cNvPr id="567" name="テキスト ボックス 566"/>
            <p:cNvSpPr txBox="1"/>
            <p:nvPr/>
          </p:nvSpPr>
          <p:spPr>
            <a:xfrm rot="16200000">
              <a:off x="3984383" y="3386684"/>
              <a:ext cx="518091" cy="230832"/>
            </a:xfrm>
            <a:prstGeom prst="rect">
              <a:avLst/>
            </a:prstGeom>
            <a:noFill/>
          </p:spPr>
          <p:txBody>
            <a:bodyPr wrap="none" rtlCol="0">
              <a:spAutoFit/>
            </a:bodyPr>
            <a:lstStyle/>
            <a:p>
              <a:r>
                <a:rPr kumimoji="1" lang="en-US" altLang="ja-JP" sz="900" dirty="0">
                  <a:solidFill>
                    <a:srgbClr val="C00000"/>
                  </a:solidFill>
                </a:rPr>
                <a:t>“</a:t>
              </a:r>
              <a:r>
                <a:rPr lang="en-US" altLang="ja-JP" sz="900" dirty="0">
                  <a:solidFill>
                    <a:srgbClr val="C00000"/>
                  </a:solidFill>
                </a:rPr>
                <a:t>1024</a:t>
              </a:r>
              <a:r>
                <a:rPr kumimoji="1" lang="en-US" altLang="ja-JP" sz="900" dirty="0">
                  <a:solidFill>
                    <a:srgbClr val="C00000"/>
                  </a:solidFill>
                </a:rPr>
                <a:t>”</a:t>
              </a:r>
              <a:endParaRPr kumimoji="1" lang="ja-JP" altLang="en-US" sz="900" dirty="0">
                <a:solidFill>
                  <a:srgbClr val="C00000"/>
                </a:solidFill>
              </a:endParaRPr>
            </a:p>
          </p:txBody>
        </p:sp>
        <p:cxnSp>
          <p:nvCxnSpPr>
            <p:cNvPr id="568" name="直線コネクタ 567"/>
            <p:cNvCxnSpPr/>
            <p:nvPr/>
          </p:nvCxnSpPr>
          <p:spPr>
            <a:xfrm>
              <a:off x="4418150" y="1313538"/>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70" name="正方形/長方形 569"/>
            <p:cNvSpPr/>
            <p:nvPr/>
          </p:nvSpPr>
          <p:spPr>
            <a:xfrm>
              <a:off x="4352338" y="1829653"/>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1" name="直線矢印コネクタ 570"/>
            <p:cNvCxnSpPr/>
            <p:nvPr/>
          </p:nvCxnSpPr>
          <p:spPr>
            <a:xfrm>
              <a:off x="4060875" y="3747081"/>
              <a:ext cx="29536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05" name="グループ化 604"/>
          <p:cNvGrpSpPr/>
          <p:nvPr/>
        </p:nvGrpSpPr>
        <p:grpSpPr>
          <a:xfrm>
            <a:off x="387938" y="1739936"/>
            <a:ext cx="1812617" cy="3712758"/>
            <a:chOff x="397147" y="1725391"/>
            <a:chExt cx="1812617" cy="3712758"/>
          </a:xfrm>
        </p:grpSpPr>
        <p:grpSp>
          <p:nvGrpSpPr>
            <p:cNvPr id="606" name="グループ化 605"/>
            <p:cNvGrpSpPr/>
            <p:nvPr/>
          </p:nvGrpSpPr>
          <p:grpSpPr>
            <a:xfrm>
              <a:off x="397147" y="1725391"/>
              <a:ext cx="1712300" cy="3399818"/>
              <a:chOff x="542552" y="1885594"/>
              <a:chExt cx="1712300" cy="3399818"/>
            </a:xfrm>
          </p:grpSpPr>
          <p:sp>
            <p:nvSpPr>
              <p:cNvPr id="609" name="正方形/長方形 608"/>
              <p:cNvSpPr/>
              <p:nvPr/>
            </p:nvSpPr>
            <p:spPr>
              <a:xfrm rot="16200000">
                <a:off x="394684" y="41828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16</a:t>
                </a:r>
                <a:endParaRPr kumimoji="1" lang="ja-JP" altLang="en-US" sz="1400" dirty="0">
                  <a:solidFill>
                    <a:schemeClr val="tx1"/>
                  </a:solidFill>
                </a:endParaRPr>
              </a:p>
            </p:txBody>
          </p:sp>
          <p:sp>
            <p:nvSpPr>
              <p:cNvPr id="610" name="正方形/長方形 609"/>
              <p:cNvSpPr/>
              <p:nvPr/>
            </p:nvSpPr>
            <p:spPr>
              <a:xfrm>
                <a:off x="1396391" y="41263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611" name="直線矢印コネクタ 610"/>
              <p:cNvCxnSpPr/>
              <p:nvPr/>
            </p:nvCxnSpPr>
            <p:spPr>
              <a:xfrm>
                <a:off x="1089706" y="42978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2" name="直線矢印コネクタ 611"/>
              <p:cNvCxnSpPr/>
              <p:nvPr/>
            </p:nvCxnSpPr>
            <p:spPr>
              <a:xfrm>
                <a:off x="1404103" y="23809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3" name="直線矢印コネクタ 612"/>
              <p:cNvCxnSpPr/>
              <p:nvPr/>
            </p:nvCxnSpPr>
            <p:spPr>
              <a:xfrm>
                <a:off x="1185008" y="20376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4" name="直線矢印コネクタ 613"/>
              <p:cNvCxnSpPr/>
              <p:nvPr/>
            </p:nvCxnSpPr>
            <p:spPr>
              <a:xfrm flipV="1">
                <a:off x="1196747" y="20376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5" name="円/楕円 614"/>
              <p:cNvSpPr/>
              <p:nvPr/>
            </p:nvSpPr>
            <p:spPr>
              <a:xfrm>
                <a:off x="1158235" y="42668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テキスト ボックス 615"/>
              <p:cNvSpPr txBox="1"/>
              <p:nvPr/>
            </p:nvSpPr>
            <p:spPr>
              <a:xfrm>
                <a:off x="1185008" y="22217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sp>
            <p:nvSpPr>
              <p:cNvPr id="618" name="台形 617"/>
              <p:cNvSpPr/>
              <p:nvPr/>
            </p:nvSpPr>
            <p:spPr>
              <a:xfrm rot="5400000">
                <a:off x="266294" y="424453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2" name="グループ化 621"/>
              <p:cNvGrpSpPr/>
              <p:nvPr/>
            </p:nvGrpSpPr>
            <p:grpSpPr>
              <a:xfrm rot="16200000">
                <a:off x="1474273" y="2028187"/>
                <a:ext cx="660329" cy="375143"/>
                <a:chOff x="1943382" y="4001244"/>
                <a:chExt cx="1983752" cy="803933"/>
              </a:xfrm>
            </p:grpSpPr>
            <p:sp>
              <p:nvSpPr>
                <p:cNvPr id="626" name="台形 625"/>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7" name="二等辺三角形 626"/>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3" name="テキスト ボックス 622"/>
              <p:cNvSpPr txBox="1"/>
              <p:nvPr/>
            </p:nvSpPr>
            <p:spPr>
              <a:xfrm rot="16200000">
                <a:off x="1580005" y="2069166"/>
                <a:ext cx="492443" cy="276999"/>
              </a:xfrm>
              <a:prstGeom prst="rect">
                <a:avLst/>
              </a:prstGeom>
              <a:noFill/>
            </p:spPr>
            <p:txBody>
              <a:bodyPr wrap="none" rtlCol="0">
                <a:spAutoFit/>
              </a:bodyPr>
              <a:lstStyle/>
              <a:p>
                <a:r>
                  <a:rPr kumimoji="1" lang="ja-JP" altLang="en-US" sz="1200" dirty="0">
                    <a:solidFill>
                      <a:schemeClr val="bg1"/>
                    </a:solidFill>
                  </a:rPr>
                  <a:t>加算</a:t>
                </a:r>
              </a:p>
            </p:txBody>
          </p:sp>
        </p:grpSp>
        <p:cxnSp>
          <p:nvCxnSpPr>
            <p:cNvPr id="607" name="直線矢印コネクタ 606"/>
            <p:cNvCxnSpPr/>
            <p:nvPr/>
          </p:nvCxnSpPr>
          <p:spPr>
            <a:xfrm>
              <a:off x="1839609" y="2001355"/>
              <a:ext cx="37015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8" name="テキスト ボックス 607"/>
            <p:cNvSpPr txBox="1"/>
            <p:nvPr/>
          </p:nvSpPr>
          <p:spPr>
            <a:xfrm>
              <a:off x="1230071" y="5130372"/>
              <a:ext cx="970137" cy="307777"/>
            </a:xfrm>
            <a:prstGeom prst="rect">
              <a:avLst/>
            </a:prstGeom>
            <a:noFill/>
          </p:spPr>
          <p:txBody>
            <a:bodyPr wrap="none" rtlCol="0">
              <a:spAutoFit/>
            </a:bodyPr>
            <a:lstStyle/>
            <a:p>
              <a:r>
                <a:rPr kumimoji="1" lang="ja-JP" altLang="en-US" sz="1400" dirty="0"/>
                <a:t>命令メモリ</a:t>
              </a:r>
            </a:p>
          </p:txBody>
        </p:sp>
      </p:grpSp>
      <p:grpSp>
        <p:nvGrpSpPr>
          <p:cNvPr id="628" name="グループ化 627"/>
          <p:cNvGrpSpPr/>
          <p:nvPr/>
        </p:nvGrpSpPr>
        <p:grpSpPr>
          <a:xfrm>
            <a:off x="4486719" y="2155471"/>
            <a:ext cx="1635531" cy="4038907"/>
            <a:chOff x="4486719" y="2155471"/>
            <a:chExt cx="1635531" cy="4038907"/>
          </a:xfrm>
        </p:grpSpPr>
        <p:grpSp>
          <p:nvGrpSpPr>
            <p:cNvPr id="629" name="グループ化 628"/>
            <p:cNvGrpSpPr/>
            <p:nvPr/>
          </p:nvGrpSpPr>
          <p:grpSpPr>
            <a:xfrm>
              <a:off x="4486719" y="2155471"/>
              <a:ext cx="1635531" cy="4038907"/>
              <a:chOff x="4638505" y="2312692"/>
              <a:chExt cx="1635531" cy="4038907"/>
            </a:xfrm>
          </p:grpSpPr>
          <p:grpSp>
            <p:nvGrpSpPr>
              <p:cNvPr id="632" name="グループ化 631"/>
              <p:cNvGrpSpPr/>
              <p:nvPr/>
            </p:nvGrpSpPr>
            <p:grpSpPr>
              <a:xfrm rot="16200000">
                <a:off x="5223663" y="3854240"/>
                <a:ext cx="1241254" cy="705176"/>
                <a:chOff x="1943382" y="4001244"/>
                <a:chExt cx="1983752" cy="803933"/>
              </a:xfrm>
            </p:grpSpPr>
            <p:sp>
              <p:nvSpPr>
                <p:cNvPr id="655" name="台形 654"/>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二等辺三角形 655"/>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3" name="テキスト ボックス 632"/>
              <p:cNvSpPr txBox="1"/>
              <p:nvPr/>
            </p:nvSpPr>
            <p:spPr>
              <a:xfrm rot="16200000">
                <a:off x="5651892" y="4030882"/>
                <a:ext cx="582211" cy="338554"/>
              </a:xfrm>
              <a:prstGeom prst="rect">
                <a:avLst/>
              </a:prstGeom>
              <a:noFill/>
            </p:spPr>
            <p:txBody>
              <a:bodyPr wrap="none" rtlCol="0">
                <a:spAutoFit/>
              </a:bodyPr>
              <a:lstStyle/>
              <a:p>
                <a:r>
                  <a:rPr kumimoji="1" lang="en-US" altLang="ja-JP" sz="1600" dirty="0">
                    <a:solidFill>
                      <a:schemeClr val="bg1"/>
                    </a:solidFill>
                  </a:rPr>
                  <a:t>ALU</a:t>
                </a:r>
                <a:endParaRPr kumimoji="1" lang="ja-JP" altLang="en-US" sz="1600" dirty="0">
                  <a:solidFill>
                    <a:schemeClr val="bg1"/>
                  </a:solidFill>
                </a:endParaRPr>
              </a:p>
            </p:txBody>
          </p:sp>
          <p:sp>
            <p:nvSpPr>
              <p:cNvPr id="634" name="二等辺三角形 633"/>
              <p:cNvSpPr/>
              <p:nvPr/>
            </p:nvSpPr>
            <p:spPr>
              <a:xfrm rot="16200000" flipV="1">
                <a:off x="5770403" y="2303418"/>
                <a:ext cx="86472" cy="1050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円/楕円 634"/>
              <p:cNvSpPr/>
              <p:nvPr/>
            </p:nvSpPr>
            <p:spPr>
              <a:xfrm>
                <a:off x="5102925" y="5577687"/>
                <a:ext cx="479211" cy="5055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テキスト ボックス 635"/>
              <p:cNvSpPr txBox="1"/>
              <p:nvPr/>
            </p:nvSpPr>
            <p:spPr>
              <a:xfrm rot="16200000">
                <a:off x="5109392" y="5611128"/>
                <a:ext cx="466794" cy="430887"/>
              </a:xfrm>
              <a:prstGeom prst="rect">
                <a:avLst/>
              </a:prstGeom>
              <a:noFill/>
            </p:spPr>
            <p:txBody>
              <a:bodyPr wrap="none" rtlCol="0">
                <a:spAutoFit/>
              </a:bodyPr>
              <a:lstStyle/>
              <a:p>
                <a:pPr algn="ctr"/>
                <a:r>
                  <a:rPr lang="en-US" altLang="ja-JP" sz="1100" dirty="0"/>
                  <a:t>ALU</a:t>
                </a:r>
                <a:br>
                  <a:rPr lang="en-US" altLang="ja-JP" sz="1100" dirty="0"/>
                </a:br>
                <a:r>
                  <a:rPr lang="ja-JP" altLang="en-US" sz="1100" dirty="0"/>
                  <a:t>制御</a:t>
                </a:r>
                <a:endParaRPr kumimoji="1" lang="ja-JP" altLang="en-US" sz="1100" dirty="0"/>
              </a:p>
            </p:txBody>
          </p:sp>
          <p:cxnSp>
            <p:nvCxnSpPr>
              <p:cNvPr id="637" name="直線矢印コネクタ 636"/>
              <p:cNvCxnSpPr/>
              <p:nvPr/>
            </p:nvCxnSpPr>
            <p:spPr>
              <a:xfrm>
                <a:off x="6010542" y="4715570"/>
                <a:ext cx="0" cy="1133249"/>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8" name="直線矢印コネクタ 637"/>
              <p:cNvCxnSpPr/>
              <p:nvPr/>
            </p:nvCxnSpPr>
            <p:spPr>
              <a:xfrm flipH="1">
                <a:off x="5588769" y="5848819"/>
                <a:ext cx="421773"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9" name="直線矢印コネクタ 638"/>
              <p:cNvCxnSpPr/>
              <p:nvPr/>
            </p:nvCxnSpPr>
            <p:spPr>
              <a:xfrm flipV="1">
                <a:off x="4647892" y="6351598"/>
                <a:ext cx="1625012"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0" name="直線矢印コネクタ 639"/>
              <p:cNvCxnSpPr/>
              <p:nvPr/>
            </p:nvCxnSpPr>
            <p:spPr>
              <a:xfrm>
                <a:off x="5247486" y="4542492"/>
                <a:ext cx="234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1" name="台形 640"/>
              <p:cNvSpPr/>
              <p:nvPr/>
            </p:nvSpPr>
            <p:spPr>
              <a:xfrm rot="5400000">
                <a:off x="4856460" y="4486775"/>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2" name="直線矢印コネクタ 641"/>
              <p:cNvCxnSpPr/>
              <p:nvPr/>
            </p:nvCxnSpPr>
            <p:spPr>
              <a:xfrm>
                <a:off x="4638505" y="4305687"/>
                <a:ext cx="4926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3" name="直線矢印コネクタ 642"/>
              <p:cNvCxnSpPr/>
              <p:nvPr/>
            </p:nvCxnSpPr>
            <p:spPr>
              <a:xfrm flipV="1">
                <a:off x="5193584" y="3249437"/>
                <a:ext cx="0" cy="986215"/>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4" name="直線矢印コネクタ 643"/>
              <p:cNvCxnSpPr/>
              <p:nvPr/>
            </p:nvCxnSpPr>
            <p:spPr>
              <a:xfrm flipV="1">
                <a:off x="5324462" y="3194233"/>
                <a:ext cx="0" cy="236606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5" name="直線矢印コネクタ 644"/>
              <p:cNvCxnSpPr/>
              <p:nvPr/>
            </p:nvCxnSpPr>
            <p:spPr>
              <a:xfrm>
                <a:off x="4647892" y="3906247"/>
                <a:ext cx="8446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6" name="テキスト ボックス 645"/>
              <p:cNvSpPr txBox="1"/>
              <p:nvPr/>
            </p:nvSpPr>
            <p:spPr>
              <a:xfrm rot="16200000">
                <a:off x="4882691" y="3405913"/>
                <a:ext cx="473206"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ALUSrc</a:t>
                </a:r>
                <a:endParaRPr kumimoji="1" lang="ja-JP" altLang="en-US" sz="700" i="1" dirty="0">
                  <a:latin typeface="Times New Roman" panose="02020603050405020304" pitchFamily="18" charset="0"/>
                  <a:cs typeface="Times New Roman" panose="02020603050405020304" pitchFamily="18" charset="0"/>
                </a:endParaRPr>
              </a:p>
            </p:txBody>
          </p:sp>
          <p:sp>
            <p:nvSpPr>
              <p:cNvPr id="647" name="テキスト ボックス 646"/>
              <p:cNvSpPr txBox="1"/>
              <p:nvPr/>
            </p:nvSpPr>
            <p:spPr>
              <a:xfrm rot="16200000">
                <a:off x="5140340" y="3216058"/>
                <a:ext cx="552816"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ALUOp</a:t>
                </a:r>
                <a:endParaRPr kumimoji="1" lang="ja-JP" altLang="en-US" sz="700" i="1" dirty="0">
                  <a:latin typeface="Times New Roman" panose="02020603050405020304" pitchFamily="18" charset="0"/>
                  <a:cs typeface="Times New Roman" panose="02020603050405020304" pitchFamily="18" charset="0"/>
                </a:endParaRPr>
              </a:p>
            </p:txBody>
          </p:sp>
          <p:cxnSp>
            <p:nvCxnSpPr>
              <p:cNvPr id="648" name="直線矢印コネクタ 647"/>
              <p:cNvCxnSpPr/>
              <p:nvPr/>
            </p:nvCxnSpPr>
            <p:spPr>
              <a:xfrm flipH="1">
                <a:off x="4647892" y="3200349"/>
                <a:ext cx="672174"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9" name="直線矢印コネクタ 648"/>
              <p:cNvCxnSpPr/>
              <p:nvPr/>
            </p:nvCxnSpPr>
            <p:spPr>
              <a:xfrm flipH="1">
                <a:off x="4645621" y="3253833"/>
                <a:ext cx="5477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0" name="直線矢印コネクタ 649"/>
              <p:cNvCxnSpPr/>
              <p:nvPr/>
            </p:nvCxnSpPr>
            <p:spPr>
              <a:xfrm flipH="1">
                <a:off x="4649698" y="3032526"/>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1" name="直線矢印コネクタ 650"/>
              <p:cNvCxnSpPr/>
              <p:nvPr/>
            </p:nvCxnSpPr>
            <p:spPr>
              <a:xfrm flipH="1">
                <a:off x="4650830" y="2978782"/>
                <a:ext cx="162320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2" name="直線矢印コネクタ 651"/>
              <p:cNvCxnSpPr/>
              <p:nvPr/>
            </p:nvCxnSpPr>
            <p:spPr>
              <a:xfrm>
                <a:off x="4656374" y="6077887"/>
                <a:ext cx="30686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3" name="直線矢印コネクタ 652"/>
              <p:cNvCxnSpPr/>
              <p:nvPr/>
            </p:nvCxnSpPr>
            <p:spPr>
              <a:xfrm flipH="1" flipV="1">
                <a:off x="4954884" y="5833904"/>
                <a:ext cx="3100" cy="24288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4" name="直線矢印コネクタ 653"/>
              <p:cNvCxnSpPr/>
              <p:nvPr/>
            </p:nvCxnSpPr>
            <p:spPr>
              <a:xfrm>
                <a:off x="4951784" y="5840303"/>
                <a:ext cx="15236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30" name="テキスト ボックス 629"/>
            <p:cNvSpPr txBox="1"/>
            <p:nvPr/>
          </p:nvSpPr>
          <p:spPr>
            <a:xfrm rot="16200000">
              <a:off x="5052751" y="3434580"/>
              <a:ext cx="453970" cy="230832"/>
            </a:xfrm>
            <a:prstGeom prst="rect">
              <a:avLst/>
            </a:prstGeom>
            <a:noFill/>
          </p:spPr>
          <p:txBody>
            <a:bodyPr wrap="none" rtlCol="0">
              <a:spAutoFit/>
            </a:bodyPr>
            <a:lstStyle/>
            <a:p>
              <a:r>
                <a:rPr kumimoji="1" lang="en-US" altLang="ja-JP" sz="900" dirty="0">
                  <a:solidFill>
                    <a:srgbClr val="C00000"/>
                  </a:solidFill>
                </a:rPr>
                <a:t>“320”</a:t>
              </a:r>
              <a:endParaRPr kumimoji="1" lang="ja-JP" altLang="en-US" sz="900" dirty="0">
                <a:solidFill>
                  <a:srgbClr val="C00000"/>
                </a:solidFill>
              </a:endParaRPr>
            </a:p>
          </p:txBody>
        </p:sp>
        <p:sp>
          <p:nvSpPr>
            <p:cNvPr id="631" name="テキスト ボックス 630"/>
            <p:cNvSpPr txBox="1"/>
            <p:nvPr/>
          </p:nvSpPr>
          <p:spPr>
            <a:xfrm rot="16200000">
              <a:off x="5087156" y="4446344"/>
              <a:ext cx="389850" cy="230832"/>
            </a:xfrm>
            <a:prstGeom prst="rect">
              <a:avLst/>
            </a:prstGeom>
            <a:noFill/>
          </p:spPr>
          <p:txBody>
            <a:bodyPr wrap="none" rtlCol="0">
              <a:spAutoFit/>
            </a:bodyPr>
            <a:lstStyle/>
            <a:p>
              <a:r>
                <a:rPr kumimoji="1" lang="en-US" altLang="ja-JP" sz="900" dirty="0">
                  <a:solidFill>
                    <a:srgbClr val="C00000"/>
                  </a:solidFill>
                </a:rPr>
                <a:t>“80”</a:t>
              </a:r>
              <a:endParaRPr kumimoji="1" lang="ja-JP" altLang="en-US" sz="900" dirty="0">
                <a:solidFill>
                  <a:srgbClr val="C00000"/>
                </a:solidFill>
              </a:endParaRPr>
            </a:p>
          </p:txBody>
        </p:sp>
      </p:grpSp>
      <p:grpSp>
        <p:nvGrpSpPr>
          <p:cNvPr id="657" name="グループ化 656"/>
          <p:cNvGrpSpPr/>
          <p:nvPr/>
        </p:nvGrpSpPr>
        <p:grpSpPr>
          <a:xfrm>
            <a:off x="5913928" y="1318232"/>
            <a:ext cx="347504" cy="5524736"/>
            <a:chOff x="5913928" y="1318633"/>
            <a:chExt cx="347504" cy="5524736"/>
          </a:xfrm>
        </p:grpSpPr>
        <p:sp>
          <p:nvSpPr>
            <p:cNvPr id="658" name="テキスト ボックス 657"/>
            <p:cNvSpPr txBox="1"/>
            <p:nvPr/>
          </p:nvSpPr>
          <p:spPr>
            <a:xfrm rot="16200000">
              <a:off x="5802359" y="3744696"/>
              <a:ext cx="453970" cy="230832"/>
            </a:xfrm>
            <a:prstGeom prst="rect">
              <a:avLst/>
            </a:prstGeom>
            <a:noFill/>
          </p:spPr>
          <p:txBody>
            <a:bodyPr wrap="none" rtlCol="0">
              <a:spAutoFit/>
            </a:bodyPr>
            <a:lstStyle/>
            <a:p>
              <a:r>
                <a:rPr kumimoji="1" lang="en-US" altLang="ja-JP" sz="900" dirty="0">
                  <a:solidFill>
                    <a:srgbClr val="C00000"/>
                  </a:solidFill>
                </a:rPr>
                <a:t>“240”</a:t>
              </a:r>
              <a:endParaRPr kumimoji="1" lang="ja-JP" altLang="en-US" sz="900" dirty="0">
                <a:solidFill>
                  <a:srgbClr val="C00000"/>
                </a:solidFill>
              </a:endParaRPr>
            </a:p>
          </p:txBody>
        </p:sp>
        <p:cxnSp>
          <p:nvCxnSpPr>
            <p:cNvPr id="659" name="直線コネクタ 658"/>
            <p:cNvCxnSpPr/>
            <p:nvPr/>
          </p:nvCxnSpPr>
          <p:spPr>
            <a:xfrm>
              <a:off x="6192362" y="1318633"/>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60" name="直線矢印コネクタ 659"/>
            <p:cNvCxnSpPr/>
            <p:nvPr/>
          </p:nvCxnSpPr>
          <p:spPr>
            <a:xfrm>
              <a:off x="6040669" y="4061626"/>
              <a:ext cx="8597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1" name="正方形/長方形 660"/>
            <p:cNvSpPr/>
            <p:nvPr/>
          </p:nvSpPr>
          <p:spPr>
            <a:xfrm>
              <a:off x="6126108" y="1832913"/>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7" name="グループ化 666"/>
          <p:cNvGrpSpPr/>
          <p:nvPr/>
        </p:nvGrpSpPr>
        <p:grpSpPr>
          <a:xfrm>
            <a:off x="916229" y="4479720"/>
            <a:ext cx="1186862" cy="230832"/>
            <a:chOff x="914901" y="4466142"/>
            <a:chExt cx="1186862" cy="230832"/>
          </a:xfrm>
        </p:grpSpPr>
        <p:sp>
          <p:nvSpPr>
            <p:cNvPr id="668" name="正方形/長方形 667"/>
            <p:cNvSpPr/>
            <p:nvPr/>
          </p:nvSpPr>
          <p:spPr>
            <a:xfrm>
              <a:off x="1252624" y="4477240"/>
              <a:ext cx="849139" cy="193881"/>
            </a:xfrm>
            <a:prstGeom prst="rect">
              <a:avLst/>
            </a:prstGeom>
            <a:solidFill>
              <a:srgbClr val="FFFF0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altLang="ja-JP" sz="900" dirty="0" err="1">
                  <a:solidFill>
                    <a:schemeClr val="tx1"/>
                  </a:solidFill>
                </a:rPr>
                <a:t>beq</a:t>
              </a:r>
              <a:r>
                <a:rPr lang="en-US" altLang="ja-JP" sz="900" dirty="0">
                  <a:solidFill>
                    <a:schemeClr val="tx1"/>
                  </a:solidFill>
                </a:rPr>
                <a:t> $s6,$s7,20</a:t>
              </a:r>
            </a:p>
          </p:txBody>
        </p:sp>
        <p:sp>
          <p:nvSpPr>
            <p:cNvPr id="669" name="テキスト ボックス 668"/>
            <p:cNvSpPr txBox="1"/>
            <p:nvPr/>
          </p:nvSpPr>
          <p:spPr>
            <a:xfrm>
              <a:off x="914901" y="4466142"/>
              <a:ext cx="389850" cy="230832"/>
            </a:xfrm>
            <a:prstGeom prst="rect">
              <a:avLst/>
            </a:prstGeom>
            <a:noFill/>
          </p:spPr>
          <p:txBody>
            <a:bodyPr wrap="none" rtlCol="0">
              <a:spAutoFit/>
            </a:bodyPr>
            <a:lstStyle/>
            <a:p>
              <a:r>
                <a:rPr kumimoji="1" lang="en-US" altLang="ja-JP" sz="900" dirty="0">
                  <a:solidFill>
                    <a:srgbClr val="C00000"/>
                  </a:solidFill>
                </a:rPr>
                <a:t>“16”</a:t>
              </a:r>
              <a:endParaRPr kumimoji="1" lang="ja-JP" altLang="en-US" sz="900" dirty="0">
                <a:solidFill>
                  <a:srgbClr val="C00000"/>
                </a:solidFill>
              </a:endParaRPr>
            </a:p>
          </p:txBody>
        </p:sp>
      </p:grpSp>
      <p:sp>
        <p:nvSpPr>
          <p:cNvPr id="670" name="テキスト ボックス 669"/>
          <p:cNvSpPr txBox="1"/>
          <p:nvPr/>
        </p:nvSpPr>
        <p:spPr>
          <a:xfrm>
            <a:off x="1866056" y="2039796"/>
            <a:ext cx="389850" cy="230832"/>
          </a:xfrm>
          <a:prstGeom prst="rect">
            <a:avLst/>
          </a:prstGeom>
          <a:noFill/>
        </p:spPr>
        <p:txBody>
          <a:bodyPr wrap="none" rtlCol="0">
            <a:spAutoFit/>
          </a:bodyPr>
          <a:lstStyle/>
          <a:p>
            <a:r>
              <a:rPr kumimoji="1" lang="en-US" altLang="ja-JP" sz="900" dirty="0">
                <a:solidFill>
                  <a:srgbClr val="C00000"/>
                </a:solidFill>
              </a:rPr>
              <a:t>“20”</a:t>
            </a:r>
            <a:endParaRPr kumimoji="1" lang="ja-JP" altLang="en-US" sz="900" dirty="0">
              <a:solidFill>
                <a:srgbClr val="C00000"/>
              </a:solidFill>
            </a:endParaRPr>
          </a:p>
        </p:txBody>
      </p:sp>
      <p:grpSp>
        <p:nvGrpSpPr>
          <p:cNvPr id="676" name="グループ化 675"/>
          <p:cNvGrpSpPr/>
          <p:nvPr/>
        </p:nvGrpSpPr>
        <p:grpSpPr>
          <a:xfrm>
            <a:off x="6271824" y="2821226"/>
            <a:ext cx="1551090" cy="3374356"/>
            <a:chOff x="6271824" y="2821226"/>
            <a:chExt cx="1551090" cy="3374356"/>
          </a:xfrm>
        </p:grpSpPr>
        <p:cxnSp>
          <p:nvCxnSpPr>
            <p:cNvPr id="681" name="直線矢印コネクタ 680"/>
            <p:cNvCxnSpPr/>
            <p:nvPr/>
          </p:nvCxnSpPr>
          <p:spPr>
            <a:xfrm flipV="1">
              <a:off x="6271824" y="6195581"/>
              <a:ext cx="1529831" cy="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3" name="直線矢印コネクタ 682"/>
            <p:cNvCxnSpPr/>
            <p:nvPr/>
          </p:nvCxnSpPr>
          <p:spPr>
            <a:xfrm flipH="1">
              <a:off x="6272837" y="2876759"/>
              <a:ext cx="1528818"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4" name="直線矢印コネクタ 683"/>
            <p:cNvCxnSpPr/>
            <p:nvPr/>
          </p:nvCxnSpPr>
          <p:spPr>
            <a:xfrm flipH="1">
              <a:off x="6272837" y="2821226"/>
              <a:ext cx="1528818"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3" name="直線矢印コネクタ 732"/>
            <p:cNvCxnSpPr/>
            <p:nvPr/>
          </p:nvCxnSpPr>
          <p:spPr>
            <a:xfrm flipV="1">
              <a:off x="6275859" y="4065092"/>
              <a:ext cx="125214"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4" name="直線矢印コネクタ 733"/>
            <p:cNvCxnSpPr/>
            <p:nvPr/>
          </p:nvCxnSpPr>
          <p:spPr>
            <a:xfrm flipV="1">
              <a:off x="6388800" y="3617462"/>
              <a:ext cx="1434114"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5" name="直線矢印コネクタ 734"/>
            <p:cNvCxnSpPr/>
            <p:nvPr/>
          </p:nvCxnSpPr>
          <p:spPr>
            <a:xfrm>
              <a:off x="6386747" y="3617462"/>
              <a:ext cx="0" cy="46148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89" name="テキスト ボックス 688"/>
          <p:cNvSpPr txBox="1"/>
          <p:nvPr/>
        </p:nvSpPr>
        <p:spPr>
          <a:xfrm rot="16200000">
            <a:off x="5734558" y="5866242"/>
            <a:ext cx="562975" cy="230832"/>
          </a:xfrm>
          <a:prstGeom prst="rect">
            <a:avLst/>
          </a:prstGeom>
          <a:noFill/>
        </p:spPr>
        <p:txBody>
          <a:bodyPr wrap="none" rtlCol="0">
            <a:spAutoFit/>
          </a:bodyPr>
          <a:lstStyle/>
          <a:p>
            <a:r>
              <a:rPr kumimoji="1" lang="en-US" altLang="ja-JP" sz="900" dirty="0">
                <a:solidFill>
                  <a:srgbClr val="C00000"/>
                </a:solidFill>
              </a:rPr>
              <a:t>“10(t2)”</a:t>
            </a:r>
            <a:endParaRPr kumimoji="1" lang="ja-JP" altLang="en-US" sz="900" dirty="0">
              <a:solidFill>
                <a:srgbClr val="C00000"/>
              </a:solidFill>
            </a:endParaRPr>
          </a:p>
        </p:txBody>
      </p:sp>
      <p:sp>
        <p:nvSpPr>
          <p:cNvPr id="690" name="テキスト ボックス 689"/>
          <p:cNvSpPr txBox="1"/>
          <p:nvPr/>
        </p:nvSpPr>
        <p:spPr>
          <a:xfrm rot="16200000">
            <a:off x="7448322" y="5861977"/>
            <a:ext cx="498855" cy="230832"/>
          </a:xfrm>
          <a:prstGeom prst="rect">
            <a:avLst/>
          </a:prstGeom>
          <a:noFill/>
        </p:spPr>
        <p:txBody>
          <a:bodyPr wrap="none" rtlCol="0">
            <a:spAutoFit/>
          </a:bodyPr>
          <a:lstStyle/>
          <a:p>
            <a:r>
              <a:rPr kumimoji="1" lang="en-US" altLang="ja-JP" sz="900" dirty="0">
                <a:solidFill>
                  <a:srgbClr val="C00000"/>
                </a:solidFill>
              </a:rPr>
              <a:t>“9(t1)”</a:t>
            </a:r>
            <a:endParaRPr kumimoji="1" lang="ja-JP" altLang="en-US" sz="900" dirty="0">
              <a:solidFill>
                <a:srgbClr val="C00000"/>
              </a:solidFill>
            </a:endParaRPr>
          </a:p>
        </p:txBody>
      </p:sp>
      <p:grpSp>
        <p:nvGrpSpPr>
          <p:cNvPr id="691" name="グループ化 690"/>
          <p:cNvGrpSpPr/>
          <p:nvPr/>
        </p:nvGrpSpPr>
        <p:grpSpPr>
          <a:xfrm>
            <a:off x="2323240" y="2640246"/>
            <a:ext cx="2029483" cy="3770684"/>
            <a:chOff x="2321912" y="2634159"/>
            <a:chExt cx="2029483" cy="3770684"/>
          </a:xfrm>
        </p:grpSpPr>
        <p:grpSp>
          <p:nvGrpSpPr>
            <p:cNvPr id="692" name="グループ化 691"/>
            <p:cNvGrpSpPr/>
            <p:nvPr/>
          </p:nvGrpSpPr>
          <p:grpSpPr>
            <a:xfrm>
              <a:off x="2321912" y="2634159"/>
              <a:ext cx="2029483" cy="3770684"/>
              <a:chOff x="2321912" y="2634159"/>
              <a:chExt cx="2029483" cy="3770684"/>
            </a:xfrm>
          </p:grpSpPr>
          <p:grpSp>
            <p:nvGrpSpPr>
              <p:cNvPr id="695" name="グループ化 694"/>
              <p:cNvGrpSpPr/>
              <p:nvPr/>
            </p:nvGrpSpPr>
            <p:grpSpPr>
              <a:xfrm>
                <a:off x="2321912" y="2634159"/>
                <a:ext cx="2029483" cy="3770684"/>
                <a:chOff x="2475974" y="2794750"/>
                <a:chExt cx="2029483" cy="3770684"/>
              </a:xfrm>
            </p:grpSpPr>
            <p:cxnSp>
              <p:nvCxnSpPr>
                <p:cNvPr id="700" name="直線矢印コネクタ 699"/>
                <p:cNvCxnSpPr/>
                <p:nvPr/>
              </p:nvCxnSpPr>
              <p:spPr>
                <a:xfrm>
                  <a:off x="4346982" y="6344957"/>
                  <a:ext cx="15847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1" name="テキスト ボックス 700"/>
                <p:cNvSpPr txBox="1"/>
                <p:nvPr/>
              </p:nvSpPr>
              <p:spPr>
                <a:xfrm>
                  <a:off x="3083545" y="3352601"/>
                  <a:ext cx="1056700" cy="246221"/>
                </a:xfrm>
                <a:prstGeom prst="rect">
                  <a:avLst/>
                </a:prstGeom>
                <a:noFill/>
              </p:spPr>
              <p:txBody>
                <a:bodyPr wrap="none" rtlCol="0">
                  <a:spAutoFit/>
                </a:bodyPr>
                <a:lstStyle/>
                <a:p>
                  <a:r>
                    <a:rPr kumimoji="1" lang="ja-JP" altLang="en-US" sz="1000" dirty="0"/>
                    <a:t>レジスタファイル</a:t>
                  </a:r>
                </a:p>
              </p:txBody>
            </p:sp>
            <p:sp>
              <p:nvSpPr>
                <p:cNvPr id="702" name="正方形/長方形 701"/>
                <p:cNvSpPr/>
                <p:nvPr/>
              </p:nvSpPr>
              <p:spPr>
                <a:xfrm>
                  <a:off x="3138714" y="3592494"/>
                  <a:ext cx="1076223" cy="1811109"/>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703" name="円/楕円 702"/>
                <p:cNvSpPr/>
                <p:nvPr/>
              </p:nvSpPr>
              <p:spPr>
                <a:xfrm>
                  <a:off x="2826410" y="2794750"/>
                  <a:ext cx="420313" cy="66213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4" name="テキスト ボックス 703"/>
                <p:cNvSpPr txBox="1"/>
                <p:nvPr/>
              </p:nvSpPr>
              <p:spPr>
                <a:xfrm rot="16200000">
                  <a:off x="2745029" y="2963047"/>
                  <a:ext cx="595035" cy="338554"/>
                </a:xfrm>
                <a:prstGeom prst="rect">
                  <a:avLst/>
                </a:prstGeom>
                <a:noFill/>
              </p:spPr>
              <p:txBody>
                <a:bodyPr wrap="none" rtlCol="0">
                  <a:spAutoFit/>
                </a:bodyPr>
                <a:lstStyle/>
                <a:p>
                  <a:r>
                    <a:rPr lang="ja-JP" altLang="en-US" sz="1600" dirty="0"/>
                    <a:t>制御</a:t>
                  </a:r>
                  <a:endParaRPr kumimoji="1" lang="ja-JP" altLang="en-US" sz="1600" dirty="0"/>
                </a:p>
              </p:txBody>
            </p:sp>
            <p:cxnSp>
              <p:nvCxnSpPr>
                <p:cNvPr id="705" name="直線矢印コネクタ 704"/>
                <p:cNvCxnSpPr/>
                <p:nvPr/>
              </p:nvCxnSpPr>
              <p:spPr>
                <a:xfrm>
                  <a:off x="2475974" y="4728693"/>
                  <a:ext cx="122531"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6" name="直線矢印コネクタ 705"/>
                <p:cNvCxnSpPr/>
                <p:nvPr/>
              </p:nvCxnSpPr>
              <p:spPr>
                <a:xfrm>
                  <a:off x="2598505" y="3837884"/>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7" name="直線矢印コネクタ 706"/>
                <p:cNvCxnSpPr/>
                <p:nvPr/>
              </p:nvCxnSpPr>
              <p:spPr>
                <a:xfrm>
                  <a:off x="2598505" y="3127755"/>
                  <a:ext cx="2253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8" name="直線矢印コネクタ 707"/>
                <p:cNvCxnSpPr/>
                <p:nvPr/>
              </p:nvCxnSpPr>
              <p:spPr>
                <a:xfrm>
                  <a:off x="2598505" y="3139029"/>
                  <a:ext cx="0" cy="2611913"/>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9" name="直線矢印コネクタ 708"/>
                <p:cNvCxnSpPr/>
                <p:nvPr/>
              </p:nvCxnSpPr>
              <p:spPr>
                <a:xfrm>
                  <a:off x="2598505" y="4244067"/>
                  <a:ext cx="112687"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0" name="直線矢印コネクタ 709"/>
                <p:cNvCxnSpPr/>
                <p:nvPr/>
              </p:nvCxnSpPr>
              <p:spPr>
                <a:xfrm>
                  <a:off x="2711192" y="6214844"/>
                  <a:ext cx="15317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1" name="直線矢印コネクタ 710"/>
                <p:cNvCxnSpPr/>
                <p:nvPr/>
              </p:nvCxnSpPr>
              <p:spPr>
                <a:xfrm flipV="1">
                  <a:off x="2711192" y="4244068"/>
                  <a:ext cx="0" cy="19707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2" name="台形 711"/>
                <p:cNvSpPr/>
                <p:nvPr/>
              </p:nvSpPr>
              <p:spPr>
                <a:xfrm rot="5400000">
                  <a:off x="4079843" y="6274060"/>
                  <a:ext cx="440950" cy="141797"/>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3" name="直線コネクタ 712"/>
                <p:cNvCxnSpPr/>
                <p:nvPr/>
              </p:nvCxnSpPr>
              <p:spPr>
                <a:xfrm>
                  <a:off x="2572879"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4" name="直線コネクタ 713"/>
                <p:cNvCxnSpPr/>
                <p:nvPr/>
              </p:nvCxnSpPr>
              <p:spPr>
                <a:xfrm>
                  <a:off x="2688808" y="42432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5" name="直線コネクタ 714"/>
                <p:cNvCxnSpPr/>
                <p:nvPr/>
              </p:nvCxnSpPr>
              <p:spPr>
                <a:xfrm>
                  <a:off x="2572878" y="5742751"/>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16" name="円/楕円 715"/>
                <p:cNvSpPr/>
                <p:nvPr/>
              </p:nvSpPr>
              <p:spPr>
                <a:xfrm>
                  <a:off x="3301797" y="5479163"/>
                  <a:ext cx="501696" cy="529219"/>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17" name="テキスト ボックス 716"/>
                <p:cNvSpPr txBox="1"/>
                <p:nvPr/>
              </p:nvSpPr>
              <p:spPr>
                <a:xfrm rot="16200000">
                  <a:off x="3317468" y="5523962"/>
                  <a:ext cx="466794" cy="430887"/>
                </a:xfrm>
                <a:prstGeom prst="rect">
                  <a:avLst/>
                </a:prstGeom>
                <a:noFill/>
              </p:spPr>
              <p:txBody>
                <a:bodyPr wrap="none" rtlCol="0">
                  <a:spAutoFit/>
                </a:bodyPr>
                <a:lstStyle/>
                <a:p>
                  <a:r>
                    <a:rPr lang="ja-JP" altLang="en-US" sz="1100" dirty="0"/>
                    <a:t>符号</a:t>
                  </a:r>
                  <a:br>
                    <a:rPr lang="en-US" altLang="ja-JP" sz="1100" dirty="0"/>
                  </a:br>
                  <a:r>
                    <a:rPr lang="ja-JP" altLang="en-US" sz="1100" dirty="0"/>
                    <a:t>拡張</a:t>
                  </a:r>
                  <a:endParaRPr kumimoji="1" lang="ja-JP" altLang="en-US" sz="1100" dirty="0"/>
                </a:p>
              </p:txBody>
            </p:sp>
            <p:cxnSp>
              <p:nvCxnSpPr>
                <p:cNvPr id="718" name="直線矢印コネクタ 717"/>
                <p:cNvCxnSpPr/>
                <p:nvPr/>
              </p:nvCxnSpPr>
              <p:spPr>
                <a:xfrm>
                  <a:off x="2598505" y="5750711"/>
                  <a:ext cx="7032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9" name="直線矢印コネクタ 718"/>
                <p:cNvCxnSpPr/>
                <p:nvPr/>
              </p:nvCxnSpPr>
              <p:spPr>
                <a:xfrm>
                  <a:off x="3811583" y="5750711"/>
                  <a:ext cx="69387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0" name="直線矢印コネクタ 719"/>
                <p:cNvCxnSpPr/>
                <p:nvPr/>
              </p:nvCxnSpPr>
              <p:spPr>
                <a:xfrm flipH="1">
                  <a:off x="3254318" y="3194233"/>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1" name="直線矢印コネクタ 720"/>
                <p:cNvCxnSpPr/>
                <p:nvPr/>
              </p:nvCxnSpPr>
              <p:spPr>
                <a:xfrm flipH="1">
                  <a:off x="3231367" y="30286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2" name="直線矢印コネクタ 721"/>
                <p:cNvCxnSpPr/>
                <p:nvPr/>
              </p:nvCxnSpPr>
              <p:spPr>
                <a:xfrm flipH="1">
                  <a:off x="3263997" y="3139029"/>
                  <a:ext cx="124146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3" name="円/楕円 722"/>
                <p:cNvSpPr/>
                <p:nvPr/>
              </p:nvSpPr>
              <p:spPr>
                <a:xfrm>
                  <a:off x="2565465" y="469908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4" name="直線矢印コネクタ 723"/>
                <p:cNvCxnSpPr/>
                <p:nvPr/>
              </p:nvCxnSpPr>
              <p:spPr>
                <a:xfrm flipH="1">
                  <a:off x="3213869" y="29755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5" name="直線矢印コネクタ 724"/>
                <p:cNvCxnSpPr/>
                <p:nvPr/>
              </p:nvCxnSpPr>
              <p:spPr>
                <a:xfrm flipH="1">
                  <a:off x="3231367" y="2975521"/>
                  <a:ext cx="127409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6" name="直線矢印コネクタ 725"/>
                <p:cNvCxnSpPr/>
                <p:nvPr/>
              </p:nvCxnSpPr>
              <p:spPr>
                <a:xfrm flipH="1">
                  <a:off x="3243312" y="3251541"/>
                  <a:ext cx="1251139"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96" name="テキスト ボックス 695"/>
              <p:cNvSpPr txBox="1"/>
              <p:nvPr/>
            </p:nvSpPr>
            <p:spPr>
              <a:xfrm>
                <a:off x="2328093" y="2721773"/>
                <a:ext cx="402674" cy="230832"/>
              </a:xfrm>
              <a:prstGeom prst="rect">
                <a:avLst/>
              </a:prstGeom>
              <a:noFill/>
            </p:spPr>
            <p:txBody>
              <a:bodyPr wrap="none" rtlCol="0">
                <a:spAutoFit/>
              </a:bodyPr>
              <a:lstStyle/>
              <a:p>
                <a:r>
                  <a:rPr kumimoji="1" lang="en-US" altLang="ja-JP" sz="900" dirty="0">
                    <a:solidFill>
                      <a:srgbClr val="C00000"/>
                    </a:solidFill>
                  </a:rPr>
                  <a:t>“</a:t>
                </a:r>
                <a:r>
                  <a:rPr lang="en-US" altLang="ja-JP" sz="900" dirty="0" err="1">
                    <a:solidFill>
                      <a:srgbClr val="C00000"/>
                    </a:solidFill>
                  </a:rPr>
                  <a:t>s</a:t>
                </a:r>
                <a:r>
                  <a:rPr kumimoji="1" lang="en-US" altLang="ja-JP" sz="900" dirty="0" err="1">
                    <a:solidFill>
                      <a:srgbClr val="C00000"/>
                    </a:solidFill>
                  </a:rPr>
                  <a:t>w</a:t>
                </a:r>
                <a:r>
                  <a:rPr kumimoji="1" lang="en-US" altLang="ja-JP" sz="900" dirty="0">
                    <a:solidFill>
                      <a:srgbClr val="C00000"/>
                    </a:solidFill>
                  </a:rPr>
                  <a:t>”</a:t>
                </a:r>
                <a:endParaRPr kumimoji="1" lang="ja-JP" altLang="en-US" sz="900" dirty="0">
                  <a:solidFill>
                    <a:srgbClr val="C00000"/>
                  </a:solidFill>
                </a:endParaRPr>
              </a:p>
            </p:txBody>
          </p:sp>
          <p:sp>
            <p:nvSpPr>
              <p:cNvPr id="697" name="テキスト ボックス 696"/>
              <p:cNvSpPr txBox="1"/>
              <p:nvPr/>
            </p:nvSpPr>
            <p:spPr>
              <a:xfrm>
                <a:off x="2798561" y="5380863"/>
                <a:ext cx="389850" cy="230832"/>
              </a:xfrm>
              <a:prstGeom prst="rect">
                <a:avLst/>
              </a:prstGeom>
              <a:noFill/>
            </p:spPr>
            <p:txBody>
              <a:bodyPr wrap="none" rtlCol="0">
                <a:spAutoFit/>
              </a:bodyPr>
              <a:lstStyle/>
              <a:p>
                <a:r>
                  <a:rPr kumimoji="1" lang="en-US" altLang="ja-JP" sz="900" dirty="0">
                    <a:solidFill>
                      <a:srgbClr val="C00000"/>
                    </a:solidFill>
                  </a:rPr>
                  <a:t>“16”</a:t>
                </a:r>
                <a:endParaRPr kumimoji="1" lang="ja-JP" altLang="en-US" sz="900" dirty="0">
                  <a:solidFill>
                    <a:srgbClr val="C00000"/>
                  </a:solidFill>
                </a:endParaRPr>
              </a:p>
            </p:txBody>
          </p:sp>
          <p:sp>
            <p:nvSpPr>
              <p:cNvPr id="698" name="テキスト ボックス 697"/>
              <p:cNvSpPr txBox="1"/>
              <p:nvPr/>
            </p:nvSpPr>
            <p:spPr>
              <a:xfrm>
                <a:off x="2411403" y="3862570"/>
                <a:ext cx="588623" cy="230832"/>
              </a:xfrm>
              <a:prstGeom prst="rect">
                <a:avLst/>
              </a:prstGeom>
              <a:noFill/>
            </p:spPr>
            <p:txBody>
              <a:bodyPr wrap="none" rtlCol="0">
                <a:spAutoFit/>
              </a:bodyPr>
              <a:lstStyle/>
              <a:p>
                <a:r>
                  <a:rPr kumimoji="1" lang="en-US" altLang="ja-JP" sz="900" dirty="0">
                    <a:solidFill>
                      <a:srgbClr val="C00000"/>
                    </a:solidFill>
                  </a:rPr>
                  <a:t>“</a:t>
                </a:r>
                <a:r>
                  <a:rPr lang="en-US" altLang="ja-JP" sz="900" dirty="0">
                    <a:solidFill>
                      <a:srgbClr val="C00000"/>
                    </a:solidFill>
                  </a:rPr>
                  <a:t>21</a:t>
                </a:r>
                <a:r>
                  <a:rPr kumimoji="1" lang="en-US" altLang="ja-JP" sz="900" dirty="0">
                    <a:solidFill>
                      <a:srgbClr val="C00000"/>
                    </a:solidFill>
                  </a:rPr>
                  <a:t>(s5)”</a:t>
                </a:r>
                <a:endParaRPr kumimoji="1" lang="ja-JP" altLang="en-US" sz="900" dirty="0">
                  <a:solidFill>
                    <a:srgbClr val="C00000"/>
                  </a:solidFill>
                </a:endParaRPr>
              </a:p>
            </p:txBody>
          </p:sp>
          <p:sp>
            <p:nvSpPr>
              <p:cNvPr id="699" name="テキスト ボックス 698"/>
              <p:cNvSpPr txBox="1"/>
              <p:nvPr/>
            </p:nvSpPr>
            <p:spPr>
              <a:xfrm>
                <a:off x="2409939" y="3452102"/>
                <a:ext cx="498855" cy="230832"/>
              </a:xfrm>
              <a:prstGeom prst="rect">
                <a:avLst/>
              </a:prstGeom>
              <a:noFill/>
            </p:spPr>
            <p:txBody>
              <a:bodyPr wrap="none" rtlCol="0">
                <a:spAutoFit/>
              </a:bodyPr>
              <a:lstStyle/>
              <a:p>
                <a:r>
                  <a:rPr kumimoji="1" lang="en-US" altLang="ja-JP" sz="900" dirty="0">
                    <a:solidFill>
                      <a:srgbClr val="C00000"/>
                    </a:solidFill>
                  </a:rPr>
                  <a:t>“8(t0)”</a:t>
                </a:r>
                <a:endParaRPr kumimoji="1" lang="ja-JP" altLang="en-US" sz="900" dirty="0">
                  <a:solidFill>
                    <a:srgbClr val="C00000"/>
                  </a:solidFill>
                </a:endParaRPr>
              </a:p>
            </p:txBody>
          </p:sp>
        </p:grpSp>
        <p:cxnSp>
          <p:nvCxnSpPr>
            <p:cNvPr id="693" name="直線矢印コネクタ 692"/>
            <p:cNvCxnSpPr/>
            <p:nvPr/>
          </p:nvCxnSpPr>
          <p:spPr>
            <a:xfrm flipV="1">
              <a:off x="4145995" y="3146800"/>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4" name="直線矢印コネクタ 693"/>
            <p:cNvCxnSpPr/>
            <p:nvPr/>
          </p:nvCxnSpPr>
          <p:spPr>
            <a:xfrm flipH="1">
              <a:off x="3069489" y="3148658"/>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7" name="グループ化 726"/>
          <p:cNvGrpSpPr/>
          <p:nvPr/>
        </p:nvGrpSpPr>
        <p:grpSpPr>
          <a:xfrm>
            <a:off x="2986870" y="3575986"/>
            <a:ext cx="1056157" cy="243262"/>
            <a:chOff x="3652616" y="4061737"/>
            <a:chExt cx="1056157" cy="243262"/>
          </a:xfrm>
        </p:grpSpPr>
        <p:sp>
          <p:nvSpPr>
            <p:cNvPr id="728" name="正方形/長方形 727"/>
            <p:cNvSpPr/>
            <p:nvPr/>
          </p:nvSpPr>
          <p:spPr>
            <a:xfrm>
              <a:off x="3854213" y="4086743"/>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1024</a:t>
              </a:r>
              <a:endParaRPr kumimoji="1" lang="ja-JP" altLang="en-US" sz="900" dirty="0">
                <a:solidFill>
                  <a:schemeClr val="tx1"/>
                </a:solidFill>
              </a:endParaRPr>
            </a:p>
          </p:txBody>
        </p:sp>
        <p:sp>
          <p:nvSpPr>
            <p:cNvPr id="729" name="テキスト ボックス 728"/>
            <p:cNvSpPr txBox="1"/>
            <p:nvPr/>
          </p:nvSpPr>
          <p:spPr>
            <a:xfrm>
              <a:off x="3652616" y="4061737"/>
              <a:ext cx="248786" cy="230832"/>
            </a:xfrm>
            <a:prstGeom prst="rect">
              <a:avLst/>
            </a:prstGeom>
            <a:noFill/>
          </p:spPr>
          <p:txBody>
            <a:bodyPr wrap="none" rtlCol="0">
              <a:spAutoFit/>
            </a:bodyPr>
            <a:lstStyle/>
            <a:p>
              <a:r>
                <a:rPr kumimoji="1" lang="en-US" altLang="ja-JP" sz="900" dirty="0"/>
                <a:t>8</a:t>
              </a:r>
              <a:endParaRPr kumimoji="1" lang="ja-JP" altLang="en-US" sz="900" dirty="0"/>
            </a:p>
          </p:txBody>
        </p:sp>
      </p:grpSp>
      <p:sp>
        <p:nvSpPr>
          <p:cNvPr id="730" name="テキスト ボックス 729"/>
          <p:cNvSpPr txBox="1"/>
          <p:nvPr/>
        </p:nvSpPr>
        <p:spPr>
          <a:xfrm rot="16200000">
            <a:off x="3958740" y="6344748"/>
            <a:ext cx="588623" cy="230832"/>
          </a:xfrm>
          <a:prstGeom prst="rect">
            <a:avLst/>
          </a:prstGeom>
          <a:noFill/>
        </p:spPr>
        <p:txBody>
          <a:bodyPr wrap="none" rtlCol="0">
            <a:spAutoFit/>
          </a:bodyPr>
          <a:lstStyle/>
          <a:p>
            <a:r>
              <a:rPr lang="en-US" altLang="ja-JP" sz="900" dirty="0">
                <a:solidFill>
                  <a:srgbClr val="C00000"/>
                </a:solidFill>
              </a:rPr>
              <a:t>“20(s5</a:t>
            </a:r>
            <a:r>
              <a:rPr kumimoji="1" lang="en-US" altLang="ja-JP" sz="900" dirty="0">
                <a:solidFill>
                  <a:srgbClr val="C00000"/>
                </a:solidFill>
              </a:rPr>
              <a:t>)”</a:t>
            </a:r>
            <a:endParaRPr kumimoji="1" lang="ja-JP" altLang="en-US" sz="900" dirty="0">
              <a:solidFill>
                <a:srgbClr val="C00000"/>
              </a:solidFill>
            </a:endParaRPr>
          </a:p>
        </p:txBody>
      </p:sp>
      <p:grpSp>
        <p:nvGrpSpPr>
          <p:cNvPr id="671" name="グループ化 670"/>
          <p:cNvGrpSpPr/>
          <p:nvPr/>
        </p:nvGrpSpPr>
        <p:grpSpPr>
          <a:xfrm>
            <a:off x="7609245" y="1307045"/>
            <a:ext cx="337048" cy="5524736"/>
            <a:chOff x="7609245" y="1307045"/>
            <a:chExt cx="337048" cy="5524736"/>
          </a:xfrm>
        </p:grpSpPr>
        <p:cxnSp>
          <p:nvCxnSpPr>
            <p:cNvPr id="673" name="直線コネクタ 672"/>
            <p:cNvCxnSpPr/>
            <p:nvPr/>
          </p:nvCxnSpPr>
          <p:spPr>
            <a:xfrm>
              <a:off x="7881484" y="1307045"/>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74" name="正方形/長方形 673"/>
            <p:cNvSpPr/>
            <p:nvPr/>
          </p:nvSpPr>
          <p:spPr>
            <a:xfrm>
              <a:off x="7813383" y="2417720"/>
              <a:ext cx="132910" cy="4097444"/>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テキスト ボックス 674"/>
            <p:cNvSpPr txBox="1"/>
            <p:nvPr/>
          </p:nvSpPr>
          <p:spPr>
            <a:xfrm rot="16200000">
              <a:off x="7497676" y="3332600"/>
              <a:ext cx="453970" cy="230832"/>
            </a:xfrm>
            <a:prstGeom prst="rect">
              <a:avLst/>
            </a:prstGeom>
            <a:noFill/>
          </p:spPr>
          <p:txBody>
            <a:bodyPr wrap="none" rtlCol="0">
              <a:spAutoFit/>
            </a:bodyPr>
            <a:lstStyle/>
            <a:p>
              <a:r>
                <a:rPr kumimoji="1" lang="en-US" altLang="ja-JP" sz="900" dirty="0">
                  <a:solidFill>
                    <a:srgbClr val="C00000"/>
                  </a:solidFill>
                </a:rPr>
                <a:t>“110”</a:t>
              </a:r>
              <a:endParaRPr kumimoji="1" lang="ja-JP" altLang="en-US" sz="900" dirty="0">
                <a:solidFill>
                  <a:srgbClr val="C00000"/>
                </a:solidFill>
              </a:endParaRPr>
            </a:p>
          </p:txBody>
        </p:sp>
      </p:grpSp>
      <p:grpSp>
        <p:nvGrpSpPr>
          <p:cNvPr id="136" name="グループ化 135"/>
          <p:cNvGrpSpPr/>
          <p:nvPr/>
        </p:nvGrpSpPr>
        <p:grpSpPr>
          <a:xfrm>
            <a:off x="2724017" y="1693914"/>
            <a:ext cx="5824284" cy="5060562"/>
            <a:chOff x="2873269" y="1846704"/>
            <a:chExt cx="5824284" cy="5060562"/>
          </a:xfrm>
        </p:grpSpPr>
        <p:cxnSp>
          <p:nvCxnSpPr>
            <p:cNvPr id="736" name="直線矢印コネクタ 735"/>
            <p:cNvCxnSpPr/>
            <p:nvPr/>
          </p:nvCxnSpPr>
          <p:spPr>
            <a:xfrm>
              <a:off x="2873269" y="4743423"/>
              <a:ext cx="2493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7" name="台形 736"/>
            <p:cNvSpPr/>
            <p:nvPr/>
          </p:nvSpPr>
          <p:spPr>
            <a:xfrm rot="5400000">
              <a:off x="8116885" y="3925554"/>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8" name="直線矢印コネクタ 737"/>
            <p:cNvCxnSpPr/>
            <p:nvPr/>
          </p:nvCxnSpPr>
          <p:spPr>
            <a:xfrm>
              <a:off x="8099580" y="4226759"/>
              <a:ext cx="2935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9" name="直線矢印コネクタ 738"/>
            <p:cNvCxnSpPr/>
            <p:nvPr/>
          </p:nvCxnSpPr>
          <p:spPr>
            <a:xfrm>
              <a:off x="8518678" y="3988321"/>
              <a:ext cx="17887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0" name="直線矢印コネクタ 739"/>
            <p:cNvCxnSpPr/>
            <p:nvPr/>
          </p:nvCxnSpPr>
          <p:spPr>
            <a:xfrm>
              <a:off x="8687108" y="3974129"/>
              <a:ext cx="0" cy="293313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1" name="直線矢印コネクタ 740"/>
            <p:cNvCxnSpPr/>
            <p:nvPr/>
          </p:nvCxnSpPr>
          <p:spPr>
            <a:xfrm>
              <a:off x="2973297" y="6907266"/>
              <a:ext cx="5724256"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2" name="直線矢印コネクタ 741"/>
            <p:cNvCxnSpPr/>
            <p:nvPr/>
          </p:nvCxnSpPr>
          <p:spPr>
            <a:xfrm>
              <a:off x="2973297" y="5201101"/>
              <a:ext cx="1568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3" name="直線矢印コネクタ 742"/>
            <p:cNvCxnSpPr/>
            <p:nvPr/>
          </p:nvCxnSpPr>
          <p:spPr>
            <a:xfrm>
              <a:off x="2973297" y="5196495"/>
              <a:ext cx="0" cy="171077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4" name="直線矢印コネクタ 743"/>
            <p:cNvCxnSpPr/>
            <p:nvPr/>
          </p:nvCxnSpPr>
          <p:spPr>
            <a:xfrm flipV="1">
              <a:off x="4087878" y="1846704"/>
              <a:ext cx="0" cy="1708964"/>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5" name="直線矢印コネクタ 744"/>
            <p:cNvCxnSpPr/>
            <p:nvPr/>
          </p:nvCxnSpPr>
          <p:spPr>
            <a:xfrm flipV="1">
              <a:off x="8445279" y="3028621"/>
              <a:ext cx="0" cy="636201"/>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46" name="テキスト ボックス 745"/>
            <p:cNvSpPr txBox="1"/>
            <p:nvPr/>
          </p:nvSpPr>
          <p:spPr>
            <a:xfrm rot="16200000">
              <a:off x="3720002" y="2421651"/>
              <a:ext cx="526106"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RegWrite</a:t>
              </a:r>
              <a:endParaRPr kumimoji="1" lang="ja-JP" altLang="en-US" sz="700" i="1" dirty="0">
                <a:latin typeface="Times New Roman" panose="02020603050405020304" pitchFamily="18" charset="0"/>
                <a:cs typeface="Times New Roman" panose="02020603050405020304" pitchFamily="18" charset="0"/>
              </a:endParaRPr>
            </a:p>
          </p:txBody>
        </p:sp>
        <p:sp>
          <p:nvSpPr>
            <p:cNvPr id="747" name="テキスト ボックス 746"/>
            <p:cNvSpPr txBox="1"/>
            <p:nvPr/>
          </p:nvSpPr>
          <p:spPr>
            <a:xfrm rot="16200000">
              <a:off x="8260914" y="3229465"/>
              <a:ext cx="577733"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MemtoReg</a:t>
              </a:r>
              <a:endParaRPr kumimoji="1" lang="ja-JP" altLang="en-US" sz="700" i="1" dirty="0">
                <a:latin typeface="Times New Roman" panose="02020603050405020304" pitchFamily="18" charset="0"/>
                <a:cs typeface="Times New Roman" panose="02020603050405020304" pitchFamily="18" charset="0"/>
              </a:endParaRPr>
            </a:p>
          </p:txBody>
        </p:sp>
        <p:cxnSp>
          <p:nvCxnSpPr>
            <p:cNvPr id="748" name="直線矢印コネクタ 747"/>
            <p:cNvCxnSpPr/>
            <p:nvPr/>
          </p:nvCxnSpPr>
          <p:spPr>
            <a:xfrm flipV="1">
              <a:off x="2873269" y="4743423"/>
              <a:ext cx="0" cy="2047029"/>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9" name="直線矢印コネクタ 748"/>
            <p:cNvCxnSpPr/>
            <p:nvPr/>
          </p:nvCxnSpPr>
          <p:spPr>
            <a:xfrm flipV="1">
              <a:off x="8518678" y="6344957"/>
              <a:ext cx="0" cy="448072"/>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0" name="直線矢印コネクタ 749"/>
            <p:cNvCxnSpPr/>
            <p:nvPr/>
          </p:nvCxnSpPr>
          <p:spPr>
            <a:xfrm>
              <a:off x="2873269" y="6790452"/>
              <a:ext cx="5645409"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1" name="直線矢印コネクタ 750"/>
            <p:cNvCxnSpPr/>
            <p:nvPr/>
          </p:nvCxnSpPr>
          <p:spPr>
            <a:xfrm>
              <a:off x="8279538" y="1846704"/>
              <a:ext cx="0" cy="1126713"/>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2" name="直線矢印コネクタ 751"/>
            <p:cNvCxnSpPr/>
            <p:nvPr/>
          </p:nvCxnSpPr>
          <p:spPr>
            <a:xfrm flipH="1">
              <a:off x="4087878" y="1846704"/>
              <a:ext cx="419166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3" name="直線矢印コネクタ 752"/>
            <p:cNvCxnSpPr/>
            <p:nvPr/>
          </p:nvCxnSpPr>
          <p:spPr>
            <a:xfrm flipH="1" flipV="1">
              <a:off x="8099580" y="6343243"/>
              <a:ext cx="419098" cy="566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4" name="直線矢印コネクタ 753"/>
            <p:cNvCxnSpPr/>
            <p:nvPr/>
          </p:nvCxnSpPr>
          <p:spPr>
            <a:xfrm>
              <a:off x="8110857" y="2973417"/>
              <a:ext cx="16868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5" name="直線矢印コネクタ 754"/>
            <p:cNvCxnSpPr/>
            <p:nvPr/>
          </p:nvCxnSpPr>
          <p:spPr>
            <a:xfrm>
              <a:off x="8110857" y="3028621"/>
              <a:ext cx="331274"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56" name="テキスト ボックス 755"/>
          <p:cNvSpPr txBox="1"/>
          <p:nvPr/>
        </p:nvSpPr>
        <p:spPr>
          <a:xfrm rot="16200000">
            <a:off x="2580659" y="4686316"/>
            <a:ext cx="582211" cy="230832"/>
          </a:xfrm>
          <a:prstGeom prst="rect">
            <a:avLst/>
          </a:prstGeom>
          <a:noFill/>
        </p:spPr>
        <p:txBody>
          <a:bodyPr wrap="none" rtlCol="0">
            <a:spAutoFit/>
          </a:bodyPr>
          <a:lstStyle/>
          <a:p>
            <a:r>
              <a:rPr kumimoji="1" lang="en-US" altLang="ja-JP" sz="900" dirty="0">
                <a:solidFill>
                  <a:srgbClr val="C00000"/>
                </a:solidFill>
              </a:rPr>
              <a:t>“16384”</a:t>
            </a:r>
            <a:endParaRPr kumimoji="1" lang="ja-JP" altLang="en-US" sz="900" dirty="0">
              <a:solidFill>
                <a:srgbClr val="C00000"/>
              </a:solidFill>
            </a:endParaRPr>
          </a:p>
        </p:txBody>
      </p:sp>
      <p:sp>
        <p:nvSpPr>
          <p:cNvPr id="757" name="テキスト ボックス 756"/>
          <p:cNvSpPr txBox="1"/>
          <p:nvPr/>
        </p:nvSpPr>
        <p:spPr>
          <a:xfrm>
            <a:off x="2509379" y="4343681"/>
            <a:ext cx="588623" cy="230832"/>
          </a:xfrm>
          <a:prstGeom prst="rect">
            <a:avLst/>
          </a:prstGeom>
          <a:noFill/>
        </p:spPr>
        <p:txBody>
          <a:bodyPr wrap="none" rtlCol="0">
            <a:spAutoFit/>
          </a:bodyPr>
          <a:lstStyle/>
          <a:p>
            <a:r>
              <a:rPr kumimoji="1" lang="en-US" altLang="ja-JP" sz="900" dirty="0">
                <a:solidFill>
                  <a:srgbClr val="C00000"/>
                </a:solidFill>
              </a:rPr>
              <a:t>“18(s2)”</a:t>
            </a:r>
            <a:endParaRPr kumimoji="1" lang="ja-JP" altLang="en-US" sz="900" dirty="0">
              <a:solidFill>
                <a:srgbClr val="C00000"/>
              </a:solidFill>
            </a:endParaRPr>
          </a:p>
        </p:txBody>
      </p:sp>
      <p:grpSp>
        <p:nvGrpSpPr>
          <p:cNvPr id="759" name="グループ化 758"/>
          <p:cNvGrpSpPr/>
          <p:nvPr/>
        </p:nvGrpSpPr>
        <p:grpSpPr>
          <a:xfrm>
            <a:off x="2936924" y="4728849"/>
            <a:ext cx="1110400" cy="243262"/>
            <a:chOff x="3598373" y="4061737"/>
            <a:chExt cx="1110400" cy="243262"/>
          </a:xfrm>
        </p:grpSpPr>
        <p:sp>
          <p:nvSpPr>
            <p:cNvPr id="760" name="正方形/長方形 759"/>
            <p:cNvSpPr/>
            <p:nvPr/>
          </p:nvSpPr>
          <p:spPr>
            <a:xfrm>
              <a:off x="3854213" y="4086743"/>
              <a:ext cx="854560" cy="218256"/>
            </a:xfrm>
            <a:prstGeom prst="rect">
              <a:avLst/>
            </a:prstGeom>
            <a:solidFill>
              <a:srgbClr val="00B0F0"/>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900" dirty="0">
                  <a:solidFill>
                    <a:schemeClr val="tx1"/>
                  </a:solidFill>
                </a:rPr>
                <a:t>16384</a:t>
              </a:r>
              <a:endParaRPr kumimoji="1" lang="ja-JP" altLang="en-US" sz="900" dirty="0">
                <a:solidFill>
                  <a:schemeClr val="tx1"/>
                </a:solidFill>
              </a:endParaRPr>
            </a:p>
          </p:txBody>
        </p:sp>
        <p:sp>
          <p:nvSpPr>
            <p:cNvPr id="761" name="テキスト ボックス 760"/>
            <p:cNvSpPr txBox="1"/>
            <p:nvPr/>
          </p:nvSpPr>
          <p:spPr>
            <a:xfrm>
              <a:off x="3598373" y="4061737"/>
              <a:ext cx="312906" cy="230832"/>
            </a:xfrm>
            <a:prstGeom prst="rect">
              <a:avLst/>
            </a:prstGeom>
            <a:noFill/>
          </p:spPr>
          <p:txBody>
            <a:bodyPr wrap="none" rtlCol="0">
              <a:spAutoFit/>
            </a:bodyPr>
            <a:lstStyle/>
            <a:p>
              <a:r>
                <a:rPr kumimoji="1" lang="en-US" altLang="ja-JP" sz="900" dirty="0"/>
                <a:t>18</a:t>
              </a:r>
              <a:endParaRPr kumimoji="1" lang="ja-JP" altLang="en-US" sz="900" dirty="0"/>
            </a:p>
          </p:txBody>
        </p:sp>
      </p:grpSp>
    </p:spTree>
    <p:extLst>
      <p:ext uri="{BB962C8B-B14F-4D97-AF65-F5344CB8AC3E}">
        <p14:creationId xmlns:p14="http://schemas.microsoft.com/office/powerpoint/2010/main" val="680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6"/>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605"/>
                                        </p:tgtEl>
                                        <p:attrNameLst>
                                          <p:attrName>style.visibility</p:attrName>
                                        </p:attrNameLst>
                                      </p:cBhvr>
                                      <p:to>
                                        <p:strVal val="visible"/>
                                      </p:to>
                                    </p:set>
                                    <p:animEffect transition="in" filter="wipe(left)">
                                      <p:cBhvr>
                                        <p:cTn id="9" dur="500"/>
                                        <p:tgtEl>
                                          <p:spTgt spid="605"/>
                                        </p:tgtEl>
                                      </p:cBhvr>
                                    </p:animEffect>
                                  </p:childTnLst>
                                </p:cTn>
                              </p:par>
                              <p:par>
                                <p:cTn id="10" presetID="22" presetClass="entr" presetSubtype="8" fill="hold" nodeType="withEffect">
                                  <p:stCondLst>
                                    <p:cond delay="0"/>
                                  </p:stCondLst>
                                  <p:childTnLst>
                                    <p:set>
                                      <p:cBhvr>
                                        <p:cTn id="11" dur="1" fill="hold">
                                          <p:stCondLst>
                                            <p:cond delay="0"/>
                                          </p:stCondLst>
                                        </p:cTn>
                                        <p:tgtEl>
                                          <p:spTgt spid="628"/>
                                        </p:tgtEl>
                                        <p:attrNameLst>
                                          <p:attrName>style.visibility</p:attrName>
                                        </p:attrNameLst>
                                      </p:cBhvr>
                                      <p:to>
                                        <p:strVal val="visible"/>
                                      </p:to>
                                    </p:set>
                                    <p:animEffect transition="in" filter="wipe(left)">
                                      <p:cBhvr>
                                        <p:cTn id="12" dur="500"/>
                                        <p:tgtEl>
                                          <p:spTgt spid="628"/>
                                        </p:tgtEl>
                                      </p:cBhvr>
                                    </p:animEffect>
                                  </p:childTnLst>
                                </p:cTn>
                              </p:par>
                              <p:par>
                                <p:cTn id="13" presetID="22" presetClass="entr" presetSubtype="8" fill="hold" nodeType="withEffect">
                                  <p:stCondLst>
                                    <p:cond delay="0"/>
                                  </p:stCondLst>
                                  <p:childTnLst>
                                    <p:set>
                                      <p:cBhvr>
                                        <p:cTn id="14" dur="1" fill="hold">
                                          <p:stCondLst>
                                            <p:cond delay="0"/>
                                          </p:stCondLst>
                                        </p:cTn>
                                        <p:tgtEl>
                                          <p:spTgt spid="676"/>
                                        </p:tgtEl>
                                        <p:attrNameLst>
                                          <p:attrName>style.visibility</p:attrName>
                                        </p:attrNameLst>
                                      </p:cBhvr>
                                      <p:to>
                                        <p:strVal val="visible"/>
                                      </p:to>
                                    </p:set>
                                    <p:animEffect transition="in" filter="wipe(left)">
                                      <p:cBhvr>
                                        <p:cTn id="15" dur="500"/>
                                        <p:tgtEl>
                                          <p:spTgt spid="676"/>
                                        </p:tgtEl>
                                      </p:cBhvr>
                                    </p:animEffect>
                                  </p:childTnLst>
                                </p:cTn>
                              </p:par>
                              <p:par>
                                <p:cTn id="16" presetID="22" presetClass="entr" presetSubtype="8" fill="hold" nodeType="withEffect">
                                  <p:stCondLst>
                                    <p:cond delay="0"/>
                                  </p:stCondLst>
                                  <p:childTnLst>
                                    <p:set>
                                      <p:cBhvr>
                                        <p:cTn id="17" dur="1" fill="hold">
                                          <p:stCondLst>
                                            <p:cond delay="0"/>
                                          </p:stCondLst>
                                        </p:cTn>
                                        <p:tgtEl>
                                          <p:spTgt spid="691"/>
                                        </p:tgtEl>
                                        <p:attrNameLst>
                                          <p:attrName>style.visibility</p:attrName>
                                        </p:attrNameLst>
                                      </p:cBhvr>
                                      <p:to>
                                        <p:strVal val="visible"/>
                                      </p:to>
                                    </p:set>
                                    <p:animEffect transition="in" filter="wipe(left)">
                                      <p:cBhvr>
                                        <p:cTn id="18" dur="500"/>
                                        <p:tgtEl>
                                          <p:spTgt spid="691"/>
                                        </p:tgtEl>
                                      </p:cBhvr>
                                    </p:animEffect>
                                  </p:childTnLst>
                                </p:cTn>
                              </p:par>
                              <p:par>
                                <p:cTn id="19" presetID="22" presetClass="entr" presetSubtype="8" fill="hold" nodeType="with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left)">
                                      <p:cBhvr>
                                        <p:cTn id="21" dur="500"/>
                                        <p:tgtEl>
                                          <p:spTgt spid="136"/>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667"/>
                                        </p:tgtEl>
                                        <p:attrNameLst>
                                          <p:attrName>style.visibility</p:attrName>
                                        </p:attrNameLst>
                                      </p:cBhvr>
                                      <p:to>
                                        <p:strVal val="visible"/>
                                      </p:to>
                                    </p:set>
                                    <p:animEffect transition="in" filter="randombar(horizontal)">
                                      <p:cBhvr>
                                        <p:cTn id="25" dur="500"/>
                                        <p:tgtEl>
                                          <p:spTgt spid="66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70"/>
                                        </p:tgtEl>
                                        <p:attrNameLst>
                                          <p:attrName>style.visibility</p:attrName>
                                        </p:attrNameLst>
                                      </p:cBhvr>
                                      <p:to>
                                        <p:strVal val="visible"/>
                                      </p:to>
                                    </p:set>
                                    <p:animEffect transition="in" filter="randombar(horizontal)">
                                      <p:cBhvr>
                                        <p:cTn id="28" dur="500"/>
                                        <p:tgtEl>
                                          <p:spTgt spid="670"/>
                                        </p:tgtEl>
                                      </p:cBhvr>
                                    </p:animEffect>
                                  </p:childTnLst>
                                </p:cTn>
                              </p:par>
                              <p:par>
                                <p:cTn id="29" presetID="14" presetClass="entr" presetSubtype="10" fill="hold" nodeType="withEffect">
                                  <p:stCondLst>
                                    <p:cond delay="0"/>
                                  </p:stCondLst>
                                  <p:childTnLst>
                                    <p:set>
                                      <p:cBhvr>
                                        <p:cTn id="30" dur="1" fill="hold">
                                          <p:stCondLst>
                                            <p:cond delay="0"/>
                                          </p:stCondLst>
                                        </p:cTn>
                                        <p:tgtEl>
                                          <p:spTgt spid="727"/>
                                        </p:tgtEl>
                                        <p:attrNameLst>
                                          <p:attrName>style.visibility</p:attrName>
                                        </p:attrNameLst>
                                      </p:cBhvr>
                                      <p:to>
                                        <p:strVal val="visible"/>
                                      </p:to>
                                    </p:set>
                                    <p:animEffect transition="in" filter="randombar(horizontal)">
                                      <p:cBhvr>
                                        <p:cTn id="31" dur="500"/>
                                        <p:tgtEl>
                                          <p:spTgt spid="727"/>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16"/>
                                        </p:tgtEl>
                                        <p:attrNameLst>
                                          <p:attrName>style.visibility</p:attrName>
                                        </p:attrNameLst>
                                      </p:cBhvr>
                                      <p:to>
                                        <p:strVal val="visible"/>
                                      </p:to>
                                    </p:set>
                                    <p:animEffect transition="in" filter="wipe(left)">
                                      <p:cBhvr>
                                        <p:cTn id="35" dur="500"/>
                                        <p:tgtEl>
                                          <p:spTgt spid="516"/>
                                        </p:tgtEl>
                                      </p:cBhvr>
                                    </p:animEffect>
                                  </p:childTnLst>
                                </p:cTn>
                              </p:par>
                              <p:par>
                                <p:cTn id="36" presetID="22" presetClass="entr" presetSubtype="8" fill="hold" nodeType="withEffect">
                                  <p:stCondLst>
                                    <p:cond delay="0"/>
                                  </p:stCondLst>
                                  <p:childTnLst>
                                    <p:set>
                                      <p:cBhvr>
                                        <p:cTn id="37" dur="1" fill="hold">
                                          <p:stCondLst>
                                            <p:cond delay="0"/>
                                          </p:stCondLst>
                                        </p:cTn>
                                        <p:tgtEl>
                                          <p:spTgt spid="566"/>
                                        </p:tgtEl>
                                        <p:attrNameLst>
                                          <p:attrName>style.visibility</p:attrName>
                                        </p:attrNameLst>
                                      </p:cBhvr>
                                      <p:to>
                                        <p:strVal val="visible"/>
                                      </p:to>
                                    </p:set>
                                    <p:animEffect transition="in" filter="wipe(left)">
                                      <p:cBhvr>
                                        <p:cTn id="38" dur="500"/>
                                        <p:tgtEl>
                                          <p:spTgt spid="566"/>
                                        </p:tgtEl>
                                      </p:cBhvr>
                                    </p:animEffect>
                                  </p:childTnLst>
                                </p:cTn>
                              </p:par>
                              <p:par>
                                <p:cTn id="39" presetID="22" presetClass="entr" presetSubtype="8" fill="hold" nodeType="withEffect">
                                  <p:stCondLst>
                                    <p:cond delay="0"/>
                                  </p:stCondLst>
                                  <p:childTnLst>
                                    <p:set>
                                      <p:cBhvr>
                                        <p:cTn id="40" dur="1" fill="hold">
                                          <p:stCondLst>
                                            <p:cond delay="0"/>
                                          </p:stCondLst>
                                        </p:cTn>
                                        <p:tgtEl>
                                          <p:spTgt spid="657"/>
                                        </p:tgtEl>
                                        <p:attrNameLst>
                                          <p:attrName>style.visibility</p:attrName>
                                        </p:attrNameLst>
                                      </p:cBhvr>
                                      <p:to>
                                        <p:strVal val="visible"/>
                                      </p:to>
                                    </p:set>
                                    <p:animEffect transition="in" filter="wipe(left)">
                                      <p:cBhvr>
                                        <p:cTn id="41" dur="500"/>
                                        <p:tgtEl>
                                          <p:spTgt spid="657"/>
                                        </p:tgtEl>
                                      </p:cBhvr>
                                    </p:animEffect>
                                  </p:childTnLst>
                                </p:cTn>
                              </p:par>
                              <p:par>
                                <p:cTn id="42" presetID="22" presetClass="entr" presetSubtype="8" fill="hold" nodeType="withEffect">
                                  <p:stCondLst>
                                    <p:cond delay="0"/>
                                  </p:stCondLst>
                                  <p:childTnLst>
                                    <p:set>
                                      <p:cBhvr>
                                        <p:cTn id="43" dur="1" fill="hold">
                                          <p:stCondLst>
                                            <p:cond delay="0"/>
                                          </p:stCondLst>
                                        </p:cTn>
                                        <p:tgtEl>
                                          <p:spTgt spid="671"/>
                                        </p:tgtEl>
                                        <p:attrNameLst>
                                          <p:attrName>style.visibility</p:attrName>
                                        </p:attrNameLst>
                                      </p:cBhvr>
                                      <p:to>
                                        <p:strVal val="visible"/>
                                      </p:to>
                                    </p:set>
                                    <p:animEffect transition="in" filter="wipe(left)">
                                      <p:cBhvr>
                                        <p:cTn id="44" dur="500"/>
                                        <p:tgtEl>
                                          <p:spTgt spid="67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57"/>
                                        </p:tgtEl>
                                        <p:attrNameLst>
                                          <p:attrName>style.visibility</p:attrName>
                                        </p:attrNameLst>
                                      </p:cBhvr>
                                      <p:to>
                                        <p:strVal val="visible"/>
                                      </p:to>
                                    </p:set>
                                    <p:animEffect transition="in" filter="randombar(horizontal)">
                                      <p:cBhvr>
                                        <p:cTn id="47" dur="500"/>
                                        <p:tgtEl>
                                          <p:spTgt spid="75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756"/>
                                        </p:tgtEl>
                                        <p:attrNameLst>
                                          <p:attrName>style.visibility</p:attrName>
                                        </p:attrNameLst>
                                      </p:cBhvr>
                                      <p:to>
                                        <p:strVal val="visible"/>
                                      </p:to>
                                    </p:set>
                                    <p:animEffect transition="in" filter="randombar(horizontal)">
                                      <p:cBhvr>
                                        <p:cTn id="50" dur="500"/>
                                        <p:tgtEl>
                                          <p:spTgt spid="75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89"/>
                                        </p:tgtEl>
                                        <p:attrNameLst>
                                          <p:attrName>style.visibility</p:attrName>
                                        </p:attrNameLst>
                                      </p:cBhvr>
                                      <p:to>
                                        <p:strVal val="visible"/>
                                      </p:to>
                                    </p:set>
                                    <p:animEffect transition="in" filter="wipe(left)">
                                      <p:cBhvr>
                                        <p:cTn id="53" dur="500"/>
                                        <p:tgtEl>
                                          <p:spTgt spid="68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90"/>
                                        </p:tgtEl>
                                        <p:attrNameLst>
                                          <p:attrName>style.visibility</p:attrName>
                                        </p:attrNameLst>
                                      </p:cBhvr>
                                      <p:to>
                                        <p:strVal val="visible"/>
                                      </p:to>
                                    </p:set>
                                    <p:animEffect transition="in" filter="wipe(left)">
                                      <p:cBhvr>
                                        <p:cTn id="56" dur="500"/>
                                        <p:tgtEl>
                                          <p:spTgt spid="69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30"/>
                                        </p:tgtEl>
                                        <p:attrNameLst>
                                          <p:attrName>style.visibility</p:attrName>
                                        </p:attrNameLst>
                                      </p:cBhvr>
                                      <p:to>
                                        <p:strVal val="visible"/>
                                      </p:to>
                                    </p:set>
                                    <p:animEffect transition="in" filter="wipe(left)">
                                      <p:cBhvr>
                                        <p:cTn id="59" dur="500"/>
                                        <p:tgtEl>
                                          <p:spTgt spid="730"/>
                                        </p:tgtEl>
                                      </p:cBhvr>
                                    </p:animEffect>
                                  </p:childTnLst>
                                </p:cTn>
                              </p:par>
                              <p:par>
                                <p:cTn id="60" presetID="14" presetClass="entr" presetSubtype="10" fill="hold" nodeType="withEffect">
                                  <p:stCondLst>
                                    <p:cond delay="0"/>
                                  </p:stCondLst>
                                  <p:childTnLst>
                                    <p:set>
                                      <p:cBhvr>
                                        <p:cTn id="61" dur="1" fill="hold">
                                          <p:stCondLst>
                                            <p:cond delay="0"/>
                                          </p:stCondLst>
                                        </p:cTn>
                                        <p:tgtEl>
                                          <p:spTgt spid="759"/>
                                        </p:tgtEl>
                                        <p:attrNameLst>
                                          <p:attrName>style.visibility</p:attrName>
                                        </p:attrNameLst>
                                      </p:cBhvr>
                                      <p:to>
                                        <p:strVal val="visible"/>
                                      </p:to>
                                    </p:set>
                                    <p:animEffect transition="in" filter="randombar(horizontal)">
                                      <p:cBhvr>
                                        <p:cTn id="62"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p:bldP spid="689" grpId="0"/>
      <p:bldP spid="690" grpId="0"/>
      <p:bldP spid="730" grpId="0"/>
      <p:bldP spid="756" grpId="0"/>
      <p:bldP spid="7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5031" y="-99392"/>
            <a:ext cx="8313938" cy="990600"/>
          </a:xfrm>
        </p:spPr>
        <p:txBody>
          <a:bodyPr>
            <a:normAutofit/>
          </a:bodyPr>
          <a:lstStyle/>
          <a:p>
            <a:r>
              <a:rPr lang="en-US" altLang="ja-JP" b="1" dirty="0"/>
              <a:t>PC/</a:t>
            </a:r>
            <a:r>
              <a:rPr lang="ja-JP" altLang="en-US" dirty="0"/>
              <a:t>サーバ用プロセッサの命令パイプライン</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dirty="0"/>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16</a:t>
            </a:fld>
            <a:endParaRPr kumimoji="1" lang="ja-JP" altLang="en-US"/>
          </a:p>
        </p:txBody>
      </p:sp>
      <p:pic>
        <p:nvPicPr>
          <p:cNvPr id="6" name="図 5"/>
          <p:cNvPicPr>
            <a:picLocks noChangeAspect="1"/>
          </p:cNvPicPr>
          <p:nvPr/>
        </p:nvPicPr>
        <p:blipFill>
          <a:blip r:embed="rId2"/>
          <a:stretch>
            <a:fillRect/>
          </a:stretch>
        </p:blipFill>
        <p:spPr>
          <a:xfrm>
            <a:off x="1090104" y="1929777"/>
            <a:ext cx="6963792" cy="1704709"/>
          </a:xfrm>
          <a:prstGeom prst="rect">
            <a:avLst/>
          </a:prstGeom>
        </p:spPr>
      </p:pic>
      <p:sp>
        <p:nvSpPr>
          <p:cNvPr id="7" name="右矢印 6"/>
          <p:cNvSpPr/>
          <p:nvPr/>
        </p:nvSpPr>
        <p:spPr>
          <a:xfrm>
            <a:off x="3388308" y="6178608"/>
            <a:ext cx="319596" cy="1775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8366" y="993673"/>
            <a:ext cx="8664154" cy="3659463"/>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以前： ステージ数がとても多かった</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例： </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Intel Pentium 4 </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2000</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年頃）の命令パイプライン</a:t>
            </a:r>
          </a:p>
          <a:p>
            <a:pPr marL="800100" lvl="1" indent="-342900">
              <a:lnSpc>
                <a:spcPct val="120000"/>
              </a:lnSpc>
              <a:spcAft>
                <a:spcPts val="600"/>
              </a:spcAft>
              <a:buFont typeface="Wingdings" panose="05000000000000000000" pitchFamily="2" charset="2"/>
              <a:buChar char="p"/>
            </a:pPr>
            <a:endPar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800100" lvl="1" indent="-342900">
              <a:lnSpc>
                <a:spcPct val="120000"/>
              </a:lnSpc>
              <a:spcAft>
                <a:spcPts val="600"/>
              </a:spcAft>
              <a:buFont typeface="Wingdings" panose="05000000000000000000" pitchFamily="2" charset="2"/>
              <a:buChar char="p"/>
            </a:pPr>
            <a:endPar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800100" lvl="1" indent="-342900">
              <a:lnSpc>
                <a:spcPct val="120000"/>
              </a:lnSpc>
              <a:spcAft>
                <a:spcPts val="600"/>
              </a:spcAft>
              <a:buFont typeface="Wingdings" panose="05000000000000000000" pitchFamily="2" charset="2"/>
              <a:buChar char="p"/>
            </a:pPr>
            <a:endPar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800100" lvl="1" indent="-342900">
              <a:lnSpc>
                <a:spcPct val="120000"/>
              </a:lnSpc>
              <a:spcAft>
                <a:spcPts val="600"/>
              </a:spcAft>
              <a:buFont typeface="Wingdings" panose="05000000000000000000" pitchFamily="2" charset="2"/>
              <a:buChar char="p"/>
            </a:pPr>
            <a:endPar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800100" lvl="1" indent="-342900">
              <a:lnSpc>
                <a:spcPct val="120000"/>
              </a:lnSpc>
              <a:spcAft>
                <a:spcPts val="600"/>
              </a:spcAft>
              <a:buFont typeface="Wingdings" panose="05000000000000000000" pitchFamily="2" charset="2"/>
              <a:buChar char="p"/>
            </a:pP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31 </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ステージのプロセッサが発売されていたこともあった</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クロック周波数を上げることが最善と考えられていたため</a:t>
            </a:r>
          </a:p>
        </p:txBody>
      </p:sp>
      <p:sp>
        <p:nvSpPr>
          <p:cNvPr id="10" name="テキスト ボックス 9"/>
          <p:cNvSpPr txBox="1"/>
          <p:nvPr/>
        </p:nvSpPr>
        <p:spPr>
          <a:xfrm>
            <a:off x="588366" y="4653136"/>
            <a:ext cx="8664154" cy="1874359"/>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現在： </a:t>
            </a:r>
            <a: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14 </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ステージ前後</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周波数を上げても</a:t>
            </a:r>
            <a:r>
              <a:rPr lang="ja-JP" altLang="en-US" sz="2000" dirty="0">
                <a:solidFill>
                  <a:srgbClr val="C00000"/>
                </a:solidFill>
                <a:latin typeface="游ゴシック Medium" panose="020B0500000000000000" pitchFamily="50" charset="-128"/>
                <a:ea typeface="游ゴシック Medium" panose="020B0500000000000000" pitchFamily="50" charset="-128"/>
              </a:rPr>
              <a:t>思ったほど性能向上には繋がらなかった</a:t>
            </a:r>
          </a:p>
          <a:p>
            <a:pPr marL="800100" lvl="1" indent="-342900">
              <a:lnSpc>
                <a:spcPct val="120000"/>
              </a:lnSpc>
              <a:spcAft>
                <a:spcPts val="600"/>
              </a:spcAft>
              <a:buClr>
                <a:schemeClr val="tx1"/>
              </a:buClr>
              <a:buFont typeface="Wingdings" panose="05000000000000000000" pitchFamily="2" charset="2"/>
              <a:buChar char="p"/>
            </a:pPr>
            <a:r>
              <a:rPr lang="ja-JP" altLang="en-US" sz="2000" dirty="0">
                <a:solidFill>
                  <a:srgbClr val="C00000"/>
                </a:solidFill>
                <a:latin typeface="游ゴシック Medium" panose="020B0500000000000000" pitchFamily="50" charset="-128"/>
                <a:ea typeface="游ゴシック Medium" panose="020B0500000000000000" pitchFamily="50" charset="-128"/>
              </a:rPr>
              <a:t>消費電力の問題</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が深刻になった</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周波数の増加　　　　消費電力の大幅な増加</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endPar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15069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795" y="188640"/>
            <a:ext cx="6871493" cy="490538"/>
          </a:xfrm>
        </p:spPr>
        <p:txBody>
          <a:bodyPr>
            <a:noAutofit/>
          </a:bodyPr>
          <a:lstStyle/>
          <a:p>
            <a:r>
              <a:rPr kumimoji="1" lang="ja-JP" altLang="en-US" dirty="0"/>
              <a:t>その他のプロセッサの命令パイプライン</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17</a:t>
            </a:fld>
            <a:endParaRPr kumimoji="1" lang="ja-JP" altLang="en-US"/>
          </a:p>
        </p:txBody>
      </p:sp>
      <p:sp>
        <p:nvSpPr>
          <p:cNvPr id="6" name="テキスト ボックス 5"/>
          <p:cNvSpPr txBox="1"/>
          <p:nvPr/>
        </p:nvSpPr>
        <p:spPr>
          <a:xfrm>
            <a:off x="539552" y="1171168"/>
            <a:ext cx="7565130"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パーソナルモバイルデバイス</a:t>
            </a:r>
            <a:endParaRPr kumimoji="1" lang="ja-JP" altLang="en-US" sz="2800" b="1" u="sng"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539552" y="3543399"/>
            <a:ext cx="7565130"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組込みプロセッサ</a:t>
            </a:r>
          </a:p>
        </p:txBody>
      </p:sp>
      <p:sp>
        <p:nvSpPr>
          <p:cNvPr id="9" name="テキスト ボックス 8"/>
          <p:cNvSpPr txBox="1"/>
          <p:nvPr/>
        </p:nvSpPr>
        <p:spPr>
          <a:xfrm>
            <a:off x="588366" y="1642096"/>
            <a:ext cx="8664154" cy="1498872"/>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高性能なものでは </a:t>
            </a:r>
            <a: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10 </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ステージ以上に分割して数 </a:t>
            </a:r>
            <a: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GHz </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で</a:t>
            </a:r>
            <a:b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稼働</a:t>
            </a:r>
          </a:p>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かつての </a:t>
            </a:r>
            <a: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PC </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並</a:t>
            </a:r>
          </a:p>
        </p:txBody>
      </p:sp>
      <p:sp>
        <p:nvSpPr>
          <p:cNvPr id="10" name="テキスト ボックス 9"/>
          <p:cNvSpPr txBox="1"/>
          <p:nvPr/>
        </p:nvSpPr>
        <p:spPr>
          <a:xfrm>
            <a:off x="588366" y="4088715"/>
            <a:ext cx="8664154" cy="2436629"/>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性能と消費電力のレンジが広いためプロセッサによって</a:t>
            </a:r>
            <a:b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大きく異なる</a:t>
            </a:r>
          </a:p>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パイプライン化されていないものから数段のパイプラインを持つものまで様々</a:t>
            </a:r>
          </a:p>
          <a:p>
            <a:pPr marL="342900" indent="-342900">
              <a:lnSpc>
                <a:spcPct val="120000"/>
              </a:lnSpc>
              <a:spcAft>
                <a:spcPts val="600"/>
              </a:spcAft>
              <a:buFont typeface="Wingdings" panose="05000000000000000000" pitchFamily="2" charset="2"/>
              <a:buChar char="n"/>
            </a:pPr>
            <a:endPar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08405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2636961"/>
            <a:ext cx="7772400" cy="1008063"/>
          </a:xfrm>
        </p:spPr>
        <p:txBody>
          <a:bodyPr/>
          <a:lstStyle/>
          <a:p>
            <a:r>
              <a:rPr lang="ja-JP" altLang="en-US" sz="4400" b="0" dirty="0">
                <a:solidFill>
                  <a:schemeClr val="accent6">
                    <a:lumMod val="60000"/>
                    <a:lumOff val="40000"/>
                  </a:schemeClr>
                </a:solidFill>
              </a:rPr>
              <a:t>ハザード</a:t>
            </a:r>
            <a:endParaRPr kumimoji="1" lang="ja-JP" altLang="en-US" sz="4400" b="0" dirty="0">
              <a:solidFill>
                <a:schemeClr val="accent6">
                  <a:lumMod val="60000"/>
                  <a:lumOff val="40000"/>
                </a:schemeClr>
              </a:solidFill>
            </a:endParaRPr>
          </a:p>
        </p:txBody>
      </p:sp>
      <p:sp>
        <p:nvSpPr>
          <p:cNvPr id="4" name="スライド番号プレースホルダー 3"/>
          <p:cNvSpPr>
            <a:spLocks noGrp="1"/>
          </p:cNvSpPr>
          <p:nvPr>
            <p:ph type="sldNum" sz="quarter" idx="4294967295"/>
          </p:nvPr>
        </p:nvSpPr>
        <p:spPr>
          <a:xfrm>
            <a:off x="7010400" y="6616700"/>
            <a:ext cx="2133600" cy="196850"/>
          </a:xfrm>
        </p:spPr>
        <p:txBody>
          <a:bodyPr/>
          <a:lstStyle/>
          <a:p>
            <a:fld id="{415FF992-0EB6-4062-B198-36E0943037F4}" type="slidenum">
              <a:rPr kumimoji="1" lang="ja-JP" altLang="en-US" smtClean="0"/>
              <a:t>18</a:t>
            </a:fld>
            <a:endParaRPr kumimoji="1" lang="ja-JP" altLang="en-US"/>
          </a:p>
        </p:txBody>
      </p:sp>
    </p:spTree>
    <p:extLst>
      <p:ext uri="{BB962C8B-B14F-4D97-AF65-F5344CB8AC3E}">
        <p14:creationId xmlns:p14="http://schemas.microsoft.com/office/powerpoint/2010/main" val="157530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ハザード（パイプラインハザード）</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19</a:t>
            </a:fld>
            <a:endParaRPr kumimoji="1" lang="ja-JP" altLang="en-US"/>
          </a:p>
        </p:txBody>
      </p:sp>
      <p:grpSp>
        <p:nvGrpSpPr>
          <p:cNvPr id="6" name="グループ化 5"/>
          <p:cNvGrpSpPr/>
          <p:nvPr/>
        </p:nvGrpSpPr>
        <p:grpSpPr>
          <a:xfrm>
            <a:off x="2413275" y="3772329"/>
            <a:ext cx="4448377" cy="1135066"/>
            <a:chOff x="826242" y="5358984"/>
            <a:chExt cx="5656750" cy="1412823"/>
          </a:xfrm>
        </p:grpSpPr>
        <p:pic>
          <p:nvPicPr>
            <p:cNvPr id="7" name="図 6"/>
            <p:cNvPicPr>
              <a:picLocks noChangeAspect="1"/>
            </p:cNvPicPr>
            <p:nvPr/>
          </p:nvPicPr>
          <p:blipFill>
            <a:blip r:embed="rId2"/>
            <a:stretch>
              <a:fillRect/>
            </a:stretch>
          </p:blipFill>
          <p:spPr>
            <a:xfrm>
              <a:off x="1245712" y="5657371"/>
              <a:ext cx="924861" cy="1052030"/>
            </a:xfrm>
            <a:prstGeom prst="rect">
              <a:avLst/>
            </a:prstGeom>
          </p:spPr>
        </p:pic>
        <p:pic>
          <p:nvPicPr>
            <p:cNvPr id="8" name="図 7"/>
            <p:cNvPicPr>
              <a:picLocks noChangeAspect="1"/>
            </p:cNvPicPr>
            <p:nvPr/>
          </p:nvPicPr>
          <p:blipFill>
            <a:blip r:embed="rId3"/>
            <a:stretch>
              <a:fillRect/>
            </a:stretch>
          </p:blipFill>
          <p:spPr>
            <a:xfrm>
              <a:off x="2399478" y="5647200"/>
              <a:ext cx="1319956" cy="988500"/>
            </a:xfrm>
            <a:prstGeom prst="rect">
              <a:avLst/>
            </a:prstGeom>
          </p:spPr>
        </p:pic>
        <p:pic>
          <p:nvPicPr>
            <p:cNvPr id="9" name="図 8"/>
            <p:cNvPicPr>
              <a:picLocks noChangeAspect="1"/>
            </p:cNvPicPr>
            <p:nvPr/>
          </p:nvPicPr>
          <p:blipFill>
            <a:blip r:embed="rId4"/>
            <a:stretch>
              <a:fillRect/>
            </a:stretch>
          </p:blipFill>
          <p:spPr>
            <a:xfrm>
              <a:off x="3923838" y="5713215"/>
              <a:ext cx="922485" cy="922485"/>
            </a:xfrm>
            <a:prstGeom prst="rect">
              <a:avLst/>
            </a:prstGeom>
          </p:spPr>
        </p:pic>
        <p:pic>
          <p:nvPicPr>
            <p:cNvPr id="10" name="図 9"/>
            <p:cNvPicPr>
              <a:picLocks noChangeAspect="1"/>
            </p:cNvPicPr>
            <p:nvPr/>
          </p:nvPicPr>
          <p:blipFill>
            <a:blip r:embed="rId5"/>
            <a:stretch>
              <a:fillRect/>
            </a:stretch>
          </p:blipFill>
          <p:spPr>
            <a:xfrm>
              <a:off x="5203268" y="5772745"/>
              <a:ext cx="865744" cy="865744"/>
            </a:xfrm>
            <a:prstGeom prst="rect">
              <a:avLst/>
            </a:prstGeom>
          </p:spPr>
        </p:pic>
        <p:sp>
          <p:nvSpPr>
            <p:cNvPr id="11" name="下矢印 10"/>
            <p:cNvSpPr/>
            <p:nvPr/>
          </p:nvSpPr>
          <p:spPr>
            <a:xfrm rot="16200000" flipH="1">
              <a:off x="2324581" y="6022621"/>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rot="16200000" flipH="1">
              <a:off x="3628177" y="6022620"/>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6200000" flipH="1">
              <a:off x="4892616" y="6022619"/>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1074" y="5623156"/>
              <a:ext cx="5087124" cy="114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826242" y="5358984"/>
              <a:ext cx="5656750" cy="264173"/>
            </a:xfrm>
            <a:prstGeom prst="trapezoid">
              <a:avLst>
                <a:gd name="adj" fmla="val 164022"/>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grpSp>
        <p:nvGrpSpPr>
          <p:cNvPr id="25" name="グループ化 24"/>
          <p:cNvGrpSpPr/>
          <p:nvPr/>
        </p:nvGrpSpPr>
        <p:grpSpPr>
          <a:xfrm>
            <a:off x="6083777" y="5022654"/>
            <a:ext cx="263731" cy="535215"/>
            <a:chOff x="1100102" y="4841823"/>
            <a:chExt cx="429812" cy="872260"/>
          </a:xfrm>
        </p:grpSpPr>
        <p:sp>
          <p:nvSpPr>
            <p:cNvPr id="26" name="角丸四角形 25"/>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6"/>
            <a:stretch>
              <a:fillRect/>
            </a:stretch>
          </p:blipFill>
          <p:spPr>
            <a:xfrm>
              <a:off x="1130941" y="4864705"/>
              <a:ext cx="379922" cy="826497"/>
            </a:xfrm>
            <a:prstGeom prst="rect">
              <a:avLst/>
            </a:prstGeom>
          </p:spPr>
        </p:pic>
      </p:grpSp>
      <p:grpSp>
        <p:nvGrpSpPr>
          <p:cNvPr id="34" name="グループ化 33"/>
          <p:cNvGrpSpPr/>
          <p:nvPr/>
        </p:nvGrpSpPr>
        <p:grpSpPr>
          <a:xfrm>
            <a:off x="5039738" y="5016557"/>
            <a:ext cx="263731" cy="535215"/>
            <a:chOff x="1100102" y="4841823"/>
            <a:chExt cx="429812" cy="872260"/>
          </a:xfrm>
        </p:grpSpPr>
        <p:sp>
          <p:nvSpPr>
            <p:cNvPr id="35" name="角丸四角形 34"/>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6"/>
            <a:stretch>
              <a:fillRect/>
            </a:stretch>
          </p:blipFill>
          <p:spPr>
            <a:xfrm>
              <a:off x="1130941" y="4864705"/>
              <a:ext cx="379922" cy="826497"/>
            </a:xfrm>
            <a:prstGeom prst="rect">
              <a:avLst/>
            </a:prstGeom>
          </p:spPr>
        </p:pic>
      </p:grpSp>
      <p:grpSp>
        <p:nvGrpSpPr>
          <p:cNvPr id="40" name="グループ化 39"/>
          <p:cNvGrpSpPr/>
          <p:nvPr/>
        </p:nvGrpSpPr>
        <p:grpSpPr>
          <a:xfrm>
            <a:off x="4048863" y="5013172"/>
            <a:ext cx="263731" cy="535215"/>
            <a:chOff x="1100102" y="4841823"/>
            <a:chExt cx="429812" cy="872260"/>
          </a:xfrm>
        </p:grpSpPr>
        <p:sp>
          <p:nvSpPr>
            <p:cNvPr id="41" name="角丸四角形 40"/>
            <p:cNvSpPr/>
            <p:nvPr/>
          </p:nvSpPr>
          <p:spPr>
            <a:xfrm>
              <a:off x="1100102" y="4841823"/>
              <a:ext cx="429812" cy="872260"/>
            </a:xfrm>
            <a:prstGeom prst="roundRect">
              <a:avLst>
                <a:gd name="adj" fmla="val 10019"/>
              </a:avLst>
            </a:prstGeom>
            <a:solidFill>
              <a:schemeClr val="tx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6"/>
            <a:stretch>
              <a:fillRect/>
            </a:stretch>
          </p:blipFill>
          <p:spPr>
            <a:xfrm>
              <a:off x="1130941" y="4864705"/>
              <a:ext cx="379922" cy="826497"/>
            </a:xfrm>
            <a:prstGeom prst="rect">
              <a:avLst/>
            </a:prstGeom>
          </p:spPr>
        </p:pic>
      </p:grpSp>
      <p:grpSp>
        <p:nvGrpSpPr>
          <p:cNvPr id="43" name="グループ化 42"/>
          <p:cNvGrpSpPr/>
          <p:nvPr/>
        </p:nvGrpSpPr>
        <p:grpSpPr>
          <a:xfrm>
            <a:off x="2981888" y="5002517"/>
            <a:ext cx="263731" cy="535215"/>
            <a:chOff x="1100102" y="4841823"/>
            <a:chExt cx="429812" cy="872260"/>
          </a:xfrm>
        </p:grpSpPr>
        <p:sp>
          <p:nvSpPr>
            <p:cNvPr id="44" name="角丸四角形 43"/>
            <p:cNvSpPr/>
            <p:nvPr/>
          </p:nvSpPr>
          <p:spPr>
            <a:xfrm>
              <a:off x="1100102" y="4841823"/>
              <a:ext cx="429812" cy="872260"/>
            </a:xfrm>
            <a:prstGeom prst="roundRect">
              <a:avLst>
                <a:gd name="adj" fmla="val 10019"/>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p:nvPicPr>
          <p:blipFill>
            <a:blip r:embed="rId6"/>
            <a:stretch>
              <a:fillRect/>
            </a:stretch>
          </p:blipFill>
          <p:spPr>
            <a:xfrm>
              <a:off x="1130941" y="4864705"/>
              <a:ext cx="379922" cy="826497"/>
            </a:xfrm>
            <a:prstGeom prst="rect">
              <a:avLst/>
            </a:prstGeom>
          </p:spPr>
        </p:pic>
      </p:grpSp>
      <p:sp>
        <p:nvSpPr>
          <p:cNvPr id="46" name="テキスト ボックス 45"/>
          <p:cNvSpPr txBox="1"/>
          <p:nvPr/>
        </p:nvSpPr>
        <p:spPr>
          <a:xfrm>
            <a:off x="3517605" y="5638836"/>
            <a:ext cx="2239716" cy="338554"/>
          </a:xfrm>
          <a:prstGeom prst="rect">
            <a:avLst/>
          </a:prstGeom>
          <a:noFill/>
        </p:spPr>
        <p:txBody>
          <a:bodyPr wrap="none" rtlCol="0">
            <a:spAutoFit/>
          </a:bodyPr>
          <a:lstStyle/>
          <a:p>
            <a:r>
              <a:rPr kumimoji="1" lang="en-US" altLang="ja-JP" sz="1600" dirty="0"/>
              <a:t>[ </a:t>
            </a:r>
            <a:r>
              <a:rPr kumimoji="1" lang="ja-JP" altLang="en-US" sz="1600" dirty="0"/>
              <a:t>パイプラインハザード </a:t>
            </a:r>
            <a:r>
              <a:rPr kumimoji="1" lang="en-US" altLang="ja-JP" sz="1600" dirty="0"/>
              <a:t>]</a:t>
            </a:r>
            <a:endParaRPr kumimoji="1" lang="ja-JP" altLang="en-US" sz="1600" dirty="0"/>
          </a:p>
        </p:txBody>
      </p:sp>
      <p:grpSp>
        <p:nvGrpSpPr>
          <p:cNvPr id="47" name="グループ化 46"/>
          <p:cNvGrpSpPr/>
          <p:nvPr/>
        </p:nvGrpSpPr>
        <p:grpSpPr>
          <a:xfrm>
            <a:off x="6087037" y="5024372"/>
            <a:ext cx="263731" cy="535215"/>
            <a:chOff x="1100102" y="4841823"/>
            <a:chExt cx="429812" cy="872260"/>
          </a:xfrm>
        </p:grpSpPr>
        <p:sp>
          <p:nvSpPr>
            <p:cNvPr id="48" name="角丸四角形 47"/>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a:blip r:embed="rId6"/>
            <a:stretch>
              <a:fillRect/>
            </a:stretch>
          </p:blipFill>
          <p:spPr>
            <a:xfrm>
              <a:off x="1130941" y="4864705"/>
              <a:ext cx="379922" cy="826497"/>
            </a:xfrm>
            <a:prstGeom prst="rect">
              <a:avLst/>
            </a:prstGeom>
          </p:spPr>
        </p:pic>
      </p:grpSp>
      <p:grpSp>
        <p:nvGrpSpPr>
          <p:cNvPr id="50" name="グループ化 49"/>
          <p:cNvGrpSpPr/>
          <p:nvPr/>
        </p:nvGrpSpPr>
        <p:grpSpPr>
          <a:xfrm>
            <a:off x="5042998" y="5018275"/>
            <a:ext cx="263731" cy="535215"/>
            <a:chOff x="1100102" y="4841823"/>
            <a:chExt cx="429812" cy="872260"/>
          </a:xfrm>
        </p:grpSpPr>
        <p:sp>
          <p:nvSpPr>
            <p:cNvPr id="51" name="角丸四角形 50"/>
            <p:cNvSpPr/>
            <p:nvPr/>
          </p:nvSpPr>
          <p:spPr>
            <a:xfrm>
              <a:off x="1100102" y="4841823"/>
              <a:ext cx="429812" cy="872260"/>
            </a:xfrm>
            <a:prstGeom prst="roundRect">
              <a:avLst>
                <a:gd name="adj" fmla="val 10019"/>
              </a:avLst>
            </a:prstGeom>
            <a:solidFill>
              <a:schemeClr val="tx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6"/>
            <a:stretch>
              <a:fillRect/>
            </a:stretch>
          </p:blipFill>
          <p:spPr>
            <a:xfrm>
              <a:off x="1130941" y="4864705"/>
              <a:ext cx="379922" cy="826497"/>
            </a:xfrm>
            <a:prstGeom prst="rect">
              <a:avLst/>
            </a:prstGeom>
          </p:spPr>
        </p:pic>
      </p:grpSp>
      <p:grpSp>
        <p:nvGrpSpPr>
          <p:cNvPr id="53" name="グループ化 52"/>
          <p:cNvGrpSpPr/>
          <p:nvPr/>
        </p:nvGrpSpPr>
        <p:grpSpPr>
          <a:xfrm>
            <a:off x="4052123" y="5014890"/>
            <a:ext cx="263731" cy="535215"/>
            <a:chOff x="1100102" y="4841823"/>
            <a:chExt cx="429812" cy="872260"/>
          </a:xfrm>
        </p:grpSpPr>
        <p:sp>
          <p:nvSpPr>
            <p:cNvPr id="54" name="角丸四角形 53"/>
            <p:cNvSpPr/>
            <p:nvPr/>
          </p:nvSpPr>
          <p:spPr>
            <a:xfrm>
              <a:off x="1100102" y="4841823"/>
              <a:ext cx="429812" cy="872260"/>
            </a:xfrm>
            <a:prstGeom prst="roundRect">
              <a:avLst>
                <a:gd name="adj" fmla="val 10019"/>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p:cNvPicPr>
              <a:picLocks noChangeAspect="1"/>
            </p:cNvPicPr>
            <p:nvPr/>
          </p:nvPicPr>
          <p:blipFill>
            <a:blip r:embed="rId6"/>
            <a:stretch>
              <a:fillRect/>
            </a:stretch>
          </p:blipFill>
          <p:spPr>
            <a:xfrm>
              <a:off x="1130941" y="4864705"/>
              <a:ext cx="379922" cy="826497"/>
            </a:xfrm>
            <a:prstGeom prst="rect">
              <a:avLst/>
            </a:prstGeom>
          </p:spPr>
        </p:pic>
      </p:grpSp>
      <p:grpSp>
        <p:nvGrpSpPr>
          <p:cNvPr id="56" name="グループ化 55"/>
          <p:cNvGrpSpPr/>
          <p:nvPr/>
        </p:nvGrpSpPr>
        <p:grpSpPr>
          <a:xfrm>
            <a:off x="2985148" y="5004235"/>
            <a:ext cx="263731" cy="535215"/>
            <a:chOff x="1100102" y="4841823"/>
            <a:chExt cx="429812" cy="872260"/>
          </a:xfrm>
        </p:grpSpPr>
        <p:sp>
          <p:nvSpPr>
            <p:cNvPr id="57" name="角丸四角形 56"/>
            <p:cNvSpPr/>
            <p:nvPr/>
          </p:nvSpPr>
          <p:spPr>
            <a:xfrm>
              <a:off x="1100102" y="4841823"/>
              <a:ext cx="429812" cy="872260"/>
            </a:xfrm>
            <a:prstGeom prst="roundRect">
              <a:avLst>
                <a:gd name="adj" fmla="val 10019"/>
              </a:avLst>
            </a:prstGeom>
            <a:solidFill>
              <a:schemeClr val="tx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p:cNvPicPr>
              <a:picLocks noChangeAspect="1"/>
            </p:cNvPicPr>
            <p:nvPr/>
          </p:nvPicPr>
          <p:blipFill>
            <a:blip r:embed="rId6"/>
            <a:stretch>
              <a:fillRect/>
            </a:stretch>
          </p:blipFill>
          <p:spPr>
            <a:xfrm>
              <a:off x="1130941" y="4864705"/>
              <a:ext cx="379922" cy="826497"/>
            </a:xfrm>
            <a:prstGeom prst="rect">
              <a:avLst/>
            </a:prstGeom>
          </p:spPr>
        </p:pic>
      </p:grpSp>
      <p:sp>
        <p:nvSpPr>
          <p:cNvPr id="59" name="角丸四角形吹き出し 58"/>
          <p:cNvSpPr/>
          <p:nvPr/>
        </p:nvSpPr>
        <p:spPr>
          <a:xfrm>
            <a:off x="4700948" y="3454179"/>
            <a:ext cx="2895388" cy="264372"/>
          </a:xfrm>
          <a:prstGeom prst="wedgeRoundRectCallout">
            <a:avLst>
              <a:gd name="adj1" fmla="val -34243"/>
              <a:gd name="adj2" fmla="val 197467"/>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最後の「本日のデザート」</a:t>
            </a:r>
            <a:endParaRPr lang="en-US" altLang="ja-JP" sz="1600" dirty="0">
              <a:solidFill>
                <a:schemeClr val="tx1"/>
              </a:solidFill>
            </a:endParaRPr>
          </a:p>
        </p:txBody>
      </p:sp>
      <p:sp>
        <p:nvSpPr>
          <p:cNvPr id="60" name="角丸四角形吹き出し 59"/>
          <p:cNvSpPr/>
          <p:nvPr/>
        </p:nvSpPr>
        <p:spPr>
          <a:xfrm>
            <a:off x="395536" y="4533674"/>
            <a:ext cx="2145387" cy="519382"/>
          </a:xfrm>
          <a:prstGeom prst="wedgeRoundRectCallout">
            <a:avLst>
              <a:gd name="adj1" fmla="val 64697"/>
              <a:gd name="adj2" fmla="val -74246"/>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「本日のデザート」をください！</a:t>
            </a:r>
            <a:endParaRPr kumimoji="1" lang="ja-JP" altLang="en-US" sz="1600" dirty="0">
              <a:solidFill>
                <a:schemeClr val="tx1"/>
              </a:solidFill>
            </a:endParaRPr>
          </a:p>
        </p:txBody>
      </p:sp>
      <p:sp>
        <p:nvSpPr>
          <p:cNvPr id="61" name="角丸四角形吹き出し 60"/>
          <p:cNvSpPr/>
          <p:nvPr/>
        </p:nvSpPr>
        <p:spPr>
          <a:xfrm>
            <a:off x="3563888" y="2836196"/>
            <a:ext cx="2393789" cy="505350"/>
          </a:xfrm>
          <a:prstGeom prst="wedgeRoundRectCallout">
            <a:avLst>
              <a:gd name="adj1" fmla="val -24116"/>
              <a:gd name="adj2" fmla="val 190190"/>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「本日のデザート」は</a:t>
            </a:r>
            <a:br>
              <a:rPr lang="en-US" altLang="ja-JP" sz="1600" dirty="0">
                <a:solidFill>
                  <a:schemeClr val="tx1"/>
                </a:solidFill>
              </a:rPr>
            </a:br>
            <a:r>
              <a:rPr lang="ja-JP" altLang="en-US" sz="1600" dirty="0">
                <a:solidFill>
                  <a:schemeClr val="tx1"/>
                </a:solidFill>
              </a:rPr>
              <a:t>品切れだよ</a:t>
            </a:r>
            <a:endParaRPr lang="en-US" altLang="ja-JP" sz="1600" dirty="0">
              <a:solidFill>
                <a:schemeClr val="tx1"/>
              </a:solidFill>
            </a:endParaRPr>
          </a:p>
        </p:txBody>
      </p:sp>
      <p:sp>
        <p:nvSpPr>
          <p:cNvPr id="62" name="角丸四角形吹き出し 61"/>
          <p:cNvSpPr/>
          <p:nvPr/>
        </p:nvSpPr>
        <p:spPr>
          <a:xfrm>
            <a:off x="827584" y="2963219"/>
            <a:ext cx="2271146" cy="789793"/>
          </a:xfrm>
          <a:prstGeom prst="wedgeRoundRectCallout">
            <a:avLst>
              <a:gd name="adj1" fmla="val 40155"/>
              <a:gd name="adj2" fmla="val 97596"/>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すいませんお客様</a:t>
            </a:r>
            <a:endParaRPr lang="en-US" altLang="ja-JP" sz="1600" dirty="0">
              <a:solidFill>
                <a:schemeClr val="tx1"/>
              </a:solidFill>
            </a:endParaRPr>
          </a:p>
          <a:p>
            <a:pPr algn="ctr"/>
            <a:r>
              <a:rPr lang="ja-JP" altLang="en-US" sz="1600" dirty="0">
                <a:solidFill>
                  <a:schemeClr val="tx1"/>
                </a:solidFill>
              </a:rPr>
              <a:t>「本日のデザート」は品切れでして</a:t>
            </a:r>
            <a:r>
              <a:rPr lang="en-US" altLang="ja-JP" sz="1600" dirty="0">
                <a:solidFill>
                  <a:schemeClr val="tx1"/>
                </a:solidFill>
              </a:rPr>
              <a:t>…</a:t>
            </a:r>
            <a:endParaRPr kumimoji="1" lang="ja-JP" altLang="en-US" sz="1600" dirty="0">
              <a:solidFill>
                <a:schemeClr val="tx1"/>
              </a:solidFill>
            </a:endParaRPr>
          </a:p>
        </p:txBody>
      </p:sp>
      <p:sp>
        <p:nvSpPr>
          <p:cNvPr id="64" name="下矢印 63"/>
          <p:cNvSpPr/>
          <p:nvPr/>
        </p:nvSpPr>
        <p:spPr>
          <a:xfrm rot="5400000" flipH="1">
            <a:off x="3578835" y="3962444"/>
            <a:ext cx="183994" cy="400470"/>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6085552" y="5028930"/>
            <a:ext cx="263731" cy="535215"/>
            <a:chOff x="1100102" y="4841823"/>
            <a:chExt cx="429812" cy="872260"/>
          </a:xfrm>
        </p:grpSpPr>
        <p:sp>
          <p:nvSpPr>
            <p:cNvPr id="66" name="角丸四角形 65"/>
            <p:cNvSpPr/>
            <p:nvPr/>
          </p:nvSpPr>
          <p:spPr>
            <a:xfrm>
              <a:off x="1100102" y="4841823"/>
              <a:ext cx="429812" cy="872260"/>
            </a:xfrm>
            <a:prstGeom prst="roundRect">
              <a:avLst>
                <a:gd name="adj" fmla="val 10019"/>
              </a:avLst>
            </a:prstGeom>
            <a:solidFill>
              <a:schemeClr val="tx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a:blip r:embed="rId6"/>
            <a:stretch>
              <a:fillRect/>
            </a:stretch>
          </p:blipFill>
          <p:spPr>
            <a:xfrm>
              <a:off x="1130941" y="4864705"/>
              <a:ext cx="379922" cy="826497"/>
            </a:xfrm>
            <a:prstGeom prst="rect">
              <a:avLst/>
            </a:prstGeom>
          </p:spPr>
        </p:pic>
      </p:grpSp>
      <p:grpSp>
        <p:nvGrpSpPr>
          <p:cNvPr id="68" name="グループ化 67"/>
          <p:cNvGrpSpPr/>
          <p:nvPr/>
        </p:nvGrpSpPr>
        <p:grpSpPr>
          <a:xfrm>
            <a:off x="5041513" y="5022833"/>
            <a:ext cx="263731" cy="535215"/>
            <a:chOff x="1100102" y="4841823"/>
            <a:chExt cx="429812" cy="872260"/>
          </a:xfrm>
        </p:grpSpPr>
        <p:sp>
          <p:nvSpPr>
            <p:cNvPr id="69" name="角丸四角形 68"/>
            <p:cNvSpPr/>
            <p:nvPr/>
          </p:nvSpPr>
          <p:spPr>
            <a:xfrm>
              <a:off x="1100102" y="4841823"/>
              <a:ext cx="429812" cy="872260"/>
            </a:xfrm>
            <a:prstGeom prst="roundRect">
              <a:avLst>
                <a:gd name="adj" fmla="val 10019"/>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p:cNvPicPr>
              <a:picLocks noChangeAspect="1"/>
            </p:cNvPicPr>
            <p:nvPr/>
          </p:nvPicPr>
          <p:blipFill>
            <a:blip r:embed="rId6"/>
            <a:stretch>
              <a:fillRect/>
            </a:stretch>
          </p:blipFill>
          <p:spPr>
            <a:xfrm>
              <a:off x="1130941" y="4864705"/>
              <a:ext cx="379922" cy="826497"/>
            </a:xfrm>
            <a:prstGeom prst="rect">
              <a:avLst/>
            </a:prstGeom>
          </p:spPr>
        </p:pic>
      </p:grpSp>
      <p:grpSp>
        <p:nvGrpSpPr>
          <p:cNvPr id="71" name="グループ化 70"/>
          <p:cNvGrpSpPr/>
          <p:nvPr/>
        </p:nvGrpSpPr>
        <p:grpSpPr>
          <a:xfrm>
            <a:off x="4050638" y="5019448"/>
            <a:ext cx="263731" cy="535215"/>
            <a:chOff x="1100102" y="4841823"/>
            <a:chExt cx="429812" cy="872260"/>
          </a:xfrm>
        </p:grpSpPr>
        <p:sp>
          <p:nvSpPr>
            <p:cNvPr id="72" name="角丸四角形 71"/>
            <p:cNvSpPr/>
            <p:nvPr/>
          </p:nvSpPr>
          <p:spPr>
            <a:xfrm>
              <a:off x="1100102" y="4841823"/>
              <a:ext cx="429812" cy="872260"/>
            </a:xfrm>
            <a:prstGeom prst="roundRect">
              <a:avLst>
                <a:gd name="adj" fmla="val 10019"/>
              </a:avLst>
            </a:prstGeom>
            <a:solidFill>
              <a:schemeClr val="tx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p:cNvPicPr>
              <a:picLocks noChangeAspect="1"/>
            </p:cNvPicPr>
            <p:nvPr/>
          </p:nvPicPr>
          <p:blipFill>
            <a:blip r:embed="rId6"/>
            <a:stretch>
              <a:fillRect/>
            </a:stretch>
          </p:blipFill>
          <p:spPr>
            <a:xfrm>
              <a:off x="1130941" y="4864705"/>
              <a:ext cx="379922" cy="826497"/>
            </a:xfrm>
            <a:prstGeom prst="rect">
              <a:avLst/>
            </a:prstGeom>
          </p:spPr>
        </p:pic>
      </p:grpSp>
      <p:grpSp>
        <p:nvGrpSpPr>
          <p:cNvPr id="74" name="グループ化 73"/>
          <p:cNvGrpSpPr/>
          <p:nvPr/>
        </p:nvGrpSpPr>
        <p:grpSpPr>
          <a:xfrm>
            <a:off x="2983663" y="5008793"/>
            <a:ext cx="263731" cy="535215"/>
            <a:chOff x="1100102" y="4841823"/>
            <a:chExt cx="429812" cy="872260"/>
          </a:xfrm>
        </p:grpSpPr>
        <p:sp>
          <p:nvSpPr>
            <p:cNvPr id="75" name="角丸四角形 74"/>
            <p:cNvSpPr/>
            <p:nvPr/>
          </p:nvSpPr>
          <p:spPr>
            <a:xfrm>
              <a:off x="1100102" y="4841823"/>
              <a:ext cx="429812" cy="872260"/>
            </a:xfrm>
            <a:prstGeom prst="roundRect">
              <a:avLst>
                <a:gd name="adj" fmla="val 10019"/>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6" name="図 75"/>
            <p:cNvPicPr>
              <a:picLocks noChangeAspect="1"/>
            </p:cNvPicPr>
            <p:nvPr/>
          </p:nvPicPr>
          <p:blipFill>
            <a:blip r:embed="rId6"/>
            <a:stretch>
              <a:fillRect/>
            </a:stretch>
          </p:blipFill>
          <p:spPr>
            <a:xfrm>
              <a:off x="1130941" y="4864705"/>
              <a:ext cx="379922" cy="826497"/>
            </a:xfrm>
            <a:prstGeom prst="rect">
              <a:avLst/>
            </a:prstGeom>
          </p:spPr>
        </p:pic>
      </p:grpSp>
      <p:grpSp>
        <p:nvGrpSpPr>
          <p:cNvPr id="77" name="グループ化 76"/>
          <p:cNvGrpSpPr/>
          <p:nvPr/>
        </p:nvGrpSpPr>
        <p:grpSpPr>
          <a:xfrm>
            <a:off x="2976719" y="5002517"/>
            <a:ext cx="263731" cy="535215"/>
            <a:chOff x="1100102" y="4841823"/>
            <a:chExt cx="429812" cy="872260"/>
          </a:xfrm>
        </p:grpSpPr>
        <p:sp>
          <p:nvSpPr>
            <p:cNvPr id="78" name="角丸四角形 77"/>
            <p:cNvSpPr/>
            <p:nvPr/>
          </p:nvSpPr>
          <p:spPr>
            <a:xfrm>
              <a:off x="1100102" y="4841823"/>
              <a:ext cx="429812" cy="872260"/>
            </a:xfrm>
            <a:prstGeom prst="roundRect">
              <a:avLst>
                <a:gd name="adj" fmla="val 10019"/>
              </a:avLst>
            </a:prstGeom>
            <a:solidFill>
              <a:schemeClr val="tx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図 78"/>
            <p:cNvPicPr>
              <a:picLocks noChangeAspect="1"/>
            </p:cNvPicPr>
            <p:nvPr/>
          </p:nvPicPr>
          <p:blipFill>
            <a:blip r:embed="rId6"/>
            <a:stretch>
              <a:fillRect/>
            </a:stretch>
          </p:blipFill>
          <p:spPr>
            <a:xfrm>
              <a:off x="1130941" y="4864705"/>
              <a:ext cx="379922" cy="826497"/>
            </a:xfrm>
            <a:prstGeom prst="rect">
              <a:avLst/>
            </a:prstGeom>
          </p:spPr>
        </p:pic>
      </p:grpSp>
      <p:sp>
        <p:nvSpPr>
          <p:cNvPr id="63" name="テキスト ボックス 62"/>
          <p:cNvSpPr txBox="1"/>
          <p:nvPr/>
        </p:nvSpPr>
        <p:spPr>
          <a:xfrm>
            <a:off x="588366" y="1534814"/>
            <a:ext cx="8664154" cy="1055674"/>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命令を</a:t>
            </a:r>
            <a:r>
              <a:rPr lang="ja-JP" altLang="en-US" sz="2400" dirty="0">
                <a:solidFill>
                  <a:srgbClr val="C00000"/>
                </a:solidFill>
                <a:latin typeface="游ゴシック Medium" panose="020B0500000000000000" pitchFamily="50" charset="-128"/>
                <a:ea typeface="游ゴシック Medium" panose="020B0500000000000000" pitchFamily="50" charset="-128"/>
              </a:rPr>
              <a:t>パイプライン処理できない状況</a:t>
            </a:r>
          </a:p>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パイプラインの停止や処理のやり直しが必要</a:t>
            </a:r>
          </a:p>
        </p:txBody>
      </p:sp>
    </p:spTree>
    <p:extLst>
      <p:ext uri="{BB962C8B-B14F-4D97-AF65-F5344CB8AC3E}">
        <p14:creationId xmlns:p14="http://schemas.microsoft.com/office/powerpoint/2010/main" val="49901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500"/>
                                        <p:tgtEl>
                                          <p:spTgt spid="43"/>
                                        </p:tgtEl>
                                      </p:cBhvr>
                                    </p:animEffect>
                                  </p:childTnLst>
                                </p:cTn>
                              </p:par>
                              <p:par>
                                <p:cTn id="8" presetID="22" presetClass="entr" presetSubtype="2"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right)">
                                      <p:cBhvr>
                                        <p:cTn id="10" dur="500"/>
                                        <p:tgtEl>
                                          <p:spTgt spid="40"/>
                                        </p:tgtEl>
                                      </p:cBhvr>
                                    </p:animEffect>
                                  </p:childTnLst>
                                </p:cTn>
                              </p:par>
                              <p:par>
                                <p:cTn id="11" presetID="22" presetClass="entr" presetSubtype="2"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right)">
                                      <p:cBhvr>
                                        <p:cTn id="21" dur="500"/>
                                        <p:tgtEl>
                                          <p:spTgt spid="56"/>
                                        </p:tgtEl>
                                      </p:cBhvr>
                                    </p:animEffect>
                                  </p:childTnLst>
                                </p:cTn>
                              </p:par>
                              <p:par>
                                <p:cTn id="22" presetID="22" presetClass="entr" presetSubtype="2"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right)">
                                      <p:cBhvr>
                                        <p:cTn id="24" dur="500"/>
                                        <p:tgtEl>
                                          <p:spTgt spid="53"/>
                                        </p:tgtEl>
                                      </p:cBhvr>
                                    </p:animEffect>
                                  </p:childTnLst>
                                </p:cTn>
                              </p:par>
                              <p:par>
                                <p:cTn id="25" presetID="22" presetClass="entr" presetSubtype="2"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right)">
                                      <p:cBhvr>
                                        <p:cTn id="27" dur="500"/>
                                        <p:tgtEl>
                                          <p:spTgt spid="50"/>
                                        </p:tgtEl>
                                      </p:cBhvr>
                                    </p:animEffect>
                                  </p:childTnLst>
                                </p:cTn>
                              </p:par>
                              <p:par>
                                <p:cTn id="28" presetID="22" presetClass="entr" presetSubtype="2"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right)">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randombar(horizontal)">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randombar(horizontal)">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right)">
                                      <p:cBhvr>
                                        <p:cTn id="45" dur="500"/>
                                        <p:tgtEl>
                                          <p:spTgt spid="74"/>
                                        </p:tgtEl>
                                      </p:cBhvr>
                                    </p:animEffect>
                                  </p:childTnLst>
                                </p:cTn>
                              </p:par>
                              <p:par>
                                <p:cTn id="46" presetID="22" presetClass="entr" presetSubtype="2" fill="hold"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right)">
                                      <p:cBhvr>
                                        <p:cTn id="48" dur="500"/>
                                        <p:tgtEl>
                                          <p:spTgt spid="71"/>
                                        </p:tgtEl>
                                      </p:cBhvr>
                                    </p:animEffect>
                                  </p:childTnLst>
                                </p:cTn>
                              </p:par>
                              <p:par>
                                <p:cTn id="49" presetID="22" presetClass="entr" presetSubtype="2"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right)">
                                      <p:cBhvr>
                                        <p:cTn id="51" dur="500"/>
                                        <p:tgtEl>
                                          <p:spTgt spid="68"/>
                                        </p:tgtEl>
                                      </p:cBhvr>
                                    </p:animEffect>
                                  </p:childTnLst>
                                </p:cTn>
                              </p:par>
                              <p:par>
                                <p:cTn id="52" presetID="22" presetClass="entr" presetSubtype="2"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right)">
                                      <p:cBhvr>
                                        <p:cTn id="54" dur="500"/>
                                        <p:tgtEl>
                                          <p:spTgt spid="65"/>
                                        </p:tgtEl>
                                      </p:cBhvr>
                                    </p:animEffect>
                                  </p:childTnLst>
                                </p:cTn>
                              </p:par>
                              <p:par>
                                <p:cTn id="55" presetID="1" presetClass="exit" presetSubtype="0" fill="hold" grpId="1" nodeType="withEffect">
                                  <p:stCondLst>
                                    <p:cond delay="0"/>
                                  </p:stCondLst>
                                  <p:childTnLst>
                                    <p:set>
                                      <p:cBhvr>
                                        <p:cTn id="56" dur="1" fill="hold">
                                          <p:stCondLst>
                                            <p:cond delay="0"/>
                                          </p:stCondLst>
                                        </p:cTn>
                                        <p:tgtEl>
                                          <p:spTgt spid="5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randombar(horizontal)">
                                      <p:cBhvr>
                                        <p:cTn id="63" dur="500"/>
                                        <p:tgtEl>
                                          <p:spTgt spid="6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right)">
                                      <p:cBhvr>
                                        <p:cTn id="66" dur="5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right)">
                                      <p:cBhvr>
                                        <p:cTn id="71" dur="500"/>
                                        <p:tgtEl>
                                          <p:spTgt spid="77"/>
                                        </p:tgtEl>
                                      </p:cBhvr>
                                    </p:animEffect>
                                  </p:childTnLst>
                                </p:cTn>
                              </p:par>
                              <p:par>
                                <p:cTn id="72" presetID="1" presetClass="exit" presetSubtype="0" fill="hold" grpId="1"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53"/>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71"/>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64"/>
                                        </p:tgtEl>
                                        <p:attrNameLst>
                                          <p:attrName>style.visibility</p:attrName>
                                        </p:attrNameLst>
                                      </p:cBhvr>
                                      <p:to>
                                        <p:strVal val="hidden"/>
                                      </p:to>
                                    </p:set>
                                  </p:childTnLst>
                                </p:cTn>
                              </p:par>
                            </p:childTnLst>
                          </p:cTn>
                        </p:par>
                        <p:par>
                          <p:cTn id="82" fill="hold">
                            <p:stCondLst>
                              <p:cond delay="500"/>
                            </p:stCondLst>
                            <p:childTnLst>
                              <p:par>
                                <p:cTn id="83" presetID="14" presetClass="entr" presetSubtype="10"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randombar(horizontal)">
                                      <p:cBhvr>
                                        <p:cTn id="8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0" grpId="0" animBg="1"/>
      <p:bldP spid="60" grpId="1" animBg="1"/>
      <p:bldP spid="61" grpId="0" animBg="1"/>
      <p:bldP spid="61" grpId="1" animBg="1"/>
      <p:bldP spid="62" grpId="0" animBg="1"/>
      <p:bldP spid="64" grpId="0" animBg="1"/>
      <p:bldP spid="6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2636961"/>
            <a:ext cx="7772400" cy="1008063"/>
          </a:xfrm>
        </p:spPr>
        <p:txBody>
          <a:bodyPr/>
          <a:lstStyle/>
          <a:p>
            <a:r>
              <a:rPr lang="ja-JP" altLang="en-US" sz="4400" b="0" dirty="0">
                <a:solidFill>
                  <a:schemeClr val="accent6">
                    <a:lumMod val="60000"/>
                    <a:lumOff val="40000"/>
                  </a:schemeClr>
                </a:solidFill>
              </a:rPr>
              <a:t>パイプライン処理</a:t>
            </a:r>
            <a:endParaRPr kumimoji="1" lang="ja-JP" altLang="en-US" sz="4400" b="0" dirty="0">
              <a:solidFill>
                <a:schemeClr val="accent6">
                  <a:lumMod val="60000"/>
                  <a:lumOff val="40000"/>
                </a:schemeClr>
              </a:solidFill>
            </a:endParaRPr>
          </a:p>
        </p:txBody>
      </p:sp>
      <p:sp>
        <p:nvSpPr>
          <p:cNvPr id="4" name="スライド番号プレースホルダー 3"/>
          <p:cNvSpPr>
            <a:spLocks noGrp="1"/>
          </p:cNvSpPr>
          <p:nvPr>
            <p:ph type="sldNum" sz="quarter" idx="4294967295"/>
          </p:nvPr>
        </p:nvSpPr>
        <p:spPr>
          <a:xfrm>
            <a:off x="7010400" y="6616700"/>
            <a:ext cx="2133600" cy="196850"/>
          </a:xfrm>
        </p:spPr>
        <p:txBody>
          <a:bodyPr/>
          <a:lstStyle/>
          <a:p>
            <a:fld id="{415FF992-0EB6-4062-B198-36E0943037F4}" type="slidenum">
              <a:rPr kumimoji="1" lang="ja-JP" altLang="en-US" smtClean="0"/>
              <a:t>2</a:t>
            </a:fld>
            <a:endParaRPr kumimoji="1" lang="ja-JP" altLang="en-US"/>
          </a:p>
        </p:txBody>
      </p:sp>
    </p:spTree>
    <p:extLst>
      <p:ext uri="{BB962C8B-B14F-4D97-AF65-F5344CB8AC3E}">
        <p14:creationId xmlns:p14="http://schemas.microsoft.com/office/powerpoint/2010/main" val="736119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ハザードの種類</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20</a:t>
            </a:fld>
            <a:endParaRPr kumimoji="1" lang="ja-JP" altLang="en-US"/>
          </a:p>
        </p:txBody>
      </p:sp>
      <p:sp>
        <p:nvSpPr>
          <p:cNvPr id="7" name="テキスト ボックス 6"/>
          <p:cNvSpPr txBox="1"/>
          <p:nvPr/>
        </p:nvSpPr>
        <p:spPr>
          <a:xfrm>
            <a:off x="588366" y="1534814"/>
            <a:ext cx="8664154" cy="2955553"/>
          </a:xfrm>
          <a:prstGeom prst="rect">
            <a:avLst/>
          </a:prstGeom>
          <a:noFill/>
        </p:spPr>
        <p:txBody>
          <a:bodyPr wrap="square" rtlCol="0">
            <a:spAutoFit/>
          </a:bodyPr>
          <a:lstStyle/>
          <a:p>
            <a:pPr marL="457200" indent="-457200">
              <a:lnSpc>
                <a:spcPct val="120000"/>
              </a:lnSpc>
              <a:spcAft>
                <a:spcPts val="600"/>
              </a:spcAft>
              <a:buFont typeface="+mj-lt"/>
              <a:buAutoNum type="arabicPeriod"/>
            </a:pPr>
            <a:r>
              <a:rPr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構造ハザード</a:t>
            </a:r>
          </a:p>
          <a:p>
            <a:pPr marL="457200" indent="-457200">
              <a:lnSpc>
                <a:spcPct val="120000"/>
              </a:lnSpc>
              <a:spcAft>
                <a:spcPts val="600"/>
              </a:spcAft>
              <a:buFont typeface="+mj-lt"/>
              <a:buAutoNum type="arabicPeriod"/>
            </a:pPr>
            <a:endParaRPr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457200" indent="-457200">
              <a:lnSpc>
                <a:spcPct val="120000"/>
              </a:lnSpc>
              <a:spcAft>
                <a:spcPts val="600"/>
              </a:spcAft>
              <a:buFont typeface="+mj-lt"/>
              <a:buAutoNum type="arabicPeriod"/>
            </a:pPr>
            <a:r>
              <a:rPr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データハザード</a:t>
            </a:r>
          </a:p>
          <a:p>
            <a:pPr marL="457200" indent="-457200">
              <a:lnSpc>
                <a:spcPct val="120000"/>
              </a:lnSpc>
              <a:spcAft>
                <a:spcPts val="600"/>
              </a:spcAft>
              <a:buFont typeface="+mj-lt"/>
              <a:buAutoNum type="arabicPeriod"/>
            </a:pPr>
            <a:endParaRPr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457200" indent="-457200">
              <a:lnSpc>
                <a:spcPct val="120000"/>
              </a:lnSpc>
              <a:spcAft>
                <a:spcPts val="600"/>
              </a:spcAft>
              <a:buFont typeface="+mj-lt"/>
              <a:buAutoNum type="arabicPeriod"/>
            </a:pPr>
            <a:r>
              <a:rPr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制御ハザード</a:t>
            </a:r>
          </a:p>
        </p:txBody>
      </p:sp>
    </p:spTree>
    <p:extLst>
      <p:ext uri="{BB962C8B-B14F-4D97-AF65-F5344CB8AC3E}">
        <p14:creationId xmlns:p14="http://schemas.microsoft.com/office/powerpoint/2010/main" val="2993767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グループ化 146"/>
          <p:cNvGrpSpPr/>
          <p:nvPr/>
        </p:nvGrpSpPr>
        <p:grpSpPr>
          <a:xfrm>
            <a:off x="2848379" y="2752562"/>
            <a:ext cx="3054942" cy="2451865"/>
            <a:chOff x="2848379" y="2917308"/>
            <a:chExt cx="3054942" cy="2451865"/>
          </a:xfrm>
        </p:grpSpPr>
        <p:cxnSp>
          <p:nvCxnSpPr>
            <p:cNvPr id="126" name="直線コネクタ 125"/>
            <p:cNvCxnSpPr/>
            <p:nvPr/>
          </p:nvCxnSpPr>
          <p:spPr>
            <a:xfrm>
              <a:off x="2848379" y="2926385"/>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3283461"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3723482"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4160678"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4594815" y="2920114"/>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5032011" y="2918711"/>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5463299"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5903321"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kumimoji="1" lang="ja-JP" altLang="en-US" dirty="0"/>
              <a:t>構造ハザード</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21</a:t>
            </a:fld>
            <a:endParaRPr kumimoji="1" lang="ja-JP" altLang="en-US"/>
          </a:p>
        </p:txBody>
      </p:sp>
      <p:cxnSp>
        <p:nvCxnSpPr>
          <p:cNvPr id="6" name="直線矢印コネクタ 5"/>
          <p:cNvCxnSpPr/>
          <p:nvPr/>
        </p:nvCxnSpPr>
        <p:spPr>
          <a:xfrm>
            <a:off x="2419840" y="3256029"/>
            <a:ext cx="50079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459268" y="3102140"/>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sp>
        <p:nvSpPr>
          <p:cNvPr id="9" name="テキスト ボックス 8"/>
          <p:cNvSpPr txBox="1"/>
          <p:nvPr/>
        </p:nvSpPr>
        <p:spPr>
          <a:xfrm>
            <a:off x="943708" y="3380316"/>
            <a:ext cx="1258678" cy="307777"/>
          </a:xfrm>
          <a:prstGeom prst="rect">
            <a:avLst/>
          </a:prstGeom>
          <a:noFill/>
        </p:spPr>
        <p:txBody>
          <a:bodyPr wrap="none" rtlCol="0">
            <a:spAutoFit/>
          </a:bodyPr>
          <a:lstStyle/>
          <a:p>
            <a:r>
              <a:rPr lang="en-US" altLang="ja-JP" sz="1400" dirty="0" err="1"/>
              <a:t>lw</a:t>
            </a:r>
            <a:r>
              <a:rPr lang="en-US" altLang="ja-JP" sz="1400" dirty="0"/>
              <a:t> $s2, 4($t0)</a:t>
            </a:r>
          </a:p>
        </p:txBody>
      </p:sp>
      <p:sp>
        <p:nvSpPr>
          <p:cNvPr id="10" name="テキスト ボックス 9"/>
          <p:cNvSpPr txBox="1"/>
          <p:nvPr/>
        </p:nvSpPr>
        <p:spPr>
          <a:xfrm>
            <a:off x="943708" y="3765892"/>
            <a:ext cx="1457450" cy="307777"/>
          </a:xfrm>
          <a:prstGeom prst="rect">
            <a:avLst/>
          </a:prstGeom>
          <a:noFill/>
        </p:spPr>
        <p:txBody>
          <a:bodyPr wrap="none" rtlCol="0">
            <a:spAutoFit/>
          </a:bodyPr>
          <a:lstStyle/>
          <a:p>
            <a:r>
              <a:rPr lang="en-US" altLang="ja-JP" sz="1400" dirty="0"/>
              <a:t>add $t1,$s0,$s1</a:t>
            </a:r>
          </a:p>
        </p:txBody>
      </p:sp>
      <p:sp>
        <p:nvSpPr>
          <p:cNvPr id="11" name="テキスト ボックス 10"/>
          <p:cNvSpPr txBox="1"/>
          <p:nvPr/>
        </p:nvSpPr>
        <p:spPr>
          <a:xfrm>
            <a:off x="943708" y="4123006"/>
            <a:ext cx="1447832" cy="307777"/>
          </a:xfrm>
          <a:prstGeom prst="rect">
            <a:avLst/>
          </a:prstGeom>
          <a:noFill/>
        </p:spPr>
        <p:txBody>
          <a:bodyPr wrap="none" rtlCol="0">
            <a:spAutoFit/>
          </a:bodyPr>
          <a:lstStyle/>
          <a:p>
            <a:r>
              <a:rPr lang="en-US" altLang="ja-JP" sz="1400" dirty="0"/>
              <a:t>sub $t2,$s3,$s4</a:t>
            </a:r>
          </a:p>
        </p:txBody>
      </p:sp>
      <p:cxnSp>
        <p:nvCxnSpPr>
          <p:cNvPr id="12" name="直線コネクタ 11"/>
          <p:cNvCxnSpPr/>
          <p:nvPr/>
        </p:nvCxnSpPr>
        <p:spPr>
          <a:xfrm>
            <a:off x="1667624" y="4956677"/>
            <a:ext cx="0" cy="2477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939668" y="4499619"/>
            <a:ext cx="1407758" cy="307777"/>
          </a:xfrm>
          <a:prstGeom prst="rect">
            <a:avLst/>
          </a:prstGeom>
          <a:noFill/>
        </p:spPr>
        <p:txBody>
          <a:bodyPr wrap="none" rtlCol="0">
            <a:spAutoFit/>
          </a:bodyPr>
          <a:lstStyle/>
          <a:p>
            <a:r>
              <a:rPr lang="en-US" altLang="ja-JP" sz="1400" dirty="0" err="1"/>
              <a:t>sw</a:t>
            </a:r>
            <a:r>
              <a:rPr lang="en-US" altLang="ja-JP" sz="1400" dirty="0"/>
              <a:t> $s5, 16($t0)</a:t>
            </a:r>
          </a:p>
        </p:txBody>
      </p:sp>
      <p:sp>
        <p:nvSpPr>
          <p:cNvPr id="74" name="テキスト ボックス 73"/>
          <p:cNvSpPr txBox="1"/>
          <p:nvPr/>
        </p:nvSpPr>
        <p:spPr>
          <a:xfrm>
            <a:off x="957897" y="2820665"/>
            <a:ext cx="1237839" cy="307777"/>
          </a:xfrm>
          <a:prstGeom prst="rect">
            <a:avLst/>
          </a:prstGeom>
          <a:noFill/>
        </p:spPr>
        <p:txBody>
          <a:bodyPr wrap="none" rtlCol="0">
            <a:spAutoFit/>
          </a:bodyPr>
          <a:lstStyle/>
          <a:p>
            <a:r>
              <a:rPr lang="ja-JP" altLang="en-US" sz="1400" dirty="0"/>
              <a:t>メモリアクセス</a:t>
            </a:r>
            <a:endParaRPr lang="en-US" altLang="ja-JP" sz="1400" dirty="0"/>
          </a:p>
        </p:txBody>
      </p:sp>
      <p:sp>
        <p:nvSpPr>
          <p:cNvPr id="66" name="テキスト ボックス 65"/>
          <p:cNvSpPr txBox="1"/>
          <p:nvPr/>
        </p:nvSpPr>
        <p:spPr>
          <a:xfrm>
            <a:off x="588366" y="1340768"/>
            <a:ext cx="8664154" cy="1203406"/>
          </a:xfrm>
          <a:prstGeom prst="rect">
            <a:avLst/>
          </a:prstGeom>
          <a:noFill/>
        </p:spPr>
        <p:txBody>
          <a:bodyPr wrap="square" rtlCol="0">
            <a:spAutoFit/>
          </a:bodyPr>
          <a:lstStyle/>
          <a:p>
            <a:pPr marL="342900" indent="-342900">
              <a:lnSpc>
                <a:spcPct val="120000"/>
              </a:lnSpc>
              <a:spcAft>
                <a:spcPts val="600"/>
              </a:spcAft>
              <a:buClr>
                <a:schemeClr val="tx1"/>
              </a:buClr>
              <a:buFont typeface="Wingdings" panose="05000000000000000000" pitchFamily="2" charset="2"/>
              <a:buChar char="n"/>
            </a:pPr>
            <a:r>
              <a:rPr lang="ja-JP" altLang="en-US" sz="2000" dirty="0">
                <a:solidFill>
                  <a:srgbClr val="C00000"/>
                </a:solidFill>
                <a:latin typeface="游ゴシック Medium" panose="020B0500000000000000" pitchFamily="50" charset="-128"/>
                <a:ea typeface="游ゴシック Medium" panose="020B0500000000000000" pitchFamily="50" charset="-128"/>
              </a:rPr>
              <a:t>ハードウェア資源の不足</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によって命令が実行できなくなること</a:t>
            </a:r>
          </a:p>
          <a:p>
            <a:pPr marL="800100" lvl="1" indent="-342900">
              <a:lnSpc>
                <a:spcPct val="120000"/>
              </a:lnSpc>
              <a:spcAft>
                <a:spcPts val="600"/>
              </a:spcAft>
              <a:buFont typeface="Wingdings" panose="05000000000000000000" pitchFamily="2" charset="2"/>
              <a:buChar char="p"/>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例： 命令とデータが同じメモリに格納されており，</a:t>
            </a:r>
            <a:br>
              <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同時にはどちらか一方しか読み出すことができない場合</a:t>
            </a:r>
          </a:p>
        </p:txBody>
      </p:sp>
      <p:sp>
        <p:nvSpPr>
          <p:cNvPr id="67" name="テキスト ボックス 66"/>
          <p:cNvSpPr txBox="1"/>
          <p:nvPr/>
        </p:nvSpPr>
        <p:spPr>
          <a:xfrm>
            <a:off x="588366" y="5373216"/>
            <a:ext cx="8664154" cy="871008"/>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十分な資源があれば発生しない</a:t>
            </a:r>
          </a:p>
          <a:p>
            <a:pPr marL="800100" lvl="1" indent="-342900">
              <a:lnSpc>
                <a:spcPct val="120000"/>
              </a:lnSpc>
              <a:spcAft>
                <a:spcPts val="600"/>
              </a:spcAft>
              <a:buFont typeface="Wingdings" panose="05000000000000000000" pitchFamily="2" charset="2"/>
              <a:buChar char="p"/>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例： 命令とデータを同時に読み出すことができるメモリにすればよい</a:t>
            </a:r>
          </a:p>
        </p:txBody>
      </p:sp>
      <p:grpSp>
        <p:nvGrpSpPr>
          <p:cNvPr id="136" name="グループ化 135"/>
          <p:cNvGrpSpPr/>
          <p:nvPr/>
        </p:nvGrpSpPr>
        <p:grpSpPr>
          <a:xfrm>
            <a:off x="2410170" y="3441050"/>
            <a:ext cx="437196" cy="363984"/>
            <a:chOff x="1704670" y="3566186"/>
            <a:chExt cx="437196" cy="363984"/>
          </a:xfrm>
        </p:grpSpPr>
        <p:sp>
          <p:nvSpPr>
            <p:cNvPr id="137" name="正方形/長方形 136"/>
            <p:cNvSpPr/>
            <p:nvPr/>
          </p:nvSpPr>
          <p:spPr>
            <a:xfrm>
              <a:off x="1704670" y="3566186"/>
              <a:ext cx="437196" cy="363984"/>
            </a:xfrm>
            <a:prstGeom prst="rect">
              <a:avLst/>
            </a:prstGeom>
            <a:solidFill>
              <a:srgbClr val="D2533C">
                <a:lumMod val="40000"/>
                <a:lumOff val="60000"/>
              </a:srgbClr>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39" name="テキスト ボックス 138"/>
            <p:cNvSpPr txBox="1"/>
            <p:nvPr/>
          </p:nvSpPr>
          <p:spPr>
            <a:xfrm>
              <a:off x="1771808" y="3601896"/>
              <a:ext cx="32252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IF</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grpSp>
        <p:nvGrpSpPr>
          <p:cNvPr id="140" name="グループ化 139"/>
          <p:cNvGrpSpPr/>
          <p:nvPr/>
        </p:nvGrpSpPr>
        <p:grpSpPr>
          <a:xfrm>
            <a:off x="2847366" y="3441050"/>
            <a:ext cx="439195" cy="726216"/>
            <a:chOff x="2141866" y="3566186"/>
            <a:chExt cx="439195" cy="726216"/>
          </a:xfrm>
        </p:grpSpPr>
        <p:sp>
          <p:nvSpPr>
            <p:cNvPr id="141" name="正方形/長方形 140"/>
            <p:cNvSpPr/>
            <p:nvPr/>
          </p:nvSpPr>
          <p:spPr>
            <a:xfrm>
              <a:off x="2143865" y="3566186"/>
              <a:ext cx="437196" cy="363984"/>
            </a:xfrm>
            <a:prstGeom prst="rect">
              <a:avLst/>
            </a:prstGeom>
            <a:solidFill>
              <a:srgbClr val="D1EBFF"/>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43" name="テキスト ボックス 142"/>
            <p:cNvSpPr txBox="1"/>
            <p:nvPr/>
          </p:nvSpPr>
          <p:spPr>
            <a:xfrm>
              <a:off x="2191717" y="3603376"/>
              <a:ext cx="33855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ID</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sp>
          <p:nvSpPr>
            <p:cNvPr id="144" name="正方形/長方形 143"/>
            <p:cNvSpPr/>
            <p:nvPr/>
          </p:nvSpPr>
          <p:spPr>
            <a:xfrm>
              <a:off x="2141866" y="3928418"/>
              <a:ext cx="437196" cy="363984"/>
            </a:xfrm>
            <a:prstGeom prst="rect">
              <a:avLst/>
            </a:prstGeom>
            <a:solidFill>
              <a:srgbClr val="D2533C">
                <a:lumMod val="40000"/>
                <a:lumOff val="60000"/>
              </a:srgbClr>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45" name="テキスト ボックス 144"/>
            <p:cNvSpPr txBox="1"/>
            <p:nvPr/>
          </p:nvSpPr>
          <p:spPr>
            <a:xfrm>
              <a:off x="2209004" y="3964128"/>
              <a:ext cx="32252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IF</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grpSp>
        <p:nvGrpSpPr>
          <p:cNvPr id="148" name="グループ化 147"/>
          <p:cNvGrpSpPr/>
          <p:nvPr/>
        </p:nvGrpSpPr>
        <p:grpSpPr>
          <a:xfrm>
            <a:off x="3284256" y="3441050"/>
            <a:ext cx="439501" cy="1089293"/>
            <a:chOff x="2578756" y="3566186"/>
            <a:chExt cx="439501" cy="1089293"/>
          </a:xfrm>
        </p:grpSpPr>
        <p:sp>
          <p:nvSpPr>
            <p:cNvPr id="149" name="正方形/長方形 148"/>
            <p:cNvSpPr/>
            <p:nvPr/>
          </p:nvSpPr>
          <p:spPr>
            <a:xfrm>
              <a:off x="2578756" y="3566186"/>
              <a:ext cx="437196" cy="363984"/>
            </a:xfrm>
            <a:prstGeom prst="rect">
              <a:avLst/>
            </a:prstGeom>
            <a:solidFill>
              <a:srgbClr val="CEEAB0"/>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50" name="テキスト ボックス 149"/>
            <p:cNvSpPr txBox="1"/>
            <p:nvPr/>
          </p:nvSpPr>
          <p:spPr>
            <a:xfrm>
              <a:off x="2610842" y="3603376"/>
              <a:ext cx="389850"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EX</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sp>
          <p:nvSpPr>
            <p:cNvPr id="151" name="正方形/長方形 150"/>
            <p:cNvSpPr/>
            <p:nvPr/>
          </p:nvSpPr>
          <p:spPr>
            <a:xfrm>
              <a:off x="2581061" y="3928418"/>
              <a:ext cx="437196" cy="363984"/>
            </a:xfrm>
            <a:prstGeom prst="rect">
              <a:avLst/>
            </a:prstGeom>
            <a:solidFill>
              <a:srgbClr val="D1EBFF"/>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52" name="テキスト ボックス 151"/>
            <p:cNvSpPr txBox="1"/>
            <p:nvPr/>
          </p:nvSpPr>
          <p:spPr>
            <a:xfrm>
              <a:off x="2628913" y="3965608"/>
              <a:ext cx="33855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ID</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sp>
          <p:nvSpPr>
            <p:cNvPr id="153" name="正方形/長方形 152"/>
            <p:cNvSpPr/>
            <p:nvPr/>
          </p:nvSpPr>
          <p:spPr>
            <a:xfrm>
              <a:off x="2578828" y="4291495"/>
              <a:ext cx="437196" cy="363984"/>
            </a:xfrm>
            <a:prstGeom prst="rect">
              <a:avLst/>
            </a:prstGeom>
            <a:solidFill>
              <a:srgbClr val="D2533C">
                <a:lumMod val="40000"/>
                <a:lumOff val="60000"/>
              </a:srgbClr>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54" name="テキスト ボックス 153"/>
            <p:cNvSpPr txBox="1"/>
            <p:nvPr/>
          </p:nvSpPr>
          <p:spPr>
            <a:xfrm>
              <a:off x="2645966" y="4327205"/>
              <a:ext cx="32252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IF</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grpSp>
        <p:nvGrpSpPr>
          <p:cNvPr id="155" name="グループ化 154"/>
          <p:cNvGrpSpPr/>
          <p:nvPr/>
        </p:nvGrpSpPr>
        <p:grpSpPr>
          <a:xfrm>
            <a:off x="3673256" y="3441050"/>
            <a:ext cx="573330" cy="1089293"/>
            <a:chOff x="2967756" y="3566186"/>
            <a:chExt cx="573330" cy="1089293"/>
          </a:xfrm>
        </p:grpSpPr>
        <p:sp>
          <p:nvSpPr>
            <p:cNvPr id="156" name="正方形/長方形 155"/>
            <p:cNvSpPr/>
            <p:nvPr/>
          </p:nvSpPr>
          <p:spPr>
            <a:xfrm>
              <a:off x="3016002" y="3566186"/>
              <a:ext cx="437196" cy="363984"/>
            </a:xfrm>
            <a:prstGeom prst="rect">
              <a:avLst/>
            </a:prstGeom>
            <a:solidFill>
              <a:srgbClr val="FFF0C1"/>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57" name="テキスト ボックス 156"/>
            <p:cNvSpPr txBox="1"/>
            <p:nvPr/>
          </p:nvSpPr>
          <p:spPr>
            <a:xfrm>
              <a:off x="2967756" y="3603376"/>
              <a:ext cx="573330" cy="27699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MEM</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sp>
          <p:nvSpPr>
            <p:cNvPr id="158" name="正方形/長方形 157"/>
            <p:cNvSpPr/>
            <p:nvPr/>
          </p:nvSpPr>
          <p:spPr>
            <a:xfrm>
              <a:off x="3015952" y="3928418"/>
              <a:ext cx="437196" cy="363984"/>
            </a:xfrm>
            <a:prstGeom prst="rect">
              <a:avLst/>
            </a:prstGeom>
            <a:solidFill>
              <a:srgbClr val="CEEAB0"/>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59" name="テキスト ボックス 158"/>
            <p:cNvSpPr txBox="1"/>
            <p:nvPr/>
          </p:nvSpPr>
          <p:spPr>
            <a:xfrm>
              <a:off x="3048038" y="3965608"/>
              <a:ext cx="389850"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EX</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sp>
          <p:nvSpPr>
            <p:cNvPr id="160" name="正方形/長方形 159"/>
            <p:cNvSpPr/>
            <p:nvPr/>
          </p:nvSpPr>
          <p:spPr>
            <a:xfrm>
              <a:off x="3018023" y="4291495"/>
              <a:ext cx="437196" cy="363984"/>
            </a:xfrm>
            <a:prstGeom prst="rect">
              <a:avLst/>
            </a:prstGeom>
            <a:solidFill>
              <a:srgbClr val="D1EBFF"/>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61" name="テキスト ボックス 160"/>
            <p:cNvSpPr txBox="1"/>
            <p:nvPr/>
          </p:nvSpPr>
          <p:spPr>
            <a:xfrm>
              <a:off x="3070357" y="4328685"/>
              <a:ext cx="33855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ID</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grpSp>
        <p:nvGrpSpPr>
          <p:cNvPr id="162" name="グループ化 161"/>
          <p:cNvGrpSpPr/>
          <p:nvPr/>
        </p:nvGrpSpPr>
        <p:grpSpPr>
          <a:xfrm>
            <a:off x="3723482" y="4530343"/>
            <a:ext cx="437196" cy="363984"/>
            <a:chOff x="3017982" y="4655479"/>
            <a:chExt cx="437196" cy="363984"/>
          </a:xfrm>
        </p:grpSpPr>
        <p:sp>
          <p:nvSpPr>
            <p:cNvPr id="163" name="正方形/長方形 162"/>
            <p:cNvSpPr/>
            <p:nvPr/>
          </p:nvSpPr>
          <p:spPr>
            <a:xfrm>
              <a:off x="3017982" y="4655479"/>
              <a:ext cx="437196" cy="363984"/>
            </a:xfrm>
            <a:prstGeom prst="rect">
              <a:avLst/>
            </a:prstGeom>
            <a:solidFill>
              <a:srgbClr val="D2533C">
                <a:lumMod val="40000"/>
                <a:lumOff val="60000"/>
              </a:srgbClr>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64" name="テキスト ボックス 163"/>
            <p:cNvSpPr txBox="1"/>
            <p:nvPr/>
          </p:nvSpPr>
          <p:spPr>
            <a:xfrm>
              <a:off x="3085120" y="4691189"/>
              <a:ext cx="32252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IF</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grpSp>
        <p:nvGrpSpPr>
          <p:cNvPr id="165" name="グループ化 164"/>
          <p:cNvGrpSpPr/>
          <p:nvPr/>
        </p:nvGrpSpPr>
        <p:grpSpPr>
          <a:xfrm>
            <a:off x="2410170" y="2892684"/>
            <a:ext cx="437196" cy="363984"/>
            <a:chOff x="1704670" y="3566186"/>
            <a:chExt cx="437196" cy="363984"/>
          </a:xfrm>
        </p:grpSpPr>
        <p:sp>
          <p:nvSpPr>
            <p:cNvPr id="166" name="正方形/長方形 165"/>
            <p:cNvSpPr/>
            <p:nvPr/>
          </p:nvSpPr>
          <p:spPr>
            <a:xfrm>
              <a:off x="1704670" y="3566186"/>
              <a:ext cx="437196" cy="363984"/>
            </a:xfrm>
            <a:prstGeom prst="rect">
              <a:avLst/>
            </a:prstGeom>
            <a:solidFill>
              <a:srgbClr val="D2533C">
                <a:lumMod val="40000"/>
                <a:lumOff val="60000"/>
              </a:srgbClr>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67" name="テキスト ボックス 166"/>
            <p:cNvSpPr txBox="1"/>
            <p:nvPr/>
          </p:nvSpPr>
          <p:spPr>
            <a:xfrm>
              <a:off x="1771808" y="3601896"/>
              <a:ext cx="32252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IF</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grpSp>
        <p:nvGrpSpPr>
          <p:cNvPr id="168" name="グループ化 167"/>
          <p:cNvGrpSpPr/>
          <p:nvPr/>
        </p:nvGrpSpPr>
        <p:grpSpPr>
          <a:xfrm>
            <a:off x="2847366" y="2895511"/>
            <a:ext cx="437196" cy="363984"/>
            <a:chOff x="1704670" y="3570342"/>
            <a:chExt cx="437196" cy="363984"/>
          </a:xfrm>
        </p:grpSpPr>
        <p:sp>
          <p:nvSpPr>
            <p:cNvPr id="169" name="正方形/長方形 168"/>
            <p:cNvSpPr/>
            <p:nvPr/>
          </p:nvSpPr>
          <p:spPr>
            <a:xfrm>
              <a:off x="1704670" y="3570342"/>
              <a:ext cx="437196" cy="363984"/>
            </a:xfrm>
            <a:prstGeom prst="rect">
              <a:avLst/>
            </a:prstGeom>
            <a:solidFill>
              <a:srgbClr val="D2533C">
                <a:lumMod val="40000"/>
                <a:lumOff val="60000"/>
              </a:srgbClr>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70" name="テキスト ボックス 169"/>
            <p:cNvSpPr txBox="1"/>
            <p:nvPr/>
          </p:nvSpPr>
          <p:spPr>
            <a:xfrm>
              <a:off x="1771808" y="3601896"/>
              <a:ext cx="32252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IF</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grpSp>
        <p:nvGrpSpPr>
          <p:cNvPr id="171" name="グループ化 170"/>
          <p:cNvGrpSpPr/>
          <p:nvPr/>
        </p:nvGrpSpPr>
        <p:grpSpPr>
          <a:xfrm>
            <a:off x="3286286" y="2895511"/>
            <a:ext cx="437196" cy="363984"/>
            <a:chOff x="1704670" y="3570342"/>
            <a:chExt cx="437196" cy="363984"/>
          </a:xfrm>
        </p:grpSpPr>
        <p:sp>
          <p:nvSpPr>
            <p:cNvPr id="172" name="正方形/長方形 171"/>
            <p:cNvSpPr/>
            <p:nvPr/>
          </p:nvSpPr>
          <p:spPr>
            <a:xfrm>
              <a:off x="1704670" y="3570342"/>
              <a:ext cx="437196" cy="363984"/>
            </a:xfrm>
            <a:prstGeom prst="rect">
              <a:avLst/>
            </a:prstGeom>
            <a:solidFill>
              <a:srgbClr val="D2533C">
                <a:lumMod val="40000"/>
                <a:lumOff val="60000"/>
              </a:srgbClr>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73" name="テキスト ボックス 172"/>
            <p:cNvSpPr txBox="1"/>
            <p:nvPr/>
          </p:nvSpPr>
          <p:spPr>
            <a:xfrm>
              <a:off x="1771808" y="3601896"/>
              <a:ext cx="322524"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IF</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grpSp>
        <p:nvGrpSpPr>
          <p:cNvPr id="174" name="グループ化 173"/>
          <p:cNvGrpSpPr/>
          <p:nvPr/>
        </p:nvGrpSpPr>
        <p:grpSpPr>
          <a:xfrm>
            <a:off x="3674566" y="2842182"/>
            <a:ext cx="573330" cy="450891"/>
            <a:chOff x="3001032" y="2980199"/>
            <a:chExt cx="573330" cy="450891"/>
          </a:xfrm>
        </p:grpSpPr>
        <p:grpSp>
          <p:nvGrpSpPr>
            <p:cNvPr id="175" name="グループ化 174"/>
            <p:cNvGrpSpPr/>
            <p:nvPr/>
          </p:nvGrpSpPr>
          <p:grpSpPr>
            <a:xfrm>
              <a:off x="3052684" y="2980199"/>
              <a:ext cx="434624" cy="224931"/>
              <a:chOff x="1704726" y="3469148"/>
              <a:chExt cx="434624" cy="465178"/>
            </a:xfrm>
          </p:grpSpPr>
          <p:sp>
            <p:nvSpPr>
              <p:cNvPr id="178" name="正方形/長方形 177"/>
              <p:cNvSpPr/>
              <p:nvPr/>
            </p:nvSpPr>
            <p:spPr>
              <a:xfrm>
                <a:off x="1704726" y="3579437"/>
                <a:ext cx="434624" cy="354889"/>
              </a:xfrm>
              <a:prstGeom prst="rect">
                <a:avLst/>
              </a:prstGeom>
              <a:solidFill>
                <a:srgbClr val="D2533C">
                  <a:lumMod val="40000"/>
                  <a:lumOff val="60000"/>
                </a:srgbClr>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79" name="テキスト ボックス 178"/>
              <p:cNvSpPr txBox="1"/>
              <p:nvPr/>
            </p:nvSpPr>
            <p:spPr>
              <a:xfrm>
                <a:off x="1771808" y="3469148"/>
                <a:ext cx="322524" cy="27699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IF</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sp>
          <p:nvSpPr>
            <p:cNvPr id="176" name="正方形/長方形 175"/>
            <p:cNvSpPr/>
            <p:nvPr/>
          </p:nvSpPr>
          <p:spPr>
            <a:xfrm>
              <a:off x="3049278" y="3205887"/>
              <a:ext cx="437196" cy="188294"/>
            </a:xfrm>
            <a:prstGeom prst="rect">
              <a:avLst/>
            </a:prstGeom>
            <a:solidFill>
              <a:srgbClr val="FFF0C1"/>
            </a:solidFill>
            <a:ln w="19050" cap="flat" cmpd="sng" algn="ctr">
              <a:solidFill>
                <a:srgbClr val="292934"/>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77" name="テキスト ボックス 176"/>
            <p:cNvSpPr txBox="1"/>
            <p:nvPr/>
          </p:nvSpPr>
          <p:spPr>
            <a:xfrm>
              <a:off x="3001032" y="3154091"/>
              <a:ext cx="573330" cy="27699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rPr>
                <a:t>MEM</a:t>
              </a:r>
              <a:endParaRPr kumimoji="0" lang="ja-JP" altLang="en-US" sz="1200" b="0" i="0" u="none" strike="noStrike" kern="0" cap="none" spc="0" normalizeH="0" baseline="0" noProof="0" dirty="0">
                <a:ln>
                  <a:noFill/>
                </a:ln>
                <a:solidFill>
                  <a:srgbClr val="292934"/>
                </a:solidFill>
                <a:effectLst/>
                <a:uLnTx/>
                <a:uFillTx/>
                <a:latin typeface="Arial"/>
                <a:ea typeface="ＭＳ Ｐゴシック" panose="020B0600070205080204" pitchFamily="50" charset="-128"/>
              </a:endParaRPr>
            </a:p>
          </p:txBody>
        </p:sp>
      </p:grpSp>
      <p:sp>
        <p:nvSpPr>
          <p:cNvPr id="180" name="爆発 2 179"/>
          <p:cNvSpPr/>
          <p:nvPr/>
        </p:nvSpPr>
        <p:spPr>
          <a:xfrm>
            <a:off x="4064242" y="2764487"/>
            <a:ext cx="367044" cy="238825"/>
          </a:xfrm>
          <a:prstGeom prst="irregularSeal2">
            <a:avLst/>
          </a:prstGeom>
          <a:solidFill>
            <a:srgbClr val="FF0000"/>
          </a:solidFill>
          <a:ln w="19050" cap="flat" cmpd="sng" algn="ctr">
            <a:solidFill>
              <a:srgbClr val="00206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419558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ipe(left)">
                                      <p:cBhvr>
                                        <p:cTn id="7" dur="500"/>
                                        <p:tgtEl>
                                          <p:spTgt spid="136"/>
                                        </p:tgtEl>
                                      </p:cBhvr>
                                    </p:animEffect>
                                  </p:childTnLst>
                                </p:cTn>
                              </p:par>
                              <p:par>
                                <p:cTn id="8" presetID="22" presetClass="entr" presetSubtype="8" fill="hold"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animEffect transition="in" filter="wipe(left)">
                                      <p:cBhvr>
                                        <p:cTn id="15" dur="500"/>
                                        <p:tgtEl>
                                          <p:spTgt spid="168"/>
                                        </p:tgtEl>
                                      </p:cBhvr>
                                    </p:animEffect>
                                  </p:childTnLst>
                                </p:cTn>
                              </p:par>
                              <p:par>
                                <p:cTn id="16" presetID="22" presetClass="entr" presetSubtype="8"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wipe(left)">
                                      <p:cBhvr>
                                        <p:cTn id="18" dur="5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1"/>
                                        </p:tgtEl>
                                        <p:attrNameLst>
                                          <p:attrName>style.visibility</p:attrName>
                                        </p:attrNameLst>
                                      </p:cBhvr>
                                      <p:to>
                                        <p:strVal val="visible"/>
                                      </p:to>
                                    </p:set>
                                    <p:animEffect transition="in" filter="wipe(left)">
                                      <p:cBhvr>
                                        <p:cTn id="23" dur="500"/>
                                        <p:tgtEl>
                                          <p:spTgt spid="171"/>
                                        </p:tgtEl>
                                      </p:cBhvr>
                                    </p:animEffect>
                                  </p:childTnLst>
                                </p:cTn>
                              </p:par>
                              <p:par>
                                <p:cTn id="24" presetID="22" presetClass="entr" presetSubtype="8" fill="hold" nodeType="with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wipe(left)">
                                      <p:cBhvr>
                                        <p:cTn id="26" dur="500"/>
                                        <p:tgtEl>
                                          <p:spTgt spid="1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wipe(left)">
                                      <p:cBhvr>
                                        <p:cTn id="31" dur="500"/>
                                        <p:tgtEl>
                                          <p:spTgt spid="155"/>
                                        </p:tgtEl>
                                      </p:cBhvr>
                                    </p:animEffect>
                                  </p:childTnLst>
                                </p:cTn>
                              </p:par>
                              <p:par>
                                <p:cTn id="32" presetID="22" presetClass="entr" presetSubtype="8" fill="hold" nodeType="withEffect">
                                  <p:stCondLst>
                                    <p:cond delay="0"/>
                                  </p:stCondLst>
                                  <p:childTnLst>
                                    <p:set>
                                      <p:cBhvr>
                                        <p:cTn id="33" dur="1" fill="hold">
                                          <p:stCondLst>
                                            <p:cond delay="0"/>
                                          </p:stCondLst>
                                        </p:cTn>
                                        <p:tgtEl>
                                          <p:spTgt spid="162"/>
                                        </p:tgtEl>
                                        <p:attrNameLst>
                                          <p:attrName>style.visibility</p:attrName>
                                        </p:attrNameLst>
                                      </p:cBhvr>
                                      <p:to>
                                        <p:strVal val="visible"/>
                                      </p:to>
                                    </p:set>
                                    <p:animEffect transition="in" filter="wipe(left)">
                                      <p:cBhvr>
                                        <p:cTn id="34" dur="500"/>
                                        <p:tgtEl>
                                          <p:spTgt spid="16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74"/>
                                        </p:tgtEl>
                                        <p:attrNameLst>
                                          <p:attrName>style.visibility</p:attrName>
                                        </p:attrNameLst>
                                      </p:cBhvr>
                                      <p:to>
                                        <p:strVal val="visible"/>
                                      </p:to>
                                    </p:set>
                                    <p:animEffect transition="in" filter="wipe(left)">
                                      <p:cBhvr>
                                        <p:cTn id="38" dur="500"/>
                                        <p:tgtEl>
                                          <p:spTgt spid="174"/>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randombar(horizontal)">
                                      <p:cBhvr>
                                        <p:cTn id="42" dur="500"/>
                                        <p:tgtEl>
                                          <p:spTgt spid="1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グループ化 162"/>
          <p:cNvGrpSpPr/>
          <p:nvPr/>
        </p:nvGrpSpPr>
        <p:grpSpPr>
          <a:xfrm>
            <a:off x="2873247" y="2221642"/>
            <a:ext cx="3054942" cy="4039312"/>
            <a:chOff x="2848379" y="2917308"/>
            <a:chExt cx="3054942" cy="2451865"/>
          </a:xfrm>
        </p:grpSpPr>
        <p:cxnSp>
          <p:nvCxnSpPr>
            <p:cNvPr id="164" name="直線コネクタ 163"/>
            <p:cNvCxnSpPr/>
            <p:nvPr/>
          </p:nvCxnSpPr>
          <p:spPr>
            <a:xfrm>
              <a:off x="2848379" y="2926385"/>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3283461"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3723482"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4160678"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4594815" y="2920114"/>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5032011" y="2918711"/>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5463299"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5903321"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kumimoji="1" lang="ja-JP" altLang="en-US" dirty="0"/>
              <a:t>データハザード</a:t>
            </a:r>
          </a:p>
        </p:txBody>
      </p:sp>
      <p:sp>
        <p:nvSpPr>
          <p:cNvPr id="4" name="フッター プレースホルダー 3"/>
          <p:cNvSpPr>
            <a:spLocks noGrp="1"/>
          </p:cNvSpPr>
          <p:nvPr>
            <p:ph type="ftr" sz="quarter" idx="11"/>
          </p:nvPr>
        </p:nvSpPr>
        <p:spPr/>
        <p:txBody>
          <a:bodyPr/>
          <a:lstStyle/>
          <a:p>
            <a:r>
              <a:rPr kumimoji="1" lang="ja-JP" altLang="en-US" dirty="0"/>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22</a:t>
            </a:fld>
            <a:endParaRPr kumimoji="1" lang="ja-JP" altLang="en-US"/>
          </a:p>
        </p:txBody>
      </p:sp>
      <p:cxnSp>
        <p:nvCxnSpPr>
          <p:cNvPr id="6" name="直線矢印コネクタ 5"/>
          <p:cNvCxnSpPr/>
          <p:nvPr/>
        </p:nvCxnSpPr>
        <p:spPr>
          <a:xfrm>
            <a:off x="2447732" y="2992158"/>
            <a:ext cx="50079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487160" y="2838269"/>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8" name="直線コネクタ 7"/>
          <p:cNvCxnSpPr/>
          <p:nvPr/>
        </p:nvCxnSpPr>
        <p:spPr>
          <a:xfrm>
            <a:off x="2439723" y="2221642"/>
            <a:ext cx="0" cy="1956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71600" y="3116445"/>
            <a:ext cx="1457450" cy="307777"/>
          </a:xfrm>
          <a:prstGeom prst="rect">
            <a:avLst/>
          </a:prstGeom>
          <a:noFill/>
        </p:spPr>
        <p:txBody>
          <a:bodyPr wrap="none" rtlCol="0">
            <a:spAutoFit/>
          </a:bodyPr>
          <a:lstStyle/>
          <a:p>
            <a:r>
              <a:rPr lang="en-US" altLang="ja-JP" sz="1400" dirty="0"/>
              <a:t>add $t1,$s0,$s2</a:t>
            </a:r>
          </a:p>
        </p:txBody>
      </p:sp>
      <p:sp>
        <p:nvSpPr>
          <p:cNvPr id="10" name="テキスト ボックス 9"/>
          <p:cNvSpPr txBox="1"/>
          <p:nvPr/>
        </p:nvSpPr>
        <p:spPr>
          <a:xfrm>
            <a:off x="971600" y="3502021"/>
            <a:ext cx="1417376" cy="307777"/>
          </a:xfrm>
          <a:prstGeom prst="rect">
            <a:avLst/>
          </a:prstGeom>
          <a:noFill/>
        </p:spPr>
        <p:txBody>
          <a:bodyPr wrap="none" rtlCol="0">
            <a:spAutoFit/>
          </a:bodyPr>
          <a:lstStyle/>
          <a:p>
            <a:r>
              <a:rPr lang="en-US" altLang="ja-JP" sz="1400" dirty="0"/>
              <a:t>add $t2,$t1,$s3</a:t>
            </a:r>
          </a:p>
        </p:txBody>
      </p:sp>
      <p:cxnSp>
        <p:nvCxnSpPr>
          <p:cNvPr id="12" name="直線コネクタ 11"/>
          <p:cNvCxnSpPr/>
          <p:nvPr/>
        </p:nvCxnSpPr>
        <p:spPr>
          <a:xfrm>
            <a:off x="1695516" y="3882680"/>
            <a:ext cx="0" cy="2477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401047" y="2653610"/>
            <a:ext cx="971741" cy="307777"/>
          </a:xfrm>
          <a:prstGeom prst="rect">
            <a:avLst/>
          </a:prstGeom>
          <a:noFill/>
        </p:spPr>
        <p:txBody>
          <a:bodyPr wrap="none" rtlCol="0">
            <a:spAutoFit/>
          </a:bodyPr>
          <a:lstStyle/>
          <a:p>
            <a:r>
              <a:rPr lang="en-US" altLang="ja-JP" sz="1400" dirty="0"/>
              <a:t>$t1</a:t>
            </a:r>
            <a:r>
              <a:rPr lang="ja-JP" altLang="en-US" sz="1400" dirty="0"/>
              <a:t>の中身</a:t>
            </a:r>
            <a:endParaRPr lang="en-US" altLang="ja-JP" sz="1400" dirty="0"/>
          </a:p>
        </p:txBody>
      </p:sp>
      <p:grpSp>
        <p:nvGrpSpPr>
          <p:cNvPr id="102" name="グループ化 101"/>
          <p:cNvGrpSpPr/>
          <p:nvPr/>
        </p:nvGrpSpPr>
        <p:grpSpPr>
          <a:xfrm>
            <a:off x="4618581" y="2278467"/>
            <a:ext cx="874959" cy="1544385"/>
            <a:chOff x="3867403" y="2304527"/>
            <a:chExt cx="874959" cy="1544385"/>
          </a:xfrm>
        </p:grpSpPr>
        <p:sp>
          <p:nvSpPr>
            <p:cNvPr id="20" name="正方形/長方形 19"/>
            <p:cNvSpPr/>
            <p:nvPr/>
          </p:nvSpPr>
          <p:spPr>
            <a:xfrm>
              <a:off x="3867901" y="3484928"/>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テキスト ボックス 20"/>
            <p:cNvSpPr txBox="1"/>
            <p:nvPr/>
          </p:nvSpPr>
          <p:spPr>
            <a:xfrm>
              <a:off x="3935039" y="3520638"/>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nvGrpSpPr>
            <p:cNvPr id="95" name="グループ化 94"/>
            <p:cNvGrpSpPr/>
            <p:nvPr/>
          </p:nvGrpSpPr>
          <p:grpSpPr>
            <a:xfrm>
              <a:off x="4303996" y="3484928"/>
              <a:ext cx="437196" cy="363984"/>
              <a:chOff x="4303996" y="3484928"/>
              <a:chExt cx="437196" cy="363984"/>
            </a:xfrm>
          </p:grpSpPr>
          <p:sp>
            <p:nvSpPr>
              <p:cNvPr id="25" name="正方形/長方形 24"/>
              <p:cNvSpPr/>
              <p:nvPr/>
            </p:nvSpPr>
            <p:spPr>
              <a:xfrm>
                <a:off x="4303996" y="3484928"/>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 name="テキスト ボックス 25"/>
              <p:cNvSpPr txBox="1"/>
              <p:nvPr/>
            </p:nvSpPr>
            <p:spPr>
              <a:xfrm>
                <a:off x="4351848" y="3522118"/>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85" name="グループ化 84"/>
            <p:cNvGrpSpPr/>
            <p:nvPr/>
          </p:nvGrpSpPr>
          <p:grpSpPr>
            <a:xfrm>
              <a:off x="3867403" y="2304527"/>
              <a:ext cx="874959" cy="635763"/>
              <a:chOff x="1713216" y="3298562"/>
              <a:chExt cx="874959" cy="635763"/>
            </a:xfrm>
          </p:grpSpPr>
          <p:sp>
            <p:nvSpPr>
              <p:cNvPr id="86" name="正方形/長方形 85"/>
              <p:cNvSpPr/>
              <p:nvPr/>
            </p:nvSpPr>
            <p:spPr>
              <a:xfrm>
                <a:off x="1713216" y="3724628"/>
                <a:ext cx="437196" cy="20969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7" name="テキスト ボックス 86"/>
              <p:cNvSpPr txBox="1"/>
              <p:nvPr/>
            </p:nvSpPr>
            <p:spPr>
              <a:xfrm>
                <a:off x="1815605" y="3740393"/>
                <a:ext cx="243465" cy="184666"/>
              </a:xfrm>
              <a:prstGeom prst="rect">
                <a:avLst/>
              </a:prstGeom>
              <a:noFill/>
            </p:spPr>
            <p:txBody>
              <a:bodyPr wrap="none" lIns="0" tIns="0" rIns="0" bIns="0" rtlCol="0">
                <a:spAutoFit/>
              </a:bodyPr>
              <a:lstStyle/>
              <a:p>
                <a:r>
                  <a:rPr kumimoji="1" lang="en-US" altLang="ja-JP" sz="1200" dirty="0"/>
                  <a:t>110</a:t>
                </a:r>
                <a:endParaRPr kumimoji="1" lang="ja-JP" altLang="en-US" sz="1200" dirty="0"/>
              </a:p>
            </p:txBody>
          </p:sp>
          <p:sp>
            <p:nvSpPr>
              <p:cNvPr id="268" name="正方形/長方形 267"/>
              <p:cNvSpPr/>
              <p:nvPr/>
            </p:nvSpPr>
            <p:spPr>
              <a:xfrm>
                <a:off x="1713216" y="3511428"/>
                <a:ext cx="437196" cy="20969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9" name="テキスト ボックス 268"/>
              <p:cNvSpPr txBox="1"/>
              <p:nvPr/>
            </p:nvSpPr>
            <p:spPr>
              <a:xfrm>
                <a:off x="1861359" y="3527025"/>
                <a:ext cx="169918" cy="184666"/>
              </a:xfrm>
              <a:prstGeom prst="rect">
                <a:avLst/>
              </a:prstGeom>
              <a:noFill/>
            </p:spPr>
            <p:txBody>
              <a:bodyPr wrap="none" lIns="0" tIns="0" rIns="0" bIns="0" rtlCol="0">
                <a:spAutoFit/>
              </a:bodyPr>
              <a:lstStyle/>
              <a:p>
                <a:r>
                  <a:rPr kumimoji="1" lang="en-US" altLang="ja-JP" sz="1200" dirty="0"/>
                  <a:t>10</a:t>
                </a:r>
                <a:endParaRPr kumimoji="1" lang="ja-JP" altLang="en-US" sz="1200" dirty="0"/>
              </a:p>
            </p:txBody>
          </p:sp>
          <p:sp>
            <p:nvSpPr>
              <p:cNvPr id="270" name="正方形/長方形 269"/>
              <p:cNvSpPr/>
              <p:nvPr/>
            </p:nvSpPr>
            <p:spPr>
              <a:xfrm>
                <a:off x="2150910" y="3511428"/>
                <a:ext cx="437196" cy="20969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1" name="テキスト ボックス 270"/>
              <p:cNvSpPr txBox="1"/>
              <p:nvPr/>
            </p:nvSpPr>
            <p:spPr>
              <a:xfrm>
                <a:off x="2299053" y="3527025"/>
                <a:ext cx="169918" cy="184666"/>
              </a:xfrm>
              <a:prstGeom prst="rect">
                <a:avLst/>
              </a:prstGeom>
              <a:noFill/>
            </p:spPr>
            <p:txBody>
              <a:bodyPr wrap="none" lIns="0" tIns="0" rIns="0" bIns="0" rtlCol="0">
                <a:spAutoFit/>
              </a:bodyPr>
              <a:lstStyle/>
              <a:p>
                <a:r>
                  <a:rPr kumimoji="1" lang="en-US" altLang="ja-JP" sz="1200" dirty="0"/>
                  <a:t>10</a:t>
                </a:r>
                <a:endParaRPr kumimoji="1" lang="ja-JP" altLang="en-US" sz="1200" dirty="0"/>
              </a:p>
            </p:txBody>
          </p:sp>
          <p:sp>
            <p:nvSpPr>
              <p:cNvPr id="275" name="正方形/長方形 274"/>
              <p:cNvSpPr/>
              <p:nvPr/>
            </p:nvSpPr>
            <p:spPr>
              <a:xfrm>
                <a:off x="1713285" y="3298562"/>
                <a:ext cx="437196" cy="20969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6" name="テキスト ボックス 275"/>
              <p:cNvSpPr txBox="1"/>
              <p:nvPr/>
            </p:nvSpPr>
            <p:spPr>
              <a:xfrm>
                <a:off x="1811733" y="3314327"/>
                <a:ext cx="254878" cy="184666"/>
              </a:xfrm>
              <a:prstGeom prst="rect">
                <a:avLst/>
              </a:prstGeom>
              <a:noFill/>
            </p:spPr>
            <p:txBody>
              <a:bodyPr wrap="none" lIns="0" tIns="0" rIns="0" bIns="0" rtlCol="0">
                <a:spAutoFit/>
              </a:bodyPr>
              <a:lstStyle/>
              <a:p>
                <a:r>
                  <a:rPr kumimoji="1" lang="en-US" altLang="ja-JP" sz="1200" dirty="0"/>
                  <a:t>100</a:t>
                </a:r>
                <a:endParaRPr kumimoji="1" lang="ja-JP" altLang="en-US" sz="1200" dirty="0"/>
              </a:p>
            </p:txBody>
          </p:sp>
          <p:sp>
            <p:nvSpPr>
              <p:cNvPr id="277" name="正方形/長方形 276"/>
              <p:cNvSpPr/>
              <p:nvPr/>
            </p:nvSpPr>
            <p:spPr>
              <a:xfrm>
                <a:off x="2150979" y="3298562"/>
                <a:ext cx="437196" cy="209697"/>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8" name="テキスト ボックス 277"/>
              <p:cNvSpPr txBox="1"/>
              <p:nvPr/>
            </p:nvSpPr>
            <p:spPr>
              <a:xfrm>
                <a:off x="2249427" y="3314327"/>
                <a:ext cx="254878" cy="184666"/>
              </a:xfrm>
              <a:prstGeom prst="rect">
                <a:avLst/>
              </a:prstGeom>
              <a:noFill/>
            </p:spPr>
            <p:txBody>
              <a:bodyPr wrap="none" lIns="0" tIns="0" rIns="0" bIns="0" rtlCol="0">
                <a:spAutoFit/>
              </a:bodyPr>
              <a:lstStyle/>
              <a:p>
                <a:r>
                  <a:rPr kumimoji="1" lang="en-US" altLang="ja-JP" sz="1200" dirty="0"/>
                  <a:t>100</a:t>
                </a:r>
                <a:endParaRPr kumimoji="1" lang="ja-JP" altLang="en-US" sz="1200" dirty="0"/>
              </a:p>
            </p:txBody>
          </p:sp>
        </p:grpSp>
        <p:grpSp>
          <p:nvGrpSpPr>
            <p:cNvPr id="88" name="グループ化 87"/>
            <p:cNvGrpSpPr/>
            <p:nvPr/>
          </p:nvGrpSpPr>
          <p:grpSpPr>
            <a:xfrm>
              <a:off x="4304253" y="2699589"/>
              <a:ext cx="437196" cy="276999"/>
              <a:chOff x="1713216" y="3694979"/>
              <a:chExt cx="437196" cy="276999"/>
            </a:xfrm>
          </p:grpSpPr>
          <p:sp>
            <p:nvSpPr>
              <p:cNvPr id="89" name="正方形/長方形 88"/>
              <p:cNvSpPr/>
              <p:nvPr/>
            </p:nvSpPr>
            <p:spPr>
              <a:xfrm>
                <a:off x="1713216" y="3725983"/>
                <a:ext cx="437196" cy="21215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0" name="テキスト ボックス 89"/>
              <p:cNvSpPr txBox="1"/>
              <p:nvPr/>
            </p:nvSpPr>
            <p:spPr>
              <a:xfrm>
                <a:off x="1714243" y="3694979"/>
                <a:ext cx="428131" cy="276999"/>
              </a:xfrm>
              <a:prstGeom prst="rect">
                <a:avLst/>
              </a:prstGeom>
              <a:noFill/>
            </p:spPr>
            <p:txBody>
              <a:bodyPr wrap="none" rtlCol="0">
                <a:spAutoFit/>
              </a:bodyPr>
              <a:lstStyle/>
              <a:p>
                <a:r>
                  <a:rPr kumimoji="1" lang="en-US" altLang="ja-JP" sz="1200" dirty="0"/>
                  <a:t>110</a:t>
                </a:r>
                <a:endParaRPr kumimoji="1" lang="ja-JP" altLang="en-US" sz="1200" dirty="0"/>
              </a:p>
            </p:txBody>
          </p:sp>
        </p:grpSp>
      </p:grpSp>
      <p:grpSp>
        <p:nvGrpSpPr>
          <p:cNvPr id="279" name="グループ化 278"/>
          <p:cNvGrpSpPr/>
          <p:nvPr/>
        </p:nvGrpSpPr>
        <p:grpSpPr>
          <a:xfrm>
            <a:off x="3699766" y="3095156"/>
            <a:ext cx="920508" cy="365464"/>
            <a:chOff x="2948588" y="3332757"/>
            <a:chExt cx="920508" cy="365464"/>
          </a:xfrm>
        </p:grpSpPr>
        <p:grpSp>
          <p:nvGrpSpPr>
            <p:cNvPr id="94" name="グループ化 93"/>
            <p:cNvGrpSpPr/>
            <p:nvPr/>
          </p:nvGrpSpPr>
          <p:grpSpPr>
            <a:xfrm>
              <a:off x="3428695" y="3332757"/>
              <a:ext cx="440401" cy="363984"/>
              <a:chOff x="3428695" y="3121216"/>
              <a:chExt cx="440401" cy="363984"/>
            </a:xfrm>
          </p:grpSpPr>
          <p:sp>
            <p:nvSpPr>
              <p:cNvPr id="60" name="正方形/長方形 59"/>
              <p:cNvSpPr/>
              <p:nvPr/>
            </p:nvSpPr>
            <p:spPr>
              <a:xfrm>
                <a:off x="3428695" y="3121216"/>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3" name="テキスト ボックス 62"/>
              <p:cNvSpPr txBox="1"/>
              <p:nvPr/>
            </p:nvSpPr>
            <p:spPr>
              <a:xfrm>
                <a:off x="3435964" y="3158406"/>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grpSp>
        <p:grpSp>
          <p:nvGrpSpPr>
            <p:cNvPr id="93" name="グループ化 92"/>
            <p:cNvGrpSpPr/>
            <p:nvPr/>
          </p:nvGrpSpPr>
          <p:grpSpPr>
            <a:xfrm>
              <a:off x="2948588" y="3334237"/>
              <a:ext cx="573330" cy="363984"/>
              <a:chOff x="2948588" y="3122696"/>
              <a:chExt cx="573330" cy="363984"/>
            </a:xfrm>
          </p:grpSpPr>
          <p:sp>
            <p:nvSpPr>
              <p:cNvPr id="30" name="正方形/長方形 29"/>
              <p:cNvSpPr/>
              <p:nvPr/>
            </p:nvSpPr>
            <p:spPr>
              <a:xfrm>
                <a:off x="2996834" y="3122696"/>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テキスト ボックス 30"/>
              <p:cNvSpPr txBox="1"/>
              <p:nvPr/>
            </p:nvSpPr>
            <p:spPr>
              <a:xfrm>
                <a:off x="2948588" y="3159886"/>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grpSp>
      </p:grpSp>
      <p:grpSp>
        <p:nvGrpSpPr>
          <p:cNvPr id="96" name="グループ化 95"/>
          <p:cNvGrpSpPr/>
          <p:nvPr/>
        </p:nvGrpSpPr>
        <p:grpSpPr>
          <a:xfrm>
            <a:off x="2436051" y="2241622"/>
            <a:ext cx="1316478" cy="1218998"/>
            <a:chOff x="1684873" y="2267682"/>
            <a:chExt cx="1316478" cy="1218998"/>
          </a:xfrm>
        </p:grpSpPr>
        <p:grpSp>
          <p:nvGrpSpPr>
            <p:cNvPr id="13" name="グループ化 12"/>
            <p:cNvGrpSpPr/>
            <p:nvPr/>
          </p:nvGrpSpPr>
          <p:grpSpPr>
            <a:xfrm>
              <a:off x="1686884" y="3122696"/>
              <a:ext cx="437196" cy="363984"/>
              <a:chOff x="1704670" y="3566186"/>
              <a:chExt cx="437196" cy="363984"/>
            </a:xfrm>
          </p:grpSpPr>
          <p:sp>
            <p:nvSpPr>
              <p:cNvPr id="14" name="正方形/長方形 13"/>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 name="テキスト ボックス 14"/>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nvGrpSpPr>
            <p:cNvPr id="91" name="グループ化 90"/>
            <p:cNvGrpSpPr/>
            <p:nvPr/>
          </p:nvGrpSpPr>
          <p:grpSpPr>
            <a:xfrm>
              <a:off x="2122979" y="3122696"/>
              <a:ext cx="437196" cy="363984"/>
              <a:chOff x="2122979" y="3122696"/>
              <a:chExt cx="437196" cy="363984"/>
            </a:xfrm>
          </p:grpSpPr>
          <p:sp>
            <p:nvSpPr>
              <p:cNvPr id="18" name="正方形/長方形 17"/>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テキスト ボックス 18"/>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92" name="グループ化 91"/>
            <p:cNvGrpSpPr/>
            <p:nvPr/>
          </p:nvGrpSpPr>
          <p:grpSpPr>
            <a:xfrm>
              <a:off x="2559588" y="3122696"/>
              <a:ext cx="437196" cy="363984"/>
              <a:chOff x="2559588" y="3122696"/>
              <a:chExt cx="437196" cy="363984"/>
            </a:xfrm>
          </p:grpSpPr>
          <p:sp>
            <p:nvSpPr>
              <p:cNvPr id="23" name="正方形/長方形 22"/>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nvGrpSpPr>
            <p:cNvPr id="46" name="グループ化 45"/>
            <p:cNvGrpSpPr/>
            <p:nvPr/>
          </p:nvGrpSpPr>
          <p:grpSpPr>
            <a:xfrm>
              <a:off x="1684873" y="2267682"/>
              <a:ext cx="445398" cy="706296"/>
              <a:chOff x="1704670" y="3260867"/>
              <a:chExt cx="445398" cy="706296"/>
            </a:xfrm>
          </p:grpSpPr>
          <p:sp>
            <p:nvSpPr>
              <p:cNvPr id="47" name="正方形/長方形 46"/>
              <p:cNvSpPr/>
              <p:nvPr/>
            </p:nvSpPr>
            <p:spPr>
              <a:xfrm>
                <a:off x="1704670" y="3725606"/>
                <a:ext cx="437196" cy="208719"/>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8" name="テキスト ボックス 47"/>
              <p:cNvSpPr txBox="1"/>
              <p:nvPr/>
            </p:nvSpPr>
            <p:spPr>
              <a:xfrm>
                <a:off x="1794752" y="3690164"/>
                <a:ext cx="269626" cy="276999"/>
              </a:xfrm>
              <a:prstGeom prst="rect">
                <a:avLst/>
              </a:prstGeom>
              <a:noFill/>
            </p:spPr>
            <p:txBody>
              <a:bodyPr wrap="none" rtlCol="0">
                <a:spAutoFit/>
              </a:bodyPr>
              <a:lstStyle/>
              <a:p>
                <a:r>
                  <a:rPr kumimoji="1" lang="en-US" altLang="ja-JP" sz="1200" dirty="0"/>
                  <a:t>0</a:t>
                </a:r>
                <a:endParaRPr kumimoji="1" lang="ja-JP" altLang="en-US" sz="1200" dirty="0"/>
              </a:p>
            </p:txBody>
          </p:sp>
          <p:sp>
            <p:nvSpPr>
              <p:cNvPr id="242" name="正方形/長方形 241"/>
              <p:cNvSpPr/>
              <p:nvPr/>
            </p:nvSpPr>
            <p:spPr>
              <a:xfrm>
                <a:off x="1704670" y="3507811"/>
                <a:ext cx="437196" cy="208719"/>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3" name="テキスト ボックス 242"/>
              <p:cNvSpPr txBox="1"/>
              <p:nvPr/>
            </p:nvSpPr>
            <p:spPr>
              <a:xfrm>
                <a:off x="1746205" y="3472369"/>
                <a:ext cx="354584" cy="276999"/>
              </a:xfrm>
              <a:prstGeom prst="rect">
                <a:avLst/>
              </a:prstGeom>
              <a:noFill/>
            </p:spPr>
            <p:txBody>
              <a:bodyPr wrap="none" rtlCol="0">
                <a:spAutoFit/>
              </a:bodyPr>
              <a:lstStyle/>
              <a:p>
                <a:r>
                  <a:rPr kumimoji="1" lang="en-US" altLang="ja-JP" sz="1200" dirty="0"/>
                  <a:t>10</a:t>
                </a:r>
                <a:endParaRPr kumimoji="1" lang="ja-JP" altLang="en-US" sz="1200" dirty="0"/>
              </a:p>
            </p:txBody>
          </p:sp>
          <p:sp>
            <p:nvSpPr>
              <p:cNvPr id="250" name="正方形/長方形 249"/>
              <p:cNvSpPr/>
              <p:nvPr/>
            </p:nvSpPr>
            <p:spPr>
              <a:xfrm>
                <a:off x="1704670" y="3296309"/>
                <a:ext cx="437196" cy="208719"/>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1" name="テキスト ボックス 250"/>
              <p:cNvSpPr txBox="1"/>
              <p:nvPr/>
            </p:nvSpPr>
            <p:spPr>
              <a:xfrm>
                <a:off x="1710524" y="3260867"/>
                <a:ext cx="439544" cy="276999"/>
              </a:xfrm>
              <a:prstGeom prst="rect">
                <a:avLst/>
              </a:prstGeom>
              <a:noFill/>
            </p:spPr>
            <p:txBody>
              <a:bodyPr wrap="none" rtlCol="0">
                <a:spAutoFit/>
              </a:bodyPr>
              <a:lstStyle/>
              <a:p>
                <a:r>
                  <a:rPr kumimoji="1" lang="en-US" altLang="ja-JP" sz="1200" dirty="0"/>
                  <a:t>100</a:t>
                </a:r>
                <a:endParaRPr kumimoji="1" lang="ja-JP" altLang="en-US" sz="1200" dirty="0"/>
              </a:p>
            </p:txBody>
          </p:sp>
        </p:grpSp>
        <p:grpSp>
          <p:nvGrpSpPr>
            <p:cNvPr id="73" name="グループ化 72"/>
            <p:cNvGrpSpPr/>
            <p:nvPr/>
          </p:nvGrpSpPr>
          <p:grpSpPr>
            <a:xfrm>
              <a:off x="2118757" y="2269796"/>
              <a:ext cx="445398" cy="706296"/>
              <a:chOff x="1704670" y="3261019"/>
              <a:chExt cx="445398" cy="706296"/>
            </a:xfrm>
          </p:grpSpPr>
          <p:sp>
            <p:nvSpPr>
              <p:cNvPr id="74" name="正方形/長方形 73"/>
              <p:cNvSpPr/>
              <p:nvPr/>
            </p:nvSpPr>
            <p:spPr>
              <a:xfrm>
                <a:off x="1704670" y="3723644"/>
                <a:ext cx="437196" cy="210682"/>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5" name="テキスト ボックス 74"/>
              <p:cNvSpPr txBox="1"/>
              <p:nvPr/>
            </p:nvSpPr>
            <p:spPr>
              <a:xfrm>
                <a:off x="1794752" y="3690316"/>
                <a:ext cx="269626" cy="276999"/>
              </a:xfrm>
              <a:prstGeom prst="rect">
                <a:avLst/>
              </a:prstGeom>
              <a:noFill/>
            </p:spPr>
            <p:txBody>
              <a:bodyPr wrap="none" rtlCol="0">
                <a:spAutoFit/>
              </a:bodyPr>
              <a:lstStyle/>
              <a:p>
                <a:r>
                  <a:rPr kumimoji="1" lang="en-US" altLang="ja-JP" sz="1200" dirty="0"/>
                  <a:t>0</a:t>
                </a:r>
                <a:endParaRPr kumimoji="1" lang="ja-JP" altLang="en-US" sz="1200" dirty="0"/>
              </a:p>
            </p:txBody>
          </p:sp>
          <p:sp>
            <p:nvSpPr>
              <p:cNvPr id="244" name="正方形/長方形 243"/>
              <p:cNvSpPr/>
              <p:nvPr/>
            </p:nvSpPr>
            <p:spPr>
              <a:xfrm>
                <a:off x="1704670" y="3505849"/>
                <a:ext cx="437196" cy="210682"/>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5" name="テキスト ボックス 244"/>
              <p:cNvSpPr txBox="1"/>
              <p:nvPr/>
            </p:nvSpPr>
            <p:spPr>
              <a:xfrm>
                <a:off x="1746205" y="3472521"/>
                <a:ext cx="354584" cy="276999"/>
              </a:xfrm>
              <a:prstGeom prst="rect">
                <a:avLst/>
              </a:prstGeom>
              <a:noFill/>
            </p:spPr>
            <p:txBody>
              <a:bodyPr wrap="none" rtlCol="0">
                <a:spAutoFit/>
              </a:bodyPr>
              <a:lstStyle/>
              <a:p>
                <a:r>
                  <a:rPr kumimoji="1" lang="en-US" altLang="ja-JP" sz="1200" dirty="0"/>
                  <a:t>10</a:t>
                </a:r>
                <a:endParaRPr kumimoji="1" lang="ja-JP" altLang="en-US" sz="1200" dirty="0"/>
              </a:p>
            </p:txBody>
          </p:sp>
          <p:sp>
            <p:nvSpPr>
              <p:cNvPr id="252" name="正方形/長方形 251"/>
              <p:cNvSpPr/>
              <p:nvPr/>
            </p:nvSpPr>
            <p:spPr>
              <a:xfrm>
                <a:off x="1704670" y="3294347"/>
                <a:ext cx="437196" cy="210682"/>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3" name="テキスト ボックス 252"/>
              <p:cNvSpPr txBox="1"/>
              <p:nvPr/>
            </p:nvSpPr>
            <p:spPr>
              <a:xfrm>
                <a:off x="1710524" y="3261019"/>
                <a:ext cx="439544" cy="276999"/>
              </a:xfrm>
              <a:prstGeom prst="rect">
                <a:avLst/>
              </a:prstGeom>
              <a:noFill/>
            </p:spPr>
            <p:txBody>
              <a:bodyPr wrap="none" rtlCol="0">
                <a:spAutoFit/>
              </a:bodyPr>
              <a:lstStyle/>
              <a:p>
                <a:r>
                  <a:rPr kumimoji="1" lang="en-US" altLang="ja-JP" sz="1200" dirty="0"/>
                  <a:t>100</a:t>
                </a:r>
                <a:endParaRPr kumimoji="1" lang="ja-JP" altLang="en-US" sz="1200" dirty="0"/>
              </a:p>
            </p:txBody>
          </p:sp>
        </p:grpSp>
        <p:grpSp>
          <p:nvGrpSpPr>
            <p:cNvPr id="76" name="グループ化 75"/>
            <p:cNvGrpSpPr/>
            <p:nvPr/>
          </p:nvGrpSpPr>
          <p:grpSpPr>
            <a:xfrm>
              <a:off x="2555953" y="2267834"/>
              <a:ext cx="445398" cy="706296"/>
              <a:chOff x="1704670" y="3261019"/>
              <a:chExt cx="445398" cy="706296"/>
            </a:xfrm>
          </p:grpSpPr>
          <p:sp>
            <p:nvSpPr>
              <p:cNvPr id="77" name="正方形/長方形 76"/>
              <p:cNvSpPr/>
              <p:nvPr/>
            </p:nvSpPr>
            <p:spPr>
              <a:xfrm>
                <a:off x="1704670" y="3725606"/>
                <a:ext cx="437196" cy="20872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8" name="テキスト ボックス 77"/>
              <p:cNvSpPr txBox="1"/>
              <p:nvPr/>
            </p:nvSpPr>
            <p:spPr>
              <a:xfrm>
                <a:off x="1794752" y="3690316"/>
                <a:ext cx="269626" cy="276999"/>
              </a:xfrm>
              <a:prstGeom prst="rect">
                <a:avLst/>
              </a:prstGeom>
              <a:noFill/>
            </p:spPr>
            <p:txBody>
              <a:bodyPr wrap="none" rtlCol="0">
                <a:spAutoFit/>
              </a:bodyPr>
              <a:lstStyle/>
              <a:p>
                <a:r>
                  <a:rPr kumimoji="1" lang="en-US" altLang="ja-JP" sz="1200" dirty="0"/>
                  <a:t>0</a:t>
                </a:r>
                <a:endParaRPr kumimoji="1" lang="ja-JP" altLang="en-US" sz="1200" dirty="0"/>
              </a:p>
            </p:txBody>
          </p:sp>
          <p:sp>
            <p:nvSpPr>
              <p:cNvPr id="246" name="正方形/長方形 245"/>
              <p:cNvSpPr/>
              <p:nvPr/>
            </p:nvSpPr>
            <p:spPr>
              <a:xfrm>
                <a:off x="1704670" y="3507811"/>
                <a:ext cx="437196" cy="20872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7" name="テキスト ボックス 246"/>
              <p:cNvSpPr txBox="1"/>
              <p:nvPr/>
            </p:nvSpPr>
            <p:spPr>
              <a:xfrm>
                <a:off x="1746205" y="3472521"/>
                <a:ext cx="354584" cy="276999"/>
              </a:xfrm>
              <a:prstGeom prst="rect">
                <a:avLst/>
              </a:prstGeom>
              <a:noFill/>
            </p:spPr>
            <p:txBody>
              <a:bodyPr wrap="none" rtlCol="0">
                <a:spAutoFit/>
              </a:bodyPr>
              <a:lstStyle/>
              <a:p>
                <a:r>
                  <a:rPr kumimoji="1" lang="en-US" altLang="ja-JP" sz="1200" dirty="0"/>
                  <a:t>10</a:t>
                </a:r>
                <a:endParaRPr kumimoji="1" lang="ja-JP" altLang="en-US" sz="1200" dirty="0"/>
              </a:p>
            </p:txBody>
          </p:sp>
          <p:sp>
            <p:nvSpPr>
              <p:cNvPr id="254" name="正方形/長方形 253"/>
              <p:cNvSpPr/>
              <p:nvPr/>
            </p:nvSpPr>
            <p:spPr>
              <a:xfrm>
                <a:off x="1704670" y="3296309"/>
                <a:ext cx="437196" cy="208720"/>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5" name="テキスト ボックス 254"/>
              <p:cNvSpPr txBox="1"/>
              <p:nvPr/>
            </p:nvSpPr>
            <p:spPr>
              <a:xfrm>
                <a:off x="1710524" y="3261019"/>
                <a:ext cx="439544" cy="276999"/>
              </a:xfrm>
              <a:prstGeom prst="rect">
                <a:avLst/>
              </a:prstGeom>
              <a:noFill/>
            </p:spPr>
            <p:txBody>
              <a:bodyPr wrap="none" rtlCol="0">
                <a:spAutoFit/>
              </a:bodyPr>
              <a:lstStyle/>
              <a:p>
                <a:r>
                  <a:rPr kumimoji="1" lang="en-US" altLang="ja-JP" sz="1200" dirty="0"/>
                  <a:t>100</a:t>
                </a:r>
                <a:endParaRPr kumimoji="1" lang="ja-JP" altLang="en-US" sz="1200" dirty="0"/>
              </a:p>
            </p:txBody>
          </p:sp>
        </p:grpSp>
      </p:grpSp>
      <p:sp>
        <p:nvSpPr>
          <p:cNvPr id="103" name="角丸四角形吹き出し 102"/>
          <p:cNvSpPr/>
          <p:nvPr/>
        </p:nvSpPr>
        <p:spPr>
          <a:xfrm>
            <a:off x="2483768" y="3496058"/>
            <a:ext cx="1365489" cy="519382"/>
          </a:xfrm>
          <a:prstGeom prst="wedgeRoundRectCallout">
            <a:avLst>
              <a:gd name="adj1" fmla="val 32357"/>
              <a:gd name="adj2" fmla="val -74246"/>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a:t>
            </a:r>
            <a:r>
              <a:rPr lang="en-US" altLang="ja-JP" sz="1600" dirty="0">
                <a:solidFill>
                  <a:schemeClr val="tx1"/>
                </a:solidFill>
              </a:rPr>
              <a:t>$s0+$s2</a:t>
            </a:r>
            <a:r>
              <a:rPr kumimoji="1" lang="ja-JP" altLang="en-US" sz="1600" dirty="0">
                <a:solidFill>
                  <a:schemeClr val="tx1"/>
                </a:solidFill>
              </a:rPr>
              <a:t>」</a:t>
            </a:r>
            <a:r>
              <a:rPr lang="ja-JP" altLang="en-US" sz="1600" dirty="0">
                <a:solidFill>
                  <a:schemeClr val="tx1"/>
                </a:solidFill>
              </a:rPr>
              <a:t>の実行</a:t>
            </a:r>
            <a:endParaRPr kumimoji="1" lang="en-US" altLang="ja-JP" sz="1600" dirty="0">
              <a:solidFill>
                <a:schemeClr val="tx1"/>
              </a:solidFill>
            </a:endParaRPr>
          </a:p>
        </p:txBody>
      </p:sp>
      <p:sp>
        <p:nvSpPr>
          <p:cNvPr id="105" name="角丸四角形吹き出し 104"/>
          <p:cNvSpPr/>
          <p:nvPr/>
        </p:nvSpPr>
        <p:spPr>
          <a:xfrm>
            <a:off x="5583111" y="3431265"/>
            <a:ext cx="1569926" cy="296776"/>
          </a:xfrm>
          <a:prstGeom prst="wedgeRoundRectCallout">
            <a:avLst>
              <a:gd name="adj1" fmla="val -59611"/>
              <a:gd name="adj2" fmla="val 43342"/>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$t1</a:t>
            </a:r>
            <a:r>
              <a:rPr lang="ja-JP" altLang="en-US" sz="1600" dirty="0">
                <a:solidFill>
                  <a:schemeClr val="tx1"/>
                </a:solidFill>
              </a:rPr>
              <a:t>の読み出し</a:t>
            </a:r>
            <a:endParaRPr kumimoji="1" lang="en-US" altLang="ja-JP" sz="1600" dirty="0">
              <a:solidFill>
                <a:schemeClr val="tx1"/>
              </a:solidFill>
            </a:endParaRPr>
          </a:p>
        </p:txBody>
      </p:sp>
      <p:sp>
        <p:nvSpPr>
          <p:cNvPr id="106" name="テキスト ボックス 105"/>
          <p:cNvSpPr txBox="1"/>
          <p:nvPr/>
        </p:nvSpPr>
        <p:spPr>
          <a:xfrm>
            <a:off x="2954531" y="4050485"/>
            <a:ext cx="3273653" cy="338554"/>
          </a:xfrm>
          <a:prstGeom prst="rect">
            <a:avLst/>
          </a:prstGeom>
          <a:solidFill>
            <a:schemeClr val="bg1"/>
          </a:solidFill>
        </p:spPr>
        <p:txBody>
          <a:bodyPr wrap="none" rtlCol="0">
            <a:spAutoFit/>
          </a:bodyPr>
          <a:lstStyle/>
          <a:p>
            <a:r>
              <a:rPr kumimoji="1" lang="en-US" altLang="ja-JP" sz="1600" dirty="0"/>
              <a:t>[ </a:t>
            </a:r>
            <a:r>
              <a:rPr kumimoji="1" lang="ja-JP" altLang="en-US" sz="1600" dirty="0"/>
              <a:t>パイプライン処理を行わない場合 </a:t>
            </a:r>
            <a:r>
              <a:rPr kumimoji="1" lang="en-US" altLang="ja-JP" sz="1600" dirty="0"/>
              <a:t>]</a:t>
            </a:r>
            <a:endParaRPr kumimoji="1" lang="ja-JP" altLang="en-US" sz="1600" dirty="0"/>
          </a:p>
        </p:txBody>
      </p:sp>
      <p:cxnSp>
        <p:nvCxnSpPr>
          <p:cNvPr id="107" name="直線矢印コネクタ 106"/>
          <p:cNvCxnSpPr/>
          <p:nvPr/>
        </p:nvCxnSpPr>
        <p:spPr>
          <a:xfrm>
            <a:off x="2447732" y="5185071"/>
            <a:ext cx="50079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7487160" y="5031182"/>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109" name="直線コネクタ 108"/>
          <p:cNvCxnSpPr/>
          <p:nvPr/>
        </p:nvCxnSpPr>
        <p:spPr>
          <a:xfrm>
            <a:off x="2439723" y="4434339"/>
            <a:ext cx="0" cy="1826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971600" y="5309358"/>
            <a:ext cx="1457450" cy="307777"/>
          </a:xfrm>
          <a:prstGeom prst="rect">
            <a:avLst/>
          </a:prstGeom>
          <a:noFill/>
        </p:spPr>
        <p:txBody>
          <a:bodyPr wrap="none" rtlCol="0">
            <a:spAutoFit/>
          </a:bodyPr>
          <a:lstStyle/>
          <a:p>
            <a:r>
              <a:rPr lang="en-US" altLang="ja-JP" sz="1400" dirty="0"/>
              <a:t>add $t1,$s0,$s2</a:t>
            </a:r>
          </a:p>
        </p:txBody>
      </p:sp>
      <p:sp>
        <p:nvSpPr>
          <p:cNvPr id="111" name="テキスト ボックス 110"/>
          <p:cNvSpPr txBox="1"/>
          <p:nvPr/>
        </p:nvSpPr>
        <p:spPr>
          <a:xfrm>
            <a:off x="971600" y="5694934"/>
            <a:ext cx="1417376" cy="307777"/>
          </a:xfrm>
          <a:prstGeom prst="rect">
            <a:avLst/>
          </a:prstGeom>
          <a:noFill/>
        </p:spPr>
        <p:txBody>
          <a:bodyPr wrap="none" rtlCol="0">
            <a:spAutoFit/>
          </a:bodyPr>
          <a:lstStyle/>
          <a:p>
            <a:r>
              <a:rPr lang="en-US" altLang="ja-JP" sz="1400" dirty="0"/>
              <a:t>add $t2,$t1,$s3</a:t>
            </a:r>
          </a:p>
        </p:txBody>
      </p:sp>
      <p:cxnSp>
        <p:nvCxnSpPr>
          <p:cNvPr id="112" name="直線コネクタ 111"/>
          <p:cNvCxnSpPr/>
          <p:nvPr/>
        </p:nvCxnSpPr>
        <p:spPr>
          <a:xfrm>
            <a:off x="1695516" y="6075593"/>
            <a:ext cx="0" cy="2477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1" name="テキスト ボックス 160"/>
          <p:cNvSpPr txBox="1"/>
          <p:nvPr/>
        </p:nvSpPr>
        <p:spPr>
          <a:xfrm>
            <a:off x="3118002" y="6241980"/>
            <a:ext cx="2834430" cy="338554"/>
          </a:xfrm>
          <a:prstGeom prst="rect">
            <a:avLst/>
          </a:prstGeom>
          <a:noFill/>
        </p:spPr>
        <p:txBody>
          <a:bodyPr wrap="none" rtlCol="0">
            <a:spAutoFit/>
          </a:bodyPr>
          <a:lstStyle/>
          <a:p>
            <a:r>
              <a:rPr kumimoji="1" lang="en-US" altLang="ja-JP" sz="1600" dirty="0"/>
              <a:t>[ </a:t>
            </a:r>
            <a:r>
              <a:rPr kumimoji="1" lang="ja-JP" altLang="en-US" sz="1600" dirty="0"/>
              <a:t>パイプライン処理を行</a:t>
            </a:r>
            <a:r>
              <a:rPr lang="ja-JP" altLang="en-US" sz="1600" dirty="0"/>
              <a:t>う</a:t>
            </a:r>
            <a:r>
              <a:rPr kumimoji="1" lang="ja-JP" altLang="en-US" sz="1600" dirty="0"/>
              <a:t>場合 </a:t>
            </a:r>
            <a:r>
              <a:rPr kumimoji="1" lang="en-US" altLang="ja-JP" sz="1600" dirty="0"/>
              <a:t>]</a:t>
            </a:r>
            <a:endParaRPr kumimoji="1" lang="ja-JP" altLang="en-US" sz="1600" dirty="0"/>
          </a:p>
        </p:txBody>
      </p:sp>
      <p:grpSp>
        <p:nvGrpSpPr>
          <p:cNvPr id="240" name="グループ化 239"/>
          <p:cNvGrpSpPr/>
          <p:nvPr/>
        </p:nvGrpSpPr>
        <p:grpSpPr>
          <a:xfrm>
            <a:off x="4130845" y="3148092"/>
            <a:ext cx="1667180" cy="363541"/>
            <a:chOff x="3353446" y="3357915"/>
            <a:chExt cx="1667180" cy="363541"/>
          </a:xfrm>
        </p:grpSpPr>
        <p:sp>
          <p:nvSpPr>
            <p:cNvPr id="173" name="右矢印 172"/>
            <p:cNvSpPr/>
            <p:nvPr/>
          </p:nvSpPr>
          <p:spPr>
            <a:xfrm rot="426967">
              <a:off x="3353446" y="3623742"/>
              <a:ext cx="1069433" cy="97714"/>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テキスト ボックス 173"/>
            <p:cNvSpPr txBox="1"/>
            <p:nvPr/>
          </p:nvSpPr>
          <p:spPr>
            <a:xfrm>
              <a:off x="3874158" y="3357915"/>
              <a:ext cx="1146468" cy="338554"/>
            </a:xfrm>
            <a:prstGeom prst="rect">
              <a:avLst/>
            </a:prstGeom>
            <a:noFill/>
          </p:spPr>
          <p:txBody>
            <a:bodyPr wrap="none" rtlCol="0">
              <a:spAutoFit/>
            </a:bodyPr>
            <a:lstStyle/>
            <a:p>
              <a:r>
                <a:rPr kumimoji="1" lang="ja-JP" altLang="en-US" sz="1600" dirty="0">
                  <a:solidFill>
                    <a:srgbClr val="FF0000"/>
                  </a:solidFill>
                </a:rPr>
                <a:t>データ依存</a:t>
              </a:r>
            </a:p>
          </p:txBody>
        </p:sp>
      </p:grpSp>
      <p:grpSp>
        <p:nvGrpSpPr>
          <p:cNvPr id="241" name="グループ化 240"/>
          <p:cNvGrpSpPr/>
          <p:nvPr/>
        </p:nvGrpSpPr>
        <p:grpSpPr>
          <a:xfrm>
            <a:off x="3697535" y="5290246"/>
            <a:ext cx="1015360" cy="727487"/>
            <a:chOff x="2946357" y="5415962"/>
            <a:chExt cx="1015360" cy="727487"/>
          </a:xfrm>
        </p:grpSpPr>
        <p:sp>
          <p:nvSpPr>
            <p:cNvPr id="229" name="正方形/長方形 228"/>
            <p:cNvSpPr/>
            <p:nvPr/>
          </p:nvSpPr>
          <p:spPr>
            <a:xfrm>
              <a:off x="2994603" y="5417233"/>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30" name="テキスト ボックス 229"/>
            <p:cNvSpPr txBox="1"/>
            <p:nvPr/>
          </p:nvSpPr>
          <p:spPr>
            <a:xfrm>
              <a:off x="2946357" y="5454423"/>
              <a:ext cx="573330" cy="276999"/>
            </a:xfrm>
            <a:prstGeom prst="rect">
              <a:avLst/>
            </a:prstGeom>
            <a:noFill/>
            <a:ln>
              <a:noFill/>
            </a:ln>
          </p:spPr>
          <p:txBody>
            <a:bodyPr wrap="square" rtlCol="0">
              <a:spAutoFit/>
            </a:bodyPr>
            <a:lstStyle/>
            <a:p>
              <a:r>
                <a:rPr kumimoji="1" lang="en-US" altLang="ja-JP" sz="1200" dirty="0">
                  <a:solidFill>
                    <a:schemeClr val="bg1">
                      <a:lumMod val="75000"/>
                    </a:schemeClr>
                  </a:solidFill>
                </a:rPr>
                <a:t>MEM</a:t>
              </a:r>
              <a:endParaRPr kumimoji="1" lang="ja-JP" altLang="en-US" sz="1200" dirty="0">
                <a:solidFill>
                  <a:schemeClr val="bg1">
                    <a:lumMod val="75000"/>
                  </a:schemeClr>
                </a:solidFill>
              </a:endParaRPr>
            </a:p>
          </p:txBody>
        </p:sp>
        <p:sp>
          <p:nvSpPr>
            <p:cNvPr id="231" name="正方形/長方形 230"/>
            <p:cNvSpPr/>
            <p:nvPr/>
          </p:nvSpPr>
          <p:spPr>
            <a:xfrm>
              <a:off x="2994553" y="5779465"/>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32" name="テキスト ボックス 231"/>
            <p:cNvSpPr txBox="1"/>
            <p:nvPr/>
          </p:nvSpPr>
          <p:spPr>
            <a:xfrm>
              <a:off x="3026639" y="5816655"/>
              <a:ext cx="389850" cy="276999"/>
            </a:xfrm>
            <a:prstGeom prst="rect">
              <a:avLst/>
            </a:prstGeom>
            <a:noFill/>
            <a:ln>
              <a:noFill/>
            </a:ln>
          </p:spPr>
          <p:txBody>
            <a:bodyPr wrap="none" rtlCol="0">
              <a:spAutoFit/>
            </a:bodyPr>
            <a:lstStyle/>
            <a:p>
              <a:r>
                <a:rPr kumimoji="1" lang="en-US" altLang="ja-JP" sz="1200" dirty="0">
                  <a:solidFill>
                    <a:schemeClr val="bg1">
                      <a:lumMod val="75000"/>
                    </a:schemeClr>
                  </a:solidFill>
                </a:rPr>
                <a:t>EX</a:t>
              </a:r>
              <a:endParaRPr kumimoji="1" lang="ja-JP" altLang="en-US" sz="1200" dirty="0">
                <a:solidFill>
                  <a:schemeClr val="bg1">
                    <a:lumMod val="75000"/>
                  </a:schemeClr>
                </a:solidFill>
              </a:endParaRPr>
            </a:p>
          </p:txBody>
        </p:sp>
        <p:sp>
          <p:nvSpPr>
            <p:cNvPr id="235" name="正方形/長方形 234"/>
            <p:cNvSpPr/>
            <p:nvPr/>
          </p:nvSpPr>
          <p:spPr>
            <a:xfrm>
              <a:off x="3435102" y="5415962"/>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36" name="テキスト ボックス 235"/>
            <p:cNvSpPr txBox="1"/>
            <p:nvPr/>
          </p:nvSpPr>
          <p:spPr>
            <a:xfrm>
              <a:off x="3442371" y="5453152"/>
              <a:ext cx="433132" cy="276999"/>
            </a:xfrm>
            <a:prstGeom prst="rect">
              <a:avLst/>
            </a:prstGeom>
            <a:noFill/>
            <a:ln>
              <a:noFill/>
            </a:ln>
          </p:spPr>
          <p:txBody>
            <a:bodyPr wrap="none" rtlCol="0">
              <a:spAutoFit/>
            </a:bodyPr>
            <a:lstStyle/>
            <a:p>
              <a:r>
                <a:rPr kumimoji="1" lang="en-US" altLang="ja-JP" sz="1200" dirty="0">
                  <a:solidFill>
                    <a:schemeClr val="bg1">
                      <a:lumMod val="75000"/>
                    </a:schemeClr>
                  </a:solidFill>
                </a:rPr>
                <a:t>WB</a:t>
              </a:r>
              <a:endParaRPr kumimoji="1" lang="ja-JP" altLang="en-US" sz="1200" dirty="0">
                <a:solidFill>
                  <a:schemeClr val="bg1">
                    <a:lumMod val="75000"/>
                  </a:schemeClr>
                </a:solidFill>
              </a:endParaRPr>
            </a:p>
          </p:txBody>
        </p:sp>
        <p:sp>
          <p:nvSpPr>
            <p:cNvPr id="237" name="正方形/長方形 236"/>
            <p:cNvSpPr/>
            <p:nvPr/>
          </p:nvSpPr>
          <p:spPr>
            <a:xfrm>
              <a:off x="3436633" y="5778194"/>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38" name="テキスト ボックス 237"/>
            <p:cNvSpPr txBox="1"/>
            <p:nvPr/>
          </p:nvSpPr>
          <p:spPr>
            <a:xfrm>
              <a:off x="3388387" y="5815384"/>
              <a:ext cx="573330" cy="276999"/>
            </a:xfrm>
            <a:prstGeom prst="rect">
              <a:avLst/>
            </a:prstGeom>
            <a:noFill/>
            <a:ln>
              <a:noFill/>
            </a:ln>
          </p:spPr>
          <p:txBody>
            <a:bodyPr wrap="square" rtlCol="0">
              <a:spAutoFit/>
            </a:bodyPr>
            <a:lstStyle/>
            <a:p>
              <a:r>
                <a:rPr kumimoji="1" lang="en-US" altLang="ja-JP" sz="1200" dirty="0">
                  <a:solidFill>
                    <a:schemeClr val="bg1">
                      <a:lumMod val="75000"/>
                    </a:schemeClr>
                  </a:solidFill>
                </a:rPr>
                <a:t>MEM</a:t>
              </a:r>
              <a:endParaRPr kumimoji="1" lang="ja-JP" altLang="en-US" sz="1200" dirty="0">
                <a:solidFill>
                  <a:schemeClr val="bg1">
                    <a:lumMod val="75000"/>
                  </a:schemeClr>
                </a:solidFill>
              </a:endParaRPr>
            </a:p>
          </p:txBody>
        </p:sp>
      </p:grpSp>
      <p:grpSp>
        <p:nvGrpSpPr>
          <p:cNvPr id="162" name="グループ化 161"/>
          <p:cNvGrpSpPr/>
          <p:nvPr/>
        </p:nvGrpSpPr>
        <p:grpSpPr>
          <a:xfrm>
            <a:off x="2438062" y="5289549"/>
            <a:ext cx="1309900" cy="726216"/>
            <a:chOff x="1686884" y="5416635"/>
            <a:chExt cx="1309900" cy="726216"/>
          </a:xfrm>
        </p:grpSpPr>
        <p:sp>
          <p:nvSpPr>
            <p:cNvPr id="121" name="正方形/長方形 120"/>
            <p:cNvSpPr/>
            <p:nvPr/>
          </p:nvSpPr>
          <p:spPr>
            <a:xfrm>
              <a:off x="2124639" y="5778867"/>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2" name="テキスト ボックス 121"/>
            <p:cNvSpPr txBox="1"/>
            <p:nvPr/>
          </p:nvSpPr>
          <p:spPr>
            <a:xfrm>
              <a:off x="2191777" y="5814577"/>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nvGrpSpPr>
            <p:cNvPr id="123" name="グループ化 122"/>
            <p:cNvGrpSpPr/>
            <p:nvPr/>
          </p:nvGrpSpPr>
          <p:grpSpPr>
            <a:xfrm>
              <a:off x="2560734" y="5778867"/>
              <a:ext cx="434172" cy="363984"/>
              <a:chOff x="4303996" y="3484928"/>
              <a:chExt cx="434172" cy="363984"/>
            </a:xfrm>
          </p:grpSpPr>
          <p:sp>
            <p:nvSpPr>
              <p:cNvPr id="130" name="正方形/長方形 129"/>
              <p:cNvSpPr/>
              <p:nvPr/>
            </p:nvSpPr>
            <p:spPr>
              <a:xfrm>
                <a:off x="4303996" y="3484928"/>
                <a:ext cx="434172"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1" name="テキスト ボックス 130"/>
              <p:cNvSpPr txBox="1"/>
              <p:nvPr/>
            </p:nvSpPr>
            <p:spPr>
              <a:xfrm>
                <a:off x="4351848" y="3522118"/>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134" name="グループ化 133"/>
            <p:cNvGrpSpPr/>
            <p:nvPr/>
          </p:nvGrpSpPr>
          <p:grpSpPr>
            <a:xfrm>
              <a:off x="1686884" y="5416635"/>
              <a:ext cx="1309900" cy="363984"/>
              <a:chOff x="1686884" y="3122696"/>
              <a:chExt cx="1309900" cy="363984"/>
            </a:xfrm>
          </p:grpSpPr>
          <p:grpSp>
            <p:nvGrpSpPr>
              <p:cNvPr id="138" name="グループ化 137"/>
              <p:cNvGrpSpPr/>
              <p:nvPr/>
            </p:nvGrpSpPr>
            <p:grpSpPr>
              <a:xfrm>
                <a:off x="1686884" y="3122696"/>
                <a:ext cx="437196" cy="363984"/>
                <a:chOff x="1704670" y="3566186"/>
                <a:chExt cx="437196" cy="363984"/>
              </a:xfrm>
            </p:grpSpPr>
            <p:sp>
              <p:nvSpPr>
                <p:cNvPr id="154" name="正方形/長方形 153"/>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5" name="テキスト ボックス 154"/>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nvGrpSpPr>
              <p:cNvPr id="139" name="グループ化 138"/>
              <p:cNvGrpSpPr/>
              <p:nvPr/>
            </p:nvGrpSpPr>
            <p:grpSpPr>
              <a:xfrm>
                <a:off x="2122979" y="3122696"/>
                <a:ext cx="437196" cy="363984"/>
                <a:chOff x="2122979" y="3122696"/>
                <a:chExt cx="437196" cy="363984"/>
              </a:xfrm>
            </p:grpSpPr>
            <p:sp>
              <p:nvSpPr>
                <p:cNvPr id="152" name="正方形/長方形 151"/>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3" name="テキスト ボックス 152"/>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140" name="グループ化 139"/>
              <p:cNvGrpSpPr/>
              <p:nvPr/>
            </p:nvGrpSpPr>
            <p:grpSpPr>
              <a:xfrm>
                <a:off x="2559588" y="3122696"/>
                <a:ext cx="437196" cy="363984"/>
                <a:chOff x="2559588" y="3122696"/>
                <a:chExt cx="437196" cy="363984"/>
              </a:xfrm>
            </p:grpSpPr>
            <p:sp>
              <p:nvSpPr>
                <p:cNvPr id="150" name="正方形/長方形 149"/>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1" name="テキスト ボックス 150"/>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grpSp>
      <p:sp>
        <p:nvSpPr>
          <p:cNvPr id="239" name="右矢印 238"/>
          <p:cNvSpPr/>
          <p:nvPr/>
        </p:nvSpPr>
        <p:spPr>
          <a:xfrm rot="9935846">
            <a:off x="3598995" y="5614177"/>
            <a:ext cx="689925" cy="98997"/>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テキスト ボックス 257"/>
          <p:cNvSpPr txBox="1"/>
          <p:nvPr/>
        </p:nvSpPr>
        <p:spPr>
          <a:xfrm>
            <a:off x="1362432" y="2437734"/>
            <a:ext cx="1011815" cy="307777"/>
          </a:xfrm>
          <a:prstGeom prst="rect">
            <a:avLst/>
          </a:prstGeom>
          <a:noFill/>
        </p:spPr>
        <p:txBody>
          <a:bodyPr wrap="none" rtlCol="0">
            <a:spAutoFit/>
          </a:bodyPr>
          <a:lstStyle/>
          <a:p>
            <a:r>
              <a:rPr lang="en-US" altLang="ja-JP" sz="1400" dirty="0"/>
              <a:t>$s2</a:t>
            </a:r>
            <a:r>
              <a:rPr lang="ja-JP" altLang="en-US" sz="1400" dirty="0"/>
              <a:t>の中身</a:t>
            </a:r>
            <a:endParaRPr lang="en-US" altLang="ja-JP" sz="1400" dirty="0"/>
          </a:p>
        </p:txBody>
      </p:sp>
      <p:sp>
        <p:nvSpPr>
          <p:cNvPr id="259" name="テキスト ボックス 258"/>
          <p:cNvSpPr txBox="1"/>
          <p:nvPr/>
        </p:nvSpPr>
        <p:spPr>
          <a:xfrm>
            <a:off x="1364661" y="2221642"/>
            <a:ext cx="1011815" cy="307777"/>
          </a:xfrm>
          <a:prstGeom prst="rect">
            <a:avLst/>
          </a:prstGeom>
          <a:noFill/>
        </p:spPr>
        <p:txBody>
          <a:bodyPr wrap="none" rtlCol="0">
            <a:spAutoFit/>
          </a:bodyPr>
          <a:lstStyle/>
          <a:p>
            <a:r>
              <a:rPr lang="en-US" altLang="ja-JP" sz="1400" dirty="0"/>
              <a:t>$s0</a:t>
            </a:r>
            <a:r>
              <a:rPr lang="ja-JP" altLang="en-US" sz="1400" dirty="0"/>
              <a:t>の中身</a:t>
            </a:r>
            <a:endParaRPr lang="en-US" altLang="ja-JP" sz="1400" dirty="0"/>
          </a:p>
        </p:txBody>
      </p:sp>
      <p:grpSp>
        <p:nvGrpSpPr>
          <p:cNvPr id="333" name="グループ化 332"/>
          <p:cNvGrpSpPr/>
          <p:nvPr/>
        </p:nvGrpSpPr>
        <p:grpSpPr>
          <a:xfrm>
            <a:off x="3742982" y="2239691"/>
            <a:ext cx="882819" cy="709840"/>
            <a:chOff x="2991804" y="2477292"/>
            <a:chExt cx="882819" cy="709840"/>
          </a:xfrm>
        </p:grpSpPr>
        <p:grpSp>
          <p:nvGrpSpPr>
            <p:cNvPr id="82" name="グループ化 81"/>
            <p:cNvGrpSpPr/>
            <p:nvPr/>
          </p:nvGrpSpPr>
          <p:grpSpPr>
            <a:xfrm>
              <a:off x="3430276" y="2908461"/>
              <a:ext cx="437196" cy="276999"/>
              <a:chOff x="1704670" y="3508188"/>
              <a:chExt cx="437196" cy="485026"/>
            </a:xfrm>
          </p:grpSpPr>
          <p:sp>
            <p:nvSpPr>
              <p:cNvPr id="83" name="正方形/長方形 82"/>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4" name="テキスト ボックス 83"/>
              <p:cNvSpPr txBox="1"/>
              <p:nvPr/>
            </p:nvSpPr>
            <p:spPr>
              <a:xfrm>
                <a:off x="1709542" y="3508188"/>
                <a:ext cx="428131" cy="485026"/>
              </a:xfrm>
              <a:prstGeom prst="rect">
                <a:avLst/>
              </a:prstGeom>
              <a:noFill/>
            </p:spPr>
            <p:txBody>
              <a:bodyPr wrap="none" rtlCol="0">
                <a:spAutoFit/>
              </a:bodyPr>
              <a:lstStyle/>
              <a:p>
                <a:r>
                  <a:rPr kumimoji="1" lang="en-US" altLang="ja-JP" sz="1200" dirty="0"/>
                  <a:t>110</a:t>
                </a:r>
                <a:endParaRPr kumimoji="1" lang="ja-JP" altLang="en-US" sz="1200" dirty="0"/>
              </a:p>
            </p:txBody>
          </p:sp>
        </p:grpSp>
        <p:grpSp>
          <p:nvGrpSpPr>
            <p:cNvPr id="100" name="グループ化 99"/>
            <p:cNvGrpSpPr/>
            <p:nvPr/>
          </p:nvGrpSpPr>
          <p:grpSpPr>
            <a:xfrm>
              <a:off x="2991804" y="2480836"/>
              <a:ext cx="445398" cy="706296"/>
              <a:chOff x="2991804" y="2269295"/>
              <a:chExt cx="445398" cy="706296"/>
            </a:xfrm>
          </p:grpSpPr>
          <p:sp>
            <p:nvSpPr>
              <p:cNvPr id="98" name="正方形/長方形 97"/>
              <p:cNvSpPr/>
              <p:nvPr/>
            </p:nvSpPr>
            <p:spPr>
              <a:xfrm>
                <a:off x="2991804" y="2732420"/>
                <a:ext cx="437196" cy="210181"/>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9" name="テキスト ボックス 98"/>
              <p:cNvSpPr txBox="1"/>
              <p:nvPr/>
            </p:nvSpPr>
            <p:spPr>
              <a:xfrm>
                <a:off x="3081886" y="2698592"/>
                <a:ext cx="269626" cy="276999"/>
              </a:xfrm>
              <a:prstGeom prst="rect">
                <a:avLst/>
              </a:prstGeom>
              <a:noFill/>
            </p:spPr>
            <p:txBody>
              <a:bodyPr wrap="none" rtlCol="0">
                <a:spAutoFit/>
              </a:bodyPr>
              <a:lstStyle/>
              <a:p>
                <a:r>
                  <a:rPr kumimoji="1" lang="en-US" altLang="ja-JP" sz="1200" dirty="0"/>
                  <a:t>0</a:t>
                </a:r>
                <a:endParaRPr kumimoji="1" lang="ja-JP" altLang="en-US" sz="1200" dirty="0"/>
              </a:p>
            </p:txBody>
          </p:sp>
          <p:sp>
            <p:nvSpPr>
              <p:cNvPr id="248" name="正方形/長方形 247"/>
              <p:cNvSpPr/>
              <p:nvPr/>
            </p:nvSpPr>
            <p:spPr>
              <a:xfrm>
                <a:off x="2991804" y="2514625"/>
                <a:ext cx="437196" cy="210181"/>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9" name="テキスト ボックス 248"/>
              <p:cNvSpPr txBox="1"/>
              <p:nvPr/>
            </p:nvSpPr>
            <p:spPr>
              <a:xfrm>
                <a:off x="3033339" y="2480797"/>
                <a:ext cx="354584" cy="276999"/>
              </a:xfrm>
              <a:prstGeom prst="rect">
                <a:avLst/>
              </a:prstGeom>
              <a:noFill/>
            </p:spPr>
            <p:txBody>
              <a:bodyPr wrap="none" rtlCol="0">
                <a:spAutoFit/>
              </a:bodyPr>
              <a:lstStyle/>
              <a:p>
                <a:r>
                  <a:rPr kumimoji="1" lang="en-US" altLang="ja-JP" sz="1200" dirty="0"/>
                  <a:t>10</a:t>
                </a:r>
                <a:endParaRPr kumimoji="1" lang="ja-JP" altLang="en-US" sz="1200" dirty="0"/>
              </a:p>
            </p:txBody>
          </p:sp>
          <p:sp>
            <p:nvSpPr>
              <p:cNvPr id="256" name="正方形/長方形 255"/>
              <p:cNvSpPr/>
              <p:nvPr/>
            </p:nvSpPr>
            <p:spPr>
              <a:xfrm>
                <a:off x="2991804" y="2303123"/>
                <a:ext cx="437196" cy="210181"/>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7" name="テキスト ボックス 256"/>
              <p:cNvSpPr txBox="1"/>
              <p:nvPr/>
            </p:nvSpPr>
            <p:spPr>
              <a:xfrm>
                <a:off x="2997658" y="2269295"/>
                <a:ext cx="439544" cy="276999"/>
              </a:xfrm>
              <a:prstGeom prst="rect">
                <a:avLst/>
              </a:prstGeom>
              <a:noFill/>
            </p:spPr>
            <p:txBody>
              <a:bodyPr wrap="none" rtlCol="0">
                <a:spAutoFit/>
              </a:bodyPr>
              <a:lstStyle/>
              <a:p>
                <a:r>
                  <a:rPr kumimoji="1" lang="en-US" altLang="ja-JP" sz="1200" dirty="0"/>
                  <a:t>100</a:t>
                </a:r>
                <a:endParaRPr kumimoji="1" lang="ja-JP" altLang="en-US" sz="1200" dirty="0"/>
              </a:p>
            </p:txBody>
          </p:sp>
        </p:grpSp>
        <p:grpSp>
          <p:nvGrpSpPr>
            <p:cNvPr id="261" name="グループ化 260"/>
            <p:cNvGrpSpPr/>
            <p:nvPr/>
          </p:nvGrpSpPr>
          <p:grpSpPr>
            <a:xfrm>
              <a:off x="3430276" y="2694681"/>
              <a:ext cx="437196" cy="276999"/>
              <a:chOff x="1704670" y="3508188"/>
              <a:chExt cx="437196" cy="485026"/>
            </a:xfrm>
          </p:grpSpPr>
          <p:sp>
            <p:nvSpPr>
              <p:cNvPr id="262" name="正方形/長方形 261"/>
              <p:cNvSpPr/>
              <p:nvPr/>
            </p:nvSpPr>
            <p:spPr>
              <a:xfrm>
                <a:off x="1704670" y="3567102"/>
                <a:ext cx="437196" cy="36722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3" name="テキスト ボックス 262"/>
              <p:cNvSpPr txBox="1"/>
              <p:nvPr/>
            </p:nvSpPr>
            <p:spPr>
              <a:xfrm>
                <a:off x="1741974" y="3508188"/>
                <a:ext cx="354584" cy="485026"/>
              </a:xfrm>
              <a:prstGeom prst="rect">
                <a:avLst/>
              </a:prstGeom>
              <a:noFill/>
            </p:spPr>
            <p:txBody>
              <a:bodyPr wrap="none" rtlCol="0">
                <a:spAutoFit/>
              </a:bodyPr>
              <a:lstStyle/>
              <a:p>
                <a:r>
                  <a:rPr kumimoji="1" lang="en-US" altLang="ja-JP" sz="1200" dirty="0"/>
                  <a:t>10</a:t>
                </a:r>
                <a:endParaRPr kumimoji="1" lang="ja-JP" altLang="en-US" sz="1200" dirty="0"/>
              </a:p>
            </p:txBody>
          </p:sp>
        </p:grpSp>
        <p:grpSp>
          <p:nvGrpSpPr>
            <p:cNvPr id="264" name="グループ化 263"/>
            <p:cNvGrpSpPr/>
            <p:nvPr/>
          </p:nvGrpSpPr>
          <p:grpSpPr>
            <a:xfrm>
              <a:off x="3430207" y="2477292"/>
              <a:ext cx="444416" cy="276999"/>
              <a:chOff x="1704670" y="3508188"/>
              <a:chExt cx="444416" cy="485026"/>
            </a:xfrm>
          </p:grpSpPr>
          <p:sp>
            <p:nvSpPr>
              <p:cNvPr id="265" name="正方形/長方形 264"/>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6" name="テキスト ボックス 265"/>
              <p:cNvSpPr txBox="1"/>
              <p:nvPr/>
            </p:nvSpPr>
            <p:spPr>
              <a:xfrm>
                <a:off x="1709542" y="3508188"/>
                <a:ext cx="439544" cy="485026"/>
              </a:xfrm>
              <a:prstGeom prst="rect">
                <a:avLst/>
              </a:prstGeom>
              <a:noFill/>
            </p:spPr>
            <p:txBody>
              <a:bodyPr wrap="none" rtlCol="0">
                <a:spAutoFit/>
              </a:bodyPr>
              <a:lstStyle/>
              <a:p>
                <a:r>
                  <a:rPr kumimoji="1" lang="en-US" altLang="ja-JP" sz="1200" dirty="0"/>
                  <a:t>100</a:t>
                </a:r>
                <a:endParaRPr kumimoji="1" lang="ja-JP" altLang="en-US" sz="1200" dirty="0"/>
              </a:p>
            </p:txBody>
          </p:sp>
        </p:grpSp>
      </p:grpSp>
      <p:sp>
        <p:nvSpPr>
          <p:cNvPr id="104" name="角丸四角形吹き出し 103"/>
          <p:cNvSpPr/>
          <p:nvPr/>
        </p:nvSpPr>
        <p:spPr>
          <a:xfrm>
            <a:off x="3025691" y="2316631"/>
            <a:ext cx="1241354" cy="296776"/>
          </a:xfrm>
          <a:prstGeom prst="wedgeRoundRectCallout">
            <a:avLst>
              <a:gd name="adj1" fmla="val 47554"/>
              <a:gd name="adj2" fmla="val 98451"/>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$t1</a:t>
            </a:r>
            <a:r>
              <a:rPr lang="ja-JP" altLang="en-US" sz="1600" dirty="0">
                <a:solidFill>
                  <a:schemeClr val="tx1"/>
                </a:solidFill>
              </a:rPr>
              <a:t>へ格納</a:t>
            </a:r>
            <a:endParaRPr kumimoji="1" lang="en-US" altLang="ja-JP" sz="1600" dirty="0">
              <a:solidFill>
                <a:schemeClr val="tx1"/>
              </a:solidFill>
            </a:endParaRPr>
          </a:p>
        </p:txBody>
      </p:sp>
      <p:sp>
        <p:nvSpPr>
          <p:cNvPr id="281" name="テキスト ボックス 280"/>
          <p:cNvSpPr txBox="1"/>
          <p:nvPr/>
        </p:nvSpPr>
        <p:spPr>
          <a:xfrm>
            <a:off x="1413861" y="4848258"/>
            <a:ext cx="971741" cy="307777"/>
          </a:xfrm>
          <a:prstGeom prst="rect">
            <a:avLst/>
          </a:prstGeom>
          <a:noFill/>
        </p:spPr>
        <p:txBody>
          <a:bodyPr wrap="none" rtlCol="0">
            <a:spAutoFit/>
          </a:bodyPr>
          <a:lstStyle/>
          <a:p>
            <a:r>
              <a:rPr lang="en-US" altLang="ja-JP" sz="1400" dirty="0"/>
              <a:t>$t1</a:t>
            </a:r>
            <a:r>
              <a:rPr lang="ja-JP" altLang="en-US" sz="1400" dirty="0"/>
              <a:t>の中身</a:t>
            </a:r>
            <a:endParaRPr lang="en-US" altLang="ja-JP" sz="1400" dirty="0"/>
          </a:p>
        </p:txBody>
      </p:sp>
      <p:sp>
        <p:nvSpPr>
          <p:cNvPr id="285" name="テキスト ボックス 284"/>
          <p:cNvSpPr txBox="1"/>
          <p:nvPr/>
        </p:nvSpPr>
        <p:spPr>
          <a:xfrm>
            <a:off x="1375246" y="4632382"/>
            <a:ext cx="1011815" cy="307777"/>
          </a:xfrm>
          <a:prstGeom prst="rect">
            <a:avLst/>
          </a:prstGeom>
          <a:noFill/>
        </p:spPr>
        <p:txBody>
          <a:bodyPr wrap="none" rtlCol="0">
            <a:spAutoFit/>
          </a:bodyPr>
          <a:lstStyle/>
          <a:p>
            <a:r>
              <a:rPr lang="en-US" altLang="ja-JP" sz="1400" dirty="0"/>
              <a:t>$s2</a:t>
            </a:r>
            <a:r>
              <a:rPr lang="ja-JP" altLang="en-US" sz="1400" dirty="0"/>
              <a:t>の中身</a:t>
            </a:r>
            <a:endParaRPr lang="en-US" altLang="ja-JP" sz="1400" dirty="0"/>
          </a:p>
        </p:txBody>
      </p:sp>
      <p:sp>
        <p:nvSpPr>
          <p:cNvPr id="286" name="テキスト ボックス 285"/>
          <p:cNvSpPr txBox="1"/>
          <p:nvPr/>
        </p:nvSpPr>
        <p:spPr>
          <a:xfrm>
            <a:off x="1377475" y="4416290"/>
            <a:ext cx="1011815" cy="307777"/>
          </a:xfrm>
          <a:prstGeom prst="rect">
            <a:avLst/>
          </a:prstGeom>
          <a:noFill/>
        </p:spPr>
        <p:txBody>
          <a:bodyPr wrap="none" rtlCol="0">
            <a:spAutoFit/>
          </a:bodyPr>
          <a:lstStyle/>
          <a:p>
            <a:r>
              <a:rPr lang="en-US" altLang="ja-JP" sz="1400" dirty="0"/>
              <a:t>$s0</a:t>
            </a:r>
            <a:r>
              <a:rPr lang="ja-JP" altLang="en-US" sz="1400" dirty="0"/>
              <a:t>の中身</a:t>
            </a:r>
            <a:endParaRPr lang="en-US" altLang="ja-JP" sz="1400" dirty="0"/>
          </a:p>
        </p:txBody>
      </p:sp>
      <p:grpSp>
        <p:nvGrpSpPr>
          <p:cNvPr id="332" name="グループ化 331"/>
          <p:cNvGrpSpPr/>
          <p:nvPr/>
        </p:nvGrpSpPr>
        <p:grpSpPr>
          <a:xfrm>
            <a:off x="3745209" y="4436379"/>
            <a:ext cx="881869" cy="708168"/>
            <a:chOff x="2994031" y="4673980"/>
            <a:chExt cx="881869" cy="708168"/>
          </a:xfrm>
          <a:solidFill>
            <a:schemeClr val="bg1">
              <a:lumMod val="95000"/>
            </a:schemeClr>
          </a:solidFill>
        </p:grpSpPr>
        <p:grpSp>
          <p:nvGrpSpPr>
            <p:cNvPr id="282" name="グループ化 281"/>
            <p:cNvGrpSpPr/>
            <p:nvPr/>
          </p:nvGrpSpPr>
          <p:grpSpPr>
            <a:xfrm>
              <a:off x="3431553" y="5102995"/>
              <a:ext cx="437196" cy="276999"/>
              <a:chOff x="1704670" y="3508188"/>
              <a:chExt cx="437196" cy="485026"/>
            </a:xfrm>
            <a:grpFill/>
          </p:grpSpPr>
          <p:sp>
            <p:nvSpPr>
              <p:cNvPr id="283" name="正方形/長方形 282"/>
              <p:cNvSpPr/>
              <p:nvPr/>
            </p:nvSpPr>
            <p:spPr>
              <a:xfrm>
                <a:off x="1704670" y="3570342"/>
                <a:ext cx="437196" cy="363984"/>
              </a:xfrm>
              <a:prstGeom prst="rect">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84" name="テキスト ボックス 283"/>
              <p:cNvSpPr txBox="1"/>
              <p:nvPr/>
            </p:nvSpPr>
            <p:spPr>
              <a:xfrm>
                <a:off x="1709542" y="3508188"/>
                <a:ext cx="428131" cy="485026"/>
              </a:xfrm>
              <a:prstGeom prst="rect">
                <a:avLst/>
              </a:prstGeom>
              <a:noFill/>
              <a:ln>
                <a:noFill/>
              </a:ln>
            </p:spPr>
            <p:txBody>
              <a:bodyPr wrap="none" rtlCol="0">
                <a:spAutoFit/>
              </a:bodyPr>
              <a:lstStyle/>
              <a:p>
                <a:r>
                  <a:rPr kumimoji="1" lang="en-US" altLang="ja-JP" sz="1200" dirty="0">
                    <a:solidFill>
                      <a:schemeClr val="bg1">
                        <a:lumMod val="75000"/>
                      </a:schemeClr>
                    </a:solidFill>
                  </a:rPr>
                  <a:t>110</a:t>
                </a:r>
                <a:endParaRPr kumimoji="1" lang="ja-JP" altLang="en-US" sz="1200" dirty="0">
                  <a:solidFill>
                    <a:schemeClr val="bg1">
                      <a:lumMod val="75000"/>
                    </a:schemeClr>
                  </a:solidFill>
                </a:endParaRPr>
              </a:p>
            </p:txBody>
          </p:sp>
        </p:grpSp>
        <p:grpSp>
          <p:nvGrpSpPr>
            <p:cNvPr id="287" name="グループ化 286"/>
            <p:cNvGrpSpPr/>
            <p:nvPr/>
          </p:nvGrpSpPr>
          <p:grpSpPr>
            <a:xfrm>
              <a:off x="3431553" y="4889215"/>
              <a:ext cx="437196" cy="276999"/>
              <a:chOff x="1704670" y="3508188"/>
              <a:chExt cx="437196" cy="485026"/>
            </a:xfrm>
            <a:grpFill/>
          </p:grpSpPr>
          <p:sp>
            <p:nvSpPr>
              <p:cNvPr id="288" name="正方形/長方形 287"/>
              <p:cNvSpPr/>
              <p:nvPr/>
            </p:nvSpPr>
            <p:spPr>
              <a:xfrm>
                <a:off x="1704670" y="3567102"/>
                <a:ext cx="437196" cy="367224"/>
              </a:xfrm>
              <a:prstGeom prst="rect">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89" name="テキスト ボックス 288"/>
              <p:cNvSpPr txBox="1"/>
              <p:nvPr/>
            </p:nvSpPr>
            <p:spPr>
              <a:xfrm>
                <a:off x="1741974" y="3508188"/>
                <a:ext cx="354584" cy="485026"/>
              </a:xfrm>
              <a:prstGeom prst="rect">
                <a:avLst/>
              </a:prstGeom>
              <a:noFill/>
              <a:ln>
                <a:noFill/>
              </a:ln>
            </p:spPr>
            <p:txBody>
              <a:bodyPr wrap="none" rtlCol="0">
                <a:spAutoFit/>
              </a:bodyPr>
              <a:lstStyle/>
              <a:p>
                <a:r>
                  <a:rPr kumimoji="1" lang="en-US" altLang="ja-JP" sz="1200" dirty="0">
                    <a:solidFill>
                      <a:schemeClr val="bg1">
                        <a:lumMod val="75000"/>
                      </a:schemeClr>
                    </a:solidFill>
                  </a:rPr>
                  <a:t>10</a:t>
                </a:r>
                <a:endParaRPr kumimoji="1" lang="ja-JP" altLang="en-US" sz="1200" dirty="0">
                  <a:solidFill>
                    <a:schemeClr val="bg1">
                      <a:lumMod val="75000"/>
                    </a:schemeClr>
                  </a:solidFill>
                </a:endParaRPr>
              </a:p>
            </p:txBody>
          </p:sp>
        </p:grpSp>
        <p:grpSp>
          <p:nvGrpSpPr>
            <p:cNvPr id="290" name="グループ化 289"/>
            <p:cNvGrpSpPr/>
            <p:nvPr/>
          </p:nvGrpSpPr>
          <p:grpSpPr>
            <a:xfrm>
              <a:off x="3431484" y="4674683"/>
              <a:ext cx="444416" cy="276999"/>
              <a:chOff x="1704670" y="3508188"/>
              <a:chExt cx="444416" cy="485026"/>
            </a:xfrm>
            <a:grpFill/>
          </p:grpSpPr>
          <p:sp>
            <p:nvSpPr>
              <p:cNvPr id="291" name="正方形/長方形 290"/>
              <p:cNvSpPr/>
              <p:nvPr/>
            </p:nvSpPr>
            <p:spPr>
              <a:xfrm>
                <a:off x="1704670" y="3570342"/>
                <a:ext cx="437196" cy="363984"/>
              </a:xfrm>
              <a:prstGeom prst="rect">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92" name="テキスト ボックス 291"/>
              <p:cNvSpPr txBox="1"/>
              <p:nvPr/>
            </p:nvSpPr>
            <p:spPr>
              <a:xfrm>
                <a:off x="1709542" y="3508188"/>
                <a:ext cx="439544" cy="485026"/>
              </a:xfrm>
              <a:prstGeom prst="rect">
                <a:avLst/>
              </a:prstGeom>
              <a:noFill/>
              <a:ln>
                <a:noFill/>
              </a:ln>
            </p:spPr>
            <p:txBody>
              <a:bodyPr wrap="none" rtlCol="0">
                <a:spAutoFit/>
              </a:bodyPr>
              <a:lstStyle/>
              <a:p>
                <a:r>
                  <a:rPr kumimoji="1" lang="en-US" altLang="ja-JP" sz="1200" dirty="0">
                    <a:solidFill>
                      <a:schemeClr val="bg1">
                        <a:lumMod val="75000"/>
                      </a:schemeClr>
                    </a:solidFill>
                  </a:rPr>
                  <a:t>100</a:t>
                </a:r>
                <a:endParaRPr kumimoji="1" lang="ja-JP" altLang="en-US" sz="1200" dirty="0">
                  <a:solidFill>
                    <a:schemeClr val="bg1">
                      <a:lumMod val="75000"/>
                    </a:schemeClr>
                  </a:solidFill>
                </a:endParaRPr>
              </a:p>
            </p:txBody>
          </p:sp>
        </p:grpSp>
        <p:grpSp>
          <p:nvGrpSpPr>
            <p:cNvPr id="295" name="グループ化 294"/>
            <p:cNvGrpSpPr/>
            <p:nvPr/>
          </p:nvGrpSpPr>
          <p:grpSpPr>
            <a:xfrm>
              <a:off x="2994100" y="5105149"/>
              <a:ext cx="437196" cy="276999"/>
              <a:chOff x="1704670" y="3508188"/>
              <a:chExt cx="437196" cy="485026"/>
            </a:xfrm>
            <a:grpFill/>
          </p:grpSpPr>
          <p:sp>
            <p:nvSpPr>
              <p:cNvPr id="296" name="正方形/長方形 295"/>
              <p:cNvSpPr/>
              <p:nvPr/>
            </p:nvSpPr>
            <p:spPr>
              <a:xfrm>
                <a:off x="1704670" y="3570342"/>
                <a:ext cx="437196" cy="363984"/>
              </a:xfrm>
              <a:prstGeom prst="rect">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97" name="テキスト ボックス 296"/>
              <p:cNvSpPr txBox="1"/>
              <p:nvPr/>
            </p:nvSpPr>
            <p:spPr>
              <a:xfrm>
                <a:off x="1778694" y="3508188"/>
                <a:ext cx="269626" cy="485026"/>
              </a:xfrm>
              <a:prstGeom prst="rect">
                <a:avLst/>
              </a:prstGeom>
              <a:noFill/>
              <a:ln>
                <a:noFill/>
              </a:ln>
            </p:spPr>
            <p:txBody>
              <a:bodyPr wrap="none" rtlCol="0">
                <a:spAutoFit/>
              </a:bodyPr>
              <a:lstStyle/>
              <a:p>
                <a:r>
                  <a:rPr kumimoji="1" lang="en-US" altLang="ja-JP" sz="1200" dirty="0">
                    <a:solidFill>
                      <a:schemeClr val="bg1">
                        <a:lumMod val="75000"/>
                      </a:schemeClr>
                    </a:solidFill>
                  </a:rPr>
                  <a:t>0</a:t>
                </a:r>
                <a:endParaRPr kumimoji="1" lang="ja-JP" altLang="en-US" sz="1200" dirty="0">
                  <a:solidFill>
                    <a:schemeClr val="bg1">
                      <a:lumMod val="75000"/>
                    </a:schemeClr>
                  </a:solidFill>
                </a:endParaRPr>
              </a:p>
            </p:txBody>
          </p:sp>
        </p:grpSp>
        <p:grpSp>
          <p:nvGrpSpPr>
            <p:cNvPr id="298" name="グループ化 297"/>
            <p:cNvGrpSpPr/>
            <p:nvPr/>
          </p:nvGrpSpPr>
          <p:grpSpPr>
            <a:xfrm>
              <a:off x="2994100" y="4891369"/>
              <a:ext cx="437196" cy="276999"/>
              <a:chOff x="1704670" y="3508188"/>
              <a:chExt cx="437196" cy="485026"/>
            </a:xfrm>
            <a:grpFill/>
          </p:grpSpPr>
          <p:sp>
            <p:nvSpPr>
              <p:cNvPr id="299" name="正方形/長方形 298"/>
              <p:cNvSpPr/>
              <p:nvPr/>
            </p:nvSpPr>
            <p:spPr>
              <a:xfrm>
                <a:off x="1704670" y="3567102"/>
                <a:ext cx="437196" cy="367224"/>
              </a:xfrm>
              <a:prstGeom prst="rect">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300" name="テキスト ボックス 299"/>
              <p:cNvSpPr txBox="1"/>
              <p:nvPr/>
            </p:nvSpPr>
            <p:spPr>
              <a:xfrm>
                <a:off x="1741974" y="3508188"/>
                <a:ext cx="354584" cy="485026"/>
              </a:xfrm>
              <a:prstGeom prst="rect">
                <a:avLst/>
              </a:prstGeom>
              <a:noFill/>
              <a:ln>
                <a:noFill/>
              </a:ln>
            </p:spPr>
            <p:txBody>
              <a:bodyPr wrap="none" rtlCol="0">
                <a:spAutoFit/>
              </a:bodyPr>
              <a:lstStyle/>
              <a:p>
                <a:r>
                  <a:rPr kumimoji="1" lang="en-US" altLang="ja-JP" sz="1200" dirty="0">
                    <a:solidFill>
                      <a:schemeClr val="bg1">
                        <a:lumMod val="75000"/>
                      </a:schemeClr>
                    </a:solidFill>
                  </a:rPr>
                  <a:t>10</a:t>
                </a:r>
                <a:endParaRPr kumimoji="1" lang="ja-JP" altLang="en-US" sz="1200" dirty="0">
                  <a:solidFill>
                    <a:schemeClr val="bg1">
                      <a:lumMod val="75000"/>
                    </a:schemeClr>
                  </a:solidFill>
                </a:endParaRPr>
              </a:p>
            </p:txBody>
          </p:sp>
        </p:grpSp>
        <p:grpSp>
          <p:nvGrpSpPr>
            <p:cNvPr id="301" name="グループ化 300"/>
            <p:cNvGrpSpPr/>
            <p:nvPr/>
          </p:nvGrpSpPr>
          <p:grpSpPr>
            <a:xfrm>
              <a:off x="2994031" y="4673980"/>
              <a:ext cx="444416" cy="276999"/>
              <a:chOff x="1704670" y="3508188"/>
              <a:chExt cx="444416" cy="485026"/>
            </a:xfrm>
            <a:grpFill/>
          </p:grpSpPr>
          <p:sp>
            <p:nvSpPr>
              <p:cNvPr id="302" name="正方形/長方形 301"/>
              <p:cNvSpPr/>
              <p:nvPr/>
            </p:nvSpPr>
            <p:spPr>
              <a:xfrm>
                <a:off x="1704670" y="3570342"/>
                <a:ext cx="437196" cy="363984"/>
              </a:xfrm>
              <a:prstGeom prst="rect">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303" name="テキスト ボックス 302"/>
              <p:cNvSpPr txBox="1"/>
              <p:nvPr/>
            </p:nvSpPr>
            <p:spPr>
              <a:xfrm>
                <a:off x="1709542" y="3508188"/>
                <a:ext cx="439544" cy="485026"/>
              </a:xfrm>
              <a:prstGeom prst="rect">
                <a:avLst/>
              </a:prstGeom>
              <a:noFill/>
              <a:ln>
                <a:noFill/>
              </a:ln>
            </p:spPr>
            <p:txBody>
              <a:bodyPr wrap="none" rtlCol="0">
                <a:spAutoFit/>
              </a:bodyPr>
              <a:lstStyle/>
              <a:p>
                <a:r>
                  <a:rPr kumimoji="1" lang="en-US" altLang="ja-JP" sz="1200" dirty="0">
                    <a:solidFill>
                      <a:schemeClr val="bg1">
                        <a:lumMod val="75000"/>
                      </a:schemeClr>
                    </a:solidFill>
                  </a:rPr>
                  <a:t>100</a:t>
                </a:r>
                <a:endParaRPr kumimoji="1" lang="ja-JP" altLang="en-US" sz="1200" dirty="0">
                  <a:solidFill>
                    <a:schemeClr val="bg1">
                      <a:lumMod val="75000"/>
                    </a:schemeClr>
                  </a:solidFill>
                </a:endParaRPr>
              </a:p>
            </p:txBody>
          </p:sp>
        </p:grpSp>
      </p:grpSp>
      <p:grpSp>
        <p:nvGrpSpPr>
          <p:cNvPr id="331" name="グループ化 330"/>
          <p:cNvGrpSpPr/>
          <p:nvPr/>
        </p:nvGrpSpPr>
        <p:grpSpPr>
          <a:xfrm>
            <a:off x="2436892" y="4436198"/>
            <a:ext cx="1316343" cy="708186"/>
            <a:chOff x="1685714" y="4673799"/>
            <a:chExt cx="1316343" cy="708186"/>
          </a:xfrm>
        </p:grpSpPr>
        <p:grpSp>
          <p:nvGrpSpPr>
            <p:cNvPr id="304" name="グループ化 303"/>
            <p:cNvGrpSpPr/>
            <p:nvPr/>
          </p:nvGrpSpPr>
          <p:grpSpPr>
            <a:xfrm>
              <a:off x="2557710" y="5104968"/>
              <a:ext cx="437196" cy="276999"/>
              <a:chOff x="1704670" y="3508188"/>
              <a:chExt cx="437196" cy="485026"/>
            </a:xfrm>
          </p:grpSpPr>
          <p:sp>
            <p:nvSpPr>
              <p:cNvPr id="305" name="正方形/長方形 304"/>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6" name="テキスト ボックス 305"/>
              <p:cNvSpPr txBox="1"/>
              <p:nvPr/>
            </p:nvSpPr>
            <p:spPr>
              <a:xfrm>
                <a:off x="1779406" y="3508188"/>
                <a:ext cx="269626" cy="485026"/>
              </a:xfrm>
              <a:prstGeom prst="rect">
                <a:avLst/>
              </a:prstGeom>
              <a:noFill/>
            </p:spPr>
            <p:txBody>
              <a:bodyPr wrap="none" rtlCol="0">
                <a:spAutoFit/>
              </a:bodyPr>
              <a:lstStyle/>
              <a:p>
                <a:r>
                  <a:rPr kumimoji="1" lang="en-US" altLang="ja-JP" sz="1200" dirty="0"/>
                  <a:t>0</a:t>
                </a:r>
                <a:endParaRPr kumimoji="1" lang="ja-JP" altLang="en-US" sz="1200" dirty="0"/>
              </a:p>
            </p:txBody>
          </p:sp>
        </p:grpSp>
        <p:grpSp>
          <p:nvGrpSpPr>
            <p:cNvPr id="307" name="グループ化 306"/>
            <p:cNvGrpSpPr/>
            <p:nvPr/>
          </p:nvGrpSpPr>
          <p:grpSpPr>
            <a:xfrm>
              <a:off x="2557710" y="4891188"/>
              <a:ext cx="437196" cy="276999"/>
              <a:chOff x="1704670" y="3508188"/>
              <a:chExt cx="437196" cy="485026"/>
            </a:xfrm>
          </p:grpSpPr>
          <p:sp>
            <p:nvSpPr>
              <p:cNvPr id="308" name="正方形/長方形 307"/>
              <p:cNvSpPr/>
              <p:nvPr/>
            </p:nvSpPr>
            <p:spPr>
              <a:xfrm>
                <a:off x="1704670" y="3567102"/>
                <a:ext cx="437196" cy="36722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9" name="テキスト ボックス 308"/>
              <p:cNvSpPr txBox="1"/>
              <p:nvPr/>
            </p:nvSpPr>
            <p:spPr>
              <a:xfrm>
                <a:off x="1741974" y="3508188"/>
                <a:ext cx="354584" cy="485026"/>
              </a:xfrm>
              <a:prstGeom prst="rect">
                <a:avLst/>
              </a:prstGeom>
              <a:noFill/>
            </p:spPr>
            <p:txBody>
              <a:bodyPr wrap="none" rtlCol="0">
                <a:spAutoFit/>
              </a:bodyPr>
              <a:lstStyle/>
              <a:p>
                <a:r>
                  <a:rPr kumimoji="1" lang="en-US" altLang="ja-JP" sz="1200" dirty="0"/>
                  <a:t>10</a:t>
                </a:r>
                <a:endParaRPr kumimoji="1" lang="ja-JP" altLang="en-US" sz="1200" dirty="0"/>
              </a:p>
            </p:txBody>
          </p:sp>
        </p:grpSp>
        <p:grpSp>
          <p:nvGrpSpPr>
            <p:cNvPr id="310" name="グループ化 309"/>
            <p:cNvGrpSpPr/>
            <p:nvPr/>
          </p:nvGrpSpPr>
          <p:grpSpPr>
            <a:xfrm>
              <a:off x="2557641" y="4673799"/>
              <a:ext cx="444416" cy="276999"/>
              <a:chOff x="1704670" y="3508188"/>
              <a:chExt cx="444416" cy="485026"/>
            </a:xfrm>
          </p:grpSpPr>
          <p:sp>
            <p:nvSpPr>
              <p:cNvPr id="311" name="正方形/長方形 310"/>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2" name="テキスト ボックス 311"/>
              <p:cNvSpPr txBox="1"/>
              <p:nvPr/>
            </p:nvSpPr>
            <p:spPr>
              <a:xfrm>
                <a:off x="1709542" y="3508188"/>
                <a:ext cx="439544" cy="485026"/>
              </a:xfrm>
              <a:prstGeom prst="rect">
                <a:avLst/>
              </a:prstGeom>
              <a:noFill/>
            </p:spPr>
            <p:txBody>
              <a:bodyPr wrap="none" rtlCol="0">
                <a:spAutoFit/>
              </a:bodyPr>
              <a:lstStyle/>
              <a:p>
                <a:r>
                  <a:rPr kumimoji="1" lang="en-US" altLang="ja-JP" sz="1200" dirty="0"/>
                  <a:t>100</a:t>
                </a:r>
                <a:endParaRPr kumimoji="1" lang="ja-JP" altLang="en-US" sz="1200" dirty="0"/>
              </a:p>
            </p:txBody>
          </p:sp>
        </p:grpSp>
        <p:grpSp>
          <p:nvGrpSpPr>
            <p:cNvPr id="313" name="グループ化 312"/>
            <p:cNvGrpSpPr/>
            <p:nvPr/>
          </p:nvGrpSpPr>
          <p:grpSpPr>
            <a:xfrm>
              <a:off x="2121878" y="5104968"/>
              <a:ext cx="437196" cy="276999"/>
              <a:chOff x="1704670" y="3508188"/>
              <a:chExt cx="437196" cy="485026"/>
            </a:xfrm>
          </p:grpSpPr>
          <p:sp>
            <p:nvSpPr>
              <p:cNvPr id="314" name="正方形/長方形 313"/>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5" name="テキスト ボックス 314"/>
              <p:cNvSpPr txBox="1"/>
              <p:nvPr/>
            </p:nvSpPr>
            <p:spPr>
              <a:xfrm>
                <a:off x="1781981" y="3508188"/>
                <a:ext cx="269626" cy="485026"/>
              </a:xfrm>
              <a:prstGeom prst="rect">
                <a:avLst/>
              </a:prstGeom>
              <a:noFill/>
            </p:spPr>
            <p:txBody>
              <a:bodyPr wrap="none" rtlCol="0">
                <a:spAutoFit/>
              </a:bodyPr>
              <a:lstStyle/>
              <a:p>
                <a:r>
                  <a:rPr kumimoji="1" lang="en-US" altLang="ja-JP" sz="1200" dirty="0"/>
                  <a:t>0</a:t>
                </a:r>
                <a:endParaRPr kumimoji="1" lang="ja-JP" altLang="en-US" sz="1200" dirty="0"/>
              </a:p>
            </p:txBody>
          </p:sp>
        </p:grpSp>
        <p:grpSp>
          <p:nvGrpSpPr>
            <p:cNvPr id="316" name="グループ化 315"/>
            <p:cNvGrpSpPr/>
            <p:nvPr/>
          </p:nvGrpSpPr>
          <p:grpSpPr>
            <a:xfrm>
              <a:off x="2121878" y="4891188"/>
              <a:ext cx="437196" cy="276999"/>
              <a:chOff x="1704670" y="3508188"/>
              <a:chExt cx="437196" cy="485026"/>
            </a:xfrm>
          </p:grpSpPr>
          <p:sp>
            <p:nvSpPr>
              <p:cNvPr id="317" name="正方形/長方形 316"/>
              <p:cNvSpPr/>
              <p:nvPr/>
            </p:nvSpPr>
            <p:spPr>
              <a:xfrm>
                <a:off x="1704670" y="3567102"/>
                <a:ext cx="437196" cy="36722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8" name="テキスト ボックス 317"/>
              <p:cNvSpPr txBox="1"/>
              <p:nvPr/>
            </p:nvSpPr>
            <p:spPr>
              <a:xfrm>
                <a:off x="1741974" y="3508188"/>
                <a:ext cx="354584" cy="485026"/>
              </a:xfrm>
              <a:prstGeom prst="rect">
                <a:avLst/>
              </a:prstGeom>
              <a:noFill/>
            </p:spPr>
            <p:txBody>
              <a:bodyPr wrap="none" rtlCol="0">
                <a:spAutoFit/>
              </a:bodyPr>
              <a:lstStyle/>
              <a:p>
                <a:r>
                  <a:rPr kumimoji="1" lang="en-US" altLang="ja-JP" sz="1200" dirty="0"/>
                  <a:t>10</a:t>
                </a:r>
                <a:endParaRPr kumimoji="1" lang="ja-JP" altLang="en-US" sz="1200" dirty="0"/>
              </a:p>
            </p:txBody>
          </p:sp>
        </p:grpSp>
        <p:grpSp>
          <p:nvGrpSpPr>
            <p:cNvPr id="319" name="グループ化 318"/>
            <p:cNvGrpSpPr/>
            <p:nvPr/>
          </p:nvGrpSpPr>
          <p:grpSpPr>
            <a:xfrm>
              <a:off x="2121809" y="4673799"/>
              <a:ext cx="444416" cy="276999"/>
              <a:chOff x="1704670" y="3508188"/>
              <a:chExt cx="444416" cy="485026"/>
            </a:xfrm>
          </p:grpSpPr>
          <p:sp>
            <p:nvSpPr>
              <p:cNvPr id="320" name="正方形/長方形 319"/>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1" name="テキスト ボックス 320"/>
              <p:cNvSpPr txBox="1"/>
              <p:nvPr/>
            </p:nvSpPr>
            <p:spPr>
              <a:xfrm>
                <a:off x="1709542" y="3508188"/>
                <a:ext cx="439544" cy="485026"/>
              </a:xfrm>
              <a:prstGeom prst="rect">
                <a:avLst/>
              </a:prstGeom>
              <a:noFill/>
            </p:spPr>
            <p:txBody>
              <a:bodyPr wrap="none" rtlCol="0">
                <a:spAutoFit/>
              </a:bodyPr>
              <a:lstStyle/>
              <a:p>
                <a:r>
                  <a:rPr kumimoji="1" lang="en-US" altLang="ja-JP" sz="1200" dirty="0"/>
                  <a:t>100</a:t>
                </a:r>
                <a:endParaRPr kumimoji="1" lang="ja-JP" altLang="en-US" sz="1200" dirty="0"/>
              </a:p>
            </p:txBody>
          </p:sp>
        </p:grpSp>
        <p:grpSp>
          <p:nvGrpSpPr>
            <p:cNvPr id="322" name="グループ化 321"/>
            <p:cNvGrpSpPr/>
            <p:nvPr/>
          </p:nvGrpSpPr>
          <p:grpSpPr>
            <a:xfrm>
              <a:off x="1685783" y="5104986"/>
              <a:ext cx="437196" cy="276999"/>
              <a:chOff x="1704670" y="3508188"/>
              <a:chExt cx="437196" cy="485026"/>
            </a:xfrm>
          </p:grpSpPr>
          <p:sp>
            <p:nvSpPr>
              <p:cNvPr id="323" name="正方形/長方形 322"/>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4" name="テキスト ボックス 323"/>
              <p:cNvSpPr txBox="1"/>
              <p:nvPr/>
            </p:nvSpPr>
            <p:spPr>
              <a:xfrm>
                <a:off x="1784453" y="3508188"/>
                <a:ext cx="269626" cy="485026"/>
              </a:xfrm>
              <a:prstGeom prst="rect">
                <a:avLst/>
              </a:prstGeom>
              <a:noFill/>
            </p:spPr>
            <p:txBody>
              <a:bodyPr wrap="none" rtlCol="0">
                <a:spAutoFit/>
              </a:bodyPr>
              <a:lstStyle/>
              <a:p>
                <a:r>
                  <a:rPr kumimoji="1" lang="en-US" altLang="ja-JP" sz="1200" dirty="0"/>
                  <a:t>0</a:t>
                </a:r>
                <a:endParaRPr kumimoji="1" lang="ja-JP" altLang="en-US" sz="1200" dirty="0"/>
              </a:p>
            </p:txBody>
          </p:sp>
        </p:grpSp>
        <p:grpSp>
          <p:nvGrpSpPr>
            <p:cNvPr id="325" name="グループ化 324"/>
            <p:cNvGrpSpPr/>
            <p:nvPr/>
          </p:nvGrpSpPr>
          <p:grpSpPr>
            <a:xfrm>
              <a:off x="1685783" y="4891206"/>
              <a:ext cx="437196" cy="276999"/>
              <a:chOff x="1704670" y="3508188"/>
              <a:chExt cx="437196" cy="485026"/>
            </a:xfrm>
          </p:grpSpPr>
          <p:sp>
            <p:nvSpPr>
              <p:cNvPr id="326" name="正方形/長方形 325"/>
              <p:cNvSpPr/>
              <p:nvPr/>
            </p:nvSpPr>
            <p:spPr>
              <a:xfrm>
                <a:off x="1704670" y="3567102"/>
                <a:ext cx="437196" cy="36722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7" name="テキスト ボックス 326"/>
              <p:cNvSpPr txBox="1"/>
              <p:nvPr/>
            </p:nvSpPr>
            <p:spPr>
              <a:xfrm>
                <a:off x="1741974" y="3508188"/>
                <a:ext cx="354584" cy="485026"/>
              </a:xfrm>
              <a:prstGeom prst="rect">
                <a:avLst/>
              </a:prstGeom>
              <a:noFill/>
            </p:spPr>
            <p:txBody>
              <a:bodyPr wrap="none" rtlCol="0">
                <a:spAutoFit/>
              </a:bodyPr>
              <a:lstStyle/>
              <a:p>
                <a:r>
                  <a:rPr kumimoji="1" lang="en-US" altLang="ja-JP" sz="1200" dirty="0"/>
                  <a:t>10</a:t>
                </a:r>
                <a:endParaRPr kumimoji="1" lang="ja-JP" altLang="en-US" sz="1200" dirty="0"/>
              </a:p>
            </p:txBody>
          </p:sp>
        </p:grpSp>
        <p:grpSp>
          <p:nvGrpSpPr>
            <p:cNvPr id="328" name="グループ化 327"/>
            <p:cNvGrpSpPr/>
            <p:nvPr/>
          </p:nvGrpSpPr>
          <p:grpSpPr>
            <a:xfrm>
              <a:off x="1685714" y="4673817"/>
              <a:ext cx="444416" cy="276999"/>
              <a:chOff x="1704670" y="3508188"/>
              <a:chExt cx="444416" cy="485026"/>
            </a:xfrm>
          </p:grpSpPr>
          <p:sp>
            <p:nvSpPr>
              <p:cNvPr id="329" name="正方形/長方形 328"/>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0" name="テキスト ボックス 329"/>
              <p:cNvSpPr txBox="1"/>
              <p:nvPr/>
            </p:nvSpPr>
            <p:spPr>
              <a:xfrm>
                <a:off x="1709542" y="3508188"/>
                <a:ext cx="439544" cy="485026"/>
              </a:xfrm>
              <a:prstGeom prst="rect">
                <a:avLst/>
              </a:prstGeom>
              <a:noFill/>
            </p:spPr>
            <p:txBody>
              <a:bodyPr wrap="none" rtlCol="0">
                <a:spAutoFit/>
              </a:bodyPr>
              <a:lstStyle/>
              <a:p>
                <a:r>
                  <a:rPr kumimoji="1" lang="en-US" altLang="ja-JP" sz="1200" dirty="0"/>
                  <a:t>100</a:t>
                </a:r>
                <a:endParaRPr kumimoji="1" lang="ja-JP" altLang="en-US" sz="1200" dirty="0"/>
              </a:p>
            </p:txBody>
          </p:sp>
        </p:grpSp>
      </p:grpSp>
      <p:sp>
        <p:nvSpPr>
          <p:cNvPr id="160" name="角丸四角形吹き出し 159"/>
          <p:cNvSpPr/>
          <p:nvPr/>
        </p:nvSpPr>
        <p:spPr>
          <a:xfrm>
            <a:off x="4632558" y="4965181"/>
            <a:ext cx="2099682" cy="505687"/>
          </a:xfrm>
          <a:prstGeom prst="wedgeRoundRectCallout">
            <a:avLst>
              <a:gd name="adj1" fmla="val -61291"/>
              <a:gd name="adj2" fmla="val 81369"/>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a:t>
            </a:r>
            <a:r>
              <a:rPr lang="en-US" altLang="ja-JP" sz="1600" dirty="0">
                <a:solidFill>
                  <a:schemeClr val="tx1"/>
                </a:solidFill>
              </a:rPr>
              <a:t>110</a:t>
            </a:r>
            <a:r>
              <a:rPr lang="ja-JP" altLang="en-US" sz="1600" dirty="0">
                <a:solidFill>
                  <a:schemeClr val="tx1"/>
                </a:solidFill>
              </a:rPr>
              <a:t>」を</a:t>
            </a:r>
            <a:r>
              <a:rPr lang="en-US" altLang="ja-JP" sz="1600" dirty="0">
                <a:solidFill>
                  <a:schemeClr val="tx1"/>
                </a:solidFill>
              </a:rPr>
              <a:t>$t1</a:t>
            </a:r>
            <a:r>
              <a:rPr lang="ja-JP" altLang="en-US" sz="1600" dirty="0">
                <a:solidFill>
                  <a:schemeClr val="tx1"/>
                </a:solidFill>
              </a:rPr>
              <a:t>に書き込む前に読み出し</a:t>
            </a:r>
            <a:endParaRPr kumimoji="1" lang="en-US" altLang="ja-JP" sz="1600" dirty="0">
              <a:solidFill>
                <a:schemeClr val="tx1"/>
              </a:solidFill>
            </a:endParaRPr>
          </a:p>
        </p:txBody>
      </p:sp>
      <p:sp>
        <p:nvSpPr>
          <p:cNvPr id="11" name="円/楕円 10"/>
          <p:cNvSpPr/>
          <p:nvPr/>
        </p:nvSpPr>
        <p:spPr>
          <a:xfrm>
            <a:off x="1377475" y="3095156"/>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楕円 190"/>
          <p:cNvSpPr/>
          <p:nvPr/>
        </p:nvSpPr>
        <p:spPr>
          <a:xfrm>
            <a:off x="1644839" y="3504747"/>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stCxn id="11" idx="5"/>
            <a:endCxn id="191" idx="1"/>
          </p:cNvCxnSpPr>
          <p:nvPr/>
        </p:nvCxnSpPr>
        <p:spPr>
          <a:xfrm>
            <a:off x="1648940" y="3363333"/>
            <a:ext cx="42475" cy="187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4" name="円/楕円 193"/>
          <p:cNvSpPr/>
          <p:nvPr/>
        </p:nvSpPr>
        <p:spPr>
          <a:xfrm>
            <a:off x="1370854" y="5286168"/>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1642714" y="5678981"/>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6" name="直線矢印コネクタ 195"/>
          <p:cNvCxnSpPr>
            <a:stCxn id="194" idx="5"/>
            <a:endCxn id="195" idx="1"/>
          </p:cNvCxnSpPr>
          <p:nvPr/>
        </p:nvCxnSpPr>
        <p:spPr>
          <a:xfrm>
            <a:off x="1642319" y="5554345"/>
            <a:ext cx="46971" cy="1706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588366" y="1189840"/>
            <a:ext cx="8664154" cy="871008"/>
          </a:xfrm>
          <a:prstGeom prst="rect">
            <a:avLst/>
          </a:prstGeom>
          <a:noFill/>
        </p:spPr>
        <p:txBody>
          <a:bodyPr wrap="square" rtlCol="0">
            <a:spAutoFit/>
          </a:bodyPr>
          <a:lstStyle/>
          <a:p>
            <a:pPr marL="342900" indent="-342900">
              <a:lnSpc>
                <a:spcPct val="120000"/>
              </a:lnSpc>
              <a:spcAft>
                <a:spcPts val="600"/>
              </a:spcAft>
              <a:buClr>
                <a:schemeClr val="tx1"/>
              </a:buClr>
              <a:buFont typeface="Wingdings" panose="05000000000000000000" pitchFamily="2" charset="2"/>
              <a:buChar char="n"/>
            </a:pPr>
            <a:r>
              <a:rPr lang="ja-JP" altLang="en-US" sz="2000" dirty="0">
                <a:solidFill>
                  <a:srgbClr val="C00000"/>
                </a:solidFill>
                <a:latin typeface="游ゴシック Medium" panose="020B0500000000000000" pitchFamily="50" charset="-128"/>
                <a:ea typeface="游ゴシック Medium" panose="020B0500000000000000" pitchFamily="50" charset="-128"/>
              </a:rPr>
              <a:t>データの依存関係</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によって命令が実行できなくなること</a:t>
            </a:r>
          </a:p>
          <a:p>
            <a:pPr marL="800100" lvl="1" indent="-342900">
              <a:lnSpc>
                <a:spcPct val="120000"/>
              </a:lnSpc>
              <a:spcAft>
                <a:spcPts val="600"/>
              </a:spcAft>
              <a:buFont typeface="Wingdings" panose="05000000000000000000" pitchFamily="2" charset="2"/>
              <a:buChar char="p"/>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例： 直前の命令が書き込んだレジスタを後続の命令が読み出す場合</a:t>
            </a:r>
          </a:p>
        </p:txBody>
      </p:sp>
    </p:spTree>
    <p:extLst>
      <p:ext uri="{BB962C8B-B14F-4D97-AF65-F5344CB8AC3E}">
        <p14:creationId xmlns:p14="http://schemas.microsoft.com/office/powerpoint/2010/main" val="41391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randombar(horizontal)">
                                      <p:cBhvr>
                                        <p:cTn id="11" dur="500"/>
                                        <p:tgtEl>
                                          <p:spTgt spid="1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79"/>
                                        </p:tgtEl>
                                        <p:attrNameLst>
                                          <p:attrName>style.visibility</p:attrName>
                                        </p:attrNameLst>
                                      </p:cBhvr>
                                      <p:to>
                                        <p:strVal val="visible"/>
                                      </p:to>
                                    </p:set>
                                    <p:animEffect transition="in" filter="wipe(left)">
                                      <p:cBhvr>
                                        <p:cTn id="16" dur="500"/>
                                        <p:tgtEl>
                                          <p:spTgt spid="279"/>
                                        </p:tgtEl>
                                      </p:cBhvr>
                                    </p:animEffect>
                                  </p:childTnLst>
                                </p:cTn>
                              </p:par>
                              <p:par>
                                <p:cTn id="17" presetID="22" presetClass="entr" presetSubtype="8" fill="hold" nodeType="withEffect">
                                  <p:stCondLst>
                                    <p:cond delay="0"/>
                                  </p:stCondLst>
                                  <p:childTnLst>
                                    <p:set>
                                      <p:cBhvr>
                                        <p:cTn id="18" dur="1" fill="hold">
                                          <p:stCondLst>
                                            <p:cond delay="0"/>
                                          </p:stCondLst>
                                        </p:cTn>
                                        <p:tgtEl>
                                          <p:spTgt spid="333"/>
                                        </p:tgtEl>
                                        <p:attrNameLst>
                                          <p:attrName>style.visibility</p:attrName>
                                        </p:attrNameLst>
                                      </p:cBhvr>
                                      <p:to>
                                        <p:strVal val="visible"/>
                                      </p:to>
                                    </p:set>
                                    <p:animEffect transition="in" filter="wipe(left)">
                                      <p:cBhvr>
                                        <p:cTn id="19" dur="500"/>
                                        <p:tgtEl>
                                          <p:spTgt spid="333"/>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randombar(horizontal)">
                                      <p:cBhvr>
                                        <p:cTn id="23" dur="500"/>
                                        <p:tgtEl>
                                          <p:spTgt spid="10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500"/>
                                        <p:tgtEl>
                                          <p:spTgt spid="102"/>
                                        </p:tgtEl>
                                      </p:cBhvr>
                                    </p:animEffect>
                                  </p:childTnLst>
                                </p:cTn>
                              </p:par>
                              <p:par>
                                <p:cTn id="32" presetID="22" presetClass="entr" presetSubtype="8" fill="hold" nodeType="withEffect">
                                  <p:stCondLst>
                                    <p:cond delay="0"/>
                                  </p:stCondLst>
                                  <p:childTnLst>
                                    <p:set>
                                      <p:cBhvr>
                                        <p:cTn id="33" dur="1" fill="hold">
                                          <p:stCondLst>
                                            <p:cond delay="0"/>
                                          </p:stCondLst>
                                        </p:cTn>
                                        <p:tgtEl>
                                          <p:spTgt spid="240"/>
                                        </p:tgtEl>
                                        <p:attrNameLst>
                                          <p:attrName>style.visibility</p:attrName>
                                        </p:attrNameLst>
                                      </p:cBhvr>
                                      <p:to>
                                        <p:strVal val="visible"/>
                                      </p:to>
                                    </p:set>
                                    <p:animEffect transition="in" filter="wipe(left)">
                                      <p:cBhvr>
                                        <p:cTn id="34" dur="500"/>
                                        <p:tgtEl>
                                          <p:spTgt spid="240"/>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randombar(horizontal)">
                                      <p:cBhvr>
                                        <p:cTn id="38" dur="500"/>
                                        <p:tgtEl>
                                          <p:spTgt spid="105"/>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1"/>
                                        </p:tgtEl>
                                        <p:attrNameLst>
                                          <p:attrName>style.visibility</p:attrName>
                                        </p:attrNameLst>
                                      </p:cBhvr>
                                      <p:to>
                                        <p:strVal val="visible"/>
                                      </p:to>
                                    </p:set>
                                    <p:animEffect transition="in" filter="fade">
                                      <p:cBhvr>
                                        <p:cTn id="44" dur="500"/>
                                        <p:tgtEl>
                                          <p:spTgt spid="19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2"/>
                                        </p:tgtEl>
                                        <p:attrNameLst>
                                          <p:attrName>style.visibility</p:attrName>
                                        </p:attrNameLst>
                                      </p:cBhvr>
                                      <p:to>
                                        <p:strVal val="visible"/>
                                      </p:to>
                                    </p:set>
                                    <p:animEffect transition="in" filter="wipe(left)">
                                      <p:cBhvr>
                                        <p:cTn id="49" dur="500"/>
                                        <p:tgtEl>
                                          <p:spTgt spid="162"/>
                                        </p:tgtEl>
                                      </p:cBhvr>
                                    </p:animEffect>
                                  </p:childTnLst>
                                </p:cTn>
                              </p:par>
                              <p:par>
                                <p:cTn id="50" presetID="22" presetClass="entr" presetSubtype="8" fill="hold" nodeType="withEffect">
                                  <p:stCondLst>
                                    <p:cond delay="0"/>
                                  </p:stCondLst>
                                  <p:childTnLst>
                                    <p:set>
                                      <p:cBhvr>
                                        <p:cTn id="51" dur="1" fill="hold">
                                          <p:stCondLst>
                                            <p:cond delay="0"/>
                                          </p:stCondLst>
                                        </p:cTn>
                                        <p:tgtEl>
                                          <p:spTgt spid="331"/>
                                        </p:tgtEl>
                                        <p:attrNameLst>
                                          <p:attrName>style.visibility</p:attrName>
                                        </p:attrNameLst>
                                      </p:cBhvr>
                                      <p:to>
                                        <p:strVal val="visible"/>
                                      </p:to>
                                    </p:set>
                                    <p:animEffect transition="in" filter="wipe(left)">
                                      <p:cBhvr>
                                        <p:cTn id="52" dur="500"/>
                                        <p:tgtEl>
                                          <p:spTgt spid="331"/>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41"/>
                                        </p:tgtEl>
                                        <p:attrNameLst>
                                          <p:attrName>style.visibility</p:attrName>
                                        </p:attrNameLst>
                                      </p:cBhvr>
                                      <p:to>
                                        <p:strVal val="visible"/>
                                      </p:to>
                                    </p:set>
                                    <p:animEffect transition="in" filter="wipe(left)">
                                      <p:cBhvr>
                                        <p:cTn id="56" dur="500"/>
                                        <p:tgtEl>
                                          <p:spTgt spid="241"/>
                                        </p:tgtEl>
                                      </p:cBhvr>
                                    </p:animEffect>
                                  </p:childTnLst>
                                </p:cTn>
                              </p:par>
                              <p:par>
                                <p:cTn id="57" presetID="22" presetClass="entr" presetSubtype="8" fill="hold" nodeType="withEffect">
                                  <p:stCondLst>
                                    <p:cond delay="0"/>
                                  </p:stCondLst>
                                  <p:childTnLst>
                                    <p:set>
                                      <p:cBhvr>
                                        <p:cTn id="58" dur="1" fill="hold">
                                          <p:stCondLst>
                                            <p:cond delay="0"/>
                                          </p:stCondLst>
                                        </p:cTn>
                                        <p:tgtEl>
                                          <p:spTgt spid="332"/>
                                        </p:tgtEl>
                                        <p:attrNameLst>
                                          <p:attrName>style.visibility</p:attrName>
                                        </p:attrNameLst>
                                      </p:cBhvr>
                                      <p:to>
                                        <p:strVal val="visible"/>
                                      </p:to>
                                    </p:set>
                                    <p:animEffect transition="in" filter="wipe(left)">
                                      <p:cBhvr>
                                        <p:cTn id="59" dur="500"/>
                                        <p:tgtEl>
                                          <p:spTgt spid="332"/>
                                        </p:tgtEl>
                                      </p:cBhvr>
                                    </p:animEffect>
                                  </p:childTnLst>
                                </p:cTn>
                              </p:par>
                            </p:childTnLst>
                          </p:cTn>
                        </p:par>
                        <p:par>
                          <p:cTn id="60" fill="hold">
                            <p:stCondLst>
                              <p:cond delay="1000"/>
                            </p:stCondLst>
                            <p:childTnLst>
                              <p:par>
                                <p:cTn id="61" presetID="22" presetClass="entr" presetSubtype="2" fill="hold" grpId="0" nodeType="afterEffect">
                                  <p:stCondLst>
                                    <p:cond delay="0"/>
                                  </p:stCondLst>
                                  <p:childTnLst>
                                    <p:set>
                                      <p:cBhvr>
                                        <p:cTn id="62" dur="1" fill="hold">
                                          <p:stCondLst>
                                            <p:cond delay="0"/>
                                          </p:stCondLst>
                                        </p:cTn>
                                        <p:tgtEl>
                                          <p:spTgt spid="239"/>
                                        </p:tgtEl>
                                        <p:attrNameLst>
                                          <p:attrName>style.visibility</p:attrName>
                                        </p:attrNameLst>
                                      </p:cBhvr>
                                      <p:to>
                                        <p:strVal val="visible"/>
                                      </p:to>
                                    </p:set>
                                    <p:animEffect transition="in" filter="wipe(right)">
                                      <p:cBhvr>
                                        <p:cTn id="63" dur="500"/>
                                        <p:tgtEl>
                                          <p:spTgt spid="239"/>
                                        </p:tgtEl>
                                      </p:cBhvr>
                                    </p:animEffect>
                                  </p:childTnLst>
                                </p:cTn>
                              </p:par>
                            </p:childTnLst>
                          </p:cTn>
                        </p:par>
                        <p:par>
                          <p:cTn id="64" fill="hold">
                            <p:stCondLst>
                              <p:cond delay="1500"/>
                            </p:stCondLst>
                            <p:childTnLst>
                              <p:par>
                                <p:cTn id="65" presetID="14" presetClass="entr" presetSubtype="10" fill="hold" grpId="0" nodeType="afterEffect">
                                  <p:stCondLst>
                                    <p:cond delay="0"/>
                                  </p:stCondLst>
                                  <p:childTnLst>
                                    <p:set>
                                      <p:cBhvr>
                                        <p:cTn id="66" dur="1" fill="hold">
                                          <p:stCondLst>
                                            <p:cond delay="0"/>
                                          </p:stCondLst>
                                        </p:cTn>
                                        <p:tgtEl>
                                          <p:spTgt spid="160"/>
                                        </p:tgtEl>
                                        <p:attrNameLst>
                                          <p:attrName>style.visibility</p:attrName>
                                        </p:attrNameLst>
                                      </p:cBhvr>
                                      <p:to>
                                        <p:strVal val="visible"/>
                                      </p:to>
                                    </p:set>
                                    <p:animEffect transition="in" filter="randombar(horizontal)">
                                      <p:cBhvr>
                                        <p:cTn id="67" dur="500"/>
                                        <p:tgtEl>
                                          <p:spTgt spid="1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4"/>
                                        </p:tgtEl>
                                        <p:attrNameLst>
                                          <p:attrName>style.visibility</p:attrName>
                                        </p:attrNameLst>
                                      </p:cBhvr>
                                      <p:to>
                                        <p:strVal val="visible"/>
                                      </p:to>
                                    </p:set>
                                    <p:animEffect transition="in" filter="fade">
                                      <p:cBhvr>
                                        <p:cTn id="70" dur="500"/>
                                        <p:tgtEl>
                                          <p:spTgt spid="194"/>
                                        </p:tgtEl>
                                      </p:cBhvr>
                                    </p:animEffect>
                                  </p:childTnLst>
                                </p:cTn>
                              </p:par>
                              <p:par>
                                <p:cTn id="71" presetID="10" presetClass="entr" presetSubtype="0" fill="hold" nodeType="withEffect">
                                  <p:stCondLst>
                                    <p:cond delay="0"/>
                                  </p:stCondLst>
                                  <p:childTnLst>
                                    <p:set>
                                      <p:cBhvr>
                                        <p:cTn id="72" dur="1" fill="hold">
                                          <p:stCondLst>
                                            <p:cond delay="0"/>
                                          </p:stCondLst>
                                        </p:cTn>
                                        <p:tgtEl>
                                          <p:spTgt spid="196"/>
                                        </p:tgtEl>
                                        <p:attrNameLst>
                                          <p:attrName>style.visibility</p:attrName>
                                        </p:attrNameLst>
                                      </p:cBhvr>
                                      <p:to>
                                        <p:strVal val="visible"/>
                                      </p:to>
                                    </p:set>
                                    <p:animEffect transition="in" filter="fade">
                                      <p:cBhvr>
                                        <p:cTn id="73" dur="500"/>
                                        <p:tgtEl>
                                          <p:spTgt spid="19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5"/>
                                        </p:tgtEl>
                                        <p:attrNameLst>
                                          <p:attrName>style.visibility</p:attrName>
                                        </p:attrNameLst>
                                      </p:cBhvr>
                                      <p:to>
                                        <p:strVal val="visible"/>
                                      </p:to>
                                    </p:set>
                                    <p:animEffect transition="in" filter="fade">
                                      <p:cBhvr>
                                        <p:cTn id="76"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5" grpId="0" animBg="1"/>
      <p:bldP spid="239" grpId="0" animBg="1"/>
      <p:bldP spid="104" grpId="0" animBg="1"/>
      <p:bldP spid="160" grpId="0" animBg="1"/>
      <p:bldP spid="11" grpId="0" animBg="1"/>
      <p:bldP spid="191" grpId="0" animBg="1"/>
      <p:bldP spid="194" grpId="0" animBg="1"/>
      <p:bldP spid="1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制御ハザード</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23</a:t>
            </a:fld>
            <a:endParaRPr kumimoji="1" lang="ja-JP" altLang="en-US"/>
          </a:p>
        </p:txBody>
      </p:sp>
      <p:grpSp>
        <p:nvGrpSpPr>
          <p:cNvPr id="6" name="グループ化 5"/>
          <p:cNvGrpSpPr/>
          <p:nvPr/>
        </p:nvGrpSpPr>
        <p:grpSpPr>
          <a:xfrm>
            <a:off x="2122069" y="2724007"/>
            <a:ext cx="3054942" cy="3267492"/>
            <a:chOff x="2848379" y="2917308"/>
            <a:chExt cx="3054942" cy="2451865"/>
          </a:xfrm>
        </p:grpSpPr>
        <p:cxnSp>
          <p:nvCxnSpPr>
            <p:cNvPr id="7" name="直線コネクタ 6"/>
            <p:cNvCxnSpPr/>
            <p:nvPr/>
          </p:nvCxnSpPr>
          <p:spPr>
            <a:xfrm>
              <a:off x="2848379" y="2926385"/>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283461"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723482"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160678"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594815" y="2920114"/>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032011" y="2918711"/>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463299"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903321"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6" name="直線矢印コネクタ 15"/>
          <p:cNvCxnSpPr/>
          <p:nvPr/>
        </p:nvCxnSpPr>
        <p:spPr>
          <a:xfrm>
            <a:off x="1696554" y="2722703"/>
            <a:ext cx="50079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735982" y="2568814"/>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18" name="直線コネクタ 17"/>
          <p:cNvCxnSpPr/>
          <p:nvPr/>
        </p:nvCxnSpPr>
        <p:spPr>
          <a:xfrm>
            <a:off x="1688545" y="2722703"/>
            <a:ext cx="0" cy="1186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6464" y="2855924"/>
            <a:ext cx="1587294" cy="307777"/>
          </a:xfrm>
          <a:prstGeom prst="rect">
            <a:avLst/>
          </a:prstGeom>
          <a:noFill/>
        </p:spPr>
        <p:txBody>
          <a:bodyPr wrap="none" rtlCol="0">
            <a:spAutoFit/>
          </a:bodyPr>
          <a:lstStyle/>
          <a:p>
            <a:r>
              <a:rPr lang="en-US" altLang="ja-JP" sz="1400" dirty="0" err="1"/>
              <a:t>beq</a:t>
            </a:r>
            <a:r>
              <a:rPr lang="en-US" altLang="ja-JP" sz="1400" dirty="0"/>
              <a:t> $s6,$s7,</a:t>
            </a:r>
            <a:r>
              <a:rPr lang="en-US" altLang="ja-JP" sz="1400" i="1" dirty="0"/>
              <a:t>labe</a:t>
            </a:r>
            <a:r>
              <a:rPr lang="en-US" altLang="ja-JP" sz="1400" dirty="0"/>
              <a:t>l</a:t>
            </a:r>
          </a:p>
        </p:txBody>
      </p:sp>
      <p:sp>
        <p:nvSpPr>
          <p:cNvPr id="20" name="テキスト ボックス 19"/>
          <p:cNvSpPr txBox="1"/>
          <p:nvPr/>
        </p:nvSpPr>
        <p:spPr>
          <a:xfrm>
            <a:off x="77723" y="3232566"/>
            <a:ext cx="1457450" cy="307777"/>
          </a:xfrm>
          <a:prstGeom prst="rect">
            <a:avLst/>
          </a:prstGeom>
          <a:noFill/>
        </p:spPr>
        <p:txBody>
          <a:bodyPr wrap="none" rtlCol="0">
            <a:spAutoFit/>
          </a:bodyPr>
          <a:lstStyle/>
          <a:p>
            <a:r>
              <a:rPr lang="en-US" altLang="ja-JP" sz="1400" dirty="0"/>
              <a:t>sub $t2,$s3,$s4</a:t>
            </a:r>
          </a:p>
        </p:txBody>
      </p:sp>
      <p:cxnSp>
        <p:nvCxnSpPr>
          <p:cNvPr id="21" name="直線コネクタ 20"/>
          <p:cNvCxnSpPr/>
          <p:nvPr/>
        </p:nvCxnSpPr>
        <p:spPr>
          <a:xfrm>
            <a:off x="801639" y="3613225"/>
            <a:ext cx="0" cy="2477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8" name="グループ化 117"/>
          <p:cNvGrpSpPr/>
          <p:nvPr/>
        </p:nvGrpSpPr>
        <p:grpSpPr>
          <a:xfrm>
            <a:off x="3867901" y="3189413"/>
            <a:ext cx="437196" cy="363984"/>
            <a:chOff x="3867901" y="3189413"/>
            <a:chExt cx="437196" cy="363984"/>
          </a:xfrm>
          <a:solidFill>
            <a:srgbClr val="FFCCCC"/>
          </a:solidFill>
        </p:grpSpPr>
        <p:sp>
          <p:nvSpPr>
            <p:cNvPr id="30" name="正方形/長方形 29"/>
            <p:cNvSpPr/>
            <p:nvPr/>
          </p:nvSpPr>
          <p:spPr>
            <a:xfrm>
              <a:off x="3867901" y="3189413"/>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テキスト ボックス 30"/>
            <p:cNvSpPr txBox="1"/>
            <p:nvPr/>
          </p:nvSpPr>
          <p:spPr>
            <a:xfrm>
              <a:off x="3935039" y="3225123"/>
              <a:ext cx="322524" cy="276999"/>
            </a:xfrm>
            <a:prstGeom prst="rect">
              <a:avLst/>
            </a:prstGeom>
            <a:grpFill/>
          </p:spPr>
          <p:txBody>
            <a:bodyPr wrap="none" rtlCol="0">
              <a:spAutoFit/>
            </a:bodyPr>
            <a:lstStyle/>
            <a:p>
              <a:r>
                <a:rPr kumimoji="1" lang="en-US" altLang="ja-JP" sz="1200" dirty="0"/>
                <a:t>IF</a:t>
              </a:r>
              <a:endParaRPr kumimoji="1" lang="ja-JP" altLang="en-US" sz="1200" dirty="0"/>
            </a:p>
          </p:txBody>
        </p:sp>
      </p:grpSp>
      <p:grpSp>
        <p:nvGrpSpPr>
          <p:cNvPr id="116" name="グループ化 115"/>
          <p:cNvGrpSpPr/>
          <p:nvPr/>
        </p:nvGrpSpPr>
        <p:grpSpPr>
          <a:xfrm>
            <a:off x="2948588" y="2825701"/>
            <a:ext cx="920508" cy="365464"/>
            <a:chOff x="2948588" y="2825701"/>
            <a:chExt cx="920508" cy="365464"/>
          </a:xfrm>
        </p:grpSpPr>
        <p:grpSp>
          <p:nvGrpSpPr>
            <p:cNvPr id="23" name="グループ化 22"/>
            <p:cNvGrpSpPr/>
            <p:nvPr/>
          </p:nvGrpSpPr>
          <p:grpSpPr>
            <a:xfrm>
              <a:off x="3428695" y="2825701"/>
              <a:ext cx="440401" cy="363984"/>
              <a:chOff x="3428695" y="3121216"/>
              <a:chExt cx="440401" cy="363984"/>
            </a:xfrm>
          </p:grpSpPr>
          <p:sp>
            <p:nvSpPr>
              <p:cNvPr id="24" name="正方形/長方形 23"/>
              <p:cNvSpPr/>
              <p:nvPr/>
            </p:nvSpPr>
            <p:spPr>
              <a:xfrm>
                <a:off x="3428695" y="3121216"/>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テキスト ボックス 24"/>
              <p:cNvSpPr txBox="1"/>
              <p:nvPr/>
            </p:nvSpPr>
            <p:spPr>
              <a:xfrm>
                <a:off x="3435964" y="3158406"/>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grpSp>
        <p:grpSp>
          <p:nvGrpSpPr>
            <p:cNvPr id="42" name="グループ化 41"/>
            <p:cNvGrpSpPr/>
            <p:nvPr/>
          </p:nvGrpSpPr>
          <p:grpSpPr>
            <a:xfrm>
              <a:off x="2948588" y="2827181"/>
              <a:ext cx="573330" cy="363984"/>
              <a:chOff x="2948588" y="3122696"/>
              <a:chExt cx="573330" cy="363984"/>
            </a:xfrm>
          </p:grpSpPr>
          <p:sp>
            <p:nvSpPr>
              <p:cNvPr id="65" name="正方形/長方形 64"/>
              <p:cNvSpPr/>
              <p:nvPr/>
            </p:nvSpPr>
            <p:spPr>
              <a:xfrm>
                <a:off x="2996834" y="3122696"/>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6" name="テキスト ボックス 65"/>
              <p:cNvSpPr txBox="1"/>
              <p:nvPr/>
            </p:nvSpPr>
            <p:spPr>
              <a:xfrm>
                <a:off x="2948588" y="3159886"/>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grpSp>
      </p:grpSp>
      <p:grpSp>
        <p:nvGrpSpPr>
          <p:cNvPr id="115" name="グループ化 114"/>
          <p:cNvGrpSpPr/>
          <p:nvPr/>
        </p:nvGrpSpPr>
        <p:grpSpPr>
          <a:xfrm>
            <a:off x="1686884" y="2827181"/>
            <a:ext cx="1309900" cy="363984"/>
            <a:chOff x="1686884" y="2827181"/>
            <a:chExt cx="1309900" cy="363984"/>
          </a:xfrm>
        </p:grpSpPr>
        <p:grpSp>
          <p:nvGrpSpPr>
            <p:cNvPr id="47" name="グループ化 46"/>
            <p:cNvGrpSpPr/>
            <p:nvPr/>
          </p:nvGrpSpPr>
          <p:grpSpPr>
            <a:xfrm>
              <a:off x="1686884" y="2827181"/>
              <a:ext cx="437196" cy="363984"/>
              <a:chOff x="1704670" y="3566186"/>
              <a:chExt cx="437196" cy="363984"/>
            </a:xfrm>
          </p:grpSpPr>
          <p:sp>
            <p:nvSpPr>
              <p:cNvPr id="63" name="正方形/長方形 62"/>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4" name="テキスト ボックス 63"/>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nvGrpSpPr>
            <p:cNvPr id="48" name="グループ化 47"/>
            <p:cNvGrpSpPr/>
            <p:nvPr/>
          </p:nvGrpSpPr>
          <p:grpSpPr>
            <a:xfrm>
              <a:off x="2122979" y="2827181"/>
              <a:ext cx="437196" cy="363984"/>
              <a:chOff x="2122979" y="3122696"/>
              <a:chExt cx="437196" cy="363984"/>
            </a:xfrm>
          </p:grpSpPr>
          <p:sp>
            <p:nvSpPr>
              <p:cNvPr id="61" name="正方形/長方形 60"/>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2" name="テキスト ボックス 61"/>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49" name="グループ化 48"/>
            <p:cNvGrpSpPr/>
            <p:nvPr/>
          </p:nvGrpSpPr>
          <p:grpSpPr>
            <a:xfrm>
              <a:off x="2559588" y="2827181"/>
              <a:ext cx="437196" cy="363984"/>
              <a:chOff x="2559588" y="3122696"/>
              <a:chExt cx="437196" cy="363984"/>
            </a:xfrm>
          </p:grpSpPr>
          <p:sp>
            <p:nvSpPr>
              <p:cNvPr id="59" name="正方形/長方形 58"/>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0" name="テキスト ボックス 59"/>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sp>
        <p:nvSpPr>
          <p:cNvPr id="67" name="角丸四角形吹き出し 66"/>
          <p:cNvSpPr/>
          <p:nvPr/>
        </p:nvSpPr>
        <p:spPr>
          <a:xfrm>
            <a:off x="1792568" y="3312645"/>
            <a:ext cx="1101837" cy="333460"/>
          </a:xfrm>
          <a:prstGeom prst="wedgeRoundRectCallout">
            <a:avLst>
              <a:gd name="adj1" fmla="val 35100"/>
              <a:gd name="adj2" fmla="val -105363"/>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分岐成立</a:t>
            </a:r>
            <a:endParaRPr kumimoji="1" lang="en-US" altLang="ja-JP" sz="1600" dirty="0">
              <a:solidFill>
                <a:schemeClr val="tx1"/>
              </a:solidFill>
            </a:endParaRPr>
          </a:p>
        </p:txBody>
      </p:sp>
      <p:sp>
        <p:nvSpPr>
          <p:cNvPr id="69" name="角丸四角形吹き出し 68"/>
          <p:cNvSpPr/>
          <p:nvPr/>
        </p:nvSpPr>
        <p:spPr>
          <a:xfrm>
            <a:off x="4235458" y="2568814"/>
            <a:ext cx="2136742" cy="535632"/>
          </a:xfrm>
          <a:prstGeom prst="wedgeRoundRectCallout">
            <a:avLst>
              <a:gd name="adj1" fmla="val -50390"/>
              <a:gd name="adj2" fmla="val 91053"/>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a:t>
            </a:r>
            <a:r>
              <a:rPr lang="en-US" altLang="ja-JP" sz="1600" dirty="0">
                <a:solidFill>
                  <a:schemeClr val="tx1"/>
                </a:solidFill>
              </a:rPr>
              <a:t>sub $t2,$s3,$s4</a:t>
            </a:r>
            <a:r>
              <a:rPr lang="ja-JP" altLang="en-US" sz="1600" dirty="0">
                <a:solidFill>
                  <a:schemeClr val="tx1"/>
                </a:solidFill>
              </a:rPr>
              <a:t>」の命令フェッチ開始</a:t>
            </a:r>
            <a:endParaRPr kumimoji="1" lang="en-US" altLang="ja-JP" sz="1600" dirty="0">
              <a:solidFill>
                <a:schemeClr val="tx1"/>
              </a:solidFill>
            </a:endParaRPr>
          </a:p>
        </p:txBody>
      </p:sp>
      <p:sp>
        <p:nvSpPr>
          <p:cNvPr id="70" name="テキスト ボックス 69"/>
          <p:cNvSpPr txBox="1"/>
          <p:nvPr/>
        </p:nvSpPr>
        <p:spPr>
          <a:xfrm>
            <a:off x="2715021" y="3890127"/>
            <a:ext cx="3273653" cy="338554"/>
          </a:xfrm>
          <a:prstGeom prst="rect">
            <a:avLst/>
          </a:prstGeom>
          <a:solidFill>
            <a:schemeClr val="bg1"/>
          </a:solidFill>
        </p:spPr>
        <p:txBody>
          <a:bodyPr wrap="none" rtlCol="0">
            <a:spAutoFit/>
          </a:bodyPr>
          <a:lstStyle/>
          <a:p>
            <a:r>
              <a:rPr kumimoji="1" lang="en-US" altLang="ja-JP" sz="1600" dirty="0"/>
              <a:t>[ </a:t>
            </a:r>
            <a:r>
              <a:rPr kumimoji="1" lang="ja-JP" altLang="en-US" sz="1600" dirty="0"/>
              <a:t>パイプライン処理を行わない場合 </a:t>
            </a:r>
            <a:r>
              <a:rPr kumimoji="1" lang="en-US" altLang="ja-JP" sz="1600" dirty="0"/>
              <a:t>]</a:t>
            </a:r>
            <a:endParaRPr kumimoji="1" lang="ja-JP" altLang="en-US" sz="1600" dirty="0"/>
          </a:p>
        </p:txBody>
      </p:sp>
      <p:cxnSp>
        <p:nvCxnSpPr>
          <p:cNvPr id="71" name="直線矢印コネクタ 70"/>
          <p:cNvCxnSpPr/>
          <p:nvPr/>
        </p:nvCxnSpPr>
        <p:spPr>
          <a:xfrm>
            <a:off x="1696554" y="4805101"/>
            <a:ext cx="50079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735982" y="4651212"/>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73" name="直線コネクタ 72"/>
          <p:cNvCxnSpPr/>
          <p:nvPr/>
        </p:nvCxnSpPr>
        <p:spPr>
          <a:xfrm>
            <a:off x="1688545" y="4805101"/>
            <a:ext cx="0" cy="1186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76464" y="4929388"/>
            <a:ext cx="1587294" cy="307777"/>
          </a:xfrm>
          <a:prstGeom prst="rect">
            <a:avLst/>
          </a:prstGeom>
          <a:noFill/>
        </p:spPr>
        <p:txBody>
          <a:bodyPr wrap="none" rtlCol="0">
            <a:spAutoFit/>
          </a:bodyPr>
          <a:lstStyle/>
          <a:p>
            <a:r>
              <a:rPr lang="en-US" altLang="ja-JP" sz="1400" dirty="0" err="1"/>
              <a:t>beq</a:t>
            </a:r>
            <a:r>
              <a:rPr lang="en-US" altLang="ja-JP" sz="1400" dirty="0"/>
              <a:t> $s6,$s7,</a:t>
            </a:r>
            <a:r>
              <a:rPr lang="en-US" altLang="ja-JP" sz="1400" i="1" dirty="0"/>
              <a:t>labe</a:t>
            </a:r>
            <a:r>
              <a:rPr lang="en-US" altLang="ja-JP" sz="1400" dirty="0"/>
              <a:t>l</a:t>
            </a:r>
          </a:p>
        </p:txBody>
      </p:sp>
      <p:sp>
        <p:nvSpPr>
          <p:cNvPr id="75" name="テキスト ボックス 74"/>
          <p:cNvSpPr txBox="1"/>
          <p:nvPr/>
        </p:nvSpPr>
        <p:spPr>
          <a:xfrm>
            <a:off x="527112" y="5314964"/>
            <a:ext cx="482824" cy="307777"/>
          </a:xfrm>
          <a:prstGeom prst="rect">
            <a:avLst/>
          </a:prstGeom>
          <a:noFill/>
        </p:spPr>
        <p:txBody>
          <a:bodyPr wrap="none" rtlCol="0">
            <a:spAutoFit/>
          </a:bodyPr>
          <a:lstStyle/>
          <a:p>
            <a:r>
              <a:rPr lang="en-US" altLang="ja-JP" sz="1400" dirty="0"/>
              <a:t>???</a:t>
            </a:r>
          </a:p>
        </p:txBody>
      </p:sp>
      <p:cxnSp>
        <p:nvCxnSpPr>
          <p:cNvPr id="76" name="直線コネクタ 75"/>
          <p:cNvCxnSpPr/>
          <p:nvPr/>
        </p:nvCxnSpPr>
        <p:spPr>
          <a:xfrm>
            <a:off x="801639" y="5695623"/>
            <a:ext cx="0" cy="2477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2878492" y="5972525"/>
            <a:ext cx="2834430" cy="338554"/>
          </a:xfrm>
          <a:prstGeom prst="rect">
            <a:avLst/>
          </a:prstGeom>
          <a:noFill/>
        </p:spPr>
        <p:txBody>
          <a:bodyPr wrap="none" rtlCol="0">
            <a:spAutoFit/>
          </a:bodyPr>
          <a:lstStyle/>
          <a:p>
            <a:r>
              <a:rPr kumimoji="1" lang="en-US" altLang="ja-JP" sz="1600" dirty="0"/>
              <a:t>[ </a:t>
            </a:r>
            <a:r>
              <a:rPr kumimoji="1" lang="ja-JP" altLang="en-US" sz="1600" dirty="0"/>
              <a:t>パイプライン処理を行</a:t>
            </a:r>
            <a:r>
              <a:rPr lang="ja-JP" altLang="en-US" sz="1600" dirty="0"/>
              <a:t>う</a:t>
            </a:r>
            <a:r>
              <a:rPr kumimoji="1" lang="ja-JP" altLang="en-US" sz="1600" dirty="0"/>
              <a:t>場合 </a:t>
            </a:r>
            <a:r>
              <a:rPr kumimoji="1" lang="en-US" altLang="ja-JP" sz="1600" dirty="0"/>
              <a:t>]</a:t>
            </a:r>
            <a:endParaRPr kumimoji="1" lang="ja-JP" altLang="en-US" sz="1600" dirty="0"/>
          </a:p>
        </p:txBody>
      </p:sp>
      <p:sp>
        <p:nvSpPr>
          <p:cNvPr id="105" name="正方形/長方形 104"/>
          <p:cNvSpPr/>
          <p:nvPr/>
        </p:nvSpPr>
        <p:spPr>
          <a:xfrm>
            <a:off x="7367483" y="3055990"/>
            <a:ext cx="1525324" cy="994814"/>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1400" dirty="0" err="1">
                <a:solidFill>
                  <a:schemeClr val="tx1"/>
                </a:solidFill>
              </a:rPr>
              <a:t>beq</a:t>
            </a:r>
            <a:r>
              <a:rPr lang="en-US" altLang="ja-JP" sz="1400" dirty="0">
                <a:solidFill>
                  <a:schemeClr val="tx1"/>
                </a:solidFill>
              </a:rPr>
              <a:t> $s6,$s7,</a:t>
            </a:r>
            <a:r>
              <a:rPr lang="en-US" altLang="ja-JP" sz="1400" i="1" dirty="0">
                <a:solidFill>
                  <a:schemeClr val="tx1"/>
                </a:solidFill>
              </a:rPr>
              <a:t>labe</a:t>
            </a:r>
            <a:r>
              <a:rPr lang="en-US" altLang="ja-JP" sz="1400" dirty="0">
                <a:solidFill>
                  <a:schemeClr val="tx1"/>
                </a:solidFill>
              </a:rPr>
              <a:t>l</a:t>
            </a:r>
          </a:p>
          <a:p>
            <a:r>
              <a:rPr lang="en-US" altLang="ja-JP" sz="1400" dirty="0">
                <a:solidFill>
                  <a:schemeClr val="tx1"/>
                </a:solidFill>
              </a:rPr>
              <a:t>add $t1,$s0,$s1</a:t>
            </a:r>
          </a:p>
          <a:p>
            <a:r>
              <a:rPr lang="en-US" altLang="ja-JP" sz="1400" dirty="0">
                <a:solidFill>
                  <a:schemeClr val="tx1"/>
                </a:solidFill>
              </a:rPr>
              <a:t>sub $t2,$s3,$s4</a:t>
            </a:r>
          </a:p>
        </p:txBody>
      </p:sp>
      <p:cxnSp>
        <p:nvCxnSpPr>
          <p:cNvPr id="106" name="直線コネクタ 105"/>
          <p:cNvCxnSpPr/>
          <p:nvPr/>
        </p:nvCxnSpPr>
        <p:spPr>
          <a:xfrm>
            <a:off x="8143483" y="3765172"/>
            <a:ext cx="0" cy="19377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7627892" y="2751108"/>
            <a:ext cx="987771" cy="307777"/>
          </a:xfrm>
          <a:prstGeom prst="rect">
            <a:avLst/>
          </a:prstGeom>
          <a:noFill/>
        </p:spPr>
        <p:txBody>
          <a:bodyPr wrap="none" rtlCol="0">
            <a:spAutoFit/>
          </a:bodyPr>
          <a:lstStyle/>
          <a:p>
            <a:r>
              <a:rPr lang="ja-JP" altLang="en-US" sz="1400" dirty="0"/>
              <a:t>プログラム</a:t>
            </a:r>
            <a:endParaRPr kumimoji="1" lang="ja-JP" altLang="en-US" sz="1400" dirty="0"/>
          </a:p>
        </p:txBody>
      </p:sp>
      <p:sp>
        <p:nvSpPr>
          <p:cNvPr id="112" name="テキスト ボックス 111"/>
          <p:cNvSpPr txBox="1"/>
          <p:nvPr/>
        </p:nvSpPr>
        <p:spPr>
          <a:xfrm>
            <a:off x="6763364" y="3427172"/>
            <a:ext cx="662361" cy="307777"/>
          </a:xfrm>
          <a:prstGeom prst="rect">
            <a:avLst/>
          </a:prstGeom>
          <a:noFill/>
        </p:spPr>
        <p:txBody>
          <a:bodyPr wrap="none" rtlCol="0">
            <a:spAutoFit/>
          </a:bodyPr>
          <a:lstStyle/>
          <a:p>
            <a:r>
              <a:rPr kumimoji="1" lang="en-US" altLang="ja-JP" sz="1400" i="1" dirty="0"/>
              <a:t>label: </a:t>
            </a:r>
            <a:endParaRPr kumimoji="1" lang="ja-JP" altLang="en-US" sz="1400" i="1" dirty="0"/>
          </a:p>
        </p:txBody>
      </p:sp>
      <p:grpSp>
        <p:nvGrpSpPr>
          <p:cNvPr id="119" name="グループ化 118"/>
          <p:cNvGrpSpPr/>
          <p:nvPr/>
        </p:nvGrpSpPr>
        <p:grpSpPr>
          <a:xfrm>
            <a:off x="2919924" y="3139663"/>
            <a:ext cx="1033116" cy="430226"/>
            <a:chOff x="3639155" y="3055889"/>
            <a:chExt cx="1033116" cy="430226"/>
          </a:xfrm>
        </p:grpSpPr>
        <p:sp>
          <p:nvSpPr>
            <p:cNvPr id="120" name="右矢印 119"/>
            <p:cNvSpPr/>
            <p:nvPr/>
          </p:nvSpPr>
          <p:spPr>
            <a:xfrm rot="342684">
              <a:off x="3653071" y="3055889"/>
              <a:ext cx="1019200" cy="102460"/>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3639155" y="3147561"/>
              <a:ext cx="1005403" cy="338554"/>
            </a:xfrm>
            <a:prstGeom prst="rect">
              <a:avLst/>
            </a:prstGeom>
            <a:noFill/>
          </p:spPr>
          <p:txBody>
            <a:bodyPr wrap="none" rtlCol="0">
              <a:spAutoFit/>
            </a:bodyPr>
            <a:lstStyle/>
            <a:p>
              <a:r>
                <a:rPr kumimoji="1" lang="ja-JP" altLang="en-US" sz="1600" dirty="0">
                  <a:solidFill>
                    <a:srgbClr val="FF0000"/>
                  </a:solidFill>
                </a:rPr>
                <a:t>制御依存</a:t>
              </a:r>
            </a:p>
          </p:txBody>
        </p:sp>
      </p:grpSp>
      <p:grpSp>
        <p:nvGrpSpPr>
          <p:cNvPr id="160" name="グループ化 159"/>
          <p:cNvGrpSpPr/>
          <p:nvPr/>
        </p:nvGrpSpPr>
        <p:grpSpPr>
          <a:xfrm>
            <a:off x="2563942" y="4907723"/>
            <a:ext cx="437196" cy="726216"/>
            <a:chOff x="2167714" y="6133316"/>
            <a:chExt cx="437196" cy="726216"/>
          </a:xfrm>
        </p:grpSpPr>
        <p:grpSp>
          <p:nvGrpSpPr>
            <p:cNvPr id="138" name="グループ化 137"/>
            <p:cNvGrpSpPr/>
            <p:nvPr/>
          </p:nvGrpSpPr>
          <p:grpSpPr>
            <a:xfrm>
              <a:off x="2168860" y="6495548"/>
              <a:ext cx="434172" cy="363984"/>
              <a:chOff x="4303996" y="3484928"/>
              <a:chExt cx="434172" cy="363984"/>
            </a:xfrm>
          </p:grpSpPr>
          <p:sp>
            <p:nvSpPr>
              <p:cNvPr id="158" name="正方形/長方形 157"/>
              <p:cNvSpPr/>
              <p:nvPr/>
            </p:nvSpPr>
            <p:spPr>
              <a:xfrm>
                <a:off x="4303996" y="3484928"/>
                <a:ext cx="434172"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9" name="テキスト ボックス 158"/>
              <p:cNvSpPr txBox="1"/>
              <p:nvPr/>
            </p:nvSpPr>
            <p:spPr>
              <a:xfrm>
                <a:off x="4351848" y="3522118"/>
                <a:ext cx="338554" cy="276999"/>
              </a:xfrm>
              <a:prstGeom prst="rect">
                <a:avLst/>
              </a:prstGeom>
              <a:noFill/>
            </p:spPr>
            <p:txBody>
              <a:bodyPr wrap="none" rtlCol="0">
                <a:spAutoFit/>
              </a:bodyPr>
              <a:lstStyle/>
              <a:p>
                <a:r>
                  <a:rPr kumimoji="1" lang="en-US" altLang="ja-JP" sz="1200" dirty="0">
                    <a:solidFill>
                      <a:schemeClr val="bg1">
                        <a:lumMod val="75000"/>
                      </a:schemeClr>
                    </a:solidFill>
                  </a:rPr>
                  <a:t>ID</a:t>
                </a:r>
                <a:endParaRPr kumimoji="1" lang="ja-JP" altLang="en-US" sz="1200" dirty="0">
                  <a:solidFill>
                    <a:schemeClr val="bg1">
                      <a:lumMod val="75000"/>
                    </a:schemeClr>
                  </a:solidFill>
                </a:endParaRPr>
              </a:p>
            </p:txBody>
          </p:sp>
        </p:grpSp>
        <p:grpSp>
          <p:nvGrpSpPr>
            <p:cNvPr id="142" name="グループ化 141"/>
            <p:cNvGrpSpPr/>
            <p:nvPr/>
          </p:nvGrpSpPr>
          <p:grpSpPr>
            <a:xfrm>
              <a:off x="2167714" y="6133316"/>
              <a:ext cx="437196" cy="363984"/>
              <a:chOff x="2559588" y="3122696"/>
              <a:chExt cx="437196" cy="363984"/>
            </a:xfrm>
          </p:grpSpPr>
          <p:sp>
            <p:nvSpPr>
              <p:cNvPr id="152" name="正方形/長方形 151"/>
              <p:cNvSpPr/>
              <p:nvPr/>
            </p:nvSpPr>
            <p:spPr>
              <a:xfrm>
                <a:off x="2559588" y="3122696"/>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3" name="テキスト ボックス 152"/>
              <p:cNvSpPr txBox="1"/>
              <p:nvPr/>
            </p:nvSpPr>
            <p:spPr>
              <a:xfrm>
                <a:off x="2591674" y="3159886"/>
                <a:ext cx="389850" cy="276999"/>
              </a:xfrm>
              <a:prstGeom prst="rect">
                <a:avLst/>
              </a:prstGeom>
              <a:noFill/>
            </p:spPr>
            <p:txBody>
              <a:bodyPr wrap="none" rtlCol="0">
                <a:spAutoFit/>
              </a:bodyPr>
              <a:lstStyle/>
              <a:p>
                <a:r>
                  <a:rPr kumimoji="1" lang="en-US" altLang="ja-JP" sz="1200" dirty="0">
                    <a:solidFill>
                      <a:schemeClr val="bg1">
                        <a:lumMod val="75000"/>
                      </a:schemeClr>
                    </a:solidFill>
                  </a:rPr>
                  <a:t>EX</a:t>
                </a:r>
                <a:endParaRPr kumimoji="1" lang="ja-JP" altLang="en-US" sz="1200" dirty="0">
                  <a:solidFill>
                    <a:schemeClr val="bg1">
                      <a:lumMod val="75000"/>
                    </a:schemeClr>
                  </a:solidFill>
                </a:endParaRPr>
              </a:p>
            </p:txBody>
          </p:sp>
        </p:grpSp>
      </p:grpSp>
      <p:grpSp>
        <p:nvGrpSpPr>
          <p:cNvPr id="117" name="グループ化 116"/>
          <p:cNvGrpSpPr/>
          <p:nvPr/>
        </p:nvGrpSpPr>
        <p:grpSpPr>
          <a:xfrm>
            <a:off x="1686884" y="4909579"/>
            <a:ext cx="874951" cy="726216"/>
            <a:chOff x="1686884" y="4909579"/>
            <a:chExt cx="874951" cy="726216"/>
          </a:xfrm>
        </p:grpSpPr>
        <p:sp>
          <p:nvSpPr>
            <p:cNvPr id="79" name="正方形/長方形 78"/>
            <p:cNvSpPr/>
            <p:nvPr/>
          </p:nvSpPr>
          <p:spPr>
            <a:xfrm>
              <a:off x="2124639" y="5271811"/>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0" name="テキスト ボックス 79"/>
            <p:cNvSpPr txBox="1"/>
            <p:nvPr/>
          </p:nvSpPr>
          <p:spPr>
            <a:xfrm>
              <a:off x="2191777" y="5307521"/>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nvGrpSpPr>
            <p:cNvPr id="83" name="グループ化 82"/>
            <p:cNvGrpSpPr/>
            <p:nvPr/>
          </p:nvGrpSpPr>
          <p:grpSpPr>
            <a:xfrm>
              <a:off x="1686884" y="4909579"/>
              <a:ext cx="437196" cy="363984"/>
              <a:chOff x="1704670" y="3566186"/>
              <a:chExt cx="437196" cy="363984"/>
            </a:xfrm>
          </p:grpSpPr>
          <p:sp>
            <p:nvSpPr>
              <p:cNvPr id="99" name="正方形/長方形 98"/>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0" name="テキスト ボックス 99"/>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nvGrpSpPr>
            <p:cNvPr id="84" name="グループ化 83"/>
            <p:cNvGrpSpPr/>
            <p:nvPr/>
          </p:nvGrpSpPr>
          <p:grpSpPr>
            <a:xfrm>
              <a:off x="2122979" y="4909579"/>
              <a:ext cx="437196" cy="363984"/>
              <a:chOff x="2122979" y="3122696"/>
              <a:chExt cx="437196" cy="363984"/>
            </a:xfrm>
          </p:grpSpPr>
          <p:sp>
            <p:nvSpPr>
              <p:cNvPr id="97" name="正方形/長方形 96"/>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8" name="テキスト ボックス 97"/>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sp>
        <p:nvSpPr>
          <p:cNvPr id="161" name="右矢印 160"/>
          <p:cNvSpPr/>
          <p:nvPr/>
        </p:nvSpPr>
        <p:spPr>
          <a:xfrm rot="9540346">
            <a:off x="2405608" y="5234886"/>
            <a:ext cx="309135" cy="81065"/>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吹き出し 102"/>
          <p:cNvSpPr/>
          <p:nvPr/>
        </p:nvSpPr>
        <p:spPr>
          <a:xfrm>
            <a:off x="2931271" y="4324791"/>
            <a:ext cx="2289190" cy="736678"/>
          </a:xfrm>
          <a:prstGeom prst="wedgeRoundRectCallout">
            <a:avLst>
              <a:gd name="adj1" fmla="val -57711"/>
              <a:gd name="adj2" fmla="val 75342"/>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分岐の成立</a:t>
            </a:r>
            <a:r>
              <a:rPr lang="en-US" altLang="ja-JP" sz="1600" dirty="0">
                <a:solidFill>
                  <a:schemeClr val="tx1"/>
                </a:solidFill>
              </a:rPr>
              <a:t>/</a:t>
            </a:r>
            <a:r>
              <a:rPr lang="ja-JP" altLang="en-US" sz="1600" dirty="0">
                <a:solidFill>
                  <a:schemeClr val="tx1"/>
                </a:solidFill>
              </a:rPr>
              <a:t>不成立が判明する前に後続命令のフェッチを開始</a:t>
            </a:r>
            <a:endParaRPr kumimoji="1" lang="en-US" altLang="ja-JP" sz="1600" dirty="0">
              <a:solidFill>
                <a:schemeClr val="tx1"/>
              </a:solidFill>
            </a:endParaRPr>
          </a:p>
        </p:txBody>
      </p:sp>
      <p:sp>
        <p:nvSpPr>
          <p:cNvPr id="77" name="テキスト ボックス 76"/>
          <p:cNvSpPr txBox="1"/>
          <p:nvPr/>
        </p:nvSpPr>
        <p:spPr>
          <a:xfrm>
            <a:off x="588366" y="1340768"/>
            <a:ext cx="8664154" cy="871008"/>
          </a:xfrm>
          <a:prstGeom prst="rect">
            <a:avLst/>
          </a:prstGeom>
          <a:noFill/>
        </p:spPr>
        <p:txBody>
          <a:bodyPr wrap="square" rtlCol="0">
            <a:spAutoFit/>
          </a:bodyPr>
          <a:lstStyle/>
          <a:p>
            <a:pPr marL="342900" indent="-342900">
              <a:lnSpc>
                <a:spcPct val="120000"/>
              </a:lnSpc>
              <a:spcAft>
                <a:spcPts val="600"/>
              </a:spcAft>
              <a:buClr>
                <a:schemeClr val="tx1"/>
              </a:buClr>
              <a:buFont typeface="Wingdings" panose="05000000000000000000" pitchFamily="2" charset="2"/>
              <a:buChar char="n"/>
            </a:pPr>
            <a:r>
              <a:rPr lang="ja-JP" altLang="en-US" sz="2000" dirty="0">
                <a:solidFill>
                  <a:srgbClr val="C00000"/>
                </a:solidFill>
                <a:latin typeface="游ゴシック Medium" panose="020B0500000000000000" pitchFamily="50" charset="-128"/>
                <a:ea typeface="游ゴシック Medium" panose="020B0500000000000000" pitchFamily="50" charset="-128"/>
              </a:rPr>
              <a:t>制御依存関係</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によって命令が実行できなくなること</a:t>
            </a:r>
          </a:p>
          <a:p>
            <a:pPr marL="800100" lvl="1" indent="-342900">
              <a:lnSpc>
                <a:spcPct val="120000"/>
              </a:lnSpc>
              <a:spcAft>
                <a:spcPts val="600"/>
              </a:spcAft>
              <a:buFont typeface="Wingdings" panose="05000000000000000000" pitchFamily="2" charset="2"/>
              <a:buChar char="p"/>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例： 条件分岐命令の結果によって実行される後続命令が異なる場合</a:t>
            </a:r>
          </a:p>
        </p:txBody>
      </p:sp>
    </p:spTree>
    <p:extLst>
      <p:ext uri="{BB962C8B-B14F-4D97-AF65-F5344CB8AC3E}">
        <p14:creationId xmlns:p14="http://schemas.microsoft.com/office/powerpoint/2010/main" val="300117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randombar(horizontal)">
                                      <p:cBhvr>
                                        <p:cTn id="11" dur="500"/>
                                        <p:tgtEl>
                                          <p:spTgt spid="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left)">
                                      <p:cBhvr>
                                        <p:cTn id="16" dur="500"/>
                                        <p:tgtEl>
                                          <p:spTgt spid="116"/>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22" presetClass="entr" presetSubtype="8" fill="hold"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left)">
                                      <p:cBhvr>
                                        <p:cTn id="26" dur="500"/>
                                        <p:tgtEl>
                                          <p:spTgt spid="119"/>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wipe(left)">
                                      <p:cBhvr>
                                        <p:cTn id="30" dur="500"/>
                                        <p:tgtEl>
                                          <p:spTgt spid="118"/>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randombar(horizontal)">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wipe(left)">
                                      <p:cBhvr>
                                        <p:cTn id="39" dur="500"/>
                                        <p:tgtEl>
                                          <p:spTgt spid="1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randombar(horizontal)">
                                      <p:cBhvr>
                                        <p:cTn id="42" dur="500"/>
                                        <p:tgtEl>
                                          <p:spTgt spid="75"/>
                                        </p:tgtEl>
                                      </p:cBhvr>
                                    </p:animEffect>
                                  </p:childTnLst>
                                </p:cTn>
                              </p:par>
                              <p:par>
                                <p:cTn id="43" presetID="14" presetClass="entr" presetSubtype="1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randombar(horizontal)">
                                      <p:cBhvr>
                                        <p:cTn id="45" dur="500"/>
                                        <p:tgtEl>
                                          <p:spTgt spid="7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Effect transition="in" filter="wipe(left)">
                                      <p:cBhvr>
                                        <p:cTn id="49" dur="500"/>
                                        <p:tgtEl>
                                          <p:spTgt spid="160"/>
                                        </p:tgtEl>
                                      </p:cBhvr>
                                    </p:animEffec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wipe(right)">
                                      <p:cBhvr>
                                        <p:cTn id="53" dur="500"/>
                                        <p:tgtEl>
                                          <p:spTgt spid="161"/>
                                        </p:tgtEl>
                                      </p:cBhvr>
                                    </p:animEffect>
                                  </p:childTnLst>
                                </p:cTn>
                              </p:par>
                            </p:childTnLst>
                          </p:cTn>
                        </p:par>
                        <p:par>
                          <p:cTn id="54" fill="hold">
                            <p:stCondLst>
                              <p:cond delay="1500"/>
                            </p:stCondLst>
                            <p:childTnLst>
                              <p:par>
                                <p:cTn id="55" presetID="14" presetClass="entr" presetSubtype="10" fill="hold" grpId="0"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randombar(horizontal)">
                                      <p:cBhvr>
                                        <p:cTn id="5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7" grpId="0" animBg="1"/>
      <p:bldP spid="69" grpId="0" animBg="1"/>
      <p:bldP spid="75" grpId="0"/>
      <p:bldP spid="161" grpId="0" animBg="1"/>
      <p:bldP spid="1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ハザードへの対処</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24</a:t>
            </a:fld>
            <a:endParaRPr kumimoji="1" lang="ja-JP" altLang="en-US"/>
          </a:p>
        </p:txBody>
      </p:sp>
      <p:sp>
        <p:nvSpPr>
          <p:cNvPr id="6" name="右矢印 5"/>
          <p:cNvSpPr/>
          <p:nvPr/>
        </p:nvSpPr>
        <p:spPr>
          <a:xfrm>
            <a:off x="5284021" y="3645126"/>
            <a:ext cx="296091" cy="20029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2331693" y="4084410"/>
            <a:ext cx="296091" cy="20029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4719" y="1311151"/>
            <a:ext cx="7565130" cy="461665"/>
          </a:xfrm>
          <a:prstGeom prst="rect">
            <a:avLst/>
          </a:prstGeom>
          <a:noFill/>
        </p:spPr>
        <p:txBody>
          <a:bodyPr wrap="square" rtlCol="0">
            <a:spAutoFit/>
          </a:bodyPr>
          <a:lstStyle/>
          <a:p>
            <a:r>
              <a:rPr lang="ja-JP" altLang="en-US" sz="2400" b="1" u="sng" dirty="0">
                <a:latin typeface="游ゴシック" panose="020B0400000000000000" pitchFamily="50" charset="-128"/>
                <a:ea typeface="游ゴシック" panose="020B0400000000000000" pitchFamily="50" charset="-128"/>
              </a:rPr>
              <a:t>一般的な対処法</a:t>
            </a:r>
            <a:endParaRPr kumimoji="1" lang="ja-JP" altLang="en-US" sz="2400" b="1" u="sng"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556936" y="3039343"/>
            <a:ext cx="7565130" cy="461665"/>
          </a:xfrm>
          <a:prstGeom prst="rect">
            <a:avLst/>
          </a:prstGeom>
          <a:noFill/>
        </p:spPr>
        <p:txBody>
          <a:bodyPr wrap="square" rtlCol="0">
            <a:spAutoFit/>
          </a:bodyPr>
          <a:lstStyle/>
          <a:p>
            <a:r>
              <a:rPr lang="ja-JP" altLang="en-US" sz="2400" b="1" u="sng" dirty="0">
                <a:latin typeface="游ゴシック" panose="020B0400000000000000" pitchFamily="50" charset="-128"/>
                <a:ea typeface="游ゴシック" panose="020B0400000000000000" pitchFamily="50" charset="-128"/>
              </a:rPr>
              <a:t>ハードウェアやプログラムの変更による解決</a:t>
            </a:r>
          </a:p>
        </p:txBody>
      </p:sp>
      <p:sp>
        <p:nvSpPr>
          <p:cNvPr id="11" name="テキスト ボックス 10"/>
          <p:cNvSpPr txBox="1"/>
          <p:nvPr/>
        </p:nvSpPr>
        <p:spPr>
          <a:xfrm>
            <a:off x="611560" y="1727178"/>
            <a:ext cx="8664154" cy="907941"/>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保守的な方法： </a:t>
            </a:r>
            <a:r>
              <a:rPr lang="ja-JP" altLang="en-US" sz="2000" dirty="0">
                <a:solidFill>
                  <a:srgbClr val="C00000"/>
                </a:solidFill>
                <a:latin typeface="游ゴシック Medium" panose="020B0500000000000000" pitchFamily="50" charset="-128"/>
                <a:ea typeface="游ゴシック Medium" panose="020B0500000000000000" pitchFamily="50" charset="-128"/>
              </a:rPr>
              <a:t>ストール</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（パイプラインストール）</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積極的な方法： </a:t>
            </a:r>
            <a:r>
              <a:rPr lang="ja-JP" altLang="en-US" sz="2000" dirty="0">
                <a:solidFill>
                  <a:srgbClr val="C00000"/>
                </a:solidFill>
                <a:latin typeface="游ゴシック Medium" panose="020B0500000000000000" pitchFamily="50" charset="-128"/>
                <a:ea typeface="游ゴシック Medium" panose="020B0500000000000000" pitchFamily="50" charset="-128"/>
              </a:rPr>
              <a:t>投機的に処理</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を行い，投機が間違っていたら再実行</a:t>
            </a:r>
          </a:p>
        </p:txBody>
      </p:sp>
      <p:sp>
        <p:nvSpPr>
          <p:cNvPr id="12" name="テキスト ボックス 11"/>
          <p:cNvSpPr txBox="1"/>
          <p:nvPr/>
        </p:nvSpPr>
        <p:spPr>
          <a:xfrm>
            <a:off x="611560" y="3517786"/>
            <a:ext cx="8664154" cy="907941"/>
          </a:xfrm>
          <a:prstGeom prst="rect">
            <a:avLst/>
          </a:prstGeom>
          <a:noFill/>
        </p:spPr>
        <p:txBody>
          <a:bodyPr wrap="square" rtlCol="0">
            <a:spAutoFit/>
          </a:bodyPr>
          <a:lstStyle/>
          <a:p>
            <a:pPr marL="342900" indent="-342900">
              <a:lnSpc>
                <a:spcPct val="120000"/>
              </a:lnSpc>
              <a:spcAft>
                <a:spcPts val="600"/>
              </a:spcAft>
              <a:buClr>
                <a:schemeClr val="tx1"/>
              </a:buClr>
              <a:buFont typeface="Wingdings" panose="05000000000000000000" pitchFamily="2" charset="2"/>
              <a:buChar char="n"/>
            </a:pPr>
            <a:r>
              <a:rPr lang="ja-JP" altLang="en-US" sz="2000" dirty="0">
                <a:solidFill>
                  <a:srgbClr val="C00000"/>
                </a:solidFill>
                <a:latin typeface="游ゴシック Medium" panose="020B0500000000000000" pitchFamily="50" charset="-128"/>
                <a:ea typeface="游ゴシック Medium" panose="020B0500000000000000" pitchFamily="50" charset="-128"/>
              </a:rPr>
              <a:t>バイパシング</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（フォワーディング）　　　データハザードの一部</a:t>
            </a:r>
          </a:p>
          <a:p>
            <a:pPr marL="342900" indent="-342900">
              <a:lnSpc>
                <a:spcPct val="120000"/>
              </a:lnSpc>
              <a:spcAft>
                <a:spcPts val="600"/>
              </a:spcAft>
              <a:buClr>
                <a:schemeClr val="tx1"/>
              </a:buClr>
              <a:buFont typeface="Wingdings" panose="05000000000000000000" pitchFamily="2" charset="2"/>
              <a:buChar char="n"/>
            </a:pPr>
            <a:r>
              <a:rPr lang="ja-JP" altLang="en-US" sz="2000" dirty="0">
                <a:solidFill>
                  <a:srgbClr val="C00000"/>
                </a:solidFill>
                <a:latin typeface="游ゴシック Medium" panose="020B0500000000000000" pitchFamily="50" charset="-128"/>
                <a:ea typeface="游ゴシック Medium" panose="020B0500000000000000" pitchFamily="50" charset="-128"/>
              </a:rPr>
              <a:t>遅延分岐</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制御ハザードの一部</a:t>
            </a:r>
          </a:p>
        </p:txBody>
      </p:sp>
    </p:spTree>
    <p:extLst>
      <p:ext uri="{BB962C8B-B14F-4D97-AF65-F5344CB8AC3E}">
        <p14:creationId xmlns:p14="http://schemas.microsoft.com/office/powerpoint/2010/main" val="126701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ストール</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25</a:t>
            </a:fld>
            <a:endParaRPr kumimoji="1" lang="ja-JP" altLang="en-US"/>
          </a:p>
        </p:txBody>
      </p:sp>
      <p:grpSp>
        <p:nvGrpSpPr>
          <p:cNvPr id="6" name="グループ化 5"/>
          <p:cNvGrpSpPr/>
          <p:nvPr/>
        </p:nvGrpSpPr>
        <p:grpSpPr>
          <a:xfrm>
            <a:off x="2891571" y="2852936"/>
            <a:ext cx="3054942" cy="1844664"/>
            <a:chOff x="2848379" y="2917308"/>
            <a:chExt cx="3054942" cy="2451865"/>
          </a:xfrm>
        </p:grpSpPr>
        <p:cxnSp>
          <p:nvCxnSpPr>
            <p:cNvPr id="7" name="直線コネクタ 6"/>
            <p:cNvCxnSpPr/>
            <p:nvPr/>
          </p:nvCxnSpPr>
          <p:spPr>
            <a:xfrm>
              <a:off x="2848379" y="2926385"/>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283461"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723482"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160678"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594815" y="2920114"/>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032011" y="2918711"/>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463299"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903321"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直線矢印コネクタ 14"/>
          <p:cNvCxnSpPr/>
          <p:nvPr/>
        </p:nvCxnSpPr>
        <p:spPr>
          <a:xfrm>
            <a:off x="2466056" y="3621717"/>
            <a:ext cx="50079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505484" y="3467828"/>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17" name="直線コネクタ 16"/>
          <p:cNvCxnSpPr/>
          <p:nvPr/>
        </p:nvCxnSpPr>
        <p:spPr>
          <a:xfrm>
            <a:off x="2458047" y="2870985"/>
            <a:ext cx="0" cy="1826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89924" y="3746004"/>
            <a:ext cx="1457450" cy="307777"/>
          </a:xfrm>
          <a:prstGeom prst="rect">
            <a:avLst/>
          </a:prstGeom>
          <a:noFill/>
        </p:spPr>
        <p:txBody>
          <a:bodyPr wrap="none" rtlCol="0">
            <a:spAutoFit/>
          </a:bodyPr>
          <a:lstStyle/>
          <a:p>
            <a:r>
              <a:rPr lang="en-US" altLang="ja-JP" sz="1400" dirty="0"/>
              <a:t>add $t1,$s0,$s2</a:t>
            </a:r>
          </a:p>
        </p:txBody>
      </p:sp>
      <p:sp>
        <p:nvSpPr>
          <p:cNvPr id="19" name="テキスト ボックス 18"/>
          <p:cNvSpPr txBox="1"/>
          <p:nvPr/>
        </p:nvSpPr>
        <p:spPr>
          <a:xfrm>
            <a:off x="989924" y="4131580"/>
            <a:ext cx="1417376" cy="307777"/>
          </a:xfrm>
          <a:prstGeom prst="rect">
            <a:avLst/>
          </a:prstGeom>
          <a:noFill/>
        </p:spPr>
        <p:txBody>
          <a:bodyPr wrap="none" rtlCol="0">
            <a:spAutoFit/>
          </a:bodyPr>
          <a:lstStyle/>
          <a:p>
            <a:r>
              <a:rPr lang="en-US" altLang="ja-JP" sz="1400" dirty="0"/>
              <a:t>add $t2,$t1,$s3</a:t>
            </a:r>
          </a:p>
        </p:txBody>
      </p:sp>
      <p:cxnSp>
        <p:nvCxnSpPr>
          <p:cNvPr id="20" name="直線コネクタ 19"/>
          <p:cNvCxnSpPr/>
          <p:nvPr/>
        </p:nvCxnSpPr>
        <p:spPr>
          <a:xfrm>
            <a:off x="1713840" y="4512239"/>
            <a:ext cx="0" cy="2477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627784" y="5024144"/>
            <a:ext cx="3986989" cy="338554"/>
          </a:xfrm>
          <a:prstGeom prst="rect">
            <a:avLst/>
          </a:prstGeom>
          <a:noFill/>
        </p:spPr>
        <p:txBody>
          <a:bodyPr wrap="none" rtlCol="0">
            <a:spAutoFit/>
          </a:bodyPr>
          <a:lstStyle/>
          <a:p>
            <a:r>
              <a:rPr kumimoji="1" lang="en-US" altLang="ja-JP" sz="1600" dirty="0"/>
              <a:t>[ </a:t>
            </a:r>
            <a:r>
              <a:rPr kumimoji="1" lang="ja-JP" altLang="en-US" sz="1600" dirty="0"/>
              <a:t>データハザード時にストールを行</a:t>
            </a:r>
            <a:r>
              <a:rPr lang="ja-JP" altLang="en-US" sz="1600" dirty="0"/>
              <a:t>った</a:t>
            </a:r>
            <a:r>
              <a:rPr kumimoji="1" lang="ja-JP" altLang="en-US" sz="1600" dirty="0"/>
              <a:t>場合 </a:t>
            </a:r>
            <a:r>
              <a:rPr kumimoji="1" lang="en-US" altLang="ja-JP" sz="1600" dirty="0"/>
              <a:t>]</a:t>
            </a:r>
            <a:endParaRPr kumimoji="1" lang="ja-JP" altLang="en-US" sz="1600" dirty="0"/>
          </a:p>
        </p:txBody>
      </p:sp>
      <p:grpSp>
        <p:nvGrpSpPr>
          <p:cNvPr id="22" name="グループ化 21"/>
          <p:cNvGrpSpPr/>
          <p:nvPr/>
        </p:nvGrpSpPr>
        <p:grpSpPr>
          <a:xfrm>
            <a:off x="3715859" y="3726892"/>
            <a:ext cx="1108433" cy="727487"/>
            <a:chOff x="2946357" y="5415962"/>
            <a:chExt cx="1108433" cy="727487"/>
          </a:xfrm>
        </p:grpSpPr>
        <p:sp>
          <p:nvSpPr>
            <p:cNvPr id="25" name="正方形/長方形 24"/>
            <p:cNvSpPr/>
            <p:nvPr/>
          </p:nvSpPr>
          <p:spPr>
            <a:xfrm>
              <a:off x="2994553" y="5779465"/>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26" name="テキスト ボックス 25"/>
            <p:cNvSpPr txBox="1"/>
            <p:nvPr/>
          </p:nvSpPr>
          <p:spPr>
            <a:xfrm>
              <a:off x="3042686" y="5816655"/>
              <a:ext cx="338554" cy="276999"/>
            </a:xfrm>
            <a:prstGeom prst="rect">
              <a:avLst/>
            </a:prstGeom>
            <a:noFill/>
            <a:ln>
              <a:noFill/>
            </a:ln>
          </p:spPr>
          <p:txBody>
            <a:bodyPr wrap="none" rtlCol="0">
              <a:spAutoFit/>
            </a:bodyPr>
            <a:lstStyle/>
            <a:p>
              <a:r>
                <a:rPr kumimoji="1" lang="en-US" altLang="ja-JP" sz="1200" dirty="0">
                  <a:solidFill>
                    <a:schemeClr val="bg1">
                      <a:lumMod val="75000"/>
                    </a:schemeClr>
                  </a:solidFill>
                </a:rPr>
                <a:t>ID</a:t>
              </a:r>
              <a:endParaRPr kumimoji="1" lang="ja-JP" altLang="en-US" sz="1200" dirty="0">
                <a:solidFill>
                  <a:schemeClr val="bg1">
                    <a:lumMod val="75000"/>
                  </a:schemeClr>
                </a:solidFill>
              </a:endParaRPr>
            </a:p>
          </p:txBody>
        </p:sp>
        <p:sp>
          <p:nvSpPr>
            <p:cNvPr id="29" name="正方形/長方形 28"/>
            <p:cNvSpPr/>
            <p:nvPr/>
          </p:nvSpPr>
          <p:spPr>
            <a:xfrm>
              <a:off x="3436633" y="5778194"/>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30" name="テキスト ボックス 29"/>
            <p:cNvSpPr txBox="1"/>
            <p:nvPr/>
          </p:nvSpPr>
          <p:spPr>
            <a:xfrm>
              <a:off x="3481460" y="5830381"/>
              <a:ext cx="573330" cy="276999"/>
            </a:xfrm>
            <a:prstGeom prst="rect">
              <a:avLst/>
            </a:prstGeom>
            <a:noFill/>
            <a:ln>
              <a:noFill/>
            </a:ln>
          </p:spPr>
          <p:txBody>
            <a:bodyPr wrap="square" rtlCol="0">
              <a:spAutoFit/>
            </a:bodyPr>
            <a:lstStyle/>
            <a:p>
              <a:r>
                <a:rPr kumimoji="1" lang="en-US" altLang="ja-JP" sz="1200" dirty="0">
                  <a:solidFill>
                    <a:schemeClr val="bg1">
                      <a:lumMod val="75000"/>
                    </a:schemeClr>
                  </a:solidFill>
                </a:rPr>
                <a:t>ID</a:t>
              </a:r>
              <a:endParaRPr kumimoji="1" lang="ja-JP" altLang="en-US" sz="1200" dirty="0">
                <a:solidFill>
                  <a:schemeClr val="bg1">
                    <a:lumMod val="75000"/>
                  </a:schemeClr>
                </a:solidFill>
              </a:endParaRPr>
            </a:p>
          </p:txBody>
        </p:sp>
        <p:sp>
          <p:nvSpPr>
            <p:cNvPr id="23" name="正方形/長方形 22"/>
            <p:cNvSpPr/>
            <p:nvPr/>
          </p:nvSpPr>
          <p:spPr>
            <a:xfrm>
              <a:off x="2994603" y="5417233"/>
              <a:ext cx="437196" cy="363984"/>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24" name="テキスト ボックス 23"/>
            <p:cNvSpPr txBox="1"/>
            <p:nvPr/>
          </p:nvSpPr>
          <p:spPr>
            <a:xfrm>
              <a:off x="2946357" y="5454423"/>
              <a:ext cx="573330" cy="276999"/>
            </a:xfrm>
            <a:prstGeom prst="rect">
              <a:avLst/>
            </a:prstGeom>
            <a:noFill/>
            <a:ln>
              <a:noFill/>
            </a:ln>
          </p:spPr>
          <p:txBody>
            <a:bodyPr wrap="square" rtlCol="0">
              <a:spAutoFit/>
            </a:bodyPr>
            <a:lstStyle/>
            <a:p>
              <a:r>
                <a:rPr kumimoji="1" lang="en-US" altLang="ja-JP" sz="1200" dirty="0"/>
                <a:t>MEM</a:t>
              </a:r>
              <a:endParaRPr kumimoji="1" lang="ja-JP" altLang="en-US" sz="1200" dirty="0"/>
            </a:p>
          </p:txBody>
        </p:sp>
        <p:sp>
          <p:nvSpPr>
            <p:cNvPr id="27" name="正方形/長方形 26"/>
            <p:cNvSpPr/>
            <p:nvPr/>
          </p:nvSpPr>
          <p:spPr>
            <a:xfrm>
              <a:off x="3435102" y="5415962"/>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28" name="テキスト ボックス 27"/>
            <p:cNvSpPr txBox="1"/>
            <p:nvPr/>
          </p:nvSpPr>
          <p:spPr>
            <a:xfrm>
              <a:off x="3442371" y="5453152"/>
              <a:ext cx="433132" cy="276999"/>
            </a:xfrm>
            <a:prstGeom prst="rect">
              <a:avLst/>
            </a:prstGeom>
            <a:noFill/>
            <a:ln>
              <a:noFill/>
            </a:ln>
          </p:spPr>
          <p:txBody>
            <a:bodyPr wrap="none" rtlCol="0">
              <a:spAutoFit/>
            </a:bodyPr>
            <a:lstStyle/>
            <a:p>
              <a:r>
                <a:rPr kumimoji="1" lang="en-US" altLang="ja-JP" sz="1200" dirty="0"/>
                <a:t>WB</a:t>
              </a:r>
              <a:endParaRPr kumimoji="1" lang="ja-JP" altLang="en-US" sz="1200" dirty="0"/>
            </a:p>
          </p:txBody>
        </p:sp>
      </p:grpSp>
      <p:grpSp>
        <p:nvGrpSpPr>
          <p:cNvPr id="31" name="グループ化 30"/>
          <p:cNvGrpSpPr/>
          <p:nvPr/>
        </p:nvGrpSpPr>
        <p:grpSpPr>
          <a:xfrm>
            <a:off x="2456386" y="3726195"/>
            <a:ext cx="1309900" cy="726216"/>
            <a:chOff x="1686884" y="5416635"/>
            <a:chExt cx="1309900" cy="726216"/>
          </a:xfrm>
        </p:grpSpPr>
        <p:sp>
          <p:nvSpPr>
            <p:cNvPr id="32" name="正方形/長方形 31"/>
            <p:cNvSpPr/>
            <p:nvPr/>
          </p:nvSpPr>
          <p:spPr>
            <a:xfrm>
              <a:off x="2124639" y="5778867"/>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テキスト ボックス 32"/>
            <p:cNvSpPr txBox="1"/>
            <p:nvPr/>
          </p:nvSpPr>
          <p:spPr>
            <a:xfrm>
              <a:off x="2191777" y="5814577"/>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nvGrpSpPr>
            <p:cNvPr id="34" name="グループ化 33"/>
            <p:cNvGrpSpPr/>
            <p:nvPr/>
          </p:nvGrpSpPr>
          <p:grpSpPr>
            <a:xfrm>
              <a:off x="2560734" y="5778867"/>
              <a:ext cx="434172" cy="363984"/>
              <a:chOff x="4303996" y="3484928"/>
              <a:chExt cx="434172" cy="363984"/>
            </a:xfrm>
          </p:grpSpPr>
          <p:sp>
            <p:nvSpPr>
              <p:cNvPr id="45" name="正方形/長方形 44"/>
              <p:cNvSpPr/>
              <p:nvPr/>
            </p:nvSpPr>
            <p:spPr>
              <a:xfrm>
                <a:off x="4303996" y="3484928"/>
                <a:ext cx="434172"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6" name="テキスト ボックス 45"/>
              <p:cNvSpPr txBox="1"/>
              <p:nvPr/>
            </p:nvSpPr>
            <p:spPr>
              <a:xfrm>
                <a:off x="4351848" y="3522118"/>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35" name="グループ化 34"/>
            <p:cNvGrpSpPr/>
            <p:nvPr/>
          </p:nvGrpSpPr>
          <p:grpSpPr>
            <a:xfrm>
              <a:off x="1686884" y="5416635"/>
              <a:ext cx="1309900" cy="363984"/>
              <a:chOff x="1686884" y="3122696"/>
              <a:chExt cx="1309900" cy="363984"/>
            </a:xfrm>
          </p:grpSpPr>
          <p:grpSp>
            <p:nvGrpSpPr>
              <p:cNvPr id="36" name="グループ化 35"/>
              <p:cNvGrpSpPr/>
              <p:nvPr/>
            </p:nvGrpSpPr>
            <p:grpSpPr>
              <a:xfrm>
                <a:off x="1686884" y="3122696"/>
                <a:ext cx="437196" cy="363984"/>
                <a:chOff x="1704670" y="3566186"/>
                <a:chExt cx="437196" cy="363984"/>
              </a:xfrm>
            </p:grpSpPr>
            <p:sp>
              <p:nvSpPr>
                <p:cNvPr id="43" name="正方形/長方形 42"/>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4" name="テキスト ボックス 43"/>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nvGrpSpPr>
              <p:cNvPr id="37" name="グループ化 36"/>
              <p:cNvGrpSpPr/>
              <p:nvPr/>
            </p:nvGrpSpPr>
            <p:grpSpPr>
              <a:xfrm>
                <a:off x="2122979" y="3122696"/>
                <a:ext cx="437196" cy="363984"/>
                <a:chOff x="2122979" y="3122696"/>
                <a:chExt cx="437196" cy="363984"/>
              </a:xfrm>
            </p:grpSpPr>
            <p:sp>
              <p:nvSpPr>
                <p:cNvPr id="41" name="正方形/長方形 40"/>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テキスト ボックス 41"/>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38" name="グループ化 37"/>
              <p:cNvGrpSpPr/>
              <p:nvPr/>
            </p:nvGrpSpPr>
            <p:grpSpPr>
              <a:xfrm>
                <a:off x="2559588" y="3122696"/>
                <a:ext cx="437196" cy="363984"/>
                <a:chOff x="2559588" y="3122696"/>
                <a:chExt cx="437196" cy="363984"/>
              </a:xfrm>
            </p:grpSpPr>
            <p:sp>
              <p:nvSpPr>
                <p:cNvPr id="39" name="正方形/長方形 38"/>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0" name="テキスト ボックス 39"/>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grpSp>
      <p:sp>
        <p:nvSpPr>
          <p:cNvPr id="48" name="テキスト ボックス 47"/>
          <p:cNvSpPr txBox="1"/>
          <p:nvPr/>
        </p:nvSpPr>
        <p:spPr>
          <a:xfrm>
            <a:off x="1432185" y="3284904"/>
            <a:ext cx="971741" cy="307777"/>
          </a:xfrm>
          <a:prstGeom prst="rect">
            <a:avLst/>
          </a:prstGeom>
          <a:noFill/>
        </p:spPr>
        <p:txBody>
          <a:bodyPr wrap="none" rtlCol="0">
            <a:spAutoFit/>
          </a:bodyPr>
          <a:lstStyle/>
          <a:p>
            <a:r>
              <a:rPr lang="en-US" altLang="ja-JP" sz="1400" dirty="0"/>
              <a:t>$t1</a:t>
            </a:r>
            <a:r>
              <a:rPr lang="ja-JP" altLang="en-US" sz="1400" dirty="0"/>
              <a:t>の中身</a:t>
            </a:r>
            <a:endParaRPr lang="en-US" altLang="ja-JP" sz="1400" dirty="0"/>
          </a:p>
        </p:txBody>
      </p:sp>
      <p:sp>
        <p:nvSpPr>
          <p:cNvPr id="49" name="テキスト ボックス 48"/>
          <p:cNvSpPr txBox="1"/>
          <p:nvPr/>
        </p:nvSpPr>
        <p:spPr>
          <a:xfrm>
            <a:off x="1393570" y="3069028"/>
            <a:ext cx="1011815" cy="307777"/>
          </a:xfrm>
          <a:prstGeom prst="rect">
            <a:avLst/>
          </a:prstGeom>
          <a:noFill/>
        </p:spPr>
        <p:txBody>
          <a:bodyPr wrap="none" rtlCol="0">
            <a:spAutoFit/>
          </a:bodyPr>
          <a:lstStyle/>
          <a:p>
            <a:r>
              <a:rPr lang="en-US" altLang="ja-JP" sz="1400" dirty="0"/>
              <a:t>$s2</a:t>
            </a:r>
            <a:r>
              <a:rPr lang="ja-JP" altLang="en-US" sz="1400" dirty="0"/>
              <a:t>の中身</a:t>
            </a:r>
            <a:endParaRPr lang="en-US" altLang="ja-JP" sz="1400" dirty="0"/>
          </a:p>
        </p:txBody>
      </p:sp>
      <p:sp>
        <p:nvSpPr>
          <p:cNvPr id="50" name="テキスト ボックス 49"/>
          <p:cNvSpPr txBox="1"/>
          <p:nvPr/>
        </p:nvSpPr>
        <p:spPr>
          <a:xfrm>
            <a:off x="1395799" y="2852936"/>
            <a:ext cx="1011815" cy="307777"/>
          </a:xfrm>
          <a:prstGeom prst="rect">
            <a:avLst/>
          </a:prstGeom>
          <a:noFill/>
        </p:spPr>
        <p:txBody>
          <a:bodyPr wrap="none" rtlCol="0">
            <a:spAutoFit/>
          </a:bodyPr>
          <a:lstStyle/>
          <a:p>
            <a:r>
              <a:rPr lang="en-US" altLang="ja-JP" sz="1400" dirty="0"/>
              <a:t>$s0</a:t>
            </a:r>
            <a:r>
              <a:rPr lang="ja-JP" altLang="en-US" sz="1400" dirty="0"/>
              <a:t>の中身</a:t>
            </a:r>
            <a:endParaRPr lang="en-US" altLang="ja-JP" sz="1400" dirty="0"/>
          </a:p>
        </p:txBody>
      </p:sp>
      <p:grpSp>
        <p:nvGrpSpPr>
          <p:cNvPr id="51" name="グループ化 50"/>
          <p:cNvGrpSpPr/>
          <p:nvPr/>
        </p:nvGrpSpPr>
        <p:grpSpPr>
          <a:xfrm>
            <a:off x="3763533" y="2873025"/>
            <a:ext cx="881869" cy="708168"/>
            <a:chOff x="2994031" y="4673980"/>
            <a:chExt cx="881869" cy="708168"/>
          </a:xfrm>
          <a:solidFill>
            <a:srgbClr val="00B0F0"/>
          </a:solidFill>
        </p:grpSpPr>
        <p:grpSp>
          <p:nvGrpSpPr>
            <p:cNvPr id="52" name="グループ化 51"/>
            <p:cNvGrpSpPr/>
            <p:nvPr/>
          </p:nvGrpSpPr>
          <p:grpSpPr>
            <a:xfrm>
              <a:off x="3431553" y="5102995"/>
              <a:ext cx="437196" cy="276999"/>
              <a:chOff x="1704670" y="3508188"/>
              <a:chExt cx="437196" cy="485026"/>
            </a:xfrm>
            <a:grpFill/>
          </p:grpSpPr>
          <p:sp>
            <p:nvSpPr>
              <p:cNvPr id="68" name="正方形/長方形 67"/>
              <p:cNvSpPr/>
              <p:nvPr/>
            </p:nvSpPr>
            <p:spPr>
              <a:xfrm>
                <a:off x="1704670" y="3570342"/>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69" name="テキスト ボックス 68"/>
              <p:cNvSpPr txBox="1"/>
              <p:nvPr/>
            </p:nvSpPr>
            <p:spPr>
              <a:xfrm>
                <a:off x="1709542" y="3508188"/>
                <a:ext cx="428131" cy="485026"/>
              </a:xfrm>
              <a:prstGeom prst="rect">
                <a:avLst/>
              </a:prstGeom>
              <a:noFill/>
              <a:ln>
                <a:noFill/>
              </a:ln>
            </p:spPr>
            <p:txBody>
              <a:bodyPr wrap="none" rtlCol="0">
                <a:spAutoFit/>
              </a:bodyPr>
              <a:lstStyle/>
              <a:p>
                <a:r>
                  <a:rPr kumimoji="1" lang="en-US" altLang="ja-JP" sz="1200" dirty="0"/>
                  <a:t>110</a:t>
                </a:r>
                <a:endParaRPr kumimoji="1" lang="ja-JP" altLang="en-US" sz="1200" dirty="0"/>
              </a:p>
            </p:txBody>
          </p:sp>
        </p:grpSp>
        <p:grpSp>
          <p:nvGrpSpPr>
            <p:cNvPr id="53" name="グループ化 52"/>
            <p:cNvGrpSpPr/>
            <p:nvPr/>
          </p:nvGrpSpPr>
          <p:grpSpPr>
            <a:xfrm>
              <a:off x="3431553" y="4889215"/>
              <a:ext cx="437196" cy="276999"/>
              <a:chOff x="1704670" y="3508188"/>
              <a:chExt cx="437196" cy="485026"/>
            </a:xfrm>
            <a:grpFill/>
          </p:grpSpPr>
          <p:sp>
            <p:nvSpPr>
              <p:cNvPr id="66" name="正方形/長方形 65"/>
              <p:cNvSpPr/>
              <p:nvPr/>
            </p:nvSpPr>
            <p:spPr>
              <a:xfrm>
                <a:off x="1704670" y="3567102"/>
                <a:ext cx="437196" cy="36722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67" name="テキスト ボックス 66"/>
              <p:cNvSpPr txBox="1"/>
              <p:nvPr/>
            </p:nvSpPr>
            <p:spPr>
              <a:xfrm>
                <a:off x="1741974" y="3508188"/>
                <a:ext cx="354584" cy="485026"/>
              </a:xfrm>
              <a:prstGeom prst="rect">
                <a:avLst/>
              </a:prstGeom>
              <a:noFill/>
              <a:ln>
                <a:noFill/>
              </a:ln>
            </p:spPr>
            <p:txBody>
              <a:bodyPr wrap="none" rtlCol="0">
                <a:spAutoFit/>
              </a:bodyPr>
              <a:lstStyle/>
              <a:p>
                <a:r>
                  <a:rPr kumimoji="1" lang="en-US" altLang="ja-JP" sz="1200" dirty="0"/>
                  <a:t>10</a:t>
                </a:r>
                <a:endParaRPr kumimoji="1" lang="ja-JP" altLang="en-US" sz="1200" dirty="0"/>
              </a:p>
            </p:txBody>
          </p:sp>
        </p:grpSp>
        <p:grpSp>
          <p:nvGrpSpPr>
            <p:cNvPr id="54" name="グループ化 53"/>
            <p:cNvGrpSpPr/>
            <p:nvPr/>
          </p:nvGrpSpPr>
          <p:grpSpPr>
            <a:xfrm>
              <a:off x="3431484" y="4674683"/>
              <a:ext cx="444416" cy="276999"/>
              <a:chOff x="1704670" y="3508188"/>
              <a:chExt cx="444416" cy="485026"/>
            </a:xfrm>
            <a:grpFill/>
          </p:grpSpPr>
          <p:sp>
            <p:nvSpPr>
              <p:cNvPr id="64" name="正方形/長方形 63"/>
              <p:cNvSpPr/>
              <p:nvPr/>
            </p:nvSpPr>
            <p:spPr>
              <a:xfrm>
                <a:off x="1704670" y="3570342"/>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65" name="テキスト ボックス 64"/>
              <p:cNvSpPr txBox="1"/>
              <p:nvPr/>
            </p:nvSpPr>
            <p:spPr>
              <a:xfrm>
                <a:off x="1709542" y="3508188"/>
                <a:ext cx="439544" cy="485026"/>
              </a:xfrm>
              <a:prstGeom prst="rect">
                <a:avLst/>
              </a:prstGeom>
              <a:noFill/>
              <a:ln>
                <a:noFill/>
              </a:ln>
            </p:spPr>
            <p:txBody>
              <a:bodyPr wrap="none" rtlCol="0">
                <a:spAutoFit/>
              </a:bodyPr>
              <a:lstStyle/>
              <a:p>
                <a:r>
                  <a:rPr kumimoji="1" lang="en-US" altLang="ja-JP" sz="1200" dirty="0"/>
                  <a:t>100</a:t>
                </a:r>
                <a:endParaRPr kumimoji="1" lang="ja-JP" altLang="en-US" sz="1200" dirty="0"/>
              </a:p>
            </p:txBody>
          </p:sp>
        </p:grpSp>
        <p:grpSp>
          <p:nvGrpSpPr>
            <p:cNvPr id="55" name="グループ化 54"/>
            <p:cNvGrpSpPr/>
            <p:nvPr/>
          </p:nvGrpSpPr>
          <p:grpSpPr>
            <a:xfrm>
              <a:off x="2994100" y="5105149"/>
              <a:ext cx="437196" cy="276999"/>
              <a:chOff x="1704670" y="3508188"/>
              <a:chExt cx="437196" cy="485026"/>
            </a:xfrm>
            <a:grpFill/>
          </p:grpSpPr>
          <p:sp>
            <p:nvSpPr>
              <p:cNvPr id="62" name="正方形/長方形 61"/>
              <p:cNvSpPr/>
              <p:nvPr/>
            </p:nvSpPr>
            <p:spPr>
              <a:xfrm>
                <a:off x="1704670" y="3570342"/>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63" name="テキスト ボックス 62"/>
              <p:cNvSpPr txBox="1"/>
              <p:nvPr/>
            </p:nvSpPr>
            <p:spPr>
              <a:xfrm>
                <a:off x="1778694" y="3508188"/>
                <a:ext cx="269626" cy="485026"/>
              </a:xfrm>
              <a:prstGeom prst="rect">
                <a:avLst/>
              </a:prstGeom>
              <a:noFill/>
              <a:ln>
                <a:noFill/>
              </a:ln>
            </p:spPr>
            <p:txBody>
              <a:bodyPr wrap="none" rtlCol="0">
                <a:spAutoFit/>
              </a:bodyPr>
              <a:lstStyle/>
              <a:p>
                <a:r>
                  <a:rPr kumimoji="1" lang="en-US" altLang="ja-JP" sz="1200" dirty="0"/>
                  <a:t>0</a:t>
                </a:r>
                <a:endParaRPr kumimoji="1" lang="ja-JP" altLang="en-US" sz="1200" dirty="0"/>
              </a:p>
            </p:txBody>
          </p:sp>
        </p:grpSp>
        <p:grpSp>
          <p:nvGrpSpPr>
            <p:cNvPr id="56" name="グループ化 55"/>
            <p:cNvGrpSpPr/>
            <p:nvPr/>
          </p:nvGrpSpPr>
          <p:grpSpPr>
            <a:xfrm>
              <a:off x="2994100" y="4891369"/>
              <a:ext cx="437196" cy="276999"/>
              <a:chOff x="1704670" y="3508188"/>
              <a:chExt cx="437196" cy="485026"/>
            </a:xfrm>
            <a:grpFill/>
          </p:grpSpPr>
          <p:sp>
            <p:nvSpPr>
              <p:cNvPr id="60" name="正方形/長方形 59"/>
              <p:cNvSpPr/>
              <p:nvPr/>
            </p:nvSpPr>
            <p:spPr>
              <a:xfrm>
                <a:off x="1704670" y="3567102"/>
                <a:ext cx="437196" cy="36722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61" name="テキスト ボックス 60"/>
              <p:cNvSpPr txBox="1"/>
              <p:nvPr/>
            </p:nvSpPr>
            <p:spPr>
              <a:xfrm>
                <a:off x="1741974" y="3508188"/>
                <a:ext cx="354584" cy="485026"/>
              </a:xfrm>
              <a:prstGeom prst="rect">
                <a:avLst/>
              </a:prstGeom>
              <a:noFill/>
              <a:ln>
                <a:noFill/>
              </a:ln>
            </p:spPr>
            <p:txBody>
              <a:bodyPr wrap="none" rtlCol="0">
                <a:spAutoFit/>
              </a:bodyPr>
              <a:lstStyle/>
              <a:p>
                <a:r>
                  <a:rPr kumimoji="1" lang="en-US" altLang="ja-JP" sz="1200" dirty="0"/>
                  <a:t>10</a:t>
                </a:r>
                <a:endParaRPr kumimoji="1" lang="ja-JP" altLang="en-US" sz="1200" dirty="0"/>
              </a:p>
            </p:txBody>
          </p:sp>
        </p:grpSp>
        <p:grpSp>
          <p:nvGrpSpPr>
            <p:cNvPr id="57" name="グループ化 56"/>
            <p:cNvGrpSpPr/>
            <p:nvPr/>
          </p:nvGrpSpPr>
          <p:grpSpPr>
            <a:xfrm>
              <a:off x="2994031" y="4673980"/>
              <a:ext cx="444416" cy="276999"/>
              <a:chOff x="1704670" y="3508188"/>
              <a:chExt cx="444416" cy="485026"/>
            </a:xfrm>
            <a:grpFill/>
          </p:grpSpPr>
          <p:sp>
            <p:nvSpPr>
              <p:cNvPr id="58" name="正方形/長方形 57"/>
              <p:cNvSpPr/>
              <p:nvPr/>
            </p:nvSpPr>
            <p:spPr>
              <a:xfrm>
                <a:off x="1704670" y="3570342"/>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59" name="テキスト ボックス 58"/>
              <p:cNvSpPr txBox="1"/>
              <p:nvPr/>
            </p:nvSpPr>
            <p:spPr>
              <a:xfrm>
                <a:off x="1709542" y="3508188"/>
                <a:ext cx="439544" cy="485026"/>
              </a:xfrm>
              <a:prstGeom prst="rect">
                <a:avLst/>
              </a:prstGeom>
              <a:noFill/>
              <a:ln>
                <a:noFill/>
              </a:ln>
            </p:spPr>
            <p:txBody>
              <a:bodyPr wrap="none" rtlCol="0">
                <a:spAutoFit/>
              </a:bodyPr>
              <a:lstStyle/>
              <a:p>
                <a:r>
                  <a:rPr kumimoji="1" lang="en-US" altLang="ja-JP" sz="1200" dirty="0"/>
                  <a:t>100</a:t>
                </a:r>
                <a:endParaRPr kumimoji="1" lang="ja-JP" altLang="en-US" sz="1200" dirty="0"/>
              </a:p>
            </p:txBody>
          </p:sp>
        </p:grpSp>
      </p:grpSp>
      <p:grpSp>
        <p:nvGrpSpPr>
          <p:cNvPr id="70" name="グループ化 69"/>
          <p:cNvGrpSpPr/>
          <p:nvPr/>
        </p:nvGrpSpPr>
        <p:grpSpPr>
          <a:xfrm>
            <a:off x="2455216" y="2872844"/>
            <a:ext cx="1316343" cy="708186"/>
            <a:chOff x="1685714" y="4673799"/>
            <a:chExt cx="1316343" cy="708186"/>
          </a:xfrm>
        </p:grpSpPr>
        <p:grpSp>
          <p:nvGrpSpPr>
            <p:cNvPr id="71" name="グループ化 70"/>
            <p:cNvGrpSpPr/>
            <p:nvPr/>
          </p:nvGrpSpPr>
          <p:grpSpPr>
            <a:xfrm>
              <a:off x="2557710" y="5104968"/>
              <a:ext cx="437196" cy="276999"/>
              <a:chOff x="1704670" y="3508188"/>
              <a:chExt cx="437196" cy="485026"/>
            </a:xfrm>
          </p:grpSpPr>
          <p:sp>
            <p:nvSpPr>
              <p:cNvPr id="96" name="正方形/長方形 95"/>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7" name="テキスト ボックス 96"/>
              <p:cNvSpPr txBox="1"/>
              <p:nvPr/>
            </p:nvSpPr>
            <p:spPr>
              <a:xfrm>
                <a:off x="1779406" y="3508188"/>
                <a:ext cx="269626" cy="485026"/>
              </a:xfrm>
              <a:prstGeom prst="rect">
                <a:avLst/>
              </a:prstGeom>
              <a:noFill/>
            </p:spPr>
            <p:txBody>
              <a:bodyPr wrap="none" rtlCol="0">
                <a:spAutoFit/>
              </a:bodyPr>
              <a:lstStyle/>
              <a:p>
                <a:r>
                  <a:rPr kumimoji="1" lang="en-US" altLang="ja-JP" sz="1200" dirty="0"/>
                  <a:t>0</a:t>
                </a:r>
                <a:endParaRPr kumimoji="1" lang="ja-JP" altLang="en-US" sz="1200" dirty="0"/>
              </a:p>
            </p:txBody>
          </p:sp>
        </p:grpSp>
        <p:grpSp>
          <p:nvGrpSpPr>
            <p:cNvPr id="72" name="グループ化 71"/>
            <p:cNvGrpSpPr/>
            <p:nvPr/>
          </p:nvGrpSpPr>
          <p:grpSpPr>
            <a:xfrm>
              <a:off x="2557710" y="4891188"/>
              <a:ext cx="437196" cy="276999"/>
              <a:chOff x="1704670" y="3508188"/>
              <a:chExt cx="437196" cy="485026"/>
            </a:xfrm>
          </p:grpSpPr>
          <p:sp>
            <p:nvSpPr>
              <p:cNvPr id="94" name="正方形/長方形 93"/>
              <p:cNvSpPr/>
              <p:nvPr/>
            </p:nvSpPr>
            <p:spPr>
              <a:xfrm>
                <a:off x="1704670" y="3567102"/>
                <a:ext cx="437196" cy="36722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5" name="テキスト ボックス 94"/>
              <p:cNvSpPr txBox="1"/>
              <p:nvPr/>
            </p:nvSpPr>
            <p:spPr>
              <a:xfrm>
                <a:off x="1741974" y="3508188"/>
                <a:ext cx="354584" cy="485026"/>
              </a:xfrm>
              <a:prstGeom prst="rect">
                <a:avLst/>
              </a:prstGeom>
              <a:noFill/>
            </p:spPr>
            <p:txBody>
              <a:bodyPr wrap="none" rtlCol="0">
                <a:spAutoFit/>
              </a:bodyPr>
              <a:lstStyle/>
              <a:p>
                <a:r>
                  <a:rPr kumimoji="1" lang="en-US" altLang="ja-JP" sz="1200" dirty="0"/>
                  <a:t>10</a:t>
                </a:r>
                <a:endParaRPr kumimoji="1" lang="ja-JP" altLang="en-US" sz="1200" dirty="0"/>
              </a:p>
            </p:txBody>
          </p:sp>
        </p:grpSp>
        <p:grpSp>
          <p:nvGrpSpPr>
            <p:cNvPr id="73" name="グループ化 72"/>
            <p:cNvGrpSpPr/>
            <p:nvPr/>
          </p:nvGrpSpPr>
          <p:grpSpPr>
            <a:xfrm>
              <a:off x="2557641" y="4673799"/>
              <a:ext cx="444416" cy="276999"/>
              <a:chOff x="1704670" y="3508188"/>
              <a:chExt cx="444416" cy="485026"/>
            </a:xfrm>
          </p:grpSpPr>
          <p:sp>
            <p:nvSpPr>
              <p:cNvPr id="92" name="正方形/長方形 91"/>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3" name="テキスト ボックス 92"/>
              <p:cNvSpPr txBox="1"/>
              <p:nvPr/>
            </p:nvSpPr>
            <p:spPr>
              <a:xfrm>
                <a:off x="1709542" y="3508188"/>
                <a:ext cx="439544" cy="485026"/>
              </a:xfrm>
              <a:prstGeom prst="rect">
                <a:avLst/>
              </a:prstGeom>
              <a:noFill/>
            </p:spPr>
            <p:txBody>
              <a:bodyPr wrap="none" rtlCol="0">
                <a:spAutoFit/>
              </a:bodyPr>
              <a:lstStyle/>
              <a:p>
                <a:r>
                  <a:rPr kumimoji="1" lang="en-US" altLang="ja-JP" sz="1200" dirty="0"/>
                  <a:t>100</a:t>
                </a:r>
                <a:endParaRPr kumimoji="1" lang="ja-JP" altLang="en-US" sz="1200" dirty="0"/>
              </a:p>
            </p:txBody>
          </p:sp>
        </p:grpSp>
        <p:grpSp>
          <p:nvGrpSpPr>
            <p:cNvPr id="74" name="グループ化 73"/>
            <p:cNvGrpSpPr/>
            <p:nvPr/>
          </p:nvGrpSpPr>
          <p:grpSpPr>
            <a:xfrm>
              <a:off x="2121878" y="5104968"/>
              <a:ext cx="437196" cy="276999"/>
              <a:chOff x="1704670" y="3508188"/>
              <a:chExt cx="437196" cy="485026"/>
            </a:xfrm>
          </p:grpSpPr>
          <p:sp>
            <p:nvSpPr>
              <p:cNvPr id="90" name="正方形/長方形 89"/>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1" name="テキスト ボックス 90"/>
              <p:cNvSpPr txBox="1"/>
              <p:nvPr/>
            </p:nvSpPr>
            <p:spPr>
              <a:xfrm>
                <a:off x="1781981" y="3508188"/>
                <a:ext cx="269626" cy="485026"/>
              </a:xfrm>
              <a:prstGeom prst="rect">
                <a:avLst/>
              </a:prstGeom>
              <a:noFill/>
            </p:spPr>
            <p:txBody>
              <a:bodyPr wrap="none" rtlCol="0">
                <a:spAutoFit/>
              </a:bodyPr>
              <a:lstStyle/>
              <a:p>
                <a:r>
                  <a:rPr kumimoji="1" lang="en-US" altLang="ja-JP" sz="1200" dirty="0"/>
                  <a:t>0</a:t>
                </a:r>
                <a:endParaRPr kumimoji="1" lang="ja-JP" altLang="en-US" sz="1200" dirty="0"/>
              </a:p>
            </p:txBody>
          </p:sp>
        </p:grpSp>
        <p:grpSp>
          <p:nvGrpSpPr>
            <p:cNvPr id="75" name="グループ化 74"/>
            <p:cNvGrpSpPr/>
            <p:nvPr/>
          </p:nvGrpSpPr>
          <p:grpSpPr>
            <a:xfrm>
              <a:off x="2121878" y="4891188"/>
              <a:ext cx="437196" cy="276999"/>
              <a:chOff x="1704670" y="3508188"/>
              <a:chExt cx="437196" cy="485026"/>
            </a:xfrm>
          </p:grpSpPr>
          <p:sp>
            <p:nvSpPr>
              <p:cNvPr id="88" name="正方形/長方形 87"/>
              <p:cNvSpPr/>
              <p:nvPr/>
            </p:nvSpPr>
            <p:spPr>
              <a:xfrm>
                <a:off x="1704670" y="3567102"/>
                <a:ext cx="437196" cy="36722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9" name="テキスト ボックス 88"/>
              <p:cNvSpPr txBox="1"/>
              <p:nvPr/>
            </p:nvSpPr>
            <p:spPr>
              <a:xfrm>
                <a:off x="1741974" y="3508188"/>
                <a:ext cx="354584" cy="485026"/>
              </a:xfrm>
              <a:prstGeom prst="rect">
                <a:avLst/>
              </a:prstGeom>
              <a:noFill/>
            </p:spPr>
            <p:txBody>
              <a:bodyPr wrap="none" rtlCol="0">
                <a:spAutoFit/>
              </a:bodyPr>
              <a:lstStyle/>
              <a:p>
                <a:r>
                  <a:rPr kumimoji="1" lang="en-US" altLang="ja-JP" sz="1200" dirty="0"/>
                  <a:t>10</a:t>
                </a:r>
                <a:endParaRPr kumimoji="1" lang="ja-JP" altLang="en-US" sz="1200" dirty="0"/>
              </a:p>
            </p:txBody>
          </p:sp>
        </p:grpSp>
        <p:grpSp>
          <p:nvGrpSpPr>
            <p:cNvPr id="76" name="グループ化 75"/>
            <p:cNvGrpSpPr/>
            <p:nvPr/>
          </p:nvGrpSpPr>
          <p:grpSpPr>
            <a:xfrm>
              <a:off x="2121809" y="4673799"/>
              <a:ext cx="444416" cy="276999"/>
              <a:chOff x="1704670" y="3508188"/>
              <a:chExt cx="444416" cy="485026"/>
            </a:xfrm>
          </p:grpSpPr>
          <p:sp>
            <p:nvSpPr>
              <p:cNvPr id="86" name="正方形/長方形 85"/>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7" name="テキスト ボックス 86"/>
              <p:cNvSpPr txBox="1"/>
              <p:nvPr/>
            </p:nvSpPr>
            <p:spPr>
              <a:xfrm>
                <a:off x="1709542" y="3508188"/>
                <a:ext cx="439544" cy="485026"/>
              </a:xfrm>
              <a:prstGeom prst="rect">
                <a:avLst/>
              </a:prstGeom>
              <a:noFill/>
            </p:spPr>
            <p:txBody>
              <a:bodyPr wrap="none" rtlCol="0">
                <a:spAutoFit/>
              </a:bodyPr>
              <a:lstStyle/>
              <a:p>
                <a:r>
                  <a:rPr kumimoji="1" lang="en-US" altLang="ja-JP" sz="1200" dirty="0"/>
                  <a:t>100</a:t>
                </a:r>
                <a:endParaRPr kumimoji="1" lang="ja-JP" altLang="en-US" sz="1200" dirty="0"/>
              </a:p>
            </p:txBody>
          </p:sp>
        </p:grpSp>
        <p:grpSp>
          <p:nvGrpSpPr>
            <p:cNvPr id="77" name="グループ化 76"/>
            <p:cNvGrpSpPr/>
            <p:nvPr/>
          </p:nvGrpSpPr>
          <p:grpSpPr>
            <a:xfrm>
              <a:off x="1685783" y="5104986"/>
              <a:ext cx="437196" cy="276999"/>
              <a:chOff x="1704670" y="3508188"/>
              <a:chExt cx="437196" cy="485026"/>
            </a:xfrm>
          </p:grpSpPr>
          <p:sp>
            <p:nvSpPr>
              <p:cNvPr id="84" name="正方形/長方形 83"/>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5" name="テキスト ボックス 84"/>
              <p:cNvSpPr txBox="1"/>
              <p:nvPr/>
            </p:nvSpPr>
            <p:spPr>
              <a:xfrm>
                <a:off x="1784453" y="3508188"/>
                <a:ext cx="269626" cy="485026"/>
              </a:xfrm>
              <a:prstGeom prst="rect">
                <a:avLst/>
              </a:prstGeom>
              <a:noFill/>
            </p:spPr>
            <p:txBody>
              <a:bodyPr wrap="none" rtlCol="0">
                <a:spAutoFit/>
              </a:bodyPr>
              <a:lstStyle/>
              <a:p>
                <a:r>
                  <a:rPr kumimoji="1" lang="en-US" altLang="ja-JP" sz="1200" dirty="0"/>
                  <a:t>0</a:t>
                </a:r>
                <a:endParaRPr kumimoji="1" lang="ja-JP" altLang="en-US" sz="1200" dirty="0"/>
              </a:p>
            </p:txBody>
          </p:sp>
        </p:grpSp>
        <p:grpSp>
          <p:nvGrpSpPr>
            <p:cNvPr id="78" name="グループ化 77"/>
            <p:cNvGrpSpPr/>
            <p:nvPr/>
          </p:nvGrpSpPr>
          <p:grpSpPr>
            <a:xfrm>
              <a:off x="1685783" y="4891206"/>
              <a:ext cx="437196" cy="276999"/>
              <a:chOff x="1704670" y="3508188"/>
              <a:chExt cx="437196" cy="485026"/>
            </a:xfrm>
          </p:grpSpPr>
          <p:sp>
            <p:nvSpPr>
              <p:cNvPr id="82" name="正方形/長方形 81"/>
              <p:cNvSpPr/>
              <p:nvPr/>
            </p:nvSpPr>
            <p:spPr>
              <a:xfrm>
                <a:off x="1704670" y="3567102"/>
                <a:ext cx="437196" cy="36722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3" name="テキスト ボックス 82"/>
              <p:cNvSpPr txBox="1"/>
              <p:nvPr/>
            </p:nvSpPr>
            <p:spPr>
              <a:xfrm>
                <a:off x="1741974" y="3508188"/>
                <a:ext cx="354584" cy="485026"/>
              </a:xfrm>
              <a:prstGeom prst="rect">
                <a:avLst/>
              </a:prstGeom>
              <a:noFill/>
            </p:spPr>
            <p:txBody>
              <a:bodyPr wrap="none" rtlCol="0">
                <a:spAutoFit/>
              </a:bodyPr>
              <a:lstStyle/>
              <a:p>
                <a:r>
                  <a:rPr kumimoji="1" lang="en-US" altLang="ja-JP" sz="1200" dirty="0"/>
                  <a:t>10</a:t>
                </a:r>
                <a:endParaRPr kumimoji="1" lang="ja-JP" altLang="en-US" sz="1200" dirty="0"/>
              </a:p>
            </p:txBody>
          </p:sp>
        </p:grpSp>
        <p:grpSp>
          <p:nvGrpSpPr>
            <p:cNvPr id="79" name="グループ化 78"/>
            <p:cNvGrpSpPr/>
            <p:nvPr/>
          </p:nvGrpSpPr>
          <p:grpSpPr>
            <a:xfrm>
              <a:off x="1685714" y="4673817"/>
              <a:ext cx="444416" cy="276999"/>
              <a:chOff x="1704670" y="3508188"/>
              <a:chExt cx="444416" cy="485026"/>
            </a:xfrm>
          </p:grpSpPr>
          <p:sp>
            <p:nvSpPr>
              <p:cNvPr id="80" name="正方形/長方形 79"/>
              <p:cNvSpPr/>
              <p:nvPr/>
            </p:nvSpPr>
            <p:spPr>
              <a:xfrm>
                <a:off x="1704670" y="3570342"/>
                <a:ext cx="437196" cy="36398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1" name="テキスト ボックス 80"/>
              <p:cNvSpPr txBox="1"/>
              <p:nvPr/>
            </p:nvSpPr>
            <p:spPr>
              <a:xfrm>
                <a:off x="1709542" y="3508188"/>
                <a:ext cx="439544" cy="485026"/>
              </a:xfrm>
              <a:prstGeom prst="rect">
                <a:avLst/>
              </a:prstGeom>
              <a:noFill/>
            </p:spPr>
            <p:txBody>
              <a:bodyPr wrap="none" rtlCol="0">
                <a:spAutoFit/>
              </a:bodyPr>
              <a:lstStyle/>
              <a:p>
                <a:r>
                  <a:rPr kumimoji="1" lang="en-US" altLang="ja-JP" sz="1200" dirty="0"/>
                  <a:t>100</a:t>
                </a:r>
                <a:endParaRPr kumimoji="1" lang="ja-JP" altLang="en-US" sz="1200" dirty="0"/>
              </a:p>
            </p:txBody>
          </p:sp>
        </p:grpSp>
      </p:grpSp>
      <p:grpSp>
        <p:nvGrpSpPr>
          <p:cNvPr id="101" name="グループ化 100"/>
          <p:cNvGrpSpPr/>
          <p:nvPr/>
        </p:nvGrpSpPr>
        <p:grpSpPr>
          <a:xfrm>
            <a:off x="3326337" y="4089124"/>
            <a:ext cx="437196" cy="363984"/>
            <a:chOff x="3597042" y="4061279"/>
            <a:chExt cx="437196" cy="363984"/>
          </a:xfrm>
        </p:grpSpPr>
        <p:sp>
          <p:nvSpPr>
            <p:cNvPr id="99" name="正方形/長方形 98"/>
            <p:cNvSpPr/>
            <p:nvPr/>
          </p:nvSpPr>
          <p:spPr>
            <a:xfrm>
              <a:off x="3597042" y="4061279"/>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00" name="テキスト ボックス 99"/>
            <p:cNvSpPr txBox="1"/>
            <p:nvPr/>
          </p:nvSpPr>
          <p:spPr>
            <a:xfrm>
              <a:off x="3641869" y="4113466"/>
              <a:ext cx="373390" cy="276999"/>
            </a:xfrm>
            <a:prstGeom prst="rect">
              <a:avLst/>
            </a:prstGeom>
            <a:noFill/>
            <a:ln>
              <a:noFill/>
            </a:ln>
          </p:spPr>
          <p:txBody>
            <a:bodyPr wrap="square" rtlCol="0">
              <a:spAutoFit/>
            </a:bodyPr>
            <a:lstStyle/>
            <a:p>
              <a:r>
                <a:rPr kumimoji="1" lang="en-US" altLang="ja-JP" sz="1200" dirty="0">
                  <a:solidFill>
                    <a:schemeClr val="bg1">
                      <a:lumMod val="75000"/>
                    </a:schemeClr>
                  </a:solidFill>
                </a:rPr>
                <a:t>ID</a:t>
              </a:r>
              <a:endParaRPr kumimoji="1" lang="ja-JP" altLang="en-US" sz="1200" dirty="0">
                <a:solidFill>
                  <a:schemeClr val="bg1">
                    <a:lumMod val="75000"/>
                  </a:schemeClr>
                </a:solidFill>
              </a:endParaRPr>
            </a:p>
          </p:txBody>
        </p:sp>
      </p:grpSp>
      <p:grpSp>
        <p:nvGrpSpPr>
          <p:cNvPr id="102" name="グループ化 101"/>
          <p:cNvGrpSpPr/>
          <p:nvPr/>
        </p:nvGrpSpPr>
        <p:grpSpPr>
          <a:xfrm>
            <a:off x="4635029" y="2873728"/>
            <a:ext cx="444416" cy="705311"/>
            <a:chOff x="3431484" y="4674683"/>
            <a:chExt cx="444416" cy="705311"/>
          </a:xfrm>
          <a:solidFill>
            <a:srgbClr val="00B0F0"/>
          </a:solidFill>
        </p:grpSpPr>
        <p:grpSp>
          <p:nvGrpSpPr>
            <p:cNvPr id="103" name="グループ化 102"/>
            <p:cNvGrpSpPr/>
            <p:nvPr/>
          </p:nvGrpSpPr>
          <p:grpSpPr>
            <a:xfrm>
              <a:off x="3431553" y="5102995"/>
              <a:ext cx="437196" cy="276999"/>
              <a:chOff x="1704670" y="3508188"/>
              <a:chExt cx="437196" cy="485026"/>
            </a:xfrm>
            <a:grpFill/>
          </p:grpSpPr>
          <p:sp>
            <p:nvSpPr>
              <p:cNvPr id="119" name="正方形/長方形 118"/>
              <p:cNvSpPr/>
              <p:nvPr/>
            </p:nvSpPr>
            <p:spPr>
              <a:xfrm>
                <a:off x="1704670" y="3570342"/>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120" name="テキスト ボックス 119"/>
              <p:cNvSpPr txBox="1"/>
              <p:nvPr/>
            </p:nvSpPr>
            <p:spPr>
              <a:xfrm>
                <a:off x="1709542" y="3508188"/>
                <a:ext cx="428131" cy="485026"/>
              </a:xfrm>
              <a:prstGeom prst="rect">
                <a:avLst/>
              </a:prstGeom>
              <a:noFill/>
              <a:ln>
                <a:noFill/>
              </a:ln>
            </p:spPr>
            <p:txBody>
              <a:bodyPr wrap="none" rtlCol="0">
                <a:spAutoFit/>
              </a:bodyPr>
              <a:lstStyle/>
              <a:p>
                <a:r>
                  <a:rPr kumimoji="1" lang="en-US" altLang="ja-JP" sz="1200" dirty="0"/>
                  <a:t>110</a:t>
                </a:r>
                <a:endParaRPr kumimoji="1" lang="ja-JP" altLang="en-US" sz="1200" dirty="0"/>
              </a:p>
            </p:txBody>
          </p:sp>
        </p:grpSp>
        <p:grpSp>
          <p:nvGrpSpPr>
            <p:cNvPr id="104" name="グループ化 103"/>
            <p:cNvGrpSpPr/>
            <p:nvPr/>
          </p:nvGrpSpPr>
          <p:grpSpPr>
            <a:xfrm>
              <a:off x="3431553" y="4889215"/>
              <a:ext cx="437196" cy="276999"/>
              <a:chOff x="1704670" y="3508188"/>
              <a:chExt cx="437196" cy="485026"/>
            </a:xfrm>
            <a:grpFill/>
          </p:grpSpPr>
          <p:sp>
            <p:nvSpPr>
              <p:cNvPr id="117" name="正方形/長方形 116"/>
              <p:cNvSpPr/>
              <p:nvPr/>
            </p:nvSpPr>
            <p:spPr>
              <a:xfrm>
                <a:off x="1704670" y="3567102"/>
                <a:ext cx="437196" cy="36722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118" name="テキスト ボックス 117"/>
              <p:cNvSpPr txBox="1"/>
              <p:nvPr/>
            </p:nvSpPr>
            <p:spPr>
              <a:xfrm>
                <a:off x="1741974" y="3508188"/>
                <a:ext cx="354584" cy="485026"/>
              </a:xfrm>
              <a:prstGeom prst="rect">
                <a:avLst/>
              </a:prstGeom>
              <a:noFill/>
              <a:ln>
                <a:noFill/>
              </a:ln>
            </p:spPr>
            <p:txBody>
              <a:bodyPr wrap="none" rtlCol="0">
                <a:spAutoFit/>
              </a:bodyPr>
              <a:lstStyle/>
              <a:p>
                <a:r>
                  <a:rPr kumimoji="1" lang="en-US" altLang="ja-JP" sz="1200" dirty="0"/>
                  <a:t>10</a:t>
                </a:r>
                <a:endParaRPr kumimoji="1" lang="ja-JP" altLang="en-US" sz="1200" dirty="0"/>
              </a:p>
            </p:txBody>
          </p:sp>
        </p:grpSp>
        <p:grpSp>
          <p:nvGrpSpPr>
            <p:cNvPr id="105" name="グループ化 104"/>
            <p:cNvGrpSpPr/>
            <p:nvPr/>
          </p:nvGrpSpPr>
          <p:grpSpPr>
            <a:xfrm>
              <a:off x="3431484" y="4674683"/>
              <a:ext cx="444416" cy="276999"/>
              <a:chOff x="1704670" y="3508188"/>
              <a:chExt cx="444416" cy="485026"/>
            </a:xfrm>
            <a:grpFill/>
          </p:grpSpPr>
          <p:sp>
            <p:nvSpPr>
              <p:cNvPr id="115" name="正方形/長方形 114"/>
              <p:cNvSpPr/>
              <p:nvPr/>
            </p:nvSpPr>
            <p:spPr>
              <a:xfrm>
                <a:off x="1704670" y="3570342"/>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116" name="テキスト ボックス 115"/>
              <p:cNvSpPr txBox="1"/>
              <p:nvPr/>
            </p:nvSpPr>
            <p:spPr>
              <a:xfrm>
                <a:off x="1709542" y="3508188"/>
                <a:ext cx="439544" cy="485026"/>
              </a:xfrm>
              <a:prstGeom prst="rect">
                <a:avLst/>
              </a:prstGeom>
              <a:noFill/>
              <a:ln>
                <a:noFill/>
              </a:ln>
            </p:spPr>
            <p:txBody>
              <a:bodyPr wrap="none" rtlCol="0">
                <a:spAutoFit/>
              </a:bodyPr>
              <a:lstStyle/>
              <a:p>
                <a:r>
                  <a:rPr kumimoji="1" lang="en-US" altLang="ja-JP" sz="1200" dirty="0"/>
                  <a:t>100</a:t>
                </a:r>
                <a:endParaRPr kumimoji="1" lang="ja-JP" altLang="en-US" sz="1200" dirty="0"/>
              </a:p>
            </p:txBody>
          </p:sp>
        </p:grpSp>
      </p:grpSp>
      <p:grpSp>
        <p:nvGrpSpPr>
          <p:cNvPr id="123" name="グループ化 122"/>
          <p:cNvGrpSpPr/>
          <p:nvPr/>
        </p:nvGrpSpPr>
        <p:grpSpPr>
          <a:xfrm>
            <a:off x="4645030" y="4090179"/>
            <a:ext cx="437196" cy="363984"/>
            <a:chOff x="2283388" y="3698350"/>
            <a:chExt cx="437196" cy="363984"/>
          </a:xfrm>
        </p:grpSpPr>
        <p:sp>
          <p:nvSpPr>
            <p:cNvPr id="121" name="正方形/長方形 120"/>
            <p:cNvSpPr/>
            <p:nvPr/>
          </p:nvSpPr>
          <p:spPr>
            <a:xfrm>
              <a:off x="2283388" y="3698350"/>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2" name="テキスト ボックス 121"/>
            <p:cNvSpPr txBox="1"/>
            <p:nvPr/>
          </p:nvSpPr>
          <p:spPr>
            <a:xfrm>
              <a:off x="2331240" y="3735540"/>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sp>
        <p:nvSpPr>
          <p:cNvPr id="47" name="右矢印 46"/>
          <p:cNvSpPr/>
          <p:nvPr/>
        </p:nvSpPr>
        <p:spPr>
          <a:xfrm rot="940496">
            <a:off x="4508195" y="4045921"/>
            <a:ext cx="301757" cy="116195"/>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角丸四角形吹き出し 123"/>
          <p:cNvSpPr/>
          <p:nvPr/>
        </p:nvSpPr>
        <p:spPr>
          <a:xfrm>
            <a:off x="4847654" y="3678546"/>
            <a:ext cx="2207008" cy="325538"/>
          </a:xfrm>
          <a:prstGeom prst="wedgeRoundRectCallout">
            <a:avLst>
              <a:gd name="adj1" fmla="val -61291"/>
              <a:gd name="adj2" fmla="val 37155"/>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データハザード解消</a:t>
            </a:r>
            <a:endParaRPr kumimoji="1" lang="en-US" altLang="ja-JP" sz="1600" dirty="0">
              <a:solidFill>
                <a:schemeClr val="tx1"/>
              </a:solidFill>
            </a:endParaRPr>
          </a:p>
        </p:txBody>
      </p:sp>
      <p:sp>
        <p:nvSpPr>
          <p:cNvPr id="98" name="角丸四角形吹き出し 97"/>
          <p:cNvSpPr/>
          <p:nvPr/>
        </p:nvSpPr>
        <p:spPr>
          <a:xfrm>
            <a:off x="1294022" y="4631946"/>
            <a:ext cx="2207008" cy="325538"/>
          </a:xfrm>
          <a:prstGeom prst="wedgeRoundRectCallout">
            <a:avLst>
              <a:gd name="adj1" fmla="val 46317"/>
              <a:gd name="adj2" fmla="val -118894"/>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データハザード発生</a:t>
            </a:r>
            <a:endParaRPr kumimoji="1" lang="en-US" altLang="ja-JP" sz="1600" dirty="0">
              <a:solidFill>
                <a:schemeClr val="tx1"/>
              </a:solidFill>
            </a:endParaRPr>
          </a:p>
        </p:txBody>
      </p:sp>
      <p:sp>
        <p:nvSpPr>
          <p:cNvPr id="125" name="角丸四角形吹き出し 124"/>
          <p:cNvSpPr/>
          <p:nvPr/>
        </p:nvSpPr>
        <p:spPr>
          <a:xfrm>
            <a:off x="3627114" y="4634590"/>
            <a:ext cx="2131536" cy="325538"/>
          </a:xfrm>
          <a:prstGeom prst="wedgeRoundRectCallout">
            <a:avLst>
              <a:gd name="adj1" fmla="val -48422"/>
              <a:gd name="adj2" fmla="val -126696"/>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後続命令の処理停止</a:t>
            </a:r>
            <a:endParaRPr kumimoji="1" lang="en-US" altLang="ja-JP" sz="1600" dirty="0">
              <a:solidFill>
                <a:schemeClr val="tx1"/>
              </a:solidFill>
            </a:endParaRPr>
          </a:p>
        </p:txBody>
      </p:sp>
      <p:sp>
        <p:nvSpPr>
          <p:cNvPr id="126" name="角丸四角形吹き出し 125"/>
          <p:cNvSpPr/>
          <p:nvPr/>
        </p:nvSpPr>
        <p:spPr>
          <a:xfrm>
            <a:off x="5268605" y="4126873"/>
            <a:ext cx="2131536" cy="325538"/>
          </a:xfrm>
          <a:prstGeom prst="wedgeRoundRectCallout">
            <a:avLst>
              <a:gd name="adj1" fmla="val -61530"/>
              <a:gd name="adj2" fmla="val 26752"/>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後続命令の処理再開</a:t>
            </a:r>
            <a:endParaRPr kumimoji="1" lang="en-US" altLang="ja-JP" sz="1600" dirty="0">
              <a:solidFill>
                <a:schemeClr val="tx1"/>
              </a:solidFill>
            </a:endParaRPr>
          </a:p>
        </p:txBody>
      </p:sp>
      <p:sp>
        <p:nvSpPr>
          <p:cNvPr id="127" name="円/楕円 126"/>
          <p:cNvSpPr/>
          <p:nvPr/>
        </p:nvSpPr>
        <p:spPr>
          <a:xfrm>
            <a:off x="1389670" y="3730383"/>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1686697" y="4139974"/>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9" name="直線矢印コネクタ 128"/>
          <p:cNvCxnSpPr>
            <a:stCxn id="127" idx="5"/>
            <a:endCxn id="128" idx="1"/>
          </p:cNvCxnSpPr>
          <p:nvPr/>
        </p:nvCxnSpPr>
        <p:spPr>
          <a:xfrm>
            <a:off x="1661135" y="3998560"/>
            <a:ext cx="72138" cy="187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a:off x="637943" y="1615531"/>
            <a:ext cx="8664154" cy="907941"/>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ハザードが解消されるまで</a:t>
            </a:r>
            <a:r>
              <a:rPr lang="ja-JP" altLang="en-US" sz="2000" dirty="0">
                <a:solidFill>
                  <a:srgbClr val="C00000"/>
                </a:solidFill>
                <a:latin typeface="游ゴシック Medium" panose="020B0500000000000000" pitchFamily="50" charset="-128"/>
                <a:ea typeface="游ゴシック Medium" panose="020B0500000000000000" pitchFamily="50" charset="-128"/>
              </a:rPr>
              <a:t>後続命令の処理を停止</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ハザードが解消されたら停止していた命令の</a:t>
            </a:r>
            <a:r>
              <a:rPr lang="ja-JP" altLang="en-US" sz="2000" dirty="0">
                <a:solidFill>
                  <a:srgbClr val="C00000"/>
                </a:solidFill>
                <a:latin typeface="游ゴシック Medium" panose="020B0500000000000000" pitchFamily="50" charset="-128"/>
                <a:ea typeface="游ゴシック Medium" panose="020B0500000000000000" pitchFamily="50" charset="-128"/>
              </a:rPr>
              <a:t>処理を再開</a:t>
            </a:r>
          </a:p>
        </p:txBody>
      </p:sp>
    </p:spTree>
    <p:extLst>
      <p:ext uri="{BB962C8B-B14F-4D97-AF65-F5344CB8AC3E}">
        <p14:creationId xmlns:p14="http://schemas.microsoft.com/office/powerpoint/2010/main" val="22038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left)">
                                      <p:cBhvr>
                                        <p:cTn id="10" dur="500"/>
                                        <p:tgtEl>
                                          <p:spTgt spid="70"/>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randombar(horizontal)">
                                      <p:cBhvr>
                                        <p:cTn id="14" dur="500"/>
                                        <p:tgtEl>
                                          <p:spTgt spid="9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500"/>
                                        <p:tgtEl>
                                          <p:spTgt spid="1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500"/>
                                        <p:tgtEl>
                                          <p:spTgt spid="128"/>
                                        </p:tgtEl>
                                      </p:cBhvr>
                                    </p:animEffect>
                                  </p:childTnLst>
                                </p:cTn>
                              </p:par>
                              <p:par>
                                <p:cTn id="21" presetID="10" presetClass="entr" presetSubtype="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wipe(left)">
                                      <p:cBhvr>
                                        <p:cTn id="28" dur="500"/>
                                        <p:tgtEl>
                                          <p:spTgt spid="101"/>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98"/>
                                        </p:tgtEl>
                                        <p:attrNameLst>
                                          <p:attrName>style.visibility</p:attrName>
                                        </p:attrNameLst>
                                      </p:cBhvr>
                                      <p:to>
                                        <p:strVal val="hidden"/>
                                      </p:to>
                                    </p:se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25"/>
                                        </p:tgtEl>
                                        <p:attrNameLst>
                                          <p:attrName>style.visibility</p:attrName>
                                        </p:attrNameLst>
                                      </p:cBhvr>
                                      <p:to>
                                        <p:strVal val="visible"/>
                                      </p:to>
                                    </p:set>
                                    <p:animEffect transition="in" filter="randombar(horizontal)">
                                      <p:cBhvr>
                                        <p:cTn id="34" dur="500"/>
                                        <p:tgtEl>
                                          <p:spTgt spid="1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par>
                                <p:cTn id="40" presetID="22" presetClass="entr" presetSubtype="8"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125"/>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randombar(horizontal)">
                                      <p:cBhvr>
                                        <p:cTn id="48" dur="500"/>
                                        <p:tgtEl>
                                          <p:spTgt spid="1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500"/>
                                        <p:tgtEl>
                                          <p:spTgt spid="47"/>
                                        </p:tgtEl>
                                      </p:cBhvr>
                                    </p:animEffect>
                                  </p:childTnLst>
                                </p:cTn>
                              </p:par>
                              <p:par>
                                <p:cTn id="54" presetID="22" presetClass="entr" presetSubtype="8" fill="hold" nodeType="with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wipe(left)">
                                      <p:cBhvr>
                                        <p:cTn id="56" dur="500"/>
                                        <p:tgtEl>
                                          <p:spTgt spid="102"/>
                                        </p:tgtEl>
                                      </p:cBhvr>
                                    </p:animEffect>
                                  </p:childTnLst>
                                </p:cTn>
                              </p:par>
                              <p:par>
                                <p:cTn id="57" presetID="22" presetClass="entr" presetSubtype="8" fill="hold" nodeType="with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wipe(left)">
                                      <p:cBhvr>
                                        <p:cTn id="59" dur="500"/>
                                        <p:tgtEl>
                                          <p:spTgt spid="123"/>
                                        </p:tgtEl>
                                      </p:cBhvr>
                                    </p:animEffect>
                                  </p:childTnLst>
                                </p:cTn>
                              </p:par>
                              <p:par>
                                <p:cTn id="60" presetID="1" presetClass="exit" presetSubtype="0" fill="hold" grpId="1" nodeType="withEffect">
                                  <p:stCondLst>
                                    <p:cond delay="0"/>
                                  </p:stCondLst>
                                  <p:childTnLst>
                                    <p:set>
                                      <p:cBhvr>
                                        <p:cTn id="61" dur="1" fill="hold">
                                          <p:stCondLst>
                                            <p:cond delay="0"/>
                                          </p:stCondLst>
                                        </p:cTn>
                                        <p:tgtEl>
                                          <p:spTgt spid="124"/>
                                        </p:tgtEl>
                                        <p:attrNameLst>
                                          <p:attrName>style.visibility</p:attrName>
                                        </p:attrNameLst>
                                      </p:cBhvr>
                                      <p:to>
                                        <p:strVal val="hidden"/>
                                      </p:to>
                                    </p:set>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randombar(horizontal)">
                                      <p:cBhvr>
                                        <p:cTn id="6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24" grpId="0" animBg="1"/>
      <p:bldP spid="124" grpId="1" animBg="1"/>
      <p:bldP spid="98" grpId="0" animBg="1"/>
      <p:bldP spid="98" grpId="1" animBg="1"/>
      <p:bldP spid="125" grpId="0" animBg="1"/>
      <p:bldP spid="125" grpId="1" animBg="1"/>
      <p:bldP spid="126" grpId="0" animBg="1"/>
      <p:bldP spid="127" grpId="0" animBg="1"/>
      <p:bldP spid="1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投機実行</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26</a:t>
            </a:fld>
            <a:endParaRPr kumimoji="1" lang="ja-JP" altLang="en-US"/>
          </a:p>
        </p:txBody>
      </p:sp>
      <p:grpSp>
        <p:nvGrpSpPr>
          <p:cNvPr id="6" name="グループ化 5"/>
          <p:cNvGrpSpPr/>
          <p:nvPr/>
        </p:nvGrpSpPr>
        <p:grpSpPr>
          <a:xfrm>
            <a:off x="2835916" y="4329076"/>
            <a:ext cx="3054942" cy="1882881"/>
            <a:chOff x="2848379" y="2917308"/>
            <a:chExt cx="3054942" cy="2451865"/>
          </a:xfrm>
        </p:grpSpPr>
        <p:cxnSp>
          <p:nvCxnSpPr>
            <p:cNvPr id="7" name="直線コネクタ 6"/>
            <p:cNvCxnSpPr/>
            <p:nvPr/>
          </p:nvCxnSpPr>
          <p:spPr>
            <a:xfrm>
              <a:off x="2848379" y="2926385"/>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283461"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723482"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160678"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594815" y="2920114"/>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032011" y="2918711"/>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463299"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903321" y="2917308"/>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直線矢印コネクタ 14"/>
          <p:cNvCxnSpPr/>
          <p:nvPr/>
        </p:nvCxnSpPr>
        <p:spPr>
          <a:xfrm>
            <a:off x="2410401" y="4327772"/>
            <a:ext cx="40429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497372" y="4148716"/>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17" name="直線コネクタ 16"/>
          <p:cNvCxnSpPr/>
          <p:nvPr/>
        </p:nvCxnSpPr>
        <p:spPr>
          <a:xfrm>
            <a:off x="2402392" y="4327772"/>
            <a:ext cx="0" cy="1877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32528" y="4460993"/>
            <a:ext cx="1587294" cy="307777"/>
          </a:xfrm>
          <a:prstGeom prst="rect">
            <a:avLst/>
          </a:prstGeom>
          <a:noFill/>
        </p:spPr>
        <p:txBody>
          <a:bodyPr wrap="none" rtlCol="0">
            <a:spAutoFit/>
          </a:bodyPr>
          <a:lstStyle/>
          <a:p>
            <a:r>
              <a:rPr lang="en-US" altLang="ja-JP" sz="1400" dirty="0" err="1"/>
              <a:t>beq</a:t>
            </a:r>
            <a:r>
              <a:rPr lang="en-US" altLang="ja-JP" sz="1400" dirty="0"/>
              <a:t> $s6,$s7,</a:t>
            </a:r>
            <a:r>
              <a:rPr lang="en-US" altLang="ja-JP" sz="1400" i="1" dirty="0"/>
              <a:t>labe</a:t>
            </a:r>
            <a:r>
              <a:rPr lang="en-US" altLang="ja-JP" sz="1400" dirty="0"/>
              <a:t>l</a:t>
            </a:r>
          </a:p>
        </p:txBody>
      </p:sp>
      <p:sp>
        <p:nvSpPr>
          <p:cNvPr id="19" name="テキスト ボックス 18"/>
          <p:cNvSpPr txBox="1"/>
          <p:nvPr/>
        </p:nvSpPr>
        <p:spPr>
          <a:xfrm>
            <a:off x="642415" y="4837635"/>
            <a:ext cx="1457450" cy="307777"/>
          </a:xfrm>
          <a:prstGeom prst="rect">
            <a:avLst/>
          </a:prstGeom>
          <a:noFill/>
        </p:spPr>
        <p:txBody>
          <a:bodyPr wrap="none" rtlCol="0">
            <a:spAutoFit/>
          </a:bodyPr>
          <a:lstStyle/>
          <a:p>
            <a:r>
              <a:rPr lang="en-US" altLang="ja-JP" sz="1400" dirty="0"/>
              <a:t>sub $t2,$s3,$s4</a:t>
            </a:r>
          </a:p>
        </p:txBody>
      </p:sp>
      <p:grpSp>
        <p:nvGrpSpPr>
          <p:cNvPr id="32" name="グループ化 31"/>
          <p:cNvGrpSpPr/>
          <p:nvPr/>
        </p:nvGrpSpPr>
        <p:grpSpPr>
          <a:xfrm>
            <a:off x="2400731" y="4432250"/>
            <a:ext cx="437196" cy="363984"/>
            <a:chOff x="1704670" y="3566186"/>
            <a:chExt cx="437196" cy="363984"/>
          </a:xfrm>
          <a:solidFill>
            <a:srgbClr val="FFCCCC"/>
          </a:solidFill>
        </p:grpSpPr>
        <p:sp>
          <p:nvSpPr>
            <p:cNvPr id="39" name="正方形/長方形 38"/>
            <p:cNvSpPr/>
            <p:nvPr/>
          </p:nvSpPr>
          <p:spPr>
            <a:xfrm>
              <a:off x="1704670" y="3566186"/>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0" name="テキスト ボックス 39"/>
            <p:cNvSpPr txBox="1"/>
            <p:nvPr/>
          </p:nvSpPr>
          <p:spPr>
            <a:xfrm>
              <a:off x="1771808" y="3601896"/>
              <a:ext cx="322524" cy="276999"/>
            </a:xfrm>
            <a:prstGeom prst="rect">
              <a:avLst/>
            </a:prstGeom>
            <a:grpFill/>
          </p:spPr>
          <p:txBody>
            <a:bodyPr wrap="none" rtlCol="0">
              <a:spAutoFit/>
            </a:bodyPr>
            <a:lstStyle/>
            <a:p>
              <a:r>
                <a:rPr kumimoji="1" lang="en-US" altLang="ja-JP" sz="1200" dirty="0"/>
                <a:t>IF</a:t>
              </a:r>
              <a:endParaRPr kumimoji="1" lang="ja-JP" altLang="en-US" sz="1200" dirty="0"/>
            </a:p>
          </p:txBody>
        </p:sp>
      </p:grpSp>
      <p:sp>
        <p:nvSpPr>
          <p:cNvPr id="43" name="テキスト ボックス 42"/>
          <p:cNvSpPr txBox="1"/>
          <p:nvPr/>
        </p:nvSpPr>
        <p:spPr>
          <a:xfrm>
            <a:off x="2767080" y="6186790"/>
            <a:ext cx="3749136" cy="338554"/>
          </a:xfrm>
          <a:prstGeom prst="rect">
            <a:avLst/>
          </a:prstGeom>
          <a:solidFill>
            <a:schemeClr val="bg1"/>
          </a:solidFill>
        </p:spPr>
        <p:txBody>
          <a:bodyPr wrap="none" rtlCol="0">
            <a:spAutoFit/>
          </a:bodyPr>
          <a:lstStyle/>
          <a:p>
            <a:r>
              <a:rPr kumimoji="1" lang="en-US" altLang="ja-JP" sz="1600" dirty="0"/>
              <a:t>[ </a:t>
            </a:r>
            <a:r>
              <a:rPr lang="ja-JP" altLang="en-US" sz="1600" dirty="0"/>
              <a:t>投機実行（分岐予測）を行った</a:t>
            </a:r>
            <a:r>
              <a:rPr kumimoji="1" lang="ja-JP" altLang="en-US" sz="1600" dirty="0"/>
              <a:t>場合 </a:t>
            </a:r>
            <a:r>
              <a:rPr kumimoji="1" lang="en-US" altLang="ja-JP" sz="1600" dirty="0"/>
              <a:t>]</a:t>
            </a:r>
            <a:endParaRPr kumimoji="1" lang="ja-JP" altLang="en-US" sz="1600" dirty="0"/>
          </a:p>
        </p:txBody>
      </p:sp>
      <p:sp>
        <p:nvSpPr>
          <p:cNvPr id="44" name="正方形/長方形 43"/>
          <p:cNvSpPr/>
          <p:nvPr/>
        </p:nvSpPr>
        <p:spPr>
          <a:xfrm>
            <a:off x="7103606" y="4960990"/>
            <a:ext cx="1525324" cy="1414410"/>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1400" dirty="0" err="1">
                <a:solidFill>
                  <a:schemeClr val="tx1"/>
                </a:solidFill>
              </a:rPr>
              <a:t>beq</a:t>
            </a:r>
            <a:r>
              <a:rPr lang="en-US" altLang="ja-JP" sz="1400" dirty="0">
                <a:solidFill>
                  <a:schemeClr val="tx1"/>
                </a:solidFill>
              </a:rPr>
              <a:t> $s6,$s7,</a:t>
            </a:r>
            <a:r>
              <a:rPr lang="en-US" altLang="ja-JP" sz="1400" i="1" dirty="0">
                <a:solidFill>
                  <a:schemeClr val="tx1"/>
                </a:solidFill>
              </a:rPr>
              <a:t>labe</a:t>
            </a:r>
            <a:r>
              <a:rPr lang="en-US" altLang="ja-JP" sz="1400" dirty="0">
                <a:solidFill>
                  <a:schemeClr val="tx1"/>
                </a:solidFill>
              </a:rPr>
              <a:t>l</a:t>
            </a:r>
          </a:p>
          <a:p>
            <a:r>
              <a:rPr lang="en-US" altLang="ja-JP" sz="1400" dirty="0">
                <a:solidFill>
                  <a:schemeClr val="tx1"/>
                </a:solidFill>
              </a:rPr>
              <a:t>add $t1,$s0,$s1</a:t>
            </a:r>
          </a:p>
          <a:p>
            <a:r>
              <a:rPr lang="en-US" altLang="ja-JP" sz="1400" dirty="0">
                <a:solidFill>
                  <a:schemeClr val="tx1"/>
                </a:solidFill>
              </a:rPr>
              <a:t>sub $t2,$s3,$s4</a:t>
            </a:r>
          </a:p>
          <a:p>
            <a:r>
              <a:rPr lang="en-US" altLang="ja-JP" sz="1400" dirty="0" err="1">
                <a:solidFill>
                  <a:schemeClr val="tx1"/>
                </a:solidFill>
              </a:rPr>
              <a:t>lw</a:t>
            </a:r>
            <a:r>
              <a:rPr lang="en-US" altLang="ja-JP" sz="1400" dirty="0">
                <a:solidFill>
                  <a:schemeClr val="tx1"/>
                </a:solidFill>
              </a:rPr>
              <a:t>   $t3, 4($t0)</a:t>
            </a:r>
          </a:p>
          <a:p>
            <a:r>
              <a:rPr lang="en-US" altLang="ja-JP" sz="1400" dirty="0">
                <a:solidFill>
                  <a:schemeClr val="tx1"/>
                </a:solidFill>
              </a:rPr>
              <a:t>add $s5, $t3, $t1</a:t>
            </a:r>
          </a:p>
          <a:p>
            <a:endParaRPr lang="en-US" altLang="ja-JP" sz="1400" dirty="0">
              <a:solidFill>
                <a:schemeClr val="tx1"/>
              </a:solidFill>
            </a:endParaRPr>
          </a:p>
        </p:txBody>
      </p:sp>
      <p:cxnSp>
        <p:nvCxnSpPr>
          <p:cNvPr id="45" name="直線コネクタ 44"/>
          <p:cNvCxnSpPr/>
          <p:nvPr/>
        </p:nvCxnSpPr>
        <p:spPr>
          <a:xfrm>
            <a:off x="7879606" y="6074078"/>
            <a:ext cx="0" cy="19377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7364015" y="4656108"/>
            <a:ext cx="987771" cy="307777"/>
          </a:xfrm>
          <a:prstGeom prst="rect">
            <a:avLst/>
          </a:prstGeom>
          <a:noFill/>
        </p:spPr>
        <p:txBody>
          <a:bodyPr wrap="none" rtlCol="0">
            <a:spAutoFit/>
          </a:bodyPr>
          <a:lstStyle/>
          <a:p>
            <a:r>
              <a:rPr lang="ja-JP" altLang="en-US" sz="1400" dirty="0"/>
              <a:t>プログラム</a:t>
            </a:r>
            <a:endParaRPr kumimoji="1" lang="ja-JP" altLang="en-US" sz="1400" dirty="0"/>
          </a:p>
        </p:txBody>
      </p:sp>
      <p:sp>
        <p:nvSpPr>
          <p:cNvPr id="47" name="テキスト ボックス 46"/>
          <p:cNvSpPr txBox="1"/>
          <p:nvPr/>
        </p:nvSpPr>
        <p:spPr>
          <a:xfrm>
            <a:off x="6499487" y="5332172"/>
            <a:ext cx="662361" cy="307777"/>
          </a:xfrm>
          <a:prstGeom prst="rect">
            <a:avLst/>
          </a:prstGeom>
          <a:noFill/>
        </p:spPr>
        <p:txBody>
          <a:bodyPr wrap="none" rtlCol="0">
            <a:spAutoFit/>
          </a:bodyPr>
          <a:lstStyle/>
          <a:p>
            <a:r>
              <a:rPr kumimoji="1" lang="en-US" altLang="ja-JP" sz="1400" i="1" dirty="0"/>
              <a:t>label: </a:t>
            </a:r>
            <a:endParaRPr kumimoji="1" lang="ja-JP" altLang="en-US" sz="1400" i="1" dirty="0"/>
          </a:p>
        </p:txBody>
      </p:sp>
      <p:grpSp>
        <p:nvGrpSpPr>
          <p:cNvPr id="105" name="グループ化 104"/>
          <p:cNvGrpSpPr/>
          <p:nvPr/>
        </p:nvGrpSpPr>
        <p:grpSpPr>
          <a:xfrm>
            <a:off x="2836826" y="4432250"/>
            <a:ext cx="437683" cy="727803"/>
            <a:chOff x="2122979" y="4732181"/>
            <a:chExt cx="437683" cy="727803"/>
          </a:xfrm>
        </p:grpSpPr>
        <p:grpSp>
          <p:nvGrpSpPr>
            <p:cNvPr id="33" name="グループ化 32"/>
            <p:cNvGrpSpPr/>
            <p:nvPr/>
          </p:nvGrpSpPr>
          <p:grpSpPr>
            <a:xfrm>
              <a:off x="2122979" y="4732181"/>
              <a:ext cx="437196" cy="363984"/>
              <a:chOff x="2122979" y="3122696"/>
              <a:chExt cx="437196" cy="363984"/>
            </a:xfrm>
          </p:grpSpPr>
          <p:sp>
            <p:nvSpPr>
              <p:cNvPr id="37" name="正方形/長方形 36"/>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8" name="テキスト ボックス 37"/>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59" name="グループ化 58"/>
            <p:cNvGrpSpPr/>
            <p:nvPr/>
          </p:nvGrpSpPr>
          <p:grpSpPr>
            <a:xfrm>
              <a:off x="2123466" y="5096000"/>
              <a:ext cx="437196" cy="363984"/>
              <a:chOff x="1704670" y="3566186"/>
              <a:chExt cx="437196" cy="363984"/>
            </a:xfrm>
          </p:grpSpPr>
          <p:sp>
            <p:nvSpPr>
              <p:cNvPr id="66" name="正方形/長方形 65"/>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7" name="テキスト ボックス 66"/>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grpSp>
        <p:nvGrpSpPr>
          <p:cNvPr id="107" name="グループ化 106"/>
          <p:cNvGrpSpPr/>
          <p:nvPr/>
        </p:nvGrpSpPr>
        <p:grpSpPr>
          <a:xfrm>
            <a:off x="3273408" y="4432250"/>
            <a:ext cx="439693" cy="1092666"/>
            <a:chOff x="2868521" y="4732181"/>
            <a:chExt cx="439693" cy="1092666"/>
          </a:xfrm>
        </p:grpSpPr>
        <p:grpSp>
          <p:nvGrpSpPr>
            <p:cNvPr id="34" name="グループ化 33"/>
            <p:cNvGrpSpPr/>
            <p:nvPr/>
          </p:nvGrpSpPr>
          <p:grpSpPr>
            <a:xfrm>
              <a:off x="2868548" y="4732181"/>
              <a:ext cx="437196" cy="363984"/>
              <a:chOff x="2559588" y="3122696"/>
              <a:chExt cx="437196" cy="363984"/>
            </a:xfrm>
          </p:grpSpPr>
          <p:sp>
            <p:nvSpPr>
              <p:cNvPr id="35" name="正方形/長方形 34"/>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6" name="テキスト ボックス 35"/>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nvGrpSpPr>
            <p:cNvPr id="60" name="グループ化 59"/>
            <p:cNvGrpSpPr/>
            <p:nvPr/>
          </p:nvGrpSpPr>
          <p:grpSpPr>
            <a:xfrm>
              <a:off x="2868521" y="5096000"/>
              <a:ext cx="437196" cy="363984"/>
              <a:chOff x="2122979" y="3122696"/>
              <a:chExt cx="437196" cy="363984"/>
            </a:xfrm>
          </p:grpSpPr>
          <p:sp>
            <p:nvSpPr>
              <p:cNvPr id="64" name="正方形/長方形 63"/>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5" name="テキスト ボックス 64"/>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76" name="グループ化 75"/>
            <p:cNvGrpSpPr/>
            <p:nvPr/>
          </p:nvGrpSpPr>
          <p:grpSpPr>
            <a:xfrm>
              <a:off x="2871018" y="5460863"/>
              <a:ext cx="437196" cy="363984"/>
              <a:chOff x="1704670" y="3566186"/>
              <a:chExt cx="437196" cy="363984"/>
            </a:xfrm>
          </p:grpSpPr>
          <p:sp>
            <p:nvSpPr>
              <p:cNvPr id="83" name="正方形/長方形 82"/>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4" name="テキスト ボックス 83"/>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grpSp>
        <p:nvGrpSpPr>
          <p:cNvPr id="108" name="グループ化 107"/>
          <p:cNvGrpSpPr/>
          <p:nvPr/>
        </p:nvGrpSpPr>
        <p:grpSpPr>
          <a:xfrm>
            <a:off x="3662435" y="4430770"/>
            <a:ext cx="2232468" cy="1457308"/>
            <a:chOff x="3257548" y="4730701"/>
            <a:chExt cx="2232468" cy="1457308"/>
          </a:xfrm>
        </p:grpSpPr>
        <p:grpSp>
          <p:nvGrpSpPr>
            <p:cNvPr id="25" name="グループ化 24"/>
            <p:cNvGrpSpPr/>
            <p:nvPr/>
          </p:nvGrpSpPr>
          <p:grpSpPr>
            <a:xfrm>
              <a:off x="3737655" y="4730701"/>
              <a:ext cx="440401" cy="363984"/>
              <a:chOff x="3428695" y="3121216"/>
              <a:chExt cx="440401" cy="363984"/>
            </a:xfrm>
          </p:grpSpPr>
          <p:sp>
            <p:nvSpPr>
              <p:cNvPr id="29" name="正方形/長方形 28"/>
              <p:cNvSpPr/>
              <p:nvPr/>
            </p:nvSpPr>
            <p:spPr>
              <a:xfrm>
                <a:off x="3428695" y="3121216"/>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テキスト ボックス 29"/>
              <p:cNvSpPr txBox="1"/>
              <p:nvPr/>
            </p:nvSpPr>
            <p:spPr>
              <a:xfrm>
                <a:off x="3435964" y="3158406"/>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grpSp>
        <p:grpSp>
          <p:nvGrpSpPr>
            <p:cNvPr id="26" name="グループ化 25"/>
            <p:cNvGrpSpPr/>
            <p:nvPr/>
          </p:nvGrpSpPr>
          <p:grpSpPr>
            <a:xfrm>
              <a:off x="3257548" y="4732181"/>
              <a:ext cx="573330" cy="363984"/>
              <a:chOff x="2948588" y="3122696"/>
              <a:chExt cx="573330" cy="363984"/>
            </a:xfrm>
          </p:grpSpPr>
          <p:sp>
            <p:nvSpPr>
              <p:cNvPr id="27" name="正方形/長方形 26"/>
              <p:cNvSpPr/>
              <p:nvPr/>
            </p:nvSpPr>
            <p:spPr>
              <a:xfrm>
                <a:off x="2996834" y="3122696"/>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8" name="テキスト ボックス 27"/>
              <p:cNvSpPr txBox="1"/>
              <p:nvPr/>
            </p:nvSpPr>
            <p:spPr>
              <a:xfrm>
                <a:off x="2948588" y="3159886"/>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grpSp>
        <p:grpSp>
          <p:nvGrpSpPr>
            <p:cNvPr id="52" name="グループ化 51"/>
            <p:cNvGrpSpPr/>
            <p:nvPr/>
          </p:nvGrpSpPr>
          <p:grpSpPr>
            <a:xfrm>
              <a:off x="4174237" y="5094520"/>
              <a:ext cx="440401" cy="363984"/>
              <a:chOff x="3428695" y="3121216"/>
              <a:chExt cx="440401" cy="363984"/>
            </a:xfrm>
          </p:grpSpPr>
          <p:sp>
            <p:nvSpPr>
              <p:cNvPr id="56" name="正方形/長方形 55"/>
              <p:cNvSpPr/>
              <p:nvPr/>
            </p:nvSpPr>
            <p:spPr>
              <a:xfrm>
                <a:off x="3428695" y="3121216"/>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7" name="テキスト ボックス 56"/>
              <p:cNvSpPr txBox="1"/>
              <p:nvPr/>
            </p:nvSpPr>
            <p:spPr>
              <a:xfrm>
                <a:off x="3435964" y="3158406"/>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grpSp>
        <p:grpSp>
          <p:nvGrpSpPr>
            <p:cNvPr id="53" name="グループ化 52"/>
            <p:cNvGrpSpPr/>
            <p:nvPr/>
          </p:nvGrpSpPr>
          <p:grpSpPr>
            <a:xfrm>
              <a:off x="3694130" y="5096000"/>
              <a:ext cx="573330" cy="363984"/>
              <a:chOff x="2948588" y="3122696"/>
              <a:chExt cx="573330" cy="363984"/>
            </a:xfrm>
          </p:grpSpPr>
          <p:sp>
            <p:nvSpPr>
              <p:cNvPr id="54" name="正方形/長方形 53"/>
              <p:cNvSpPr/>
              <p:nvPr/>
            </p:nvSpPr>
            <p:spPr>
              <a:xfrm>
                <a:off x="2996834" y="3122696"/>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5" name="テキスト ボックス 54"/>
              <p:cNvSpPr txBox="1"/>
              <p:nvPr/>
            </p:nvSpPr>
            <p:spPr>
              <a:xfrm>
                <a:off x="2948588" y="3159886"/>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grpSp>
        <p:grpSp>
          <p:nvGrpSpPr>
            <p:cNvPr id="61" name="グループ化 60"/>
            <p:cNvGrpSpPr/>
            <p:nvPr/>
          </p:nvGrpSpPr>
          <p:grpSpPr>
            <a:xfrm>
              <a:off x="3305130" y="5096000"/>
              <a:ext cx="437196" cy="363984"/>
              <a:chOff x="2559588" y="3122696"/>
              <a:chExt cx="437196" cy="363984"/>
            </a:xfrm>
          </p:grpSpPr>
          <p:sp>
            <p:nvSpPr>
              <p:cNvPr id="62" name="正方形/長方形 61"/>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3" name="テキスト ボックス 62"/>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nvGrpSpPr>
            <p:cNvPr id="69" name="グループ化 68"/>
            <p:cNvGrpSpPr/>
            <p:nvPr/>
          </p:nvGrpSpPr>
          <p:grpSpPr>
            <a:xfrm>
              <a:off x="4612829" y="5459383"/>
              <a:ext cx="440401" cy="363984"/>
              <a:chOff x="3428695" y="3121216"/>
              <a:chExt cx="440401" cy="363984"/>
            </a:xfrm>
          </p:grpSpPr>
          <p:sp>
            <p:nvSpPr>
              <p:cNvPr id="73" name="正方形/長方形 72"/>
              <p:cNvSpPr/>
              <p:nvPr/>
            </p:nvSpPr>
            <p:spPr>
              <a:xfrm>
                <a:off x="3428695" y="3121216"/>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4" name="テキスト ボックス 73"/>
              <p:cNvSpPr txBox="1"/>
              <p:nvPr/>
            </p:nvSpPr>
            <p:spPr>
              <a:xfrm>
                <a:off x="3435964" y="3158406"/>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grpSp>
        <p:grpSp>
          <p:nvGrpSpPr>
            <p:cNvPr id="70" name="グループ化 69"/>
            <p:cNvGrpSpPr/>
            <p:nvPr/>
          </p:nvGrpSpPr>
          <p:grpSpPr>
            <a:xfrm>
              <a:off x="4132722" y="5460863"/>
              <a:ext cx="573330" cy="363984"/>
              <a:chOff x="2948588" y="3122696"/>
              <a:chExt cx="573330" cy="363984"/>
            </a:xfrm>
          </p:grpSpPr>
          <p:sp>
            <p:nvSpPr>
              <p:cNvPr id="71" name="正方形/長方形 70"/>
              <p:cNvSpPr/>
              <p:nvPr/>
            </p:nvSpPr>
            <p:spPr>
              <a:xfrm>
                <a:off x="2996834" y="3122696"/>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2" name="テキスト ボックス 71"/>
              <p:cNvSpPr txBox="1"/>
              <p:nvPr/>
            </p:nvSpPr>
            <p:spPr>
              <a:xfrm>
                <a:off x="2948588" y="3159886"/>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grpSp>
        <p:grpSp>
          <p:nvGrpSpPr>
            <p:cNvPr id="77" name="グループ化 76"/>
            <p:cNvGrpSpPr/>
            <p:nvPr/>
          </p:nvGrpSpPr>
          <p:grpSpPr>
            <a:xfrm>
              <a:off x="3307113" y="5460863"/>
              <a:ext cx="437196" cy="363984"/>
              <a:chOff x="2122979" y="3122696"/>
              <a:chExt cx="437196" cy="363984"/>
            </a:xfrm>
          </p:grpSpPr>
          <p:sp>
            <p:nvSpPr>
              <p:cNvPr id="81" name="正方形/長方形 80"/>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2" name="テキスト ボックス 81"/>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78" name="グループ化 77"/>
            <p:cNvGrpSpPr/>
            <p:nvPr/>
          </p:nvGrpSpPr>
          <p:grpSpPr>
            <a:xfrm>
              <a:off x="3743722" y="5460863"/>
              <a:ext cx="437196" cy="363984"/>
              <a:chOff x="2559588" y="3122696"/>
              <a:chExt cx="437196" cy="363984"/>
            </a:xfrm>
          </p:grpSpPr>
          <p:sp>
            <p:nvSpPr>
              <p:cNvPr id="79" name="正方形/長方形 78"/>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0" name="テキスト ボックス 79"/>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nvGrpSpPr>
            <p:cNvPr id="86" name="グループ化 85"/>
            <p:cNvGrpSpPr/>
            <p:nvPr/>
          </p:nvGrpSpPr>
          <p:grpSpPr>
            <a:xfrm>
              <a:off x="5049615" y="5822545"/>
              <a:ext cx="440401" cy="363984"/>
              <a:chOff x="3428695" y="3121216"/>
              <a:chExt cx="440401" cy="363984"/>
            </a:xfrm>
          </p:grpSpPr>
          <p:sp>
            <p:nvSpPr>
              <p:cNvPr id="90" name="正方形/長方形 89"/>
              <p:cNvSpPr/>
              <p:nvPr/>
            </p:nvSpPr>
            <p:spPr>
              <a:xfrm>
                <a:off x="3428695" y="3121216"/>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1" name="テキスト ボックス 90"/>
              <p:cNvSpPr txBox="1"/>
              <p:nvPr/>
            </p:nvSpPr>
            <p:spPr>
              <a:xfrm>
                <a:off x="3435964" y="3158406"/>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grpSp>
        <p:grpSp>
          <p:nvGrpSpPr>
            <p:cNvPr id="87" name="グループ化 86"/>
            <p:cNvGrpSpPr/>
            <p:nvPr/>
          </p:nvGrpSpPr>
          <p:grpSpPr>
            <a:xfrm>
              <a:off x="4569508" y="5824025"/>
              <a:ext cx="573330" cy="363984"/>
              <a:chOff x="2948588" y="3122696"/>
              <a:chExt cx="573330" cy="363984"/>
            </a:xfrm>
          </p:grpSpPr>
          <p:sp>
            <p:nvSpPr>
              <p:cNvPr id="88" name="正方形/長方形 87"/>
              <p:cNvSpPr/>
              <p:nvPr/>
            </p:nvSpPr>
            <p:spPr>
              <a:xfrm>
                <a:off x="2996834" y="3122696"/>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9" name="テキスト ボックス 88"/>
              <p:cNvSpPr txBox="1"/>
              <p:nvPr/>
            </p:nvSpPr>
            <p:spPr>
              <a:xfrm>
                <a:off x="2948588" y="3159886"/>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grpSp>
        <p:grpSp>
          <p:nvGrpSpPr>
            <p:cNvPr id="93" name="グループ化 92"/>
            <p:cNvGrpSpPr/>
            <p:nvPr/>
          </p:nvGrpSpPr>
          <p:grpSpPr>
            <a:xfrm>
              <a:off x="3307804" y="5824025"/>
              <a:ext cx="437196" cy="363984"/>
              <a:chOff x="1704670" y="3566186"/>
              <a:chExt cx="437196" cy="363984"/>
            </a:xfrm>
          </p:grpSpPr>
          <p:sp>
            <p:nvSpPr>
              <p:cNvPr id="100" name="正方形/長方形 99"/>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1" name="テキスト ボックス 100"/>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nvGrpSpPr>
            <p:cNvPr id="94" name="グループ化 93"/>
            <p:cNvGrpSpPr/>
            <p:nvPr/>
          </p:nvGrpSpPr>
          <p:grpSpPr>
            <a:xfrm>
              <a:off x="3743899" y="5824025"/>
              <a:ext cx="437196" cy="363984"/>
              <a:chOff x="2122979" y="3122696"/>
              <a:chExt cx="437196" cy="363984"/>
            </a:xfrm>
          </p:grpSpPr>
          <p:sp>
            <p:nvSpPr>
              <p:cNvPr id="98" name="正方形/長方形 97"/>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9" name="テキスト ボックス 98"/>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95" name="グループ化 94"/>
            <p:cNvGrpSpPr/>
            <p:nvPr/>
          </p:nvGrpSpPr>
          <p:grpSpPr>
            <a:xfrm>
              <a:off x="4180508" y="5824025"/>
              <a:ext cx="437196" cy="363984"/>
              <a:chOff x="2559588" y="3122696"/>
              <a:chExt cx="437196" cy="363984"/>
            </a:xfrm>
          </p:grpSpPr>
          <p:sp>
            <p:nvSpPr>
              <p:cNvPr id="96" name="正方形/長方形 95"/>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7" name="テキスト ボックス 96"/>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sp>
        <p:nvSpPr>
          <p:cNvPr id="103" name="テキスト ボックス 102"/>
          <p:cNvSpPr txBox="1"/>
          <p:nvPr/>
        </p:nvSpPr>
        <p:spPr>
          <a:xfrm>
            <a:off x="642415" y="5165864"/>
            <a:ext cx="1317990" cy="307777"/>
          </a:xfrm>
          <a:prstGeom prst="rect">
            <a:avLst/>
          </a:prstGeom>
          <a:noFill/>
        </p:spPr>
        <p:txBody>
          <a:bodyPr wrap="none" rtlCol="0">
            <a:spAutoFit/>
          </a:bodyPr>
          <a:lstStyle/>
          <a:p>
            <a:r>
              <a:rPr lang="en-US" altLang="ja-JP" sz="1400" dirty="0" err="1"/>
              <a:t>lw</a:t>
            </a:r>
            <a:r>
              <a:rPr lang="en-US" altLang="ja-JP" sz="1400" dirty="0"/>
              <a:t>   $t3, 4($t0)</a:t>
            </a:r>
          </a:p>
        </p:txBody>
      </p:sp>
      <p:grpSp>
        <p:nvGrpSpPr>
          <p:cNvPr id="109" name="グループ化 108"/>
          <p:cNvGrpSpPr/>
          <p:nvPr/>
        </p:nvGrpSpPr>
        <p:grpSpPr>
          <a:xfrm>
            <a:off x="644062" y="5544414"/>
            <a:ext cx="1516762" cy="710113"/>
            <a:chOff x="239175" y="5844345"/>
            <a:chExt cx="1516762" cy="710113"/>
          </a:xfrm>
        </p:grpSpPr>
        <p:cxnSp>
          <p:nvCxnSpPr>
            <p:cNvPr id="20" name="直線コネクタ 19"/>
            <p:cNvCxnSpPr/>
            <p:nvPr/>
          </p:nvCxnSpPr>
          <p:spPr>
            <a:xfrm>
              <a:off x="961444" y="6306708"/>
              <a:ext cx="0" cy="2477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239175" y="5844345"/>
              <a:ext cx="1516762" cy="307777"/>
            </a:xfrm>
            <a:prstGeom prst="rect">
              <a:avLst/>
            </a:prstGeom>
            <a:noFill/>
          </p:spPr>
          <p:txBody>
            <a:bodyPr wrap="none" rtlCol="0">
              <a:spAutoFit/>
            </a:bodyPr>
            <a:lstStyle/>
            <a:p>
              <a:r>
                <a:rPr lang="en-US" altLang="ja-JP" sz="1400" dirty="0"/>
                <a:t>add $s5, $t3, $t1</a:t>
              </a:r>
            </a:p>
          </p:txBody>
        </p:sp>
      </p:grpSp>
      <p:sp>
        <p:nvSpPr>
          <p:cNvPr id="41" name="角丸四角形吹き出し 40"/>
          <p:cNvSpPr/>
          <p:nvPr/>
        </p:nvSpPr>
        <p:spPr>
          <a:xfrm>
            <a:off x="3321058" y="4128155"/>
            <a:ext cx="1101837" cy="269207"/>
          </a:xfrm>
          <a:prstGeom prst="wedgeRoundRectCallout">
            <a:avLst>
              <a:gd name="adj1" fmla="val -28854"/>
              <a:gd name="adj2" fmla="val 87840"/>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分岐成立</a:t>
            </a:r>
            <a:endParaRPr kumimoji="1" lang="en-US" altLang="ja-JP" sz="1600" dirty="0">
              <a:solidFill>
                <a:schemeClr val="tx1"/>
              </a:solidFill>
            </a:endParaRPr>
          </a:p>
        </p:txBody>
      </p:sp>
      <p:sp>
        <p:nvSpPr>
          <p:cNvPr id="49" name="右矢印 48"/>
          <p:cNvSpPr/>
          <p:nvPr/>
        </p:nvSpPr>
        <p:spPr>
          <a:xfrm rot="19998982" flipH="1">
            <a:off x="3094454" y="4739341"/>
            <a:ext cx="338648" cy="121252"/>
          </a:xfrm>
          <a:prstGeom prst="rightArrow">
            <a:avLst/>
          </a:prstGeom>
          <a:solidFill>
            <a:srgbClr val="FF0000">
              <a:alpha val="20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右矢印 110"/>
          <p:cNvSpPr/>
          <p:nvPr/>
        </p:nvSpPr>
        <p:spPr>
          <a:xfrm>
            <a:off x="2539328" y="2083340"/>
            <a:ext cx="296091" cy="20029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右矢印 111"/>
          <p:cNvSpPr/>
          <p:nvPr/>
        </p:nvSpPr>
        <p:spPr>
          <a:xfrm>
            <a:off x="2539328" y="2473572"/>
            <a:ext cx="296091" cy="20029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吹き出し 41"/>
          <p:cNvSpPr/>
          <p:nvPr/>
        </p:nvSpPr>
        <p:spPr>
          <a:xfrm>
            <a:off x="1983840" y="5544414"/>
            <a:ext cx="1758528" cy="643414"/>
          </a:xfrm>
          <a:prstGeom prst="wedgeRoundRectCallout">
            <a:avLst>
              <a:gd name="adj1" fmla="val -5261"/>
              <a:gd name="adj2" fmla="val -164496"/>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分岐成立と予測し</a:t>
            </a:r>
            <a:endParaRPr lang="en-US" altLang="ja-JP" sz="1400" dirty="0">
              <a:solidFill>
                <a:schemeClr val="tx1"/>
              </a:solidFill>
            </a:endParaRPr>
          </a:p>
          <a:p>
            <a:pPr algn="ctr"/>
            <a:r>
              <a:rPr lang="en-US" altLang="ja-JP" sz="1400" i="1" dirty="0">
                <a:solidFill>
                  <a:schemeClr val="tx1"/>
                </a:solidFill>
              </a:rPr>
              <a:t>label </a:t>
            </a:r>
            <a:r>
              <a:rPr lang="ja-JP" altLang="en-US" sz="1400" dirty="0">
                <a:solidFill>
                  <a:schemeClr val="tx1"/>
                </a:solidFill>
              </a:rPr>
              <a:t>以降の命令フェッチ開始</a:t>
            </a:r>
            <a:endParaRPr kumimoji="1" lang="en-US" altLang="ja-JP" sz="1400" dirty="0">
              <a:solidFill>
                <a:schemeClr val="tx1"/>
              </a:solidFill>
            </a:endParaRPr>
          </a:p>
        </p:txBody>
      </p:sp>
      <p:sp>
        <p:nvSpPr>
          <p:cNvPr id="102" name="テキスト ボックス 101"/>
          <p:cNvSpPr txBox="1"/>
          <p:nvPr/>
        </p:nvSpPr>
        <p:spPr>
          <a:xfrm>
            <a:off x="516358" y="1090420"/>
            <a:ext cx="8664154" cy="2988510"/>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予測にもとづき，後続命令の処理を</a:t>
            </a:r>
            <a:r>
              <a:rPr lang="ja-JP" altLang="en-US" sz="2000" dirty="0">
                <a:solidFill>
                  <a:srgbClr val="C00000"/>
                </a:solidFill>
                <a:latin typeface="游ゴシック Medium" panose="020B0500000000000000" pitchFamily="50" charset="-128"/>
                <a:ea typeface="游ゴシック Medium" panose="020B0500000000000000" pitchFamily="50" charset="-128"/>
              </a:rPr>
              <a:t>投機的に実行</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開始</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投機成功</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失敗を評価し，結果に応じて適切な処理を施す</a:t>
            </a:r>
          </a:p>
          <a:p>
            <a:pPr marL="800100" lvl="1" indent="-342900">
              <a:lnSpc>
                <a:spcPct val="120000"/>
              </a:lnSpc>
              <a:spcAft>
                <a:spcPts val="600"/>
              </a:spcAft>
              <a:buFont typeface="Wingdings" panose="05000000000000000000" pitchFamily="2" charset="2"/>
              <a:buChar char="p"/>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投機成功　　　何もしない</a:t>
            </a:r>
          </a:p>
          <a:p>
            <a:pPr marL="800100" lvl="1" indent="-342900">
              <a:lnSpc>
                <a:spcPct val="120000"/>
              </a:lnSpc>
              <a:spcAft>
                <a:spcPts val="600"/>
              </a:spcAft>
              <a:buFont typeface="Wingdings" panose="05000000000000000000" pitchFamily="2" charset="2"/>
              <a:buChar char="p"/>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投機失敗　　　アーキテクチャ状態を回復し，正しい結果を用いて</a:t>
            </a:r>
            <a:r>
              <a:rPr lang="ja-JP" altLang="en-US" dirty="0">
                <a:solidFill>
                  <a:srgbClr val="C00000"/>
                </a:solidFill>
                <a:latin typeface="游ゴシック Medium" panose="020B0500000000000000" pitchFamily="50" charset="-128"/>
                <a:ea typeface="游ゴシック Medium" panose="020B0500000000000000" pitchFamily="50" charset="-128"/>
              </a:rPr>
              <a:t>再実行</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投機に成功した場合は，命令パイプラインはハザードがない時と同様の振る舞いを示す</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詳細は「高性能コンピューティング論２」で</a:t>
            </a:r>
          </a:p>
        </p:txBody>
      </p:sp>
    </p:spTree>
    <p:extLst>
      <p:ext uri="{BB962C8B-B14F-4D97-AF65-F5344CB8AC3E}">
        <p14:creationId xmlns:p14="http://schemas.microsoft.com/office/powerpoint/2010/main" val="9140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left)">
                                      <p:cBhvr>
                                        <p:cTn id="16" dur="500"/>
                                        <p:tgtEl>
                                          <p:spTgt spid="10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left)">
                                      <p:cBhvr>
                                        <p:cTn id="24" dur="500"/>
                                        <p:tgtEl>
                                          <p:spTgt spid="10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randombar(horizontal)">
                                      <p:cBhvr>
                                        <p:cTn id="27" dur="500"/>
                                        <p:tgtEl>
                                          <p:spTgt spid="103"/>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randombar(horizont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wipe(left)">
                                      <p:cBhvr>
                                        <p:cTn id="38" dur="500"/>
                                        <p:tgtEl>
                                          <p:spTgt spid="108"/>
                                        </p:tgtEl>
                                      </p:cBhvr>
                                    </p:animEffect>
                                  </p:childTnLst>
                                </p:cTn>
                              </p:par>
                              <p:par>
                                <p:cTn id="39" presetID="22" presetClass="entr" presetSubtype="1" fill="hold"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wipe(up)">
                                      <p:cBhvr>
                                        <p:cTn id="41" dur="500"/>
                                        <p:tgtEl>
                                          <p:spTgt spid="109"/>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41"/>
                                        </p:tgtEl>
                                        <p:attrNameLst>
                                          <p:attrName>style.visibility</p:attrName>
                                        </p:attrNameLst>
                                      </p:cBhvr>
                                      <p:to>
                                        <p:strVal val="hidden"/>
                                      </p:to>
                                    </p:se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right)">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3" grpId="0"/>
      <p:bldP spid="41" grpId="0" animBg="1"/>
      <p:bldP spid="41" grpId="1" animBg="1"/>
      <p:bldP spid="49" grpId="0" animBg="1"/>
      <p:bldP spid="42" grpId="0" animBg="1"/>
      <p:bldP spid="4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グループ化 314"/>
          <p:cNvGrpSpPr/>
          <p:nvPr/>
        </p:nvGrpSpPr>
        <p:grpSpPr>
          <a:xfrm>
            <a:off x="6119001" y="3193420"/>
            <a:ext cx="1746436" cy="2843417"/>
            <a:chOff x="2848379" y="2920114"/>
            <a:chExt cx="1746436" cy="2449059"/>
          </a:xfrm>
        </p:grpSpPr>
        <p:cxnSp>
          <p:nvCxnSpPr>
            <p:cNvPr id="316" name="直線コネクタ 315"/>
            <p:cNvCxnSpPr/>
            <p:nvPr/>
          </p:nvCxnSpPr>
          <p:spPr>
            <a:xfrm>
              <a:off x="2848379" y="2926385"/>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7" name="直線コネクタ 316"/>
            <p:cNvCxnSpPr/>
            <p:nvPr/>
          </p:nvCxnSpPr>
          <p:spPr>
            <a:xfrm>
              <a:off x="3283461"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直線コネクタ 317"/>
            <p:cNvCxnSpPr/>
            <p:nvPr/>
          </p:nvCxnSpPr>
          <p:spPr>
            <a:xfrm>
              <a:off x="3723482"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直線コネクタ 318"/>
            <p:cNvCxnSpPr/>
            <p:nvPr/>
          </p:nvCxnSpPr>
          <p:spPr>
            <a:xfrm>
              <a:off x="4160678"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直線コネクタ 319"/>
            <p:cNvCxnSpPr/>
            <p:nvPr/>
          </p:nvCxnSpPr>
          <p:spPr>
            <a:xfrm>
              <a:off x="4594815" y="2920114"/>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6" name="グループ化 105"/>
          <p:cNvGrpSpPr/>
          <p:nvPr/>
        </p:nvGrpSpPr>
        <p:grpSpPr>
          <a:xfrm>
            <a:off x="342588" y="3166102"/>
            <a:ext cx="3395367" cy="2819400"/>
            <a:chOff x="-840557" y="1705589"/>
            <a:chExt cx="3395367" cy="5529075"/>
          </a:xfrm>
        </p:grpSpPr>
        <p:cxnSp>
          <p:nvCxnSpPr>
            <p:cNvPr id="59" name="直線コネクタ 58"/>
            <p:cNvCxnSpPr/>
            <p:nvPr/>
          </p:nvCxnSpPr>
          <p:spPr>
            <a:xfrm>
              <a:off x="-840557" y="1705589"/>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932327" y="1709928"/>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2554810" y="1709929"/>
              <a:ext cx="0" cy="552473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kumimoji="1" lang="ja-JP" altLang="en-US" dirty="0"/>
              <a:t>バイパシング</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27</a:t>
            </a:fld>
            <a:endParaRPr kumimoji="1" lang="ja-JP" altLang="en-US"/>
          </a:p>
        </p:txBody>
      </p:sp>
      <p:sp>
        <p:nvSpPr>
          <p:cNvPr id="60" name="正方形/長方形 59"/>
          <p:cNvSpPr/>
          <p:nvPr/>
        </p:nvSpPr>
        <p:spPr>
          <a:xfrm>
            <a:off x="276776" y="3477692"/>
            <a:ext cx="133053" cy="2334191"/>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p:cNvGrpSpPr/>
          <p:nvPr/>
        </p:nvGrpSpPr>
        <p:grpSpPr>
          <a:xfrm rot="16200000">
            <a:off x="994987" y="4433248"/>
            <a:ext cx="1241254" cy="705176"/>
            <a:chOff x="1943382" y="4001244"/>
            <a:chExt cx="1983752" cy="803933"/>
          </a:xfrm>
        </p:grpSpPr>
        <p:sp>
          <p:nvSpPr>
            <p:cNvPr id="90" name="台形 89"/>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二等辺三角形 90"/>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テキスト ボックス 67"/>
          <p:cNvSpPr txBox="1"/>
          <p:nvPr/>
        </p:nvSpPr>
        <p:spPr>
          <a:xfrm rot="16200000">
            <a:off x="1423216" y="4609890"/>
            <a:ext cx="582211" cy="338554"/>
          </a:xfrm>
          <a:prstGeom prst="rect">
            <a:avLst/>
          </a:prstGeom>
          <a:noFill/>
        </p:spPr>
        <p:txBody>
          <a:bodyPr wrap="none" rtlCol="0">
            <a:spAutoFit/>
          </a:bodyPr>
          <a:lstStyle/>
          <a:p>
            <a:r>
              <a:rPr kumimoji="1" lang="en-US" altLang="ja-JP" sz="1600" dirty="0">
                <a:solidFill>
                  <a:schemeClr val="bg1"/>
                </a:solidFill>
              </a:rPr>
              <a:t>ALU</a:t>
            </a:r>
            <a:endParaRPr kumimoji="1" lang="ja-JP" altLang="en-US" sz="1600" dirty="0">
              <a:solidFill>
                <a:schemeClr val="bg1"/>
              </a:solidFill>
            </a:endParaRPr>
          </a:p>
        </p:txBody>
      </p:sp>
      <p:cxnSp>
        <p:nvCxnSpPr>
          <p:cNvPr id="72" name="直線矢印コネクタ 71"/>
          <p:cNvCxnSpPr/>
          <p:nvPr/>
        </p:nvCxnSpPr>
        <p:spPr>
          <a:xfrm>
            <a:off x="1781866" y="5294578"/>
            <a:ext cx="0" cy="242801"/>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1018810" y="5121500"/>
            <a:ext cx="234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台形 75"/>
          <p:cNvSpPr/>
          <p:nvPr/>
        </p:nvSpPr>
        <p:spPr>
          <a:xfrm rot="5400000">
            <a:off x="627784" y="5135586"/>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矢印コネクタ 76"/>
          <p:cNvCxnSpPr/>
          <p:nvPr/>
        </p:nvCxnSpPr>
        <p:spPr>
          <a:xfrm>
            <a:off x="409829" y="5364318"/>
            <a:ext cx="4926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964908" y="4682397"/>
            <a:ext cx="0" cy="220891"/>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409829" y="4485255"/>
            <a:ext cx="4848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1963779" y="4797454"/>
            <a:ext cx="8597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正方形/長方形 95"/>
          <p:cNvSpPr/>
          <p:nvPr/>
        </p:nvSpPr>
        <p:spPr>
          <a:xfrm>
            <a:off x="2049218" y="3480196"/>
            <a:ext cx="133053" cy="2334191"/>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台形 98"/>
          <p:cNvSpPr/>
          <p:nvPr/>
        </p:nvSpPr>
        <p:spPr>
          <a:xfrm rot="5400000">
            <a:off x="627784" y="4258784"/>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1" name="直線矢印コネクタ 100"/>
          <p:cNvCxnSpPr/>
          <p:nvPr/>
        </p:nvCxnSpPr>
        <p:spPr>
          <a:xfrm>
            <a:off x="1018810" y="4388075"/>
            <a:ext cx="234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964908" y="3790210"/>
            <a:ext cx="0" cy="220891"/>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669934" y="4978625"/>
            <a:ext cx="23410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669934" y="4165208"/>
            <a:ext cx="23410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2182271" y="4797454"/>
            <a:ext cx="3307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H="1" flipV="1">
            <a:off x="2297487" y="3399572"/>
            <a:ext cx="2711" cy="1433752"/>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円/楕円 120"/>
          <p:cNvSpPr/>
          <p:nvPr/>
        </p:nvSpPr>
        <p:spPr>
          <a:xfrm>
            <a:off x="2261686" y="4763578"/>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9" name="直線矢印コネクタ 128"/>
          <p:cNvCxnSpPr/>
          <p:nvPr/>
        </p:nvCxnSpPr>
        <p:spPr>
          <a:xfrm flipH="1">
            <a:off x="672589" y="3397079"/>
            <a:ext cx="1630265"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677306" y="3379952"/>
            <a:ext cx="0" cy="1614773"/>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円/楕円 133"/>
          <p:cNvSpPr/>
          <p:nvPr/>
        </p:nvSpPr>
        <p:spPr>
          <a:xfrm>
            <a:off x="646944" y="4123028"/>
            <a:ext cx="69743" cy="697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2523287" y="4638320"/>
            <a:ext cx="1048188"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cxnSp>
        <p:nvCxnSpPr>
          <p:cNvPr id="139" name="直線矢印コネクタ 138"/>
          <p:cNvCxnSpPr/>
          <p:nvPr/>
        </p:nvCxnSpPr>
        <p:spPr>
          <a:xfrm flipV="1">
            <a:off x="2651418" y="4275527"/>
            <a:ext cx="0" cy="331958"/>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2496098" y="5070273"/>
            <a:ext cx="1111202" cy="307777"/>
          </a:xfrm>
          <a:prstGeom prst="rect">
            <a:avLst/>
          </a:prstGeom>
          <a:noFill/>
        </p:spPr>
        <p:txBody>
          <a:bodyPr wrap="none" rtlCol="0">
            <a:spAutoFit/>
          </a:bodyPr>
          <a:lstStyle/>
          <a:p>
            <a:r>
              <a:rPr kumimoji="1" lang="ja-JP" altLang="en-US" sz="1400" dirty="0">
                <a:solidFill>
                  <a:schemeClr val="bg1"/>
                </a:solidFill>
              </a:rPr>
              <a:t>データメモリ</a:t>
            </a:r>
          </a:p>
        </p:txBody>
      </p:sp>
      <p:cxnSp>
        <p:nvCxnSpPr>
          <p:cNvPr id="147" name="直線矢印コネクタ 146"/>
          <p:cNvCxnSpPr/>
          <p:nvPr/>
        </p:nvCxnSpPr>
        <p:spPr>
          <a:xfrm flipV="1">
            <a:off x="2803818" y="4275527"/>
            <a:ext cx="0" cy="331958"/>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a:off x="3583496" y="4798432"/>
            <a:ext cx="8597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正方形/長方形 149"/>
          <p:cNvSpPr/>
          <p:nvPr/>
        </p:nvSpPr>
        <p:spPr>
          <a:xfrm>
            <a:off x="3668935" y="3481174"/>
            <a:ext cx="133053" cy="2334191"/>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2" name="直線矢印コネクタ 151"/>
          <p:cNvCxnSpPr/>
          <p:nvPr/>
        </p:nvCxnSpPr>
        <p:spPr>
          <a:xfrm>
            <a:off x="3811169" y="4798432"/>
            <a:ext cx="3307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flipH="1" flipV="1">
            <a:off x="3929097" y="3256954"/>
            <a:ext cx="1" cy="1577349"/>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円/楕円 153"/>
          <p:cNvSpPr/>
          <p:nvPr/>
        </p:nvSpPr>
        <p:spPr>
          <a:xfrm>
            <a:off x="3890584" y="4764556"/>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 name="直線矢印コネクタ 154"/>
          <p:cNvCxnSpPr/>
          <p:nvPr/>
        </p:nvCxnSpPr>
        <p:spPr>
          <a:xfrm flipH="1">
            <a:off x="542142" y="3256954"/>
            <a:ext cx="3401797"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直線矢印コネクタ 158"/>
          <p:cNvCxnSpPr/>
          <p:nvPr/>
        </p:nvCxnSpPr>
        <p:spPr>
          <a:xfrm>
            <a:off x="541640" y="5167542"/>
            <a:ext cx="35580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flipV="1">
            <a:off x="553661" y="3256954"/>
            <a:ext cx="0" cy="1890172"/>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2" name="円/楕円 161"/>
          <p:cNvSpPr/>
          <p:nvPr/>
        </p:nvSpPr>
        <p:spPr>
          <a:xfrm>
            <a:off x="514421" y="4284306"/>
            <a:ext cx="69743" cy="697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0" name="直線矢印コネクタ 169"/>
          <p:cNvCxnSpPr/>
          <p:nvPr/>
        </p:nvCxnSpPr>
        <p:spPr>
          <a:xfrm>
            <a:off x="541640" y="4323659"/>
            <a:ext cx="35580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882648" y="2780928"/>
            <a:ext cx="1085554" cy="369332"/>
          </a:xfrm>
          <a:prstGeom prst="rect">
            <a:avLst/>
          </a:prstGeom>
          <a:noFill/>
        </p:spPr>
        <p:txBody>
          <a:bodyPr wrap="none" rtlCol="0">
            <a:spAutoFit/>
          </a:bodyPr>
          <a:lstStyle/>
          <a:p>
            <a:r>
              <a:rPr kumimoji="1" lang="ja-JP" altLang="en-US" dirty="0">
                <a:solidFill>
                  <a:srgbClr val="FF0000"/>
                </a:solidFill>
              </a:rPr>
              <a:t>バイパス</a:t>
            </a:r>
          </a:p>
        </p:txBody>
      </p:sp>
      <p:cxnSp>
        <p:nvCxnSpPr>
          <p:cNvPr id="172" name="直線コネクタ 171"/>
          <p:cNvCxnSpPr>
            <a:endCxn id="171" idx="2"/>
          </p:cNvCxnSpPr>
          <p:nvPr/>
        </p:nvCxnSpPr>
        <p:spPr>
          <a:xfrm flipH="1" flipV="1">
            <a:off x="1425425" y="3150260"/>
            <a:ext cx="320359" cy="106694"/>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a:endCxn id="171" idx="2"/>
          </p:cNvCxnSpPr>
          <p:nvPr/>
        </p:nvCxnSpPr>
        <p:spPr>
          <a:xfrm flipV="1">
            <a:off x="1425425" y="3150260"/>
            <a:ext cx="0" cy="246819"/>
          </a:xfrm>
          <a:prstGeom prst="line">
            <a:avLst/>
          </a:prstGeom>
          <a:ln w="63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2730818" y="5921460"/>
            <a:ext cx="603050" cy="307777"/>
          </a:xfrm>
          <a:prstGeom prst="rect">
            <a:avLst/>
          </a:prstGeom>
          <a:solidFill>
            <a:schemeClr val="bg1"/>
          </a:solidFill>
          <a:ln w="28575">
            <a:solidFill>
              <a:srgbClr val="CC6600"/>
            </a:solidFill>
          </a:ln>
        </p:spPr>
        <p:txBody>
          <a:bodyPr wrap="none" rtlCol="0">
            <a:spAutoFit/>
          </a:bodyPr>
          <a:lstStyle/>
          <a:p>
            <a:r>
              <a:rPr kumimoji="1" lang="en-US" altLang="ja-JP" sz="1400" dirty="0">
                <a:solidFill>
                  <a:srgbClr val="CC6600"/>
                </a:solidFill>
              </a:rPr>
              <a:t>MEM</a:t>
            </a:r>
            <a:endParaRPr kumimoji="1" lang="ja-JP" altLang="en-US" sz="1400" dirty="0">
              <a:solidFill>
                <a:srgbClr val="CC6600"/>
              </a:solidFill>
            </a:endParaRPr>
          </a:p>
        </p:txBody>
      </p:sp>
      <p:sp>
        <p:nvSpPr>
          <p:cNvPr id="179" name="テキスト ボックス 178"/>
          <p:cNvSpPr txBox="1"/>
          <p:nvPr/>
        </p:nvSpPr>
        <p:spPr>
          <a:xfrm>
            <a:off x="1108839" y="5924389"/>
            <a:ext cx="425116" cy="307777"/>
          </a:xfrm>
          <a:prstGeom prst="rect">
            <a:avLst/>
          </a:prstGeom>
          <a:solidFill>
            <a:schemeClr val="bg1"/>
          </a:solidFill>
          <a:ln w="28575">
            <a:solidFill>
              <a:srgbClr val="006600"/>
            </a:solidFill>
          </a:ln>
        </p:spPr>
        <p:txBody>
          <a:bodyPr wrap="none" rtlCol="0">
            <a:spAutoFit/>
          </a:bodyPr>
          <a:lstStyle/>
          <a:p>
            <a:r>
              <a:rPr kumimoji="1" lang="en-US" altLang="ja-JP" sz="1400" dirty="0">
                <a:solidFill>
                  <a:srgbClr val="008080"/>
                </a:solidFill>
              </a:rPr>
              <a:t>EX</a:t>
            </a:r>
            <a:endParaRPr kumimoji="1" lang="ja-JP" altLang="en-US" sz="1400" dirty="0">
              <a:solidFill>
                <a:srgbClr val="008080"/>
              </a:solidFill>
            </a:endParaRPr>
          </a:p>
        </p:txBody>
      </p:sp>
      <p:cxnSp>
        <p:nvCxnSpPr>
          <p:cNvPr id="184" name="直線矢印コネクタ 183"/>
          <p:cNvCxnSpPr/>
          <p:nvPr/>
        </p:nvCxnSpPr>
        <p:spPr>
          <a:xfrm>
            <a:off x="5690419" y="3197214"/>
            <a:ext cx="25822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テキスト ボックス 184"/>
          <p:cNvSpPr txBox="1"/>
          <p:nvPr/>
        </p:nvSpPr>
        <p:spPr>
          <a:xfrm>
            <a:off x="8237847" y="3043325"/>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186" name="直線コネクタ 185"/>
          <p:cNvCxnSpPr/>
          <p:nvPr/>
        </p:nvCxnSpPr>
        <p:spPr>
          <a:xfrm>
            <a:off x="5682410" y="3197213"/>
            <a:ext cx="0" cy="1075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テキスト ボックス 186"/>
          <p:cNvSpPr txBox="1"/>
          <p:nvPr/>
        </p:nvSpPr>
        <p:spPr>
          <a:xfrm>
            <a:off x="4214287" y="3321501"/>
            <a:ext cx="1457450" cy="307777"/>
          </a:xfrm>
          <a:prstGeom prst="rect">
            <a:avLst/>
          </a:prstGeom>
          <a:noFill/>
        </p:spPr>
        <p:txBody>
          <a:bodyPr wrap="none" rtlCol="0">
            <a:spAutoFit/>
          </a:bodyPr>
          <a:lstStyle/>
          <a:p>
            <a:r>
              <a:rPr lang="en-US" altLang="ja-JP" sz="1400" dirty="0"/>
              <a:t>add $t1,$s0,$s2</a:t>
            </a:r>
          </a:p>
        </p:txBody>
      </p:sp>
      <p:sp>
        <p:nvSpPr>
          <p:cNvPr id="188" name="テキスト ボックス 187"/>
          <p:cNvSpPr txBox="1"/>
          <p:nvPr/>
        </p:nvSpPr>
        <p:spPr>
          <a:xfrm>
            <a:off x="4214287" y="3707077"/>
            <a:ext cx="1417376" cy="307777"/>
          </a:xfrm>
          <a:prstGeom prst="rect">
            <a:avLst/>
          </a:prstGeom>
          <a:noFill/>
        </p:spPr>
        <p:txBody>
          <a:bodyPr wrap="none" rtlCol="0">
            <a:spAutoFit/>
          </a:bodyPr>
          <a:lstStyle/>
          <a:p>
            <a:r>
              <a:rPr lang="en-US" altLang="ja-JP" sz="1400" dirty="0"/>
              <a:t>add $t2,$t1,$s3</a:t>
            </a:r>
          </a:p>
        </p:txBody>
      </p:sp>
      <p:cxnSp>
        <p:nvCxnSpPr>
          <p:cNvPr id="189" name="直線コネクタ 188"/>
          <p:cNvCxnSpPr/>
          <p:nvPr/>
        </p:nvCxnSpPr>
        <p:spPr>
          <a:xfrm>
            <a:off x="4938203" y="4087736"/>
            <a:ext cx="0" cy="22156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24" name="グループ化 323"/>
          <p:cNvGrpSpPr/>
          <p:nvPr/>
        </p:nvGrpSpPr>
        <p:grpSpPr>
          <a:xfrm>
            <a:off x="6940222" y="3303660"/>
            <a:ext cx="573330" cy="726216"/>
            <a:chOff x="6908388" y="3743823"/>
            <a:chExt cx="573330" cy="726216"/>
          </a:xfrm>
        </p:grpSpPr>
        <p:sp>
          <p:nvSpPr>
            <p:cNvPr id="191" name="正方形/長方形 190"/>
            <p:cNvSpPr/>
            <p:nvPr/>
          </p:nvSpPr>
          <p:spPr>
            <a:xfrm>
              <a:off x="6956634" y="3743823"/>
              <a:ext cx="437196" cy="363984"/>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192" name="テキスト ボックス 191"/>
            <p:cNvSpPr txBox="1"/>
            <p:nvPr/>
          </p:nvSpPr>
          <p:spPr>
            <a:xfrm>
              <a:off x="6908388" y="3781013"/>
              <a:ext cx="573330" cy="276999"/>
            </a:xfrm>
            <a:prstGeom prst="rect">
              <a:avLst/>
            </a:prstGeom>
            <a:noFill/>
            <a:ln>
              <a:noFill/>
            </a:ln>
          </p:spPr>
          <p:txBody>
            <a:bodyPr wrap="square" rtlCol="0">
              <a:spAutoFit/>
            </a:bodyPr>
            <a:lstStyle/>
            <a:p>
              <a:r>
                <a:rPr kumimoji="1" lang="en-US" altLang="ja-JP" sz="1200" dirty="0"/>
                <a:t>MEM</a:t>
              </a:r>
              <a:endParaRPr kumimoji="1" lang="ja-JP" altLang="en-US" sz="1200" dirty="0"/>
            </a:p>
          </p:txBody>
        </p:sp>
        <p:sp>
          <p:nvSpPr>
            <p:cNvPr id="193" name="正方形/長方形 192"/>
            <p:cNvSpPr/>
            <p:nvPr/>
          </p:nvSpPr>
          <p:spPr>
            <a:xfrm>
              <a:off x="6961664" y="4106055"/>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194" name="テキスト ボックス 193"/>
            <p:cNvSpPr txBox="1"/>
            <p:nvPr/>
          </p:nvSpPr>
          <p:spPr>
            <a:xfrm>
              <a:off x="6993750" y="4143245"/>
              <a:ext cx="389850" cy="276999"/>
            </a:xfrm>
            <a:prstGeom prst="rect">
              <a:avLst/>
            </a:prstGeom>
            <a:noFill/>
            <a:ln>
              <a:noFill/>
            </a:ln>
          </p:spPr>
          <p:txBody>
            <a:bodyPr wrap="none" rtlCol="0">
              <a:spAutoFit/>
            </a:bodyPr>
            <a:lstStyle/>
            <a:p>
              <a:r>
                <a:rPr kumimoji="1" lang="en-US" altLang="ja-JP" sz="1200" dirty="0"/>
                <a:t>EX</a:t>
              </a:r>
              <a:endParaRPr kumimoji="1" lang="ja-JP" altLang="en-US" sz="1200" dirty="0"/>
            </a:p>
          </p:txBody>
        </p:sp>
      </p:grpSp>
      <p:grpSp>
        <p:nvGrpSpPr>
          <p:cNvPr id="199" name="グループ化 198"/>
          <p:cNvGrpSpPr/>
          <p:nvPr/>
        </p:nvGrpSpPr>
        <p:grpSpPr>
          <a:xfrm>
            <a:off x="5680749" y="3301692"/>
            <a:ext cx="1309900" cy="726216"/>
            <a:chOff x="1686884" y="5416635"/>
            <a:chExt cx="1309900" cy="726216"/>
          </a:xfrm>
        </p:grpSpPr>
        <p:sp>
          <p:nvSpPr>
            <p:cNvPr id="200" name="正方形/長方形 199"/>
            <p:cNvSpPr/>
            <p:nvPr/>
          </p:nvSpPr>
          <p:spPr>
            <a:xfrm>
              <a:off x="2124639" y="5778867"/>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1" name="テキスト ボックス 200"/>
            <p:cNvSpPr txBox="1"/>
            <p:nvPr/>
          </p:nvSpPr>
          <p:spPr>
            <a:xfrm>
              <a:off x="2191777" y="5814577"/>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nvGrpSpPr>
            <p:cNvPr id="202" name="グループ化 201"/>
            <p:cNvGrpSpPr/>
            <p:nvPr/>
          </p:nvGrpSpPr>
          <p:grpSpPr>
            <a:xfrm>
              <a:off x="2560734" y="5778867"/>
              <a:ext cx="434172" cy="363984"/>
              <a:chOff x="4303996" y="3484928"/>
              <a:chExt cx="434172" cy="363984"/>
            </a:xfrm>
          </p:grpSpPr>
          <p:sp>
            <p:nvSpPr>
              <p:cNvPr id="213" name="正方形/長方形 212"/>
              <p:cNvSpPr/>
              <p:nvPr/>
            </p:nvSpPr>
            <p:spPr>
              <a:xfrm>
                <a:off x="4303996" y="3484928"/>
                <a:ext cx="434172"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4" name="テキスト ボックス 213"/>
              <p:cNvSpPr txBox="1"/>
              <p:nvPr/>
            </p:nvSpPr>
            <p:spPr>
              <a:xfrm>
                <a:off x="4351848" y="3522118"/>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203" name="グループ化 202"/>
            <p:cNvGrpSpPr/>
            <p:nvPr/>
          </p:nvGrpSpPr>
          <p:grpSpPr>
            <a:xfrm>
              <a:off x="1686884" y="5416635"/>
              <a:ext cx="1309900" cy="363984"/>
              <a:chOff x="1686884" y="3122696"/>
              <a:chExt cx="1309900" cy="363984"/>
            </a:xfrm>
          </p:grpSpPr>
          <p:grpSp>
            <p:nvGrpSpPr>
              <p:cNvPr id="204" name="グループ化 203"/>
              <p:cNvGrpSpPr/>
              <p:nvPr/>
            </p:nvGrpSpPr>
            <p:grpSpPr>
              <a:xfrm>
                <a:off x="1686884" y="3122696"/>
                <a:ext cx="437196" cy="363984"/>
                <a:chOff x="1704670" y="3566186"/>
                <a:chExt cx="437196" cy="363984"/>
              </a:xfrm>
            </p:grpSpPr>
            <p:sp>
              <p:nvSpPr>
                <p:cNvPr id="211" name="正方形/長方形 210"/>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2" name="テキスト ボックス 211"/>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nvGrpSpPr>
              <p:cNvPr id="205" name="グループ化 204"/>
              <p:cNvGrpSpPr/>
              <p:nvPr/>
            </p:nvGrpSpPr>
            <p:grpSpPr>
              <a:xfrm>
                <a:off x="2122979" y="3122696"/>
                <a:ext cx="437196" cy="363984"/>
                <a:chOff x="2122979" y="3122696"/>
                <a:chExt cx="437196" cy="363984"/>
              </a:xfrm>
            </p:grpSpPr>
            <p:sp>
              <p:nvSpPr>
                <p:cNvPr id="209" name="正方形/長方形 208"/>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0" name="テキスト ボックス 209"/>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206" name="グループ化 205"/>
              <p:cNvGrpSpPr/>
              <p:nvPr/>
            </p:nvGrpSpPr>
            <p:grpSpPr>
              <a:xfrm>
                <a:off x="2559588" y="3122696"/>
                <a:ext cx="437196" cy="363984"/>
                <a:chOff x="2559588" y="3122696"/>
                <a:chExt cx="437196" cy="363984"/>
              </a:xfrm>
            </p:grpSpPr>
            <p:sp>
              <p:nvSpPr>
                <p:cNvPr id="207" name="正方形/長方形 206"/>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8" name="テキスト ボックス 207"/>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grpSp>
      <p:sp>
        <p:nvSpPr>
          <p:cNvPr id="215" name="右矢印 214"/>
          <p:cNvSpPr/>
          <p:nvPr/>
        </p:nvSpPr>
        <p:spPr>
          <a:xfrm rot="1887894">
            <a:off x="6880658" y="3611409"/>
            <a:ext cx="212396" cy="146905"/>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角丸四角形吹き出し 265"/>
          <p:cNvSpPr/>
          <p:nvPr/>
        </p:nvSpPr>
        <p:spPr>
          <a:xfrm>
            <a:off x="7522204" y="3337402"/>
            <a:ext cx="1549877" cy="668934"/>
          </a:xfrm>
          <a:prstGeom prst="wedgeRoundRectCallout">
            <a:avLst>
              <a:gd name="adj1" fmla="val -57766"/>
              <a:gd name="adj2" fmla="val 27770"/>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バイパスされたデータを使って演算実行</a:t>
            </a:r>
            <a:endParaRPr kumimoji="1" lang="en-US" altLang="ja-JP" sz="1400" dirty="0">
              <a:solidFill>
                <a:schemeClr val="tx1"/>
              </a:solidFill>
            </a:endParaRPr>
          </a:p>
        </p:txBody>
      </p:sp>
      <p:sp>
        <p:nvSpPr>
          <p:cNvPr id="269" name="角丸四角形吹き出し 268"/>
          <p:cNvSpPr/>
          <p:nvPr/>
        </p:nvSpPr>
        <p:spPr>
          <a:xfrm>
            <a:off x="5563435" y="2939369"/>
            <a:ext cx="2141781" cy="219833"/>
          </a:xfrm>
          <a:prstGeom prst="wedgeRoundRectCallout">
            <a:avLst>
              <a:gd name="adj1" fmla="val -1729"/>
              <a:gd name="adj2" fmla="val 128200"/>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a:t>
            </a:r>
            <a:r>
              <a:rPr lang="en-US" altLang="ja-JP" sz="1400" dirty="0">
                <a:solidFill>
                  <a:schemeClr val="tx1"/>
                </a:solidFill>
              </a:rPr>
              <a:t>$s0+$s2</a:t>
            </a:r>
            <a:r>
              <a:rPr lang="ja-JP" altLang="en-US" sz="1400" dirty="0">
                <a:solidFill>
                  <a:schemeClr val="tx1"/>
                </a:solidFill>
              </a:rPr>
              <a:t>」の結果判明</a:t>
            </a:r>
            <a:endParaRPr kumimoji="1" lang="en-US" altLang="ja-JP" sz="1400" dirty="0">
              <a:solidFill>
                <a:schemeClr val="tx1"/>
              </a:solidFill>
            </a:endParaRPr>
          </a:p>
        </p:txBody>
      </p:sp>
      <p:sp>
        <p:nvSpPr>
          <p:cNvPr id="270" name="テキスト ボックス 269"/>
          <p:cNvSpPr txBox="1"/>
          <p:nvPr/>
        </p:nvSpPr>
        <p:spPr>
          <a:xfrm>
            <a:off x="5566844" y="4273083"/>
            <a:ext cx="2302233" cy="338554"/>
          </a:xfrm>
          <a:prstGeom prst="rect">
            <a:avLst/>
          </a:prstGeom>
          <a:solidFill>
            <a:schemeClr val="bg1"/>
          </a:solidFill>
        </p:spPr>
        <p:txBody>
          <a:bodyPr wrap="none" rtlCol="0">
            <a:spAutoFit/>
          </a:bodyPr>
          <a:lstStyle/>
          <a:p>
            <a:r>
              <a:rPr kumimoji="1" lang="en-US" altLang="ja-JP" sz="1600" dirty="0"/>
              <a:t>[ EX</a:t>
            </a:r>
            <a:r>
              <a:rPr kumimoji="1" lang="ja-JP" altLang="en-US" sz="1600" dirty="0"/>
              <a:t>⇒</a:t>
            </a:r>
            <a:r>
              <a:rPr kumimoji="1" lang="en-US" altLang="ja-JP" sz="1600" dirty="0"/>
              <a:t>EX</a:t>
            </a:r>
            <a:r>
              <a:rPr kumimoji="1" lang="ja-JP" altLang="en-US" sz="1600" dirty="0"/>
              <a:t>バイパシング </a:t>
            </a:r>
            <a:r>
              <a:rPr kumimoji="1" lang="en-US" altLang="ja-JP" sz="1600" dirty="0"/>
              <a:t>]</a:t>
            </a:r>
            <a:endParaRPr kumimoji="1" lang="ja-JP" altLang="en-US" sz="1600" dirty="0"/>
          </a:p>
        </p:txBody>
      </p:sp>
      <p:cxnSp>
        <p:nvCxnSpPr>
          <p:cNvPr id="271" name="直線矢印コネクタ 270"/>
          <p:cNvCxnSpPr/>
          <p:nvPr/>
        </p:nvCxnSpPr>
        <p:spPr>
          <a:xfrm>
            <a:off x="5690419" y="4973960"/>
            <a:ext cx="25822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2" name="テキスト ボックス 271"/>
          <p:cNvSpPr txBox="1"/>
          <p:nvPr/>
        </p:nvSpPr>
        <p:spPr>
          <a:xfrm>
            <a:off x="8237847" y="4820071"/>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273" name="直線コネクタ 272"/>
          <p:cNvCxnSpPr/>
          <p:nvPr/>
        </p:nvCxnSpPr>
        <p:spPr>
          <a:xfrm>
            <a:off x="5682410" y="4973959"/>
            <a:ext cx="0" cy="1075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テキスト ボックス 273"/>
          <p:cNvSpPr txBox="1"/>
          <p:nvPr/>
        </p:nvSpPr>
        <p:spPr>
          <a:xfrm>
            <a:off x="4214287" y="5098247"/>
            <a:ext cx="1258678" cy="307777"/>
          </a:xfrm>
          <a:prstGeom prst="rect">
            <a:avLst/>
          </a:prstGeom>
          <a:noFill/>
        </p:spPr>
        <p:txBody>
          <a:bodyPr wrap="none" rtlCol="0">
            <a:spAutoFit/>
          </a:bodyPr>
          <a:lstStyle/>
          <a:p>
            <a:r>
              <a:rPr lang="en-US" altLang="ja-JP" sz="1400" dirty="0" err="1"/>
              <a:t>lw</a:t>
            </a:r>
            <a:r>
              <a:rPr lang="en-US" altLang="ja-JP" sz="1400" dirty="0"/>
              <a:t> $s3, 4($t0)</a:t>
            </a:r>
          </a:p>
        </p:txBody>
      </p:sp>
      <p:sp>
        <p:nvSpPr>
          <p:cNvPr id="275" name="テキスト ボックス 274"/>
          <p:cNvSpPr txBox="1"/>
          <p:nvPr/>
        </p:nvSpPr>
        <p:spPr>
          <a:xfrm>
            <a:off x="4214287" y="5483823"/>
            <a:ext cx="1417376" cy="307777"/>
          </a:xfrm>
          <a:prstGeom prst="rect">
            <a:avLst/>
          </a:prstGeom>
          <a:noFill/>
        </p:spPr>
        <p:txBody>
          <a:bodyPr wrap="none" rtlCol="0">
            <a:spAutoFit/>
          </a:bodyPr>
          <a:lstStyle/>
          <a:p>
            <a:r>
              <a:rPr lang="en-US" altLang="ja-JP" sz="1400" dirty="0"/>
              <a:t>add $t2,$t1,$s3</a:t>
            </a:r>
          </a:p>
        </p:txBody>
      </p:sp>
      <p:cxnSp>
        <p:nvCxnSpPr>
          <p:cNvPr id="276" name="直線コネクタ 275"/>
          <p:cNvCxnSpPr/>
          <p:nvPr/>
        </p:nvCxnSpPr>
        <p:spPr>
          <a:xfrm>
            <a:off x="4938203" y="5864482"/>
            <a:ext cx="0" cy="20073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0" name="テキスト ボックス 299"/>
          <p:cNvSpPr txBox="1"/>
          <p:nvPr/>
        </p:nvSpPr>
        <p:spPr>
          <a:xfrm>
            <a:off x="5497976" y="6049829"/>
            <a:ext cx="2509020" cy="338554"/>
          </a:xfrm>
          <a:prstGeom prst="rect">
            <a:avLst/>
          </a:prstGeom>
          <a:solidFill>
            <a:schemeClr val="bg1"/>
          </a:solidFill>
        </p:spPr>
        <p:txBody>
          <a:bodyPr wrap="none" rtlCol="0">
            <a:spAutoFit/>
          </a:bodyPr>
          <a:lstStyle/>
          <a:p>
            <a:r>
              <a:rPr kumimoji="1" lang="en-US" altLang="ja-JP" sz="1600" dirty="0"/>
              <a:t>[ MEM</a:t>
            </a:r>
            <a:r>
              <a:rPr kumimoji="1" lang="ja-JP" altLang="en-US" sz="1600" dirty="0"/>
              <a:t>⇒</a:t>
            </a:r>
            <a:r>
              <a:rPr kumimoji="1" lang="en-US" altLang="ja-JP" sz="1600" dirty="0"/>
              <a:t>EX</a:t>
            </a:r>
            <a:r>
              <a:rPr kumimoji="1" lang="ja-JP" altLang="en-US" sz="1600" dirty="0"/>
              <a:t>バイパシング </a:t>
            </a:r>
            <a:r>
              <a:rPr kumimoji="1" lang="en-US" altLang="ja-JP" sz="1600" dirty="0"/>
              <a:t>]</a:t>
            </a:r>
            <a:endParaRPr kumimoji="1" lang="ja-JP" altLang="en-US" sz="1600" dirty="0"/>
          </a:p>
        </p:txBody>
      </p:sp>
      <p:grpSp>
        <p:nvGrpSpPr>
          <p:cNvPr id="330" name="グループ化 329"/>
          <p:cNvGrpSpPr/>
          <p:nvPr/>
        </p:nvGrpSpPr>
        <p:grpSpPr>
          <a:xfrm>
            <a:off x="5680749" y="5078438"/>
            <a:ext cx="1832803" cy="726216"/>
            <a:chOff x="5648915" y="5518601"/>
            <a:chExt cx="1832803" cy="726216"/>
          </a:xfrm>
        </p:grpSpPr>
        <p:grpSp>
          <p:nvGrpSpPr>
            <p:cNvPr id="328" name="グループ化 327"/>
            <p:cNvGrpSpPr/>
            <p:nvPr/>
          </p:nvGrpSpPr>
          <p:grpSpPr>
            <a:xfrm>
              <a:off x="6908388" y="5520569"/>
              <a:ext cx="573330" cy="722235"/>
              <a:chOff x="6908388" y="5520569"/>
              <a:chExt cx="573330" cy="722235"/>
            </a:xfrm>
          </p:grpSpPr>
          <p:sp>
            <p:nvSpPr>
              <p:cNvPr id="313" name="正方形/長方形 312"/>
              <p:cNvSpPr/>
              <p:nvPr/>
            </p:nvSpPr>
            <p:spPr>
              <a:xfrm>
                <a:off x="6960123" y="5878820"/>
                <a:ext cx="437196" cy="3639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314" name="テキスト ボックス 313"/>
              <p:cNvSpPr txBox="1"/>
              <p:nvPr/>
            </p:nvSpPr>
            <p:spPr>
              <a:xfrm>
                <a:off x="6992209" y="5909813"/>
                <a:ext cx="389850" cy="276999"/>
              </a:xfrm>
              <a:prstGeom prst="rect">
                <a:avLst/>
              </a:prstGeom>
              <a:noFill/>
              <a:ln>
                <a:noFill/>
              </a:ln>
            </p:spPr>
            <p:txBody>
              <a:bodyPr wrap="none" rtlCol="0">
                <a:spAutoFit/>
              </a:bodyPr>
              <a:lstStyle/>
              <a:p>
                <a:r>
                  <a:rPr kumimoji="1" lang="en-US" altLang="ja-JP" sz="1200" dirty="0">
                    <a:solidFill>
                      <a:schemeClr val="bg1">
                        <a:lumMod val="75000"/>
                      </a:schemeClr>
                    </a:solidFill>
                  </a:rPr>
                  <a:t>EX</a:t>
                </a:r>
                <a:endParaRPr kumimoji="1" lang="ja-JP" altLang="en-US" sz="1200" dirty="0">
                  <a:solidFill>
                    <a:schemeClr val="bg1">
                      <a:lumMod val="75000"/>
                    </a:schemeClr>
                  </a:solidFill>
                </a:endParaRPr>
              </a:p>
            </p:txBody>
          </p:sp>
          <p:sp>
            <p:nvSpPr>
              <p:cNvPr id="277" name="正方形/長方形 276"/>
              <p:cNvSpPr/>
              <p:nvPr/>
            </p:nvSpPr>
            <p:spPr>
              <a:xfrm>
                <a:off x="6956634" y="5520569"/>
                <a:ext cx="437196" cy="363984"/>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78" name="テキスト ボックス 277"/>
              <p:cNvSpPr txBox="1"/>
              <p:nvPr/>
            </p:nvSpPr>
            <p:spPr>
              <a:xfrm>
                <a:off x="6908388" y="5557759"/>
                <a:ext cx="573330" cy="276999"/>
              </a:xfrm>
              <a:prstGeom prst="rect">
                <a:avLst/>
              </a:prstGeom>
              <a:noFill/>
              <a:ln>
                <a:noFill/>
              </a:ln>
            </p:spPr>
            <p:txBody>
              <a:bodyPr wrap="square" rtlCol="0">
                <a:spAutoFit/>
              </a:bodyPr>
              <a:lstStyle/>
              <a:p>
                <a:r>
                  <a:rPr kumimoji="1" lang="en-US" altLang="ja-JP" sz="1200" dirty="0"/>
                  <a:t>MEM</a:t>
                </a:r>
                <a:endParaRPr kumimoji="1" lang="ja-JP" altLang="en-US" sz="1200" dirty="0"/>
              </a:p>
            </p:txBody>
          </p:sp>
        </p:grpSp>
        <p:grpSp>
          <p:nvGrpSpPr>
            <p:cNvPr id="281" name="グループ化 280"/>
            <p:cNvGrpSpPr/>
            <p:nvPr/>
          </p:nvGrpSpPr>
          <p:grpSpPr>
            <a:xfrm>
              <a:off x="5648915" y="5518601"/>
              <a:ext cx="1309900" cy="726216"/>
              <a:chOff x="1686884" y="5416635"/>
              <a:chExt cx="1309900" cy="726216"/>
            </a:xfrm>
          </p:grpSpPr>
          <p:sp>
            <p:nvSpPr>
              <p:cNvPr id="282" name="正方形/長方形 281"/>
              <p:cNvSpPr/>
              <p:nvPr/>
            </p:nvSpPr>
            <p:spPr>
              <a:xfrm>
                <a:off x="2124639" y="5778867"/>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83" name="テキスト ボックス 282"/>
              <p:cNvSpPr txBox="1"/>
              <p:nvPr/>
            </p:nvSpPr>
            <p:spPr>
              <a:xfrm>
                <a:off x="2191777" y="5814577"/>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nvGrpSpPr>
              <p:cNvPr id="284" name="グループ化 283"/>
              <p:cNvGrpSpPr/>
              <p:nvPr/>
            </p:nvGrpSpPr>
            <p:grpSpPr>
              <a:xfrm>
                <a:off x="2560734" y="5778867"/>
                <a:ext cx="434172" cy="363984"/>
                <a:chOff x="4303996" y="3484928"/>
                <a:chExt cx="434172" cy="363984"/>
              </a:xfrm>
            </p:grpSpPr>
            <p:sp>
              <p:nvSpPr>
                <p:cNvPr id="295" name="正方形/長方形 294"/>
                <p:cNvSpPr/>
                <p:nvPr/>
              </p:nvSpPr>
              <p:spPr>
                <a:xfrm>
                  <a:off x="4303996" y="3484928"/>
                  <a:ext cx="434172"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96" name="テキスト ボックス 295"/>
                <p:cNvSpPr txBox="1"/>
                <p:nvPr/>
              </p:nvSpPr>
              <p:spPr>
                <a:xfrm>
                  <a:off x="4351848" y="3522118"/>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285" name="グループ化 284"/>
              <p:cNvGrpSpPr/>
              <p:nvPr/>
            </p:nvGrpSpPr>
            <p:grpSpPr>
              <a:xfrm>
                <a:off x="1686884" y="5416635"/>
                <a:ext cx="1309900" cy="363984"/>
                <a:chOff x="1686884" y="3122696"/>
                <a:chExt cx="1309900" cy="363984"/>
              </a:xfrm>
            </p:grpSpPr>
            <p:grpSp>
              <p:nvGrpSpPr>
                <p:cNvPr id="286" name="グループ化 285"/>
                <p:cNvGrpSpPr/>
                <p:nvPr/>
              </p:nvGrpSpPr>
              <p:grpSpPr>
                <a:xfrm>
                  <a:off x="1686884" y="3122696"/>
                  <a:ext cx="437196" cy="363984"/>
                  <a:chOff x="1704670" y="3566186"/>
                  <a:chExt cx="437196" cy="363984"/>
                </a:xfrm>
              </p:grpSpPr>
              <p:sp>
                <p:nvSpPr>
                  <p:cNvPr id="293" name="正方形/長方形 292"/>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94" name="テキスト ボックス 293"/>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nvGrpSpPr>
                <p:cNvPr id="287" name="グループ化 286"/>
                <p:cNvGrpSpPr/>
                <p:nvPr/>
              </p:nvGrpSpPr>
              <p:grpSpPr>
                <a:xfrm>
                  <a:off x="2122979" y="3122696"/>
                  <a:ext cx="437196" cy="363984"/>
                  <a:chOff x="2122979" y="3122696"/>
                  <a:chExt cx="437196" cy="363984"/>
                </a:xfrm>
              </p:grpSpPr>
              <p:sp>
                <p:nvSpPr>
                  <p:cNvPr id="291" name="正方形/長方形 290"/>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92" name="テキスト ボックス 291"/>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288" name="グループ化 287"/>
                <p:cNvGrpSpPr/>
                <p:nvPr/>
              </p:nvGrpSpPr>
              <p:grpSpPr>
                <a:xfrm>
                  <a:off x="2559588" y="3122696"/>
                  <a:ext cx="437196" cy="363984"/>
                  <a:chOff x="2559588" y="3122696"/>
                  <a:chExt cx="437196" cy="363984"/>
                </a:xfrm>
              </p:grpSpPr>
              <p:sp>
                <p:nvSpPr>
                  <p:cNvPr id="289" name="正方形/長方形 288"/>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90" name="テキスト ボックス 289"/>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grpSp>
      </p:grpSp>
      <p:sp>
        <p:nvSpPr>
          <p:cNvPr id="299" name="角丸四角形吹き出し 298"/>
          <p:cNvSpPr/>
          <p:nvPr/>
        </p:nvSpPr>
        <p:spPr>
          <a:xfrm>
            <a:off x="5546624" y="4704368"/>
            <a:ext cx="2221812" cy="227299"/>
          </a:xfrm>
          <a:prstGeom prst="wedgeRoundRectCallout">
            <a:avLst>
              <a:gd name="adj1" fmla="val 23776"/>
              <a:gd name="adj2" fmla="val 128619"/>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a:t>
            </a:r>
            <a:r>
              <a:rPr lang="en-US" altLang="ja-JP" sz="1400" dirty="0">
                <a:solidFill>
                  <a:schemeClr val="tx1"/>
                </a:solidFill>
              </a:rPr>
              <a:t>4($t0)</a:t>
            </a:r>
            <a:r>
              <a:rPr lang="ja-JP" altLang="en-US" sz="1400" dirty="0">
                <a:solidFill>
                  <a:schemeClr val="tx1"/>
                </a:solidFill>
              </a:rPr>
              <a:t>」のロード完了</a:t>
            </a:r>
            <a:endParaRPr kumimoji="1" lang="en-US" altLang="ja-JP" sz="1400" dirty="0">
              <a:solidFill>
                <a:schemeClr val="tx1"/>
              </a:solidFill>
            </a:endParaRPr>
          </a:p>
        </p:txBody>
      </p:sp>
      <p:grpSp>
        <p:nvGrpSpPr>
          <p:cNvPr id="329" name="グループ化 328"/>
          <p:cNvGrpSpPr/>
          <p:nvPr/>
        </p:nvGrpSpPr>
        <p:grpSpPr>
          <a:xfrm>
            <a:off x="7428676" y="5079261"/>
            <a:ext cx="440401" cy="722736"/>
            <a:chOff x="7396842" y="5519424"/>
            <a:chExt cx="440401" cy="722736"/>
          </a:xfrm>
        </p:grpSpPr>
        <p:sp>
          <p:nvSpPr>
            <p:cNvPr id="279" name="正方形/長方形 278"/>
            <p:cNvSpPr/>
            <p:nvPr/>
          </p:nvSpPr>
          <p:spPr>
            <a:xfrm>
              <a:off x="7396842" y="587817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lumMod val="75000"/>
                  </a:schemeClr>
                </a:solidFill>
              </a:endParaRPr>
            </a:p>
          </p:txBody>
        </p:sp>
        <p:sp>
          <p:nvSpPr>
            <p:cNvPr id="280" name="テキスト ボックス 279"/>
            <p:cNvSpPr txBox="1"/>
            <p:nvPr/>
          </p:nvSpPr>
          <p:spPr>
            <a:xfrm>
              <a:off x="7428928" y="5909169"/>
              <a:ext cx="389850" cy="276999"/>
            </a:xfrm>
            <a:prstGeom prst="rect">
              <a:avLst/>
            </a:prstGeom>
            <a:noFill/>
            <a:ln>
              <a:noFill/>
            </a:ln>
          </p:spPr>
          <p:txBody>
            <a:bodyPr wrap="none" rtlCol="0">
              <a:spAutoFit/>
            </a:bodyPr>
            <a:lstStyle/>
            <a:p>
              <a:r>
                <a:rPr kumimoji="1" lang="en-US" altLang="ja-JP" sz="1200" dirty="0"/>
                <a:t>EX</a:t>
              </a:r>
              <a:endParaRPr kumimoji="1" lang="ja-JP" altLang="en-US" sz="1200" dirty="0"/>
            </a:p>
          </p:txBody>
        </p:sp>
        <p:grpSp>
          <p:nvGrpSpPr>
            <p:cNvPr id="302" name="グループ化 301"/>
            <p:cNvGrpSpPr/>
            <p:nvPr/>
          </p:nvGrpSpPr>
          <p:grpSpPr>
            <a:xfrm>
              <a:off x="7396842" y="5519424"/>
              <a:ext cx="440401" cy="363984"/>
              <a:chOff x="3428695" y="3121216"/>
              <a:chExt cx="440401" cy="363984"/>
            </a:xfrm>
          </p:grpSpPr>
          <p:sp>
            <p:nvSpPr>
              <p:cNvPr id="306" name="正方形/長方形 305"/>
              <p:cNvSpPr/>
              <p:nvPr/>
            </p:nvSpPr>
            <p:spPr>
              <a:xfrm>
                <a:off x="3428695" y="3121216"/>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7" name="テキスト ボックス 306"/>
              <p:cNvSpPr txBox="1"/>
              <p:nvPr/>
            </p:nvSpPr>
            <p:spPr>
              <a:xfrm>
                <a:off x="3435964" y="3158406"/>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grpSp>
      </p:grpSp>
      <p:sp>
        <p:nvSpPr>
          <p:cNvPr id="297" name="右矢印 296"/>
          <p:cNvSpPr/>
          <p:nvPr/>
        </p:nvSpPr>
        <p:spPr>
          <a:xfrm rot="1887894">
            <a:off x="7349911" y="5408951"/>
            <a:ext cx="212396" cy="146905"/>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角丸四角形吹き出し 311"/>
          <p:cNvSpPr/>
          <p:nvPr/>
        </p:nvSpPr>
        <p:spPr>
          <a:xfrm>
            <a:off x="8047265" y="5085910"/>
            <a:ext cx="1024816" cy="1154317"/>
          </a:xfrm>
          <a:prstGeom prst="wedgeRoundRectCallout">
            <a:avLst>
              <a:gd name="adj1" fmla="val -70652"/>
              <a:gd name="adj2" fmla="val -1629"/>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dirty="0">
                <a:solidFill>
                  <a:schemeClr val="tx1"/>
                </a:solidFill>
              </a:rPr>
              <a:t>バイパスされたデータを使って</a:t>
            </a:r>
            <a:br>
              <a:rPr lang="en-US" altLang="ja-JP" sz="1400" dirty="0">
                <a:solidFill>
                  <a:schemeClr val="tx1"/>
                </a:solidFill>
              </a:rPr>
            </a:br>
            <a:r>
              <a:rPr lang="ja-JP" altLang="en-US" sz="1400" dirty="0">
                <a:solidFill>
                  <a:schemeClr val="tx1"/>
                </a:solidFill>
              </a:rPr>
              <a:t>演算実行</a:t>
            </a:r>
            <a:endParaRPr kumimoji="1" lang="en-US" altLang="ja-JP" sz="1400" dirty="0">
              <a:solidFill>
                <a:schemeClr val="tx1"/>
              </a:solidFill>
            </a:endParaRPr>
          </a:p>
        </p:txBody>
      </p:sp>
      <p:sp>
        <p:nvSpPr>
          <p:cNvPr id="331" name="正方形/長方形 330"/>
          <p:cNvSpPr/>
          <p:nvPr/>
        </p:nvSpPr>
        <p:spPr>
          <a:xfrm rot="16200000">
            <a:off x="108272" y="5211659"/>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10 ($s2)</a:t>
            </a:r>
            <a:endParaRPr kumimoji="1" lang="ja-JP" altLang="en-US" sz="1200" dirty="0">
              <a:solidFill>
                <a:schemeClr val="tx1"/>
              </a:solidFill>
            </a:endParaRPr>
          </a:p>
        </p:txBody>
      </p:sp>
      <p:sp>
        <p:nvSpPr>
          <p:cNvPr id="332" name="正方形/長方形 331"/>
          <p:cNvSpPr/>
          <p:nvPr/>
        </p:nvSpPr>
        <p:spPr>
          <a:xfrm rot="16200000">
            <a:off x="109538" y="4202700"/>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100</a:t>
            </a:r>
          </a:p>
          <a:p>
            <a:pPr algn="ctr"/>
            <a:r>
              <a:rPr kumimoji="1" lang="en-US" altLang="ja-JP" sz="1200" dirty="0">
                <a:solidFill>
                  <a:schemeClr val="tx1"/>
                </a:solidFill>
              </a:rPr>
              <a:t>($s0)</a:t>
            </a:r>
            <a:endParaRPr kumimoji="1" lang="ja-JP" altLang="en-US" sz="1200" dirty="0">
              <a:solidFill>
                <a:schemeClr val="tx1"/>
              </a:solidFill>
            </a:endParaRPr>
          </a:p>
        </p:txBody>
      </p:sp>
      <p:sp>
        <p:nvSpPr>
          <p:cNvPr id="333" name="正方形/長方形 332"/>
          <p:cNvSpPr/>
          <p:nvPr/>
        </p:nvSpPr>
        <p:spPr>
          <a:xfrm rot="16200000">
            <a:off x="1905399" y="4606717"/>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110</a:t>
            </a:r>
          </a:p>
          <a:p>
            <a:pPr algn="ctr"/>
            <a:r>
              <a:rPr kumimoji="1" lang="en-US" altLang="ja-JP" sz="1200" dirty="0">
                <a:solidFill>
                  <a:schemeClr val="tx1"/>
                </a:solidFill>
              </a:rPr>
              <a:t>($t1)</a:t>
            </a:r>
            <a:endParaRPr kumimoji="1" lang="ja-JP" altLang="en-US" sz="1200" dirty="0">
              <a:solidFill>
                <a:schemeClr val="tx1"/>
              </a:solidFill>
            </a:endParaRPr>
          </a:p>
        </p:txBody>
      </p:sp>
      <p:sp>
        <p:nvSpPr>
          <p:cNvPr id="334" name="正方形/長方形 333"/>
          <p:cNvSpPr/>
          <p:nvPr/>
        </p:nvSpPr>
        <p:spPr>
          <a:xfrm rot="16200000">
            <a:off x="108272" y="5198515"/>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200</a:t>
            </a:r>
          </a:p>
          <a:p>
            <a:pPr algn="ctr"/>
            <a:r>
              <a:rPr kumimoji="1" lang="en-US" altLang="ja-JP" sz="1200" dirty="0">
                <a:solidFill>
                  <a:schemeClr val="tx1"/>
                </a:solidFill>
              </a:rPr>
              <a:t>($s3)</a:t>
            </a:r>
            <a:endParaRPr kumimoji="1" lang="ja-JP" altLang="en-US" sz="1200" dirty="0">
              <a:solidFill>
                <a:schemeClr val="tx1"/>
              </a:solidFill>
            </a:endParaRPr>
          </a:p>
        </p:txBody>
      </p:sp>
      <p:sp>
        <p:nvSpPr>
          <p:cNvPr id="335" name="正方形/長方形 334"/>
          <p:cNvSpPr/>
          <p:nvPr/>
        </p:nvSpPr>
        <p:spPr>
          <a:xfrm rot="16200000">
            <a:off x="1906397" y="4606976"/>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310</a:t>
            </a:r>
          </a:p>
          <a:p>
            <a:pPr algn="ctr"/>
            <a:r>
              <a:rPr kumimoji="1" lang="en-US" altLang="ja-JP" sz="1200" dirty="0">
                <a:solidFill>
                  <a:schemeClr val="tx1"/>
                </a:solidFill>
              </a:rPr>
              <a:t>($t2)</a:t>
            </a:r>
            <a:endParaRPr kumimoji="1" lang="ja-JP" altLang="en-US" sz="1200" dirty="0">
              <a:solidFill>
                <a:schemeClr val="tx1"/>
              </a:solidFill>
            </a:endParaRPr>
          </a:p>
        </p:txBody>
      </p:sp>
      <p:sp>
        <p:nvSpPr>
          <p:cNvPr id="336" name="正方形/長方形 335"/>
          <p:cNvSpPr/>
          <p:nvPr/>
        </p:nvSpPr>
        <p:spPr>
          <a:xfrm rot="16200000">
            <a:off x="1899911" y="4608097"/>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512</a:t>
            </a:r>
          </a:p>
          <a:p>
            <a:pPr algn="ctr"/>
            <a:r>
              <a:rPr kumimoji="1" lang="en-US" altLang="ja-JP" sz="1200" dirty="0">
                <a:solidFill>
                  <a:schemeClr val="tx1"/>
                </a:solidFill>
              </a:rPr>
              <a:t>(</a:t>
            </a:r>
            <a:r>
              <a:rPr kumimoji="1" lang="en-US" altLang="ja-JP" sz="1100" dirty="0">
                <a:solidFill>
                  <a:schemeClr val="tx1"/>
                </a:solidFill>
              </a:rPr>
              <a:t>4(t0)</a:t>
            </a:r>
            <a:r>
              <a:rPr kumimoji="1" lang="en-US" altLang="ja-JP" sz="1200" dirty="0">
                <a:solidFill>
                  <a:schemeClr val="tx1"/>
                </a:solidFill>
              </a:rPr>
              <a:t>)</a:t>
            </a:r>
            <a:endParaRPr kumimoji="1" lang="ja-JP" altLang="en-US" sz="1200" dirty="0">
              <a:solidFill>
                <a:schemeClr val="tx1"/>
              </a:solidFill>
            </a:endParaRPr>
          </a:p>
        </p:txBody>
      </p:sp>
      <p:sp>
        <p:nvSpPr>
          <p:cNvPr id="338" name="正方形/長方形 337"/>
          <p:cNvSpPr/>
          <p:nvPr/>
        </p:nvSpPr>
        <p:spPr>
          <a:xfrm rot="16200000">
            <a:off x="3512099" y="4594548"/>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182</a:t>
            </a:r>
          </a:p>
          <a:p>
            <a:pPr algn="ctr"/>
            <a:r>
              <a:rPr kumimoji="1" lang="en-US" altLang="ja-JP" sz="1200" dirty="0">
                <a:solidFill>
                  <a:schemeClr val="tx1"/>
                </a:solidFill>
              </a:rPr>
              <a:t>($s3)</a:t>
            </a:r>
            <a:endParaRPr kumimoji="1" lang="ja-JP" altLang="en-US" sz="1200" dirty="0">
              <a:solidFill>
                <a:schemeClr val="tx1"/>
              </a:solidFill>
            </a:endParaRPr>
          </a:p>
        </p:txBody>
      </p:sp>
      <p:sp>
        <p:nvSpPr>
          <p:cNvPr id="339" name="正方形/長方形 338"/>
          <p:cNvSpPr/>
          <p:nvPr/>
        </p:nvSpPr>
        <p:spPr>
          <a:xfrm rot="16200000">
            <a:off x="113542" y="4199966"/>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110</a:t>
            </a:r>
          </a:p>
          <a:p>
            <a:pPr algn="ctr"/>
            <a:r>
              <a:rPr kumimoji="1" lang="en-US" altLang="ja-JP" sz="1200" dirty="0">
                <a:solidFill>
                  <a:schemeClr val="tx1"/>
                </a:solidFill>
              </a:rPr>
              <a:t>($t1)</a:t>
            </a:r>
            <a:endParaRPr kumimoji="1" lang="ja-JP" altLang="en-US" sz="1200" dirty="0">
              <a:solidFill>
                <a:schemeClr val="tx1"/>
              </a:solidFill>
            </a:endParaRPr>
          </a:p>
        </p:txBody>
      </p:sp>
      <p:sp>
        <p:nvSpPr>
          <p:cNvPr id="341" name="正方形/長方形 340"/>
          <p:cNvSpPr/>
          <p:nvPr/>
        </p:nvSpPr>
        <p:spPr>
          <a:xfrm rot="16200000">
            <a:off x="1901815" y="4601676"/>
            <a:ext cx="408222" cy="409758"/>
          </a:xfrm>
          <a:prstGeom prst="rect">
            <a:avLst/>
          </a:prstGeom>
          <a:solidFill>
            <a:srgbClr val="D1EBFF"/>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rPr>
              <a:t>292</a:t>
            </a:r>
          </a:p>
          <a:p>
            <a:pPr algn="ctr"/>
            <a:r>
              <a:rPr kumimoji="1" lang="en-US" altLang="ja-JP" sz="1200" dirty="0">
                <a:solidFill>
                  <a:schemeClr val="tx1"/>
                </a:solidFill>
              </a:rPr>
              <a:t>($t2)</a:t>
            </a:r>
            <a:endParaRPr kumimoji="1" lang="ja-JP" altLang="en-US" sz="1200" dirty="0">
              <a:solidFill>
                <a:schemeClr val="tx1"/>
              </a:solidFill>
            </a:endParaRPr>
          </a:p>
        </p:txBody>
      </p:sp>
      <p:sp>
        <p:nvSpPr>
          <p:cNvPr id="138" name="円/楕円 137"/>
          <p:cNvSpPr/>
          <p:nvPr/>
        </p:nvSpPr>
        <p:spPr>
          <a:xfrm>
            <a:off x="4617945" y="3306096"/>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4914972" y="3715687"/>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矢印コネクタ 141"/>
          <p:cNvCxnSpPr>
            <a:stCxn id="138" idx="5"/>
            <a:endCxn id="141" idx="1"/>
          </p:cNvCxnSpPr>
          <p:nvPr/>
        </p:nvCxnSpPr>
        <p:spPr>
          <a:xfrm>
            <a:off x="4889410" y="3574273"/>
            <a:ext cx="72138" cy="187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3" name="円/楕円 142"/>
          <p:cNvSpPr/>
          <p:nvPr/>
        </p:nvSpPr>
        <p:spPr>
          <a:xfrm>
            <a:off x="4512983" y="5096228"/>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5227198" y="5474424"/>
            <a:ext cx="318041" cy="31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5" name="直線矢印コネクタ 144"/>
          <p:cNvCxnSpPr>
            <a:stCxn id="143" idx="5"/>
            <a:endCxn id="144" idx="1"/>
          </p:cNvCxnSpPr>
          <p:nvPr/>
        </p:nvCxnSpPr>
        <p:spPr>
          <a:xfrm>
            <a:off x="4784448" y="5364405"/>
            <a:ext cx="489326" cy="156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6" name="テキスト ボックス 145"/>
          <p:cNvSpPr txBox="1"/>
          <p:nvPr/>
        </p:nvSpPr>
        <p:spPr>
          <a:xfrm>
            <a:off x="513707" y="1361827"/>
            <a:ext cx="8664154" cy="1800493"/>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レジスタ書き込み前の</a:t>
            </a:r>
            <a:r>
              <a:rPr lang="ja-JP" altLang="en-US" sz="2000" dirty="0">
                <a:solidFill>
                  <a:srgbClr val="C00000"/>
                </a:solidFill>
                <a:latin typeface="游ゴシック Medium" panose="020B0500000000000000" pitchFamily="50" charset="-128"/>
                <a:ea typeface="游ゴシック Medium" panose="020B0500000000000000" pitchFamily="50" charset="-128"/>
              </a:rPr>
              <a:t>データを必要なステージに直接供給</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演算命令間のデータハザードを解消</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メモリ命令⇒演算命令のデータハザードを緩和</a:t>
            </a:r>
          </a:p>
          <a:p>
            <a:pPr marL="342900" indent="-342900">
              <a:lnSpc>
                <a:spcPct val="120000"/>
              </a:lnSpc>
              <a:spcAft>
                <a:spcPts val="600"/>
              </a:spcAft>
              <a:buFont typeface="Wingdings" panose="05000000000000000000" pitchFamily="2" charset="2"/>
              <a:buChar char="n"/>
            </a:pPr>
            <a:endPar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40416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wipe(left)">
                                      <p:cBhvr>
                                        <p:cTn id="7" dur="500"/>
                                        <p:tgtEl>
                                          <p:spTgt spid="1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1"/>
                                        </p:tgtEl>
                                        <p:attrNameLst>
                                          <p:attrName>style.visibility</p:attrName>
                                        </p:attrNameLst>
                                      </p:cBhvr>
                                      <p:to>
                                        <p:strVal val="visible"/>
                                      </p:to>
                                    </p:set>
                                    <p:animEffect transition="in" filter="wipe(left)">
                                      <p:cBhvr>
                                        <p:cTn id="10" dur="500"/>
                                        <p:tgtEl>
                                          <p:spTgt spid="3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2"/>
                                        </p:tgtEl>
                                        <p:attrNameLst>
                                          <p:attrName>style.visibility</p:attrName>
                                        </p:attrNameLst>
                                      </p:cBhvr>
                                      <p:to>
                                        <p:strVal val="visible"/>
                                      </p:to>
                                    </p:set>
                                    <p:animEffect transition="in" filter="wipe(left)">
                                      <p:cBhvr>
                                        <p:cTn id="13" dur="500"/>
                                        <p:tgtEl>
                                          <p:spTgt spid="332"/>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randombar(horizontal)">
                                      <p:cBhvr>
                                        <p:cTn id="17" dur="500"/>
                                        <p:tgtEl>
                                          <p:spTgt spid="26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3"/>
                                        </p:tgtEl>
                                        <p:attrNameLst>
                                          <p:attrName>style.visibility</p:attrName>
                                        </p:attrNameLst>
                                      </p:cBhvr>
                                      <p:to>
                                        <p:strVal val="visible"/>
                                      </p:to>
                                    </p:set>
                                    <p:animEffect transition="in" filter="wipe(left)">
                                      <p:cBhvr>
                                        <p:cTn id="20" dur="500"/>
                                        <p:tgtEl>
                                          <p:spTgt spid="3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4"/>
                                        </p:tgtEl>
                                        <p:attrNameLst>
                                          <p:attrName>style.visibility</p:attrName>
                                        </p:attrNameLst>
                                      </p:cBhvr>
                                      <p:to>
                                        <p:strVal val="visible"/>
                                      </p:to>
                                    </p:set>
                                    <p:animEffect transition="in" filter="wipe(left)">
                                      <p:cBhvr>
                                        <p:cTn id="25" dur="500"/>
                                        <p:tgtEl>
                                          <p:spTgt spid="3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5"/>
                                        </p:tgtEl>
                                        <p:attrNameLst>
                                          <p:attrName>style.visibility</p:attrName>
                                        </p:attrNameLst>
                                      </p:cBhvr>
                                      <p:to>
                                        <p:strVal val="visible"/>
                                      </p:to>
                                    </p:set>
                                    <p:animEffect transition="in" filter="wipe(left)">
                                      <p:cBhvr>
                                        <p:cTn id="28" dur="500"/>
                                        <p:tgtEl>
                                          <p:spTgt spid="215"/>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33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32"/>
                                        </p:tgtEl>
                                        <p:attrNameLst>
                                          <p:attrName>style.visibility</p:attrName>
                                        </p:attrNameLst>
                                      </p:cBhvr>
                                      <p:to>
                                        <p:strVal val="hidden"/>
                                      </p:to>
                                    </p:set>
                                  </p:childTnLst>
                                </p:cTn>
                              </p:par>
                              <p:par>
                                <p:cTn id="33" presetID="57" presetClass="path" presetSubtype="0" accel="50000" decel="50000" fill="hold" grpId="1" nodeType="withEffect">
                                  <p:stCondLst>
                                    <p:cond delay="0"/>
                                  </p:stCondLst>
                                  <p:childTnLst>
                                    <p:animMotion origin="layout" path="M 4.44444E-6 -3.7037E-7 L 4.44444E-6 -0.05139 C 4.44444E-6 -0.07454 -0.04306 -0.10255 -0.07813 -0.10255 L -0.15608 -0.10255 " pathEditMode="relative" rAng="0" ptsTypes="AAAA">
                                      <p:cBhvr>
                                        <p:cTn id="34" dur="1000" fill="hold"/>
                                        <p:tgtEl>
                                          <p:spTgt spid="333"/>
                                        </p:tgtEl>
                                        <p:attrNameLst>
                                          <p:attrName>ppt_x</p:attrName>
                                          <p:attrName>ppt_y</p:attrName>
                                        </p:attrNameLst>
                                      </p:cBhvr>
                                      <p:rCtr x="-7813" y="-5139"/>
                                    </p:animMotion>
                                  </p:childTnLst>
                                </p:cTn>
                              </p:par>
                              <p:par>
                                <p:cTn id="35" presetID="22" presetClass="entr" presetSubtype="8" fill="hold" grpId="0" nodeType="withEffect">
                                  <p:stCondLst>
                                    <p:cond delay="0"/>
                                  </p:stCondLst>
                                  <p:childTnLst>
                                    <p:set>
                                      <p:cBhvr>
                                        <p:cTn id="36" dur="1" fill="hold">
                                          <p:stCondLst>
                                            <p:cond delay="0"/>
                                          </p:stCondLst>
                                        </p:cTn>
                                        <p:tgtEl>
                                          <p:spTgt spid="334"/>
                                        </p:tgtEl>
                                        <p:attrNameLst>
                                          <p:attrName>style.visibility</p:attrName>
                                        </p:attrNameLst>
                                      </p:cBhvr>
                                      <p:to>
                                        <p:strVal val="visible"/>
                                      </p:to>
                                    </p:set>
                                    <p:animEffect transition="in" filter="wipe(left)">
                                      <p:cBhvr>
                                        <p:cTn id="37" dur="500"/>
                                        <p:tgtEl>
                                          <p:spTgt spid="334"/>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266"/>
                                        </p:tgtEl>
                                        <p:attrNameLst>
                                          <p:attrName>style.visibility</p:attrName>
                                        </p:attrNameLst>
                                      </p:cBhvr>
                                      <p:to>
                                        <p:strVal val="visible"/>
                                      </p:to>
                                    </p:set>
                                    <p:animEffect transition="in" filter="randombar(horizontal)">
                                      <p:cBhvr>
                                        <p:cTn id="41" dur="500"/>
                                        <p:tgtEl>
                                          <p:spTgt spid="26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35"/>
                                        </p:tgtEl>
                                        <p:attrNameLst>
                                          <p:attrName>style.visibility</p:attrName>
                                        </p:attrNameLst>
                                      </p:cBhvr>
                                      <p:to>
                                        <p:strVal val="visible"/>
                                      </p:to>
                                    </p:set>
                                    <p:animEffect transition="in" filter="wipe(left)">
                                      <p:cBhvr>
                                        <p:cTn id="44" dur="500"/>
                                        <p:tgtEl>
                                          <p:spTgt spid="3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0"/>
                                        </p:tgtEl>
                                        <p:attrNameLst>
                                          <p:attrName>style.visibility</p:attrName>
                                        </p:attrNameLst>
                                      </p:cBhvr>
                                      <p:to>
                                        <p:strVal val="visible"/>
                                      </p:to>
                                    </p:set>
                                    <p:animEffect transition="in" filter="wipe(left)">
                                      <p:cBhvr>
                                        <p:cTn id="49" dur="500"/>
                                        <p:tgtEl>
                                          <p:spTgt spid="330"/>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33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35"/>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333"/>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336"/>
                                        </p:tgtEl>
                                        <p:attrNameLst>
                                          <p:attrName>style.visibility</p:attrName>
                                        </p:attrNameLst>
                                      </p:cBhvr>
                                      <p:to>
                                        <p:strVal val="visible"/>
                                      </p:to>
                                    </p:set>
                                    <p:animEffect transition="in" filter="wipe(left)">
                                      <p:cBhvr>
                                        <p:cTn id="59" dur="500"/>
                                        <p:tgtEl>
                                          <p:spTgt spid="336"/>
                                        </p:tgtEl>
                                      </p:cBhvr>
                                    </p:animEffect>
                                  </p:childTnLst>
                                </p:cTn>
                              </p:par>
                            </p:childTnLst>
                          </p:cTn>
                        </p:par>
                        <p:par>
                          <p:cTn id="60" fill="hold">
                            <p:stCondLst>
                              <p:cond delay="1000"/>
                            </p:stCondLst>
                            <p:childTnLst>
                              <p:par>
                                <p:cTn id="61" presetID="14" presetClass="entr" presetSubtype="10" fill="hold" grpId="0" nodeType="afterEffect">
                                  <p:stCondLst>
                                    <p:cond delay="0"/>
                                  </p:stCondLst>
                                  <p:childTnLst>
                                    <p:set>
                                      <p:cBhvr>
                                        <p:cTn id="62" dur="1" fill="hold">
                                          <p:stCondLst>
                                            <p:cond delay="0"/>
                                          </p:stCondLst>
                                        </p:cTn>
                                        <p:tgtEl>
                                          <p:spTgt spid="299"/>
                                        </p:tgtEl>
                                        <p:attrNameLst>
                                          <p:attrName>style.visibility</p:attrName>
                                        </p:attrNameLst>
                                      </p:cBhvr>
                                      <p:to>
                                        <p:strVal val="visible"/>
                                      </p:to>
                                    </p:set>
                                    <p:animEffect transition="in" filter="randombar(horizontal)">
                                      <p:cBhvr>
                                        <p:cTn id="63" dur="500"/>
                                        <p:tgtEl>
                                          <p:spTgt spid="29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38"/>
                                        </p:tgtEl>
                                        <p:attrNameLst>
                                          <p:attrName>style.visibility</p:attrName>
                                        </p:attrNameLst>
                                      </p:cBhvr>
                                      <p:to>
                                        <p:strVal val="visible"/>
                                      </p:to>
                                    </p:set>
                                    <p:animEffect transition="in" filter="wipe(left)">
                                      <p:cBhvr>
                                        <p:cTn id="66" dur="500"/>
                                        <p:tgtEl>
                                          <p:spTgt spid="33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97"/>
                                        </p:tgtEl>
                                        <p:attrNameLst>
                                          <p:attrName>style.visibility</p:attrName>
                                        </p:attrNameLst>
                                      </p:cBhvr>
                                      <p:to>
                                        <p:strVal val="visible"/>
                                      </p:to>
                                    </p:set>
                                    <p:animEffect transition="in" filter="wipe(left)">
                                      <p:cBhvr>
                                        <p:cTn id="71" dur="500"/>
                                        <p:tgtEl>
                                          <p:spTgt spid="297"/>
                                        </p:tgtEl>
                                      </p:cBhvr>
                                    </p:animEffect>
                                  </p:childTnLst>
                                </p:cTn>
                              </p:par>
                              <p:par>
                                <p:cTn id="72" presetID="22" presetClass="entr" presetSubtype="8" fill="hold" nodeType="withEffect">
                                  <p:stCondLst>
                                    <p:cond delay="0"/>
                                  </p:stCondLst>
                                  <p:childTnLst>
                                    <p:set>
                                      <p:cBhvr>
                                        <p:cTn id="73" dur="1" fill="hold">
                                          <p:stCondLst>
                                            <p:cond delay="0"/>
                                          </p:stCondLst>
                                        </p:cTn>
                                        <p:tgtEl>
                                          <p:spTgt spid="329"/>
                                        </p:tgtEl>
                                        <p:attrNameLst>
                                          <p:attrName>style.visibility</p:attrName>
                                        </p:attrNameLst>
                                      </p:cBhvr>
                                      <p:to>
                                        <p:strVal val="visible"/>
                                      </p:to>
                                    </p:set>
                                    <p:animEffect transition="in" filter="wipe(left)">
                                      <p:cBhvr>
                                        <p:cTn id="74" dur="500"/>
                                        <p:tgtEl>
                                          <p:spTgt spid="329"/>
                                        </p:tgtEl>
                                      </p:cBhvr>
                                    </p:animEffect>
                                  </p:childTnLst>
                                </p:cTn>
                              </p:par>
                              <p:par>
                                <p:cTn id="75" presetID="1" presetClass="exit" presetSubtype="0" fill="hold" grpId="1" nodeType="withEffect">
                                  <p:stCondLst>
                                    <p:cond delay="0"/>
                                  </p:stCondLst>
                                  <p:childTnLst>
                                    <p:set>
                                      <p:cBhvr>
                                        <p:cTn id="76" dur="1" fill="hold">
                                          <p:stCondLst>
                                            <p:cond delay="0"/>
                                          </p:stCondLst>
                                        </p:cTn>
                                        <p:tgtEl>
                                          <p:spTgt spid="336"/>
                                        </p:tgtEl>
                                        <p:attrNameLst>
                                          <p:attrName>style.visibility</p:attrName>
                                        </p:attrNameLst>
                                      </p:cBhvr>
                                      <p:to>
                                        <p:strVal val="hidden"/>
                                      </p:to>
                                    </p:set>
                                  </p:childTnLst>
                                </p:cTn>
                              </p:par>
                              <p:par>
                                <p:cTn id="77" presetID="22" presetClass="entr" presetSubtype="8" fill="hold" grpId="0" nodeType="withEffect">
                                  <p:stCondLst>
                                    <p:cond delay="0"/>
                                  </p:stCondLst>
                                  <p:childTnLst>
                                    <p:set>
                                      <p:cBhvr>
                                        <p:cTn id="78" dur="1" fill="hold">
                                          <p:stCondLst>
                                            <p:cond delay="0"/>
                                          </p:stCondLst>
                                        </p:cTn>
                                        <p:tgtEl>
                                          <p:spTgt spid="339"/>
                                        </p:tgtEl>
                                        <p:attrNameLst>
                                          <p:attrName>style.visibility</p:attrName>
                                        </p:attrNameLst>
                                      </p:cBhvr>
                                      <p:to>
                                        <p:strVal val="visible"/>
                                      </p:to>
                                    </p:set>
                                    <p:animEffect transition="in" filter="wipe(left)">
                                      <p:cBhvr>
                                        <p:cTn id="79" dur="500"/>
                                        <p:tgtEl>
                                          <p:spTgt spid="339"/>
                                        </p:tgtEl>
                                      </p:cBhvr>
                                    </p:animEffect>
                                  </p:childTnLst>
                                </p:cTn>
                              </p:par>
                              <p:par>
                                <p:cTn id="80" presetID="37" presetClass="path" presetSubtype="0" accel="50000" decel="50000" fill="hold" grpId="1" nodeType="withEffect">
                                  <p:stCondLst>
                                    <p:cond delay="0"/>
                                  </p:stCondLst>
                                  <p:childTnLst>
                                    <p:animMotion origin="layout" path="M 0 1.48148E-6 L -0.0908 -0.15833 C -0.10972 -0.19398 -0.13819 -0.21296 -0.16771 -0.21296 C -0.20156 -0.21296 -0.22865 -0.19398 -0.24757 -0.15833 L -0.33819 1.48148E-6 " pathEditMode="relative" rAng="0" ptsTypes="AAAAA">
                                      <p:cBhvr>
                                        <p:cTn id="81" dur="1000" fill="hold"/>
                                        <p:tgtEl>
                                          <p:spTgt spid="338"/>
                                        </p:tgtEl>
                                        <p:attrNameLst>
                                          <p:attrName>ppt_x</p:attrName>
                                          <p:attrName>ppt_y</p:attrName>
                                        </p:attrNameLst>
                                      </p:cBhvr>
                                      <p:rCtr x="-16910" y="-10648"/>
                                    </p:animMotion>
                                  </p:childTnLst>
                                </p:cTn>
                              </p:par>
                            </p:childTnLst>
                          </p:cTn>
                        </p:par>
                        <p:par>
                          <p:cTn id="82" fill="hold">
                            <p:stCondLst>
                              <p:cond delay="1000"/>
                            </p:stCondLst>
                            <p:childTnLst>
                              <p:par>
                                <p:cTn id="83" presetID="14" presetClass="entr" presetSubtype="10" fill="hold" grpId="0" nodeType="afterEffect">
                                  <p:stCondLst>
                                    <p:cond delay="0"/>
                                  </p:stCondLst>
                                  <p:childTnLst>
                                    <p:set>
                                      <p:cBhvr>
                                        <p:cTn id="84" dur="1" fill="hold">
                                          <p:stCondLst>
                                            <p:cond delay="0"/>
                                          </p:stCondLst>
                                        </p:cTn>
                                        <p:tgtEl>
                                          <p:spTgt spid="312"/>
                                        </p:tgtEl>
                                        <p:attrNameLst>
                                          <p:attrName>style.visibility</p:attrName>
                                        </p:attrNameLst>
                                      </p:cBhvr>
                                      <p:to>
                                        <p:strVal val="visible"/>
                                      </p:to>
                                    </p:set>
                                    <p:animEffect transition="in" filter="randombar(horizontal)">
                                      <p:cBhvr>
                                        <p:cTn id="85" dur="500"/>
                                        <p:tgtEl>
                                          <p:spTgt spid="31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41"/>
                                        </p:tgtEl>
                                        <p:attrNameLst>
                                          <p:attrName>style.visibility</p:attrName>
                                        </p:attrNameLst>
                                      </p:cBhvr>
                                      <p:to>
                                        <p:strVal val="visible"/>
                                      </p:to>
                                    </p:set>
                                    <p:animEffect transition="in" filter="wipe(left)">
                                      <p:cBhvr>
                                        <p:cTn id="88"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66" grpId="0" animBg="1"/>
      <p:bldP spid="269" grpId="0" animBg="1"/>
      <p:bldP spid="299" grpId="0" animBg="1"/>
      <p:bldP spid="297" grpId="0" animBg="1"/>
      <p:bldP spid="312" grpId="0" animBg="1"/>
      <p:bldP spid="331" grpId="0" animBg="1"/>
      <p:bldP spid="331" grpId="1" animBg="1"/>
      <p:bldP spid="332" grpId="0" animBg="1"/>
      <p:bldP spid="332" grpId="1" animBg="1"/>
      <p:bldP spid="333" grpId="0" animBg="1"/>
      <p:bldP spid="333" grpId="1" animBg="1"/>
      <p:bldP spid="333" grpId="2" animBg="1"/>
      <p:bldP spid="334" grpId="0" animBg="1"/>
      <p:bldP spid="334" grpId="1" animBg="1"/>
      <p:bldP spid="335" grpId="0" animBg="1"/>
      <p:bldP spid="335" grpId="1" animBg="1"/>
      <p:bldP spid="336" grpId="0" animBg="1"/>
      <p:bldP spid="336" grpId="1" animBg="1"/>
      <p:bldP spid="338" grpId="0" animBg="1"/>
      <p:bldP spid="338" grpId="1" animBg="1"/>
      <p:bldP spid="339" grpId="0" animBg="1"/>
      <p:bldP spid="3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遅延分岐</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28</a:t>
            </a:fld>
            <a:endParaRPr kumimoji="1" lang="ja-JP" altLang="en-US"/>
          </a:p>
        </p:txBody>
      </p:sp>
      <p:grpSp>
        <p:nvGrpSpPr>
          <p:cNvPr id="6" name="グループ化 5"/>
          <p:cNvGrpSpPr/>
          <p:nvPr/>
        </p:nvGrpSpPr>
        <p:grpSpPr>
          <a:xfrm>
            <a:off x="6210087" y="3955613"/>
            <a:ext cx="1312299" cy="1879650"/>
            <a:chOff x="2848379" y="2921517"/>
            <a:chExt cx="1312299" cy="2447656"/>
          </a:xfrm>
        </p:grpSpPr>
        <p:cxnSp>
          <p:nvCxnSpPr>
            <p:cNvPr id="7" name="直線コネクタ 6"/>
            <p:cNvCxnSpPr/>
            <p:nvPr/>
          </p:nvCxnSpPr>
          <p:spPr>
            <a:xfrm>
              <a:off x="2848379" y="2926385"/>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283461"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723482"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160678" y="2921517"/>
              <a:ext cx="0" cy="2442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直線矢印コネクタ 14"/>
          <p:cNvCxnSpPr/>
          <p:nvPr/>
        </p:nvCxnSpPr>
        <p:spPr>
          <a:xfrm>
            <a:off x="5784572" y="3951075"/>
            <a:ext cx="21508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946152" y="3805462"/>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17" name="直線コネクタ 16"/>
          <p:cNvCxnSpPr/>
          <p:nvPr/>
        </p:nvCxnSpPr>
        <p:spPr>
          <a:xfrm>
            <a:off x="5787694" y="3951075"/>
            <a:ext cx="0" cy="1877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232645" y="4084296"/>
            <a:ext cx="1587294" cy="307777"/>
          </a:xfrm>
          <a:prstGeom prst="rect">
            <a:avLst/>
          </a:prstGeom>
          <a:noFill/>
        </p:spPr>
        <p:txBody>
          <a:bodyPr wrap="none" rtlCol="0">
            <a:spAutoFit/>
          </a:bodyPr>
          <a:lstStyle/>
          <a:p>
            <a:r>
              <a:rPr lang="en-US" altLang="ja-JP" sz="1400" dirty="0" err="1"/>
              <a:t>beq</a:t>
            </a:r>
            <a:r>
              <a:rPr lang="en-US" altLang="ja-JP" sz="1400" dirty="0"/>
              <a:t> $s6,$s7,</a:t>
            </a:r>
            <a:r>
              <a:rPr lang="en-US" altLang="ja-JP" sz="1400" i="1" dirty="0"/>
              <a:t>labe</a:t>
            </a:r>
            <a:r>
              <a:rPr lang="en-US" altLang="ja-JP" sz="1400" dirty="0"/>
              <a:t>l</a:t>
            </a:r>
          </a:p>
        </p:txBody>
      </p:sp>
      <p:sp>
        <p:nvSpPr>
          <p:cNvPr id="19" name="テキスト ボックス 18"/>
          <p:cNvSpPr txBox="1"/>
          <p:nvPr/>
        </p:nvSpPr>
        <p:spPr>
          <a:xfrm>
            <a:off x="4242532" y="4460938"/>
            <a:ext cx="1497526" cy="307777"/>
          </a:xfrm>
          <a:prstGeom prst="rect">
            <a:avLst/>
          </a:prstGeom>
          <a:noFill/>
        </p:spPr>
        <p:txBody>
          <a:bodyPr wrap="none" rtlCol="0">
            <a:spAutoFit/>
          </a:bodyPr>
          <a:lstStyle/>
          <a:p>
            <a:r>
              <a:rPr lang="en-US" altLang="ja-JP" sz="1400" dirty="0"/>
              <a:t>add $s0,$s0,$s2</a:t>
            </a:r>
          </a:p>
        </p:txBody>
      </p:sp>
      <p:grpSp>
        <p:nvGrpSpPr>
          <p:cNvPr id="20" name="グループ化 19"/>
          <p:cNvGrpSpPr/>
          <p:nvPr/>
        </p:nvGrpSpPr>
        <p:grpSpPr>
          <a:xfrm>
            <a:off x="5774902" y="4055553"/>
            <a:ext cx="437196" cy="363984"/>
            <a:chOff x="1704670" y="3566186"/>
            <a:chExt cx="437196" cy="363984"/>
          </a:xfrm>
          <a:solidFill>
            <a:srgbClr val="FFCCCC"/>
          </a:solidFill>
        </p:grpSpPr>
        <p:sp>
          <p:nvSpPr>
            <p:cNvPr id="21" name="正方形/長方形 20"/>
            <p:cNvSpPr/>
            <p:nvPr/>
          </p:nvSpPr>
          <p:spPr>
            <a:xfrm>
              <a:off x="1704670" y="3566186"/>
              <a:ext cx="437196" cy="36398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テキスト ボックス 21"/>
            <p:cNvSpPr txBox="1"/>
            <p:nvPr/>
          </p:nvSpPr>
          <p:spPr>
            <a:xfrm>
              <a:off x="1771808" y="3601896"/>
              <a:ext cx="322524" cy="276999"/>
            </a:xfrm>
            <a:prstGeom prst="rect">
              <a:avLst/>
            </a:prstGeom>
            <a:grpFill/>
          </p:spPr>
          <p:txBody>
            <a:bodyPr wrap="none" rtlCol="0">
              <a:spAutoFit/>
            </a:bodyPr>
            <a:lstStyle/>
            <a:p>
              <a:r>
                <a:rPr kumimoji="1" lang="en-US" altLang="ja-JP" sz="1200" dirty="0"/>
                <a:t>IF</a:t>
              </a:r>
              <a:endParaRPr kumimoji="1" lang="ja-JP" altLang="en-US" sz="1200" dirty="0"/>
            </a:p>
          </p:txBody>
        </p:sp>
      </p:grpSp>
      <p:sp>
        <p:nvSpPr>
          <p:cNvPr id="23" name="テキスト ボックス 22"/>
          <p:cNvSpPr txBox="1"/>
          <p:nvPr/>
        </p:nvSpPr>
        <p:spPr>
          <a:xfrm>
            <a:off x="5868144" y="5810093"/>
            <a:ext cx="1236236" cy="338554"/>
          </a:xfrm>
          <a:prstGeom prst="rect">
            <a:avLst/>
          </a:prstGeom>
          <a:solidFill>
            <a:schemeClr val="bg1"/>
          </a:solidFill>
        </p:spPr>
        <p:txBody>
          <a:bodyPr wrap="none" rtlCol="0">
            <a:spAutoFit/>
          </a:bodyPr>
          <a:lstStyle/>
          <a:p>
            <a:r>
              <a:rPr kumimoji="1" lang="en-US" altLang="ja-JP" sz="1600" dirty="0"/>
              <a:t>[ </a:t>
            </a:r>
            <a:r>
              <a:rPr lang="ja-JP" altLang="en-US" sz="1600" dirty="0"/>
              <a:t>遅延分岐 </a:t>
            </a:r>
            <a:r>
              <a:rPr kumimoji="1" lang="en-US" altLang="ja-JP" sz="1600" dirty="0"/>
              <a:t>]</a:t>
            </a:r>
            <a:endParaRPr kumimoji="1" lang="ja-JP" altLang="en-US" sz="1600" dirty="0"/>
          </a:p>
        </p:txBody>
      </p:sp>
      <p:sp>
        <p:nvSpPr>
          <p:cNvPr id="24" name="正方形/長方形 23"/>
          <p:cNvSpPr/>
          <p:nvPr/>
        </p:nvSpPr>
        <p:spPr>
          <a:xfrm>
            <a:off x="506621" y="4122484"/>
            <a:ext cx="1249909" cy="1354079"/>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1200" dirty="0">
                <a:solidFill>
                  <a:schemeClr val="tx1"/>
                </a:solidFill>
              </a:rPr>
              <a:t>add $s0,$s0,$s2</a:t>
            </a:r>
          </a:p>
          <a:p>
            <a:r>
              <a:rPr lang="en-US" altLang="ja-JP" sz="1200" dirty="0" err="1">
                <a:solidFill>
                  <a:schemeClr val="tx1"/>
                </a:solidFill>
              </a:rPr>
              <a:t>beq</a:t>
            </a:r>
            <a:r>
              <a:rPr lang="en-US" altLang="ja-JP" sz="1200" dirty="0">
                <a:solidFill>
                  <a:schemeClr val="tx1"/>
                </a:solidFill>
              </a:rPr>
              <a:t> $s6,$s7,</a:t>
            </a:r>
            <a:r>
              <a:rPr lang="en-US" altLang="ja-JP" sz="1200" i="1" dirty="0">
                <a:solidFill>
                  <a:schemeClr val="tx1"/>
                </a:solidFill>
              </a:rPr>
              <a:t>labe</a:t>
            </a:r>
            <a:r>
              <a:rPr lang="en-US" altLang="ja-JP" sz="1200" dirty="0">
                <a:solidFill>
                  <a:schemeClr val="tx1"/>
                </a:solidFill>
              </a:rPr>
              <a:t>l</a:t>
            </a:r>
          </a:p>
          <a:p>
            <a:r>
              <a:rPr lang="en-US" altLang="ja-JP" sz="1200" dirty="0">
                <a:solidFill>
                  <a:schemeClr val="tx1"/>
                </a:solidFill>
              </a:rPr>
              <a:t>add $s0,$s0,$s1</a:t>
            </a:r>
          </a:p>
          <a:p>
            <a:r>
              <a:rPr lang="en-US" altLang="ja-JP" sz="1200" dirty="0">
                <a:solidFill>
                  <a:schemeClr val="tx1"/>
                </a:solidFill>
              </a:rPr>
              <a:t>sub $s3,$s0,$s2</a:t>
            </a:r>
          </a:p>
          <a:p>
            <a:r>
              <a:rPr lang="en-US" altLang="ja-JP" sz="1200" dirty="0" err="1">
                <a:solidFill>
                  <a:schemeClr val="tx1"/>
                </a:solidFill>
              </a:rPr>
              <a:t>lw</a:t>
            </a:r>
            <a:r>
              <a:rPr lang="en-US" altLang="ja-JP" sz="1200" dirty="0">
                <a:solidFill>
                  <a:schemeClr val="tx1"/>
                </a:solidFill>
              </a:rPr>
              <a:t>   $s4, 4($t0)</a:t>
            </a:r>
          </a:p>
          <a:p>
            <a:r>
              <a:rPr lang="en-US" altLang="ja-JP" sz="1200" dirty="0">
                <a:solidFill>
                  <a:schemeClr val="tx1"/>
                </a:solidFill>
              </a:rPr>
              <a:t>add $s5, $s3, $s4</a:t>
            </a:r>
          </a:p>
          <a:p>
            <a:endParaRPr lang="en-US" altLang="ja-JP" sz="1200" dirty="0">
              <a:solidFill>
                <a:schemeClr val="tx1"/>
              </a:solidFill>
            </a:endParaRPr>
          </a:p>
        </p:txBody>
      </p:sp>
      <p:cxnSp>
        <p:nvCxnSpPr>
          <p:cNvPr id="25" name="直線コネクタ 24"/>
          <p:cNvCxnSpPr/>
          <p:nvPr/>
        </p:nvCxnSpPr>
        <p:spPr>
          <a:xfrm>
            <a:off x="1131575" y="5243408"/>
            <a:ext cx="0" cy="19377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65279" y="3827297"/>
            <a:ext cx="1147815" cy="307777"/>
          </a:xfrm>
          <a:prstGeom prst="rect">
            <a:avLst/>
          </a:prstGeom>
          <a:noFill/>
        </p:spPr>
        <p:txBody>
          <a:bodyPr wrap="none" rtlCol="0">
            <a:spAutoFit/>
          </a:bodyPr>
          <a:lstStyle/>
          <a:p>
            <a:r>
              <a:rPr lang="ja-JP" altLang="en-US" sz="1400" dirty="0"/>
              <a:t>プログラム </a:t>
            </a:r>
            <a:r>
              <a:rPr lang="en-US" altLang="ja-JP" sz="1400" dirty="0"/>
              <a:t>A</a:t>
            </a:r>
            <a:endParaRPr kumimoji="1" lang="ja-JP" altLang="en-US" sz="1400" dirty="0"/>
          </a:p>
        </p:txBody>
      </p:sp>
      <p:sp>
        <p:nvSpPr>
          <p:cNvPr id="27" name="テキスト ボックス 26"/>
          <p:cNvSpPr txBox="1"/>
          <p:nvPr/>
        </p:nvSpPr>
        <p:spPr>
          <a:xfrm>
            <a:off x="998" y="4608342"/>
            <a:ext cx="593432" cy="276999"/>
          </a:xfrm>
          <a:prstGeom prst="rect">
            <a:avLst/>
          </a:prstGeom>
          <a:noFill/>
        </p:spPr>
        <p:txBody>
          <a:bodyPr wrap="none" rtlCol="0">
            <a:spAutoFit/>
          </a:bodyPr>
          <a:lstStyle/>
          <a:p>
            <a:r>
              <a:rPr kumimoji="1" lang="en-US" altLang="ja-JP" sz="1200" i="1" dirty="0"/>
              <a:t>label: </a:t>
            </a:r>
            <a:endParaRPr kumimoji="1" lang="ja-JP" altLang="en-US" sz="1200" i="1" dirty="0"/>
          </a:p>
        </p:txBody>
      </p:sp>
      <p:grpSp>
        <p:nvGrpSpPr>
          <p:cNvPr id="28" name="グループ化 27"/>
          <p:cNvGrpSpPr/>
          <p:nvPr/>
        </p:nvGrpSpPr>
        <p:grpSpPr>
          <a:xfrm>
            <a:off x="6210997" y="4055553"/>
            <a:ext cx="437683" cy="727803"/>
            <a:chOff x="2122979" y="4732181"/>
            <a:chExt cx="437683" cy="727803"/>
          </a:xfrm>
        </p:grpSpPr>
        <p:grpSp>
          <p:nvGrpSpPr>
            <p:cNvPr id="29" name="グループ化 28"/>
            <p:cNvGrpSpPr/>
            <p:nvPr/>
          </p:nvGrpSpPr>
          <p:grpSpPr>
            <a:xfrm>
              <a:off x="2122979" y="4732181"/>
              <a:ext cx="437196" cy="363984"/>
              <a:chOff x="2122979" y="3122696"/>
              <a:chExt cx="437196" cy="363984"/>
            </a:xfrm>
          </p:grpSpPr>
          <p:sp>
            <p:nvSpPr>
              <p:cNvPr id="33" name="正方形/長方形 32"/>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4" name="テキスト ボックス 33"/>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30" name="グループ化 29"/>
            <p:cNvGrpSpPr/>
            <p:nvPr/>
          </p:nvGrpSpPr>
          <p:grpSpPr>
            <a:xfrm>
              <a:off x="2123466" y="5096000"/>
              <a:ext cx="437196" cy="363984"/>
              <a:chOff x="1704670" y="3566186"/>
              <a:chExt cx="437196" cy="363984"/>
            </a:xfrm>
          </p:grpSpPr>
          <p:sp>
            <p:nvSpPr>
              <p:cNvPr id="31" name="正方形/長方形 30"/>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2" name="テキスト ボックス 31"/>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grpSp>
        <p:nvGrpSpPr>
          <p:cNvPr id="35" name="グループ化 34"/>
          <p:cNvGrpSpPr/>
          <p:nvPr/>
        </p:nvGrpSpPr>
        <p:grpSpPr>
          <a:xfrm>
            <a:off x="6647579" y="4055553"/>
            <a:ext cx="439693" cy="1092666"/>
            <a:chOff x="2868521" y="4732181"/>
            <a:chExt cx="439693" cy="1092666"/>
          </a:xfrm>
        </p:grpSpPr>
        <p:grpSp>
          <p:nvGrpSpPr>
            <p:cNvPr id="36" name="グループ化 35"/>
            <p:cNvGrpSpPr/>
            <p:nvPr/>
          </p:nvGrpSpPr>
          <p:grpSpPr>
            <a:xfrm>
              <a:off x="2868548" y="4732181"/>
              <a:ext cx="437196" cy="363984"/>
              <a:chOff x="2559588" y="3122696"/>
              <a:chExt cx="437196" cy="363984"/>
            </a:xfrm>
          </p:grpSpPr>
          <p:sp>
            <p:nvSpPr>
              <p:cNvPr id="43" name="正方形/長方形 42"/>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4" name="テキスト ボックス 43"/>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nvGrpSpPr>
            <p:cNvPr id="37" name="グループ化 36"/>
            <p:cNvGrpSpPr/>
            <p:nvPr/>
          </p:nvGrpSpPr>
          <p:grpSpPr>
            <a:xfrm>
              <a:off x="2868521" y="5096000"/>
              <a:ext cx="437196" cy="363984"/>
              <a:chOff x="2122979" y="3122696"/>
              <a:chExt cx="437196" cy="363984"/>
            </a:xfrm>
          </p:grpSpPr>
          <p:sp>
            <p:nvSpPr>
              <p:cNvPr id="41" name="正方形/長方形 40"/>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テキスト ボックス 41"/>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38" name="グループ化 37"/>
            <p:cNvGrpSpPr/>
            <p:nvPr/>
          </p:nvGrpSpPr>
          <p:grpSpPr>
            <a:xfrm>
              <a:off x="2871018" y="5460863"/>
              <a:ext cx="437196" cy="363984"/>
              <a:chOff x="1704670" y="3566186"/>
              <a:chExt cx="437196" cy="363984"/>
            </a:xfrm>
          </p:grpSpPr>
          <p:sp>
            <p:nvSpPr>
              <p:cNvPr id="39" name="正方形/長方形 38"/>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0" name="テキスト ボックス 39"/>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grpSp>
        <p:nvGrpSpPr>
          <p:cNvPr id="128" name="グループ化 127"/>
          <p:cNvGrpSpPr/>
          <p:nvPr/>
        </p:nvGrpSpPr>
        <p:grpSpPr>
          <a:xfrm>
            <a:off x="7036606" y="4055553"/>
            <a:ext cx="573330" cy="1455828"/>
            <a:chOff x="6721179" y="4417005"/>
            <a:chExt cx="573330" cy="1455828"/>
          </a:xfrm>
        </p:grpSpPr>
        <p:grpSp>
          <p:nvGrpSpPr>
            <p:cNvPr id="47" name="グループ化 46"/>
            <p:cNvGrpSpPr/>
            <p:nvPr/>
          </p:nvGrpSpPr>
          <p:grpSpPr>
            <a:xfrm>
              <a:off x="6721179" y="4417005"/>
              <a:ext cx="573330" cy="363984"/>
              <a:chOff x="2948588" y="3122696"/>
              <a:chExt cx="573330" cy="363984"/>
            </a:xfrm>
          </p:grpSpPr>
          <p:sp>
            <p:nvSpPr>
              <p:cNvPr id="84" name="正方形/長方形 83"/>
              <p:cNvSpPr/>
              <p:nvPr/>
            </p:nvSpPr>
            <p:spPr>
              <a:xfrm>
                <a:off x="2996834" y="3122696"/>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5" name="テキスト ボックス 84"/>
              <p:cNvSpPr txBox="1"/>
              <p:nvPr/>
            </p:nvSpPr>
            <p:spPr>
              <a:xfrm>
                <a:off x="2948588" y="3159886"/>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grpSp>
        <p:grpSp>
          <p:nvGrpSpPr>
            <p:cNvPr id="50" name="グループ化 49"/>
            <p:cNvGrpSpPr/>
            <p:nvPr/>
          </p:nvGrpSpPr>
          <p:grpSpPr>
            <a:xfrm>
              <a:off x="6768761" y="4780824"/>
              <a:ext cx="437196" cy="363984"/>
              <a:chOff x="2559588" y="3122696"/>
              <a:chExt cx="437196" cy="363984"/>
            </a:xfrm>
          </p:grpSpPr>
          <p:sp>
            <p:nvSpPr>
              <p:cNvPr id="78" name="正方形/長方形 77"/>
              <p:cNvSpPr/>
              <p:nvPr/>
            </p:nvSpPr>
            <p:spPr>
              <a:xfrm>
                <a:off x="2559588" y="3122696"/>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9" name="テキスト ボックス 78"/>
              <p:cNvSpPr txBox="1"/>
              <p:nvPr/>
            </p:nvSpPr>
            <p:spPr>
              <a:xfrm>
                <a:off x="2591674" y="3159886"/>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grpSp>
        <p:grpSp>
          <p:nvGrpSpPr>
            <p:cNvPr id="53" name="グループ化 52"/>
            <p:cNvGrpSpPr/>
            <p:nvPr/>
          </p:nvGrpSpPr>
          <p:grpSpPr>
            <a:xfrm>
              <a:off x="6770744" y="5145687"/>
              <a:ext cx="437196" cy="363984"/>
              <a:chOff x="2122979" y="3122696"/>
              <a:chExt cx="437196" cy="363984"/>
            </a:xfrm>
          </p:grpSpPr>
          <p:sp>
            <p:nvSpPr>
              <p:cNvPr id="72" name="正方形/長方形 71"/>
              <p:cNvSpPr/>
              <p:nvPr/>
            </p:nvSpPr>
            <p:spPr>
              <a:xfrm>
                <a:off x="2122979" y="3122696"/>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3" name="テキスト ボックス 72"/>
              <p:cNvSpPr txBox="1"/>
              <p:nvPr/>
            </p:nvSpPr>
            <p:spPr>
              <a:xfrm>
                <a:off x="2170831" y="3159886"/>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grpSp>
        <p:grpSp>
          <p:nvGrpSpPr>
            <p:cNvPr id="57" name="グループ化 56"/>
            <p:cNvGrpSpPr/>
            <p:nvPr/>
          </p:nvGrpSpPr>
          <p:grpSpPr>
            <a:xfrm>
              <a:off x="6771435" y="5508849"/>
              <a:ext cx="437196" cy="363984"/>
              <a:chOff x="1704670" y="3566186"/>
              <a:chExt cx="437196" cy="363984"/>
            </a:xfrm>
          </p:grpSpPr>
          <p:sp>
            <p:nvSpPr>
              <p:cNvPr id="64" name="正方形/長方形 63"/>
              <p:cNvSpPr/>
              <p:nvPr/>
            </p:nvSpPr>
            <p:spPr>
              <a:xfrm>
                <a:off x="1704670" y="3566186"/>
                <a:ext cx="437196" cy="363984"/>
              </a:xfrm>
              <a:prstGeom prst="rect">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65" name="テキスト ボックス 64"/>
              <p:cNvSpPr txBox="1"/>
              <p:nvPr/>
            </p:nvSpPr>
            <p:spPr>
              <a:xfrm>
                <a:off x="1771808" y="3601896"/>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grpSp>
      </p:grpSp>
      <p:sp>
        <p:nvSpPr>
          <p:cNvPr id="88" name="テキスト ボックス 87"/>
          <p:cNvSpPr txBox="1"/>
          <p:nvPr/>
        </p:nvSpPr>
        <p:spPr>
          <a:xfrm>
            <a:off x="4242532" y="4789167"/>
            <a:ext cx="1317990" cy="307777"/>
          </a:xfrm>
          <a:prstGeom prst="rect">
            <a:avLst/>
          </a:prstGeom>
          <a:noFill/>
        </p:spPr>
        <p:txBody>
          <a:bodyPr wrap="none" rtlCol="0">
            <a:spAutoFit/>
          </a:bodyPr>
          <a:lstStyle/>
          <a:p>
            <a:r>
              <a:rPr lang="en-US" altLang="ja-JP" sz="1400" dirty="0" err="1"/>
              <a:t>lw</a:t>
            </a:r>
            <a:r>
              <a:rPr lang="en-US" altLang="ja-JP" sz="1400" dirty="0"/>
              <a:t>   $t4, 4($t0)</a:t>
            </a:r>
          </a:p>
        </p:txBody>
      </p:sp>
      <p:grpSp>
        <p:nvGrpSpPr>
          <p:cNvPr id="89" name="グループ化 88"/>
          <p:cNvGrpSpPr/>
          <p:nvPr/>
        </p:nvGrpSpPr>
        <p:grpSpPr>
          <a:xfrm>
            <a:off x="4244179" y="5167717"/>
            <a:ext cx="1487908" cy="710113"/>
            <a:chOff x="239175" y="5844345"/>
            <a:chExt cx="1487908" cy="710113"/>
          </a:xfrm>
        </p:grpSpPr>
        <p:cxnSp>
          <p:nvCxnSpPr>
            <p:cNvPr id="90" name="直線コネクタ 89"/>
            <p:cNvCxnSpPr/>
            <p:nvPr/>
          </p:nvCxnSpPr>
          <p:spPr>
            <a:xfrm>
              <a:off x="961444" y="6306708"/>
              <a:ext cx="0" cy="2477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239175" y="5844345"/>
              <a:ext cx="1487908" cy="307777"/>
            </a:xfrm>
            <a:prstGeom prst="rect">
              <a:avLst/>
            </a:prstGeom>
            <a:noFill/>
          </p:spPr>
          <p:txBody>
            <a:bodyPr wrap="none" rtlCol="0">
              <a:spAutoFit/>
            </a:bodyPr>
            <a:lstStyle/>
            <a:p>
              <a:r>
                <a:rPr lang="en-US" altLang="ja-JP" sz="1400" dirty="0"/>
                <a:t>sub $s3,$s0,$s2</a:t>
              </a:r>
            </a:p>
          </p:txBody>
        </p:sp>
      </p:grpSp>
      <p:sp>
        <p:nvSpPr>
          <p:cNvPr id="92" name="角丸四角形吹き出し 91"/>
          <p:cNvSpPr/>
          <p:nvPr/>
        </p:nvSpPr>
        <p:spPr>
          <a:xfrm>
            <a:off x="6695229" y="3751458"/>
            <a:ext cx="1101837" cy="269207"/>
          </a:xfrm>
          <a:prstGeom prst="wedgeRoundRectCallout">
            <a:avLst>
              <a:gd name="adj1" fmla="val -28854"/>
              <a:gd name="adj2" fmla="val 87840"/>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分岐成立</a:t>
            </a:r>
            <a:endParaRPr kumimoji="1" lang="en-US" altLang="ja-JP" sz="1600" dirty="0">
              <a:solidFill>
                <a:schemeClr val="tx1"/>
              </a:solidFill>
            </a:endParaRPr>
          </a:p>
        </p:txBody>
      </p:sp>
      <p:sp>
        <p:nvSpPr>
          <p:cNvPr id="93" name="右矢印 92"/>
          <p:cNvSpPr/>
          <p:nvPr/>
        </p:nvSpPr>
        <p:spPr>
          <a:xfrm rot="15447376" flipH="1">
            <a:off x="6617177" y="4718930"/>
            <a:ext cx="935349" cy="126429"/>
          </a:xfrm>
          <a:prstGeom prst="rightArrow">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吹き出し 93"/>
          <p:cNvSpPr/>
          <p:nvPr/>
        </p:nvSpPr>
        <p:spPr>
          <a:xfrm>
            <a:off x="7139686" y="5478566"/>
            <a:ext cx="1916086" cy="643414"/>
          </a:xfrm>
          <a:prstGeom prst="wedgeRoundRectCallout">
            <a:avLst>
              <a:gd name="adj1" fmla="val -35432"/>
              <a:gd name="adj2" fmla="val -68102"/>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結果が判明してから分岐先の</a:t>
            </a:r>
            <a:br>
              <a:rPr lang="en-US" altLang="ja-JP" sz="1400" dirty="0">
                <a:solidFill>
                  <a:schemeClr val="tx1"/>
                </a:solidFill>
              </a:rPr>
            </a:br>
            <a:r>
              <a:rPr lang="ja-JP" altLang="en-US" sz="1400" dirty="0">
                <a:solidFill>
                  <a:schemeClr val="tx1"/>
                </a:solidFill>
              </a:rPr>
              <a:t>命令フェッチ開始</a:t>
            </a:r>
            <a:endParaRPr kumimoji="1" lang="en-US" altLang="ja-JP" sz="1400" dirty="0">
              <a:solidFill>
                <a:schemeClr val="tx1"/>
              </a:solidFill>
            </a:endParaRPr>
          </a:p>
        </p:txBody>
      </p:sp>
      <p:grpSp>
        <p:nvGrpSpPr>
          <p:cNvPr id="133" name="グループ化 132"/>
          <p:cNvGrpSpPr/>
          <p:nvPr/>
        </p:nvGrpSpPr>
        <p:grpSpPr>
          <a:xfrm>
            <a:off x="1790087" y="3829413"/>
            <a:ext cx="2144952" cy="1646081"/>
            <a:chOff x="1790087" y="4190865"/>
            <a:chExt cx="2144952" cy="1646081"/>
          </a:xfrm>
        </p:grpSpPr>
        <p:grpSp>
          <p:nvGrpSpPr>
            <p:cNvPr id="131" name="グループ化 130"/>
            <p:cNvGrpSpPr/>
            <p:nvPr/>
          </p:nvGrpSpPr>
          <p:grpSpPr>
            <a:xfrm>
              <a:off x="1790087" y="4506360"/>
              <a:ext cx="595035" cy="687953"/>
              <a:chOff x="1790087" y="4506360"/>
              <a:chExt cx="595035" cy="687953"/>
            </a:xfrm>
          </p:grpSpPr>
          <p:sp>
            <p:nvSpPr>
              <p:cNvPr id="107" name="右矢印 106"/>
              <p:cNvSpPr/>
              <p:nvPr/>
            </p:nvSpPr>
            <p:spPr>
              <a:xfrm>
                <a:off x="1918133" y="4852632"/>
                <a:ext cx="296091" cy="34168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p:cNvSpPr txBox="1"/>
              <p:nvPr/>
            </p:nvSpPr>
            <p:spPr>
              <a:xfrm>
                <a:off x="1790087" y="4506360"/>
                <a:ext cx="595035" cy="338554"/>
              </a:xfrm>
              <a:prstGeom prst="rect">
                <a:avLst/>
              </a:prstGeom>
              <a:noFill/>
            </p:spPr>
            <p:txBody>
              <a:bodyPr wrap="none" rtlCol="0">
                <a:spAutoFit/>
              </a:bodyPr>
              <a:lstStyle/>
              <a:p>
                <a:r>
                  <a:rPr kumimoji="1" lang="ja-JP" altLang="en-US" sz="1600" dirty="0">
                    <a:solidFill>
                      <a:srgbClr val="C00000"/>
                    </a:solidFill>
                  </a:rPr>
                  <a:t>変換</a:t>
                </a:r>
              </a:p>
            </p:txBody>
          </p:sp>
        </p:grpSp>
        <p:grpSp>
          <p:nvGrpSpPr>
            <p:cNvPr id="132" name="グループ化 131"/>
            <p:cNvGrpSpPr/>
            <p:nvPr/>
          </p:nvGrpSpPr>
          <p:grpSpPr>
            <a:xfrm>
              <a:off x="2179507" y="4190865"/>
              <a:ext cx="1755532" cy="1646081"/>
              <a:chOff x="2179507" y="4190865"/>
              <a:chExt cx="1755532" cy="1646081"/>
            </a:xfrm>
          </p:grpSpPr>
          <p:sp>
            <p:nvSpPr>
              <p:cNvPr id="109" name="正方形/長方形 108"/>
              <p:cNvSpPr/>
              <p:nvPr/>
            </p:nvSpPr>
            <p:spPr>
              <a:xfrm>
                <a:off x="2685130" y="4482867"/>
                <a:ext cx="1249909" cy="1354079"/>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1200" dirty="0" err="1">
                    <a:solidFill>
                      <a:schemeClr val="tx1"/>
                    </a:solidFill>
                  </a:rPr>
                  <a:t>beq</a:t>
                </a:r>
                <a:r>
                  <a:rPr lang="en-US" altLang="ja-JP" sz="1200" dirty="0">
                    <a:solidFill>
                      <a:schemeClr val="tx1"/>
                    </a:solidFill>
                  </a:rPr>
                  <a:t> $s6,$s7,</a:t>
                </a:r>
                <a:r>
                  <a:rPr lang="en-US" altLang="ja-JP" sz="1200" i="1" dirty="0">
                    <a:solidFill>
                      <a:schemeClr val="tx1"/>
                    </a:solidFill>
                  </a:rPr>
                  <a:t>labe</a:t>
                </a:r>
                <a:r>
                  <a:rPr lang="en-US" altLang="ja-JP" sz="1200" dirty="0">
                    <a:solidFill>
                      <a:schemeClr val="tx1"/>
                    </a:solidFill>
                  </a:rPr>
                  <a:t>l</a:t>
                </a:r>
              </a:p>
              <a:p>
                <a:r>
                  <a:rPr lang="en-US" altLang="ja-JP" sz="1200" dirty="0">
                    <a:solidFill>
                      <a:srgbClr val="FF0000"/>
                    </a:solidFill>
                  </a:rPr>
                  <a:t>add $s0,$s0,$s2</a:t>
                </a:r>
              </a:p>
              <a:p>
                <a:r>
                  <a:rPr lang="en-US" altLang="ja-JP" sz="1200" dirty="0" err="1">
                    <a:solidFill>
                      <a:srgbClr val="FF0000"/>
                    </a:solidFill>
                  </a:rPr>
                  <a:t>lw</a:t>
                </a:r>
                <a:r>
                  <a:rPr lang="en-US" altLang="ja-JP" sz="1200" dirty="0">
                    <a:solidFill>
                      <a:srgbClr val="FF0000"/>
                    </a:solidFill>
                  </a:rPr>
                  <a:t>   $s4, 4($t0)</a:t>
                </a:r>
              </a:p>
              <a:p>
                <a:r>
                  <a:rPr lang="en-US" altLang="ja-JP" sz="1200" dirty="0">
                    <a:solidFill>
                      <a:schemeClr val="tx1"/>
                    </a:solidFill>
                  </a:rPr>
                  <a:t>add $s0,$s0,$s1</a:t>
                </a:r>
              </a:p>
              <a:p>
                <a:r>
                  <a:rPr lang="en-US" altLang="ja-JP" sz="1200" dirty="0">
                    <a:solidFill>
                      <a:schemeClr val="tx1"/>
                    </a:solidFill>
                  </a:rPr>
                  <a:t>sub $s3,$s0,$s2</a:t>
                </a:r>
              </a:p>
              <a:p>
                <a:r>
                  <a:rPr lang="en-US" altLang="ja-JP" sz="1200" dirty="0">
                    <a:solidFill>
                      <a:schemeClr val="tx1"/>
                    </a:solidFill>
                  </a:rPr>
                  <a:t>add $s5, $s3, $s4</a:t>
                </a:r>
              </a:p>
              <a:p>
                <a:endParaRPr lang="en-US" altLang="ja-JP" sz="1200" dirty="0">
                  <a:solidFill>
                    <a:schemeClr val="tx1"/>
                  </a:solidFill>
                </a:endParaRPr>
              </a:p>
            </p:txBody>
          </p:sp>
          <p:cxnSp>
            <p:nvCxnSpPr>
              <p:cNvPr id="110" name="直線コネクタ 109"/>
              <p:cNvCxnSpPr/>
              <p:nvPr/>
            </p:nvCxnSpPr>
            <p:spPr>
              <a:xfrm>
                <a:off x="3310084" y="5603791"/>
                <a:ext cx="0" cy="19377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2179507" y="5166476"/>
                <a:ext cx="593432" cy="276999"/>
              </a:xfrm>
              <a:prstGeom prst="rect">
                <a:avLst/>
              </a:prstGeom>
              <a:noFill/>
            </p:spPr>
            <p:txBody>
              <a:bodyPr wrap="none" rtlCol="0">
                <a:spAutoFit/>
              </a:bodyPr>
              <a:lstStyle/>
              <a:p>
                <a:r>
                  <a:rPr kumimoji="1" lang="en-US" altLang="ja-JP" sz="1200" i="1" dirty="0"/>
                  <a:t>label: </a:t>
                </a:r>
                <a:endParaRPr kumimoji="1" lang="ja-JP" altLang="en-US" sz="1200" i="1" dirty="0"/>
              </a:p>
            </p:txBody>
          </p:sp>
          <p:sp>
            <p:nvSpPr>
              <p:cNvPr id="120" name="テキスト ボックス 119"/>
              <p:cNvSpPr txBox="1"/>
              <p:nvPr/>
            </p:nvSpPr>
            <p:spPr>
              <a:xfrm>
                <a:off x="2729556" y="4190865"/>
                <a:ext cx="1174552" cy="307777"/>
              </a:xfrm>
              <a:prstGeom prst="rect">
                <a:avLst/>
              </a:prstGeom>
              <a:noFill/>
            </p:spPr>
            <p:txBody>
              <a:bodyPr wrap="none" rtlCol="0">
                <a:spAutoFit/>
              </a:bodyPr>
              <a:lstStyle/>
              <a:p>
                <a:r>
                  <a:rPr lang="ja-JP" altLang="en-US" sz="1400" dirty="0"/>
                  <a:t>プログラム </a:t>
                </a:r>
                <a:r>
                  <a:rPr lang="en-US" altLang="ja-JP" sz="1400" dirty="0"/>
                  <a:t>A’</a:t>
                </a:r>
                <a:endParaRPr kumimoji="1" lang="ja-JP" altLang="en-US" sz="1400" dirty="0"/>
              </a:p>
            </p:txBody>
          </p:sp>
        </p:grpSp>
      </p:grpSp>
      <p:grpSp>
        <p:nvGrpSpPr>
          <p:cNvPr id="130" name="グループ化 129"/>
          <p:cNvGrpSpPr/>
          <p:nvPr/>
        </p:nvGrpSpPr>
        <p:grpSpPr>
          <a:xfrm>
            <a:off x="508695" y="4121712"/>
            <a:ext cx="2200268" cy="2187608"/>
            <a:chOff x="505873" y="4480342"/>
            <a:chExt cx="2200268" cy="2187608"/>
          </a:xfrm>
        </p:grpSpPr>
        <p:grpSp>
          <p:nvGrpSpPr>
            <p:cNvPr id="127" name="グループ化 126"/>
            <p:cNvGrpSpPr/>
            <p:nvPr/>
          </p:nvGrpSpPr>
          <p:grpSpPr>
            <a:xfrm>
              <a:off x="505873" y="4480342"/>
              <a:ext cx="1249909" cy="1354079"/>
              <a:chOff x="477294" y="4682516"/>
              <a:chExt cx="1249909" cy="1354079"/>
            </a:xfrm>
          </p:grpSpPr>
          <p:sp>
            <p:nvSpPr>
              <p:cNvPr id="112" name="正方形/長方形 111"/>
              <p:cNvSpPr/>
              <p:nvPr/>
            </p:nvSpPr>
            <p:spPr>
              <a:xfrm>
                <a:off x="477294" y="4682516"/>
                <a:ext cx="1249909" cy="1354079"/>
              </a:xfrm>
              <a:prstGeom prst="rect">
                <a:avLst/>
              </a:prstGeom>
              <a:solidFill>
                <a:srgbClr val="FFFFC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en-US" altLang="ja-JP" sz="1200" dirty="0">
                    <a:solidFill>
                      <a:srgbClr val="FF0000"/>
                    </a:solidFill>
                  </a:rPr>
                  <a:t>add $s0,$s0,$s2</a:t>
                </a:r>
              </a:p>
              <a:p>
                <a:r>
                  <a:rPr lang="en-US" altLang="ja-JP" sz="1200" dirty="0" err="1">
                    <a:solidFill>
                      <a:schemeClr val="tx1"/>
                    </a:solidFill>
                  </a:rPr>
                  <a:t>beq</a:t>
                </a:r>
                <a:r>
                  <a:rPr lang="en-US" altLang="ja-JP" sz="1200" dirty="0">
                    <a:solidFill>
                      <a:schemeClr val="tx1"/>
                    </a:solidFill>
                  </a:rPr>
                  <a:t> $s6,$s7,</a:t>
                </a:r>
                <a:r>
                  <a:rPr lang="en-US" altLang="ja-JP" sz="1200" i="1" dirty="0">
                    <a:solidFill>
                      <a:schemeClr val="tx1"/>
                    </a:solidFill>
                  </a:rPr>
                  <a:t>labe</a:t>
                </a:r>
                <a:r>
                  <a:rPr lang="en-US" altLang="ja-JP" sz="1200" dirty="0">
                    <a:solidFill>
                      <a:schemeClr val="tx1"/>
                    </a:solidFill>
                  </a:rPr>
                  <a:t>l</a:t>
                </a:r>
              </a:p>
              <a:p>
                <a:r>
                  <a:rPr lang="en-US" altLang="ja-JP" sz="1200" dirty="0">
                    <a:solidFill>
                      <a:schemeClr val="tx1"/>
                    </a:solidFill>
                  </a:rPr>
                  <a:t>add $s0,$s0,$s1</a:t>
                </a:r>
              </a:p>
              <a:p>
                <a:r>
                  <a:rPr lang="en-US" altLang="ja-JP" sz="1200" dirty="0">
                    <a:solidFill>
                      <a:schemeClr val="tx1"/>
                    </a:solidFill>
                  </a:rPr>
                  <a:t>sub $s3,$s0,$s2</a:t>
                </a:r>
              </a:p>
              <a:p>
                <a:r>
                  <a:rPr lang="en-US" altLang="ja-JP" sz="1200" dirty="0" err="1">
                    <a:solidFill>
                      <a:srgbClr val="FF0000"/>
                    </a:solidFill>
                  </a:rPr>
                  <a:t>lw</a:t>
                </a:r>
                <a:r>
                  <a:rPr lang="en-US" altLang="ja-JP" sz="1200" dirty="0">
                    <a:solidFill>
                      <a:srgbClr val="FF0000"/>
                    </a:solidFill>
                  </a:rPr>
                  <a:t>   $s4, 4($t0)</a:t>
                </a:r>
              </a:p>
              <a:p>
                <a:r>
                  <a:rPr lang="en-US" altLang="ja-JP" sz="1200" dirty="0">
                    <a:solidFill>
                      <a:schemeClr val="tx1"/>
                    </a:solidFill>
                  </a:rPr>
                  <a:t>add $s5, $s3, $s4</a:t>
                </a:r>
              </a:p>
              <a:p>
                <a:endParaRPr lang="en-US" altLang="ja-JP" sz="1200" dirty="0">
                  <a:solidFill>
                    <a:schemeClr val="tx1"/>
                  </a:solidFill>
                </a:endParaRPr>
              </a:p>
            </p:txBody>
          </p:sp>
          <p:cxnSp>
            <p:nvCxnSpPr>
              <p:cNvPr id="126" name="直線コネクタ 125"/>
              <p:cNvCxnSpPr/>
              <p:nvPr/>
            </p:nvCxnSpPr>
            <p:spPr>
              <a:xfrm>
                <a:off x="1102248" y="5797755"/>
                <a:ext cx="0" cy="19377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8" name="テキスト ボックス 97"/>
            <p:cNvSpPr txBox="1"/>
            <p:nvPr/>
          </p:nvSpPr>
          <p:spPr>
            <a:xfrm>
              <a:off x="1700738" y="5836953"/>
              <a:ext cx="1005403" cy="830997"/>
            </a:xfrm>
            <a:prstGeom prst="rect">
              <a:avLst/>
            </a:prstGeom>
            <a:noFill/>
          </p:spPr>
          <p:txBody>
            <a:bodyPr wrap="none" rtlCol="0">
              <a:spAutoFit/>
            </a:bodyPr>
            <a:lstStyle/>
            <a:p>
              <a:r>
                <a:rPr kumimoji="1" lang="ja-JP" altLang="en-US" sz="1600" dirty="0">
                  <a:solidFill>
                    <a:srgbClr val="FF0000"/>
                  </a:solidFill>
                </a:rPr>
                <a:t>分岐結果</a:t>
              </a:r>
              <a:br>
                <a:rPr kumimoji="1" lang="en-US" altLang="ja-JP" sz="1600" dirty="0">
                  <a:solidFill>
                    <a:srgbClr val="FF0000"/>
                  </a:solidFill>
                </a:rPr>
              </a:br>
              <a:r>
                <a:rPr kumimoji="1" lang="ja-JP" altLang="en-US" sz="1600" dirty="0">
                  <a:solidFill>
                    <a:srgbClr val="FF0000"/>
                  </a:solidFill>
                </a:rPr>
                <a:t>の影響を</a:t>
              </a:r>
              <a:br>
                <a:rPr kumimoji="1" lang="en-US" altLang="ja-JP" sz="1600" dirty="0">
                  <a:solidFill>
                    <a:srgbClr val="FF0000"/>
                  </a:solidFill>
                </a:rPr>
              </a:br>
              <a:r>
                <a:rPr kumimoji="1" lang="ja-JP" altLang="en-US" sz="1600" dirty="0">
                  <a:solidFill>
                    <a:srgbClr val="FF0000"/>
                  </a:solidFill>
                </a:rPr>
                <a:t>受けない</a:t>
              </a:r>
            </a:p>
          </p:txBody>
        </p:sp>
        <p:cxnSp>
          <p:nvCxnSpPr>
            <p:cNvPr id="100" name="直線コネクタ 99"/>
            <p:cNvCxnSpPr>
              <a:stCxn id="98" idx="0"/>
            </p:cNvCxnSpPr>
            <p:nvPr/>
          </p:nvCxnSpPr>
          <p:spPr>
            <a:xfrm flipH="1" flipV="1">
              <a:off x="1604104" y="5326995"/>
              <a:ext cx="599336" cy="509958"/>
            </a:xfrm>
            <a:prstGeom prst="line">
              <a:avLst/>
            </a:prstGeom>
            <a:ln>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stCxn id="98" idx="0"/>
            </p:cNvCxnSpPr>
            <p:nvPr/>
          </p:nvCxnSpPr>
          <p:spPr>
            <a:xfrm flipH="1" flipV="1">
              <a:off x="1688524" y="4607513"/>
              <a:ext cx="514916" cy="1229440"/>
            </a:xfrm>
            <a:prstGeom prst="line">
              <a:avLst/>
            </a:prstGeom>
            <a:ln>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0" name="テキスト ボックス 79"/>
          <p:cNvSpPr txBox="1"/>
          <p:nvPr/>
        </p:nvSpPr>
        <p:spPr>
          <a:xfrm>
            <a:off x="513707" y="1312019"/>
            <a:ext cx="8664154" cy="2693045"/>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分岐結果の影響を受けない命令をコンパイラが検出</a:t>
            </a:r>
          </a:p>
          <a:p>
            <a:pPr marL="800100" lvl="1" indent="-342900">
              <a:lnSpc>
                <a:spcPct val="120000"/>
              </a:lnSpc>
              <a:spcAft>
                <a:spcPts val="600"/>
              </a:spcAft>
              <a:buFont typeface="Wingdings" panose="05000000000000000000" pitchFamily="2" charset="2"/>
              <a:buChar char="p"/>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分岐の成立</a:t>
            </a:r>
            <a:r>
              <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不成立によらず実行される命令</a:t>
            </a:r>
          </a:p>
          <a:p>
            <a:pPr marL="800100" lvl="1" indent="-342900">
              <a:lnSpc>
                <a:spcPct val="120000"/>
              </a:lnSpc>
              <a:spcAft>
                <a:spcPts val="600"/>
              </a:spcAft>
              <a:buFont typeface="Wingdings" panose="05000000000000000000" pitchFamily="2" charset="2"/>
              <a:buChar char="p"/>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かつ，分岐の成立</a:t>
            </a:r>
            <a:r>
              <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不成立によらず結果が同じ命令</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上記命令を</a:t>
            </a:r>
            <a:r>
              <a:rPr lang="ja-JP" altLang="en-US" sz="2000" dirty="0">
                <a:solidFill>
                  <a:srgbClr val="C00000"/>
                </a:solidFill>
                <a:latin typeface="游ゴシック Medium" panose="020B0500000000000000" pitchFamily="50" charset="-128"/>
                <a:ea typeface="游ゴシック Medium" panose="020B0500000000000000" pitchFamily="50" charset="-128"/>
              </a:rPr>
              <a:t>分岐命令の直後に挿入</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することで制御ハザードの発生を防ぐ</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欠点</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挿入できる命令が十分な数存在しない場合はストール</a:t>
            </a:r>
          </a:p>
          <a:p>
            <a:pPr marL="342900" indent="-342900">
              <a:lnSpc>
                <a:spcPct val="120000"/>
              </a:lnSpc>
              <a:spcAft>
                <a:spcPts val="600"/>
              </a:spcAft>
              <a:buFont typeface="Wingdings" panose="05000000000000000000" pitchFamily="2" charset="2"/>
              <a:buChar char="n"/>
            </a:pPr>
            <a:endPar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7696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randombar(horizontal)">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wipe(left)">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randombar(horizontal)">
                                      <p:cBhvr>
                                        <p:cTn id="36" dur="500"/>
                                        <p:tgtEl>
                                          <p:spTgt spid="88"/>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randombar(horizontal)">
                                      <p:cBhvr>
                                        <p:cTn id="40" dur="500"/>
                                        <p:tgtEl>
                                          <p:spTgt spid="9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wipe(left)">
                                      <p:cBhvr>
                                        <p:cTn id="45" dur="500"/>
                                        <p:tgtEl>
                                          <p:spTgt spid="12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92"/>
                                        </p:tgtEl>
                                        <p:attrNameLst>
                                          <p:attrName>style.visibility</p:attrName>
                                        </p:attrNameLst>
                                      </p:cBhvr>
                                      <p:to>
                                        <p:strVal val="hidden"/>
                                      </p:to>
                                    </p:set>
                                  </p:childTnLst>
                                </p:cTn>
                              </p:par>
                              <p:par>
                                <p:cTn id="51" presetID="22" presetClass="entr" presetSubtype="1"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up)">
                                      <p:cBhvr>
                                        <p:cTn id="53" dur="500"/>
                                        <p:tgtEl>
                                          <p:spTgt spid="89"/>
                                        </p:tgtEl>
                                      </p:cBhvr>
                                    </p:animEffect>
                                  </p:childTnLst>
                                </p:cTn>
                              </p:par>
                            </p:childTnLst>
                          </p:cTn>
                        </p:par>
                        <p:par>
                          <p:cTn id="54" fill="hold">
                            <p:stCondLst>
                              <p:cond delay="500"/>
                            </p:stCondLst>
                            <p:childTnLst>
                              <p:par>
                                <p:cTn id="55" presetID="14" presetClass="entr" presetSubtype="1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randombar(horizontal)">
                                      <p:cBhvr>
                                        <p:cTn id="5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88" grpId="0"/>
      <p:bldP spid="92" grpId="0" animBg="1"/>
      <p:bldP spid="92" grpId="1" animBg="1"/>
      <p:bldP spid="93" grpId="0" animBg="1"/>
      <p:bldP spid="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角丸四角形 78"/>
          <p:cNvSpPr/>
          <p:nvPr/>
        </p:nvSpPr>
        <p:spPr>
          <a:xfrm>
            <a:off x="1191889" y="5124188"/>
            <a:ext cx="3251224" cy="1169550"/>
          </a:xfrm>
          <a:prstGeom prst="roundRect">
            <a:avLst>
              <a:gd name="adj" fmla="val 1387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dirty="0"/>
              <a:t>単純な実装方式における処理の流れ</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a:t>
            </a:fld>
            <a:endParaRPr kumimoji="1" lang="ja-JP" altLang="en-US"/>
          </a:p>
        </p:txBody>
      </p:sp>
      <p:sp>
        <p:nvSpPr>
          <p:cNvPr id="6" name="正方形/長方形 5"/>
          <p:cNvSpPr/>
          <p:nvPr/>
        </p:nvSpPr>
        <p:spPr>
          <a:xfrm>
            <a:off x="977412" y="3794209"/>
            <a:ext cx="2170589" cy="363984"/>
          </a:xfrm>
          <a:prstGeom prst="rect">
            <a:avLst/>
          </a:prstGeom>
          <a:gradFill>
            <a:gsLst>
              <a:gs pos="25000">
                <a:srgbClr val="D1EBFF"/>
              </a:gs>
              <a:gs pos="0">
                <a:schemeClr val="tx2">
                  <a:lumMod val="40000"/>
                  <a:lumOff val="60000"/>
                </a:schemeClr>
              </a:gs>
              <a:gs pos="50000">
                <a:srgbClr val="CEEAB0"/>
              </a:gs>
              <a:gs pos="75000">
                <a:srgbClr val="FFF0C1"/>
              </a:gs>
              <a:gs pos="100000">
                <a:schemeClr val="bg1"/>
              </a:gs>
            </a:gsLst>
            <a:lin ang="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77412" y="3815802"/>
            <a:ext cx="343364" cy="307777"/>
          </a:xfrm>
          <a:prstGeom prst="rect">
            <a:avLst/>
          </a:prstGeom>
          <a:noFill/>
        </p:spPr>
        <p:txBody>
          <a:bodyPr wrap="none" rtlCol="0">
            <a:spAutoFit/>
          </a:bodyPr>
          <a:lstStyle/>
          <a:p>
            <a:r>
              <a:rPr kumimoji="1" lang="en-US" altLang="ja-JP" sz="1400" dirty="0"/>
              <a:t>IF</a:t>
            </a:r>
            <a:endParaRPr kumimoji="1" lang="ja-JP" altLang="en-US" sz="1400" dirty="0"/>
          </a:p>
        </p:txBody>
      </p:sp>
      <p:sp>
        <p:nvSpPr>
          <p:cNvPr id="8" name="テキスト ボックス 7"/>
          <p:cNvSpPr txBox="1"/>
          <p:nvPr/>
        </p:nvSpPr>
        <p:spPr>
          <a:xfrm>
            <a:off x="1393212" y="3817282"/>
            <a:ext cx="364202" cy="307777"/>
          </a:xfrm>
          <a:prstGeom prst="rect">
            <a:avLst/>
          </a:prstGeom>
          <a:noFill/>
        </p:spPr>
        <p:txBody>
          <a:bodyPr wrap="none" rtlCol="0">
            <a:spAutoFit/>
          </a:bodyPr>
          <a:lstStyle/>
          <a:p>
            <a:r>
              <a:rPr kumimoji="1" lang="en-US" altLang="ja-JP" sz="1400" dirty="0"/>
              <a:t>ID</a:t>
            </a:r>
            <a:endParaRPr kumimoji="1" lang="ja-JP" altLang="en-US" sz="1400" dirty="0"/>
          </a:p>
        </p:txBody>
      </p:sp>
      <p:sp>
        <p:nvSpPr>
          <p:cNvPr id="9" name="テキスト ボックス 8"/>
          <p:cNvSpPr txBox="1"/>
          <p:nvPr/>
        </p:nvSpPr>
        <p:spPr>
          <a:xfrm>
            <a:off x="1837110" y="3817282"/>
            <a:ext cx="425116" cy="307777"/>
          </a:xfrm>
          <a:prstGeom prst="rect">
            <a:avLst/>
          </a:prstGeom>
          <a:noFill/>
        </p:spPr>
        <p:txBody>
          <a:bodyPr wrap="none" rtlCol="0">
            <a:spAutoFit/>
          </a:bodyPr>
          <a:lstStyle/>
          <a:p>
            <a:r>
              <a:rPr kumimoji="1" lang="en-US" altLang="ja-JP" sz="1400" dirty="0"/>
              <a:t>EX</a:t>
            </a:r>
            <a:endParaRPr kumimoji="1" lang="ja-JP" altLang="en-US" sz="1400" dirty="0"/>
          </a:p>
        </p:txBody>
      </p:sp>
      <p:sp>
        <p:nvSpPr>
          <p:cNvPr id="10" name="テキスト ボックス 9"/>
          <p:cNvSpPr txBox="1"/>
          <p:nvPr/>
        </p:nvSpPr>
        <p:spPr>
          <a:xfrm>
            <a:off x="2194052" y="3817282"/>
            <a:ext cx="720115" cy="307777"/>
          </a:xfrm>
          <a:prstGeom prst="rect">
            <a:avLst/>
          </a:prstGeom>
          <a:noFill/>
        </p:spPr>
        <p:txBody>
          <a:bodyPr wrap="square" rtlCol="0">
            <a:spAutoFit/>
          </a:bodyPr>
          <a:lstStyle/>
          <a:p>
            <a:r>
              <a:rPr kumimoji="1" lang="en-US" altLang="ja-JP" sz="1400" dirty="0"/>
              <a:t>MEM</a:t>
            </a:r>
            <a:endParaRPr kumimoji="1" lang="ja-JP" altLang="en-US" sz="1400" dirty="0"/>
          </a:p>
        </p:txBody>
      </p:sp>
      <p:sp>
        <p:nvSpPr>
          <p:cNvPr id="11" name="テキスト ボックス 10"/>
          <p:cNvSpPr txBox="1"/>
          <p:nvPr/>
        </p:nvSpPr>
        <p:spPr>
          <a:xfrm>
            <a:off x="2676762" y="3817282"/>
            <a:ext cx="474810" cy="307777"/>
          </a:xfrm>
          <a:prstGeom prst="rect">
            <a:avLst/>
          </a:prstGeom>
          <a:noFill/>
        </p:spPr>
        <p:txBody>
          <a:bodyPr wrap="none" rtlCol="0">
            <a:spAutoFit/>
          </a:bodyPr>
          <a:lstStyle/>
          <a:p>
            <a:r>
              <a:rPr kumimoji="1" lang="en-US" altLang="ja-JP" sz="1400" dirty="0"/>
              <a:t>WB</a:t>
            </a:r>
            <a:endParaRPr kumimoji="1" lang="ja-JP" altLang="en-US" sz="1400" dirty="0"/>
          </a:p>
        </p:txBody>
      </p:sp>
      <p:sp>
        <p:nvSpPr>
          <p:cNvPr id="12" name="正方形/長方形 11"/>
          <p:cNvSpPr/>
          <p:nvPr/>
        </p:nvSpPr>
        <p:spPr>
          <a:xfrm>
            <a:off x="3148001" y="4158193"/>
            <a:ext cx="2170589" cy="363984"/>
          </a:xfrm>
          <a:prstGeom prst="rect">
            <a:avLst/>
          </a:prstGeom>
          <a:gradFill>
            <a:gsLst>
              <a:gs pos="25000">
                <a:srgbClr val="D1EBFF"/>
              </a:gs>
              <a:gs pos="0">
                <a:schemeClr val="tx2">
                  <a:lumMod val="40000"/>
                  <a:lumOff val="60000"/>
                </a:schemeClr>
              </a:gs>
              <a:gs pos="50000">
                <a:srgbClr val="CEEAB0"/>
              </a:gs>
              <a:gs pos="75000">
                <a:srgbClr val="FFF0C1"/>
              </a:gs>
              <a:gs pos="100000">
                <a:schemeClr val="bg1"/>
              </a:gs>
            </a:gsLst>
            <a:lin ang="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48001" y="4179786"/>
            <a:ext cx="343364" cy="307777"/>
          </a:xfrm>
          <a:prstGeom prst="rect">
            <a:avLst/>
          </a:prstGeom>
          <a:noFill/>
        </p:spPr>
        <p:txBody>
          <a:bodyPr wrap="none" rtlCol="0">
            <a:spAutoFit/>
          </a:bodyPr>
          <a:lstStyle/>
          <a:p>
            <a:r>
              <a:rPr kumimoji="1" lang="en-US" altLang="ja-JP" sz="1400" dirty="0"/>
              <a:t>IF</a:t>
            </a:r>
            <a:endParaRPr kumimoji="1" lang="ja-JP" altLang="en-US" sz="1400" dirty="0"/>
          </a:p>
        </p:txBody>
      </p:sp>
      <p:sp>
        <p:nvSpPr>
          <p:cNvPr id="14" name="テキスト ボックス 13"/>
          <p:cNvSpPr txBox="1"/>
          <p:nvPr/>
        </p:nvSpPr>
        <p:spPr>
          <a:xfrm>
            <a:off x="3563801" y="4181266"/>
            <a:ext cx="364202" cy="307777"/>
          </a:xfrm>
          <a:prstGeom prst="rect">
            <a:avLst/>
          </a:prstGeom>
          <a:noFill/>
        </p:spPr>
        <p:txBody>
          <a:bodyPr wrap="none" rtlCol="0">
            <a:spAutoFit/>
          </a:bodyPr>
          <a:lstStyle/>
          <a:p>
            <a:r>
              <a:rPr kumimoji="1" lang="en-US" altLang="ja-JP" sz="1400" dirty="0"/>
              <a:t>ID</a:t>
            </a:r>
            <a:endParaRPr kumimoji="1" lang="ja-JP" altLang="en-US" sz="1400" dirty="0"/>
          </a:p>
        </p:txBody>
      </p:sp>
      <p:sp>
        <p:nvSpPr>
          <p:cNvPr id="15" name="テキスト ボックス 14"/>
          <p:cNvSpPr txBox="1"/>
          <p:nvPr/>
        </p:nvSpPr>
        <p:spPr>
          <a:xfrm>
            <a:off x="4007699" y="4181266"/>
            <a:ext cx="425116" cy="307777"/>
          </a:xfrm>
          <a:prstGeom prst="rect">
            <a:avLst/>
          </a:prstGeom>
          <a:noFill/>
        </p:spPr>
        <p:txBody>
          <a:bodyPr wrap="none" rtlCol="0">
            <a:spAutoFit/>
          </a:bodyPr>
          <a:lstStyle/>
          <a:p>
            <a:r>
              <a:rPr kumimoji="1" lang="en-US" altLang="ja-JP" sz="1400" dirty="0"/>
              <a:t>EX</a:t>
            </a:r>
            <a:endParaRPr kumimoji="1" lang="ja-JP" altLang="en-US" sz="1400" dirty="0"/>
          </a:p>
        </p:txBody>
      </p:sp>
      <p:sp>
        <p:nvSpPr>
          <p:cNvPr id="16" name="テキスト ボックス 15"/>
          <p:cNvSpPr txBox="1"/>
          <p:nvPr/>
        </p:nvSpPr>
        <p:spPr>
          <a:xfrm>
            <a:off x="4364641" y="4181266"/>
            <a:ext cx="720115" cy="307777"/>
          </a:xfrm>
          <a:prstGeom prst="rect">
            <a:avLst/>
          </a:prstGeom>
          <a:noFill/>
        </p:spPr>
        <p:txBody>
          <a:bodyPr wrap="square" rtlCol="0">
            <a:spAutoFit/>
          </a:bodyPr>
          <a:lstStyle/>
          <a:p>
            <a:r>
              <a:rPr kumimoji="1" lang="en-US" altLang="ja-JP" sz="1400" dirty="0"/>
              <a:t>MEM</a:t>
            </a:r>
            <a:endParaRPr kumimoji="1" lang="ja-JP" altLang="en-US" sz="1400" dirty="0"/>
          </a:p>
        </p:txBody>
      </p:sp>
      <p:sp>
        <p:nvSpPr>
          <p:cNvPr id="17" name="テキスト ボックス 16"/>
          <p:cNvSpPr txBox="1"/>
          <p:nvPr/>
        </p:nvSpPr>
        <p:spPr>
          <a:xfrm>
            <a:off x="4847351" y="4181266"/>
            <a:ext cx="474810" cy="307777"/>
          </a:xfrm>
          <a:prstGeom prst="rect">
            <a:avLst/>
          </a:prstGeom>
          <a:noFill/>
        </p:spPr>
        <p:txBody>
          <a:bodyPr wrap="none" rtlCol="0">
            <a:spAutoFit/>
          </a:bodyPr>
          <a:lstStyle/>
          <a:p>
            <a:r>
              <a:rPr kumimoji="1" lang="en-US" altLang="ja-JP" sz="1400" dirty="0"/>
              <a:t>WB</a:t>
            </a:r>
            <a:endParaRPr kumimoji="1" lang="ja-JP" altLang="en-US" sz="1400" dirty="0"/>
          </a:p>
        </p:txBody>
      </p:sp>
      <p:sp>
        <p:nvSpPr>
          <p:cNvPr id="18" name="正方形/長方形 17"/>
          <p:cNvSpPr/>
          <p:nvPr/>
        </p:nvSpPr>
        <p:spPr>
          <a:xfrm>
            <a:off x="5320078" y="4524184"/>
            <a:ext cx="2170589" cy="363984"/>
          </a:xfrm>
          <a:prstGeom prst="rect">
            <a:avLst/>
          </a:prstGeom>
          <a:gradFill>
            <a:gsLst>
              <a:gs pos="25000">
                <a:srgbClr val="D1EBFF"/>
              </a:gs>
              <a:gs pos="0">
                <a:schemeClr val="tx2">
                  <a:lumMod val="40000"/>
                  <a:lumOff val="60000"/>
                </a:schemeClr>
              </a:gs>
              <a:gs pos="50000">
                <a:srgbClr val="CEEAB0"/>
              </a:gs>
              <a:gs pos="75000">
                <a:srgbClr val="FFF0C1"/>
              </a:gs>
              <a:gs pos="100000">
                <a:schemeClr val="bg1"/>
              </a:gs>
            </a:gsLst>
            <a:lin ang="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10910" y="4545777"/>
            <a:ext cx="343364" cy="307777"/>
          </a:xfrm>
          <a:prstGeom prst="rect">
            <a:avLst/>
          </a:prstGeom>
          <a:noFill/>
        </p:spPr>
        <p:txBody>
          <a:bodyPr wrap="none" rtlCol="0">
            <a:spAutoFit/>
          </a:bodyPr>
          <a:lstStyle/>
          <a:p>
            <a:r>
              <a:rPr kumimoji="1" lang="en-US" altLang="ja-JP" sz="1400" dirty="0"/>
              <a:t>IF</a:t>
            </a:r>
            <a:endParaRPr kumimoji="1" lang="ja-JP" altLang="en-US" sz="1400" dirty="0"/>
          </a:p>
        </p:txBody>
      </p:sp>
      <p:sp>
        <p:nvSpPr>
          <p:cNvPr id="20" name="テキスト ボックス 19"/>
          <p:cNvSpPr txBox="1"/>
          <p:nvPr/>
        </p:nvSpPr>
        <p:spPr>
          <a:xfrm>
            <a:off x="5726710" y="4547257"/>
            <a:ext cx="364202" cy="307777"/>
          </a:xfrm>
          <a:prstGeom prst="rect">
            <a:avLst/>
          </a:prstGeom>
          <a:noFill/>
        </p:spPr>
        <p:txBody>
          <a:bodyPr wrap="none" rtlCol="0">
            <a:spAutoFit/>
          </a:bodyPr>
          <a:lstStyle/>
          <a:p>
            <a:r>
              <a:rPr kumimoji="1" lang="en-US" altLang="ja-JP" sz="1400" dirty="0"/>
              <a:t>ID</a:t>
            </a:r>
            <a:endParaRPr kumimoji="1" lang="ja-JP" altLang="en-US" sz="1400" dirty="0"/>
          </a:p>
        </p:txBody>
      </p:sp>
      <p:sp>
        <p:nvSpPr>
          <p:cNvPr id="21" name="テキスト ボックス 20"/>
          <p:cNvSpPr txBox="1"/>
          <p:nvPr/>
        </p:nvSpPr>
        <p:spPr>
          <a:xfrm>
            <a:off x="6170608" y="4547257"/>
            <a:ext cx="425116" cy="307777"/>
          </a:xfrm>
          <a:prstGeom prst="rect">
            <a:avLst/>
          </a:prstGeom>
          <a:noFill/>
        </p:spPr>
        <p:txBody>
          <a:bodyPr wrap="none" rtlCol="0">
            <a:spAutoFit/>
          </a:bodyPr>
          <a:lstStyle/>
          <a:p>
            <a:r>
              <a:rPr kumimoji="1" lang="en-US" altLang="ja-JP" sz="1400" dirty="0"/>
              <a:t>EX</a:t>
            </a:r>
            <a:endParaRPr kumimoji="1" lang="ja-JP" altLang="en-US" sz="1400" dirty="0"/>
          </a:p>
        </p:txBody>
      </p:sp>
      <p:sp>
        <p:nvSpPr>
          <p:cNvPr id="22" name="テキスト ボックス 21"/>
          <p:cNvSpPr txBox="1"/>
          <p:nvPr/>
        </p:nvSpPr>
        <p:spPr>
          <a:xfrm>
            <a:off x="6527550" y="4547257"/>
            <a:ext cx="720115" cy="307777"/>
          </a:xfrm>
          <a:prstGeom prst="rect">
            <a:avLst/>
          </a:prstGeom>
          <a:noFill/>
        </p:spPr>
        <p:txBody>
          <a:bodyPr wrap="square" rtlCol="0">
            <a:spAutoFit/>
          </a:bodyPr>
          <a:lstStyle/>
          <a:p>
            <a:r>
              <a:rPr kumimoji="1" lang="en-US" altLang="ja-JP" sz="1400" dirty="0"/>
              <a:t>MEM</a:t>
            </a:r>
            <a:endParaRPr kumimoji="1" lang="ja-JP" altLang="en-US" sz="1400" dirty="0"/>
          </a:p>
        </p:txBody>
      </p:sp>
      <p:sp>
        <p:nvSpPr>
          <p:cNvPr id="23" name="テキスト ボックス 22"/>
          <p:cNvSpPr txBox="1"/>
          <p:nvPr/>
        </p:nvSpPr>
        <p:spPr>
          <a:xfrm>
            <a:off x="7010260" y="4547257"/>
            <a:ext cx="474810" cy="307777"/>
          </a:xfrm>
          <a:prstGeom prst="rect">
            <a:avLst/>
          </a:prstGeom>
          <a:noFill/>
        </p:spPr>
        <p:txBody>
          <a:bodyPr wrap="none" rtlCol="0">
            <a:spAutoFit/>
          </a:bodyPr>
          <a:lstStyle/>
          <a:p>
            <a:r>
              <a:rPr kumimoji="1" lang="en-US" altLang="ja-JP" sz="1400" dirty="0"/>
              <a:t>WB</a:t>
            </a:r>
            <a:endParaRPr kumimoji="1" lang="ja-JP" altLang="en-US" sz="1400" dirty="0"/>
          </a:p>
        </p:txBody>
      </p:sp>
      <p:cxnSp>
        <p:nvCxnSpPr>
          <p:cNvPr id="37" name="直線矢印コネクタ 36"/>
          <p:cNvCxnSpPr/>
          <p:nvPr/>
        </p:nvCxnSpPr>
        <p:spPr>
          <a:xfrm>
            <a:off x="977412" y="3669922"/>
            <a:ext cx="72344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231124" y="3516033"/>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40" name="直線コネクタ 39"/>
          <p:cNvCxnSpPr/>
          <p:nvPr/>
        </p:nvCxnSpPr>
        <p:spPr>
          <a:xfrm>
            <a:off x="969403" y="3088377"/>
            <a:ext cx="0" cy="25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26278" y="3794209"/>
            <a:ext cx="643125" cy="307777"/>
          </a:xfrm>
          <a:prstGeom prst="rect">
            <a:avLst/>
          </a:prstGeom>
          <a:noFill/>
        </p:spPr>
        <p:txBody>
          <a:bodyPr wrap="none" rtlCol="0">
            <a:spAutoFit/>
          </a:bodyPr>
          <a:lstStyle/>
          <a:p>
            <a:r>
              <a:rPr lang="ja-JP" altLang="en-US" sz="1400" dirty="0"/>
              <a:t>命令</a:t>
            </a:r>
            <a:r>
              <a:rPr lang="en-US" altLang="ja-JP" sz="1400" dirty="0"/>
              <a:t>1</a:t>
            </a:r>
            <a:endParaRPr kumimoji="1" lang="ja-JP" altLang="en-US" sz="1400" dirty="0"/>
          </a:p>
        </p:txBody>
      </p:sp>
      <p:sp>
        <p:nvSpPr>
          <p:cNvPr id="42" name="テキスト ボックス 41"/>
          <p:cNvSpPr txBox="1"/>
          <p:nvPr/>
        </p:nvSpPr>
        <p:spPr>
          <a:xfrm>
            <a:off x="326278" y="4179785"/>
            <a:ext cx="643125" cy="307777"/>
          </a:xfrm>
          <a:prstGeom prst="rect">
            <a:avLst/>
          </a:prstGeom>
          <a:noFill/>
        </p:spPr>
        <p:txBody>
          <a:bodyPr wrap="none" rtlCol="0">
            <a:spAutoFit/>
          </a:bodyPr>
          <a:lstStyle/>
          <a:p>
            <a:r>
              <a:rPr lang="ja-JP" altLang="en-US" sz="1400" dirty="0"/>
              <a:t>命令</a:t>
            </a:r>
            <a:r>
              <a:rPr lang="en-US" altLang="ja-JP" sz="1400" dirty="0"/>
              <a:t>2</a:t>
            </a:r>
            <a:endParaRPr kumimoji="1" lang="ja-JP" altLang="en-US" sz="1400" dirty="0"/>
          </a:p>
        </p:txBody>
      </p:sp>
      <p:sp>
        <p:nvSpPr>
          <p:cNvPr id="43" name="テキスト ボックス 42"/>
          <p:cNvSpPr txBox="1"/>
          <p:nvPr/>
        </p:nvSpPr>
        <p:spPr>
          <a:xfrm>
            <a:off x="326278" y="4536899"/>
            <a:ext cx="643125" cy="307777"/>
          </a:xfrm>
          <a:prstGeom prst="rect">
            <a:avLst/>
          </a:prstGeom>
          <a:noFill/>
        </p:spPr>
        <p:txBody>
          <a:bodyPr wrap="none" rtlCol="0">
            <a:spAutoFit/>
          </a:bodyPr>
          <a:lstStyle/>
          <a:p>
            <a:r>
              <a:rPr lang="ja-JP" altLang="en-US" sz="1400" dirty="0"/>
              <a:t>命令</a:t>
            </a:r>
            <a:r>
              <a:rPr lang="en-US" altLang="ja-JP" sz="1400" dirty="0"/>
              <a:t>3</a:t>
            </a:r>
            <a:endParaRPr kumimoji="1" lang="ja-JP" altLang="en-US" sz="1400" dirty="0"/>
          </a:p>
        </p:txBody>
      </p:sp>
      <p:cxnSp>
        <p:nvCxnSpPr>
          <p:cNvPr id="45" name="直線コネクタ 44"/>
          <p:cNvCxnSpPr/>
          <p:nvPr/>
        </p:nvCxnSpPr>
        <p:spPr>
          <a:xfrm>
            <a:off x="647840" y="4983817"/>
            <a:ext cx="0" cy="39061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656760" y="5047440"/>
            <a:ext cx="496640" cy="25285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57200" y="3208304"/>
            <a:ext cx="404278" cy="307777"/>
          </a:xfrm>
          <a:prstGeom prst="rect">
            <a:avLst/>
          </a:prstGeom>
          <a:noFill/>
        </p:spPr>
        <p:txBody>
          <a:bodyPr wrap="none" rtlCol="0">
            <a:spAutoFit/>
          </a:bodyPr>
          <a:lstStyle/>
          <a:p>
            <a:r>
              <a:rPr lang="en-US" altLang="ja-JP" sz="1400" dirty="0" err="1"/>
              <a:t>clk</a:t>
            </a:r>
            <a:endParaRPr kumimoji="1" lang="ja-JP" altLang="en-US" sz="1400" dirty="0"/>
          </a:p>
        </p:txBody>
      </p:sp>
      <p:cxnSp>
        <p:nvCxnSpPr>
          <p:cNvPr id="57" name="直線コネクタ 56"/>
          <p:cNvCxnSpPr/>
          <p:nvPr/>
        </p:nvCxnSpPr>
        <p:spPr>
          <a:xfrm flipV="1">
            <a:off x="969403" y="3208304"/>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2060099" y="3199513"/>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969403" y="3208305"/>
            <a:ext cx="1096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051058" y="3516081"/>
            <a:ext cx="1096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139992" y="3220237"/>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4230688" y="3211446"/>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139992" y="3220238"/>
            <a:ext cx="1096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21647" y="3528014"/>
            <a:ext cx="1096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5308725" y="3220237"/>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6399421" y="3211446"/>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308725" y="3220238"/>
            <a:ext cx="1096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390380" y="3528014"/>
            <a:ext cx="1096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7481499" y="3220238"/>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7481499" y="3220239"/>
            <a:ext cx="6719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1282118" y="5124188"/>
            <a:ext cx="692818" cy="1169551"/>
          </a:xfrm>
          <a:prstGeom prst="rect">
            <a:avLst/>
          </a:prstGeom>
          <a:noFill/>
        </p:spPr>
        <p:txBody>
          <a:bodyPr wrap="none" rtlCol="0">
            <a:spAutoFit/>
          </a:bodyPr>
          <a:lstStyle/>
          <a:p>
            <a:r>
              <a:rPr kumimoji="1" lang="en-US" altLang="ja-JP" sz="1400" dirty="0"/>
              <a:t>IF</a:t>
            </a:r>
            <a:r>
              <a:rPr kumimoji="1" lang="ja-JP" altLang="en-US" sz="1400" dirty="0"/>
              <a:t>：</a:t>
            </a:r>
            <a:endParaRPr kumimoji="1" lang="en-US" altLang="ja-JP" sz="1400" dirty="0"/>
          </a:p>
          <a:p>
            <a:r>
              <a:rPr lang="en-US" altLang="ja-JP" sz="1400" dirty="0"/>
              <a:t>ID</a:t>
            </a:r>
            <a:r>
              <a:rPr lang="ja-JP" altLang="en-US" sz="1400" dirty="0"/>
              <a:t>：</a:t>
            </a:r>
            <a:endParaRPr lang="en-US" altLang="ja-JP" sz="1400" dirty="0"/>
          </a:p>
          <a:p>
            <a:r>
              <a:rPr kumimoji="1" lang="en-US" altLang="ja-JP" sz="1400" dirty="0"/>
              <a:t>EX</a:t>
            </a:r>
            <a:r>
              <a:rPr kumimoji="1" lang="ja-JP" altLang="en-US" sz="1400" dirty="0"/>
              <a:t>：</a:t>
            </a:r>
            <a:endParaRPr kumimoji="1" lang="en-US" altLang="ja-JP" sz="1400" dirty="0"/>
          </a:p>
          <a:p>
            <a:r>
              <a:rPr lang="en-US" altLang="ja-JP" sz="1400" dirty="0"/>
              <a:t>MEM</a:t>
            </a:r>
            <a:r>
              <a:rPr lang="ja-JP" altLang="en-US" sz="1400" dirty="0"/>
              <a:t>：</a:t>
            </a:r>
            <a:endParaRPr lang="en-US" altLang="ja-JP" sz="1400" dirty="0"/>
          </a:p>
          <a:p>
            <a:r>
              <a:rPr kumimoji="1" lang="en-US" altLang="ja-JP" sz="1400" dirty="0"/>
              <a:t>WB</a:t>
            </a:r>
            <a:r>
              <a:rPr kumimoji="1" lang="ja-JP" altLang="en-US" sz="1400" dirty="0"/>
              <a:t>：</a:t>
            </a:r>
          </a:p>
        </p:txBody>
      </p:sp>
      <p:sp>
        <p:nvSpPr>
          <p:cNvPr id="78" name="テキスト ボックス 77"/>
          <p:cNvSpPr txBox="1"/>
          <p:nvPr/>
        </p:nvSpPr>
        <p:spPr>
          <a:xfrm>
            <a:off x="1813867" y="5124187"/>
            <a:ext cx="2629246" cy="1169551"/>
          </a:xfrm>
          <a:prstGeom prst="rect">
            <a:avLst/>
          </a:prstGeom>
          <a:noFill/>
        </p:spPr>
        <p:txBody>
          <a:bodyPr wrap="none" rtlCol="0">
            <a:spAutoFit/>
          </a:bodyPr>
          <a:lstStyle/>
          <a:p>
            <a:r>
              <a:rPr kumimoji="1" lang="ja-JP" altLang="en-US" sz="1400" dirty="0"/>
              <a:t>命令フェッチ</a:t>
            </a:r>
            <a:endParaRPr kumimoji="1" lang="en-US" altLang="ja-JP" sz="1400" dirty="0"/>
          </a:p>
          <a:p>
            <a:r>
              <a:rPr lang="ja-JP" altLang="en-US" sz="1400" dirty="0"/>
              <a:t>命令デコード＆レジスタ読み出し</a:t>
            </a:r>
            <a:endParaRPr lang="en-US" altLang="ja-JP" sz="1400" dirty="0"/>
          </a:p>
          <a:p>
            <a:r>
              <a:rPr kumimoji="1" lang="ja-JP" altLang="en-US" sz="1400" dirty="0"/>
              <a:t>実行</a:t>
            </a:r>
            <a:endParaRPr kumimoji="1" lang="en-US" altLang="ja-JP" sz="1400" dirty="0"/>
          </a:p>
          <a:p>
            <a:r>
              <a:rPr lang="ja-JP" altLang="en-US" sz="1400" dirty="0"/>
              <a:t>メモリアクセス</a:t>
            </a:r>
            <a:endParaRPr lang="en-US" altLang="ja-JP" sz="1400" dirty="0"/>
          </a:p>
          <a:p>
            <a:r>
              <a:rPr kumimoji="1" lang="ja-JP" altLang="en-US" sz="1400" dirty="0"/>
              <a:t>レジスタ書き込み</a:t>
            </a:r>
          </a:p>
        </p:txBody>
      </p:sp>
      <p:sp>
        <p:nvSpPr>
          <p:cNvPr id="51" name="テキスト ボックス 50"/>
          <p:cNvSpPr txBox="1"/>
          <p:nvPr/>
        </p:nvSpPr>
        <p:spPr>
          <a:xfrm>
            <a:off x="444350" y="1324389"/>
            <a:ext cx="8664154" cy="2320635"/>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命令を</a:t>
            </a:r>
            <a:r>
              <a:rPr lang="ja-JP" altLang="en-US" sz="2400" dirty="0">
                <a:solidFill>
                  <a:srgbClr val="C00000"/>
                </a:solidFill>
                <a:latin typeface="游ゴシック Medium" panose="020B0500000000000000" pitchFamily="50" charset="-128"/>
                <a:ea typeface="游ゴシック Medium" panose="020B0500000000000000" pitchFamily="50" charset="-128"/>
              </a:rPr>
              <a:t>逐次的に</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処理</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まず命令</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のフェッチ，デコード，</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レジスタ書き込みを順に実行</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命令</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のすべての処理が完了したら命令</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2</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の処理を開始</a:t>
            </a:r>
          </a:p>
          <a:p>
            <a:pPr marL="800100" lvl="1" indent="-342900">
              <a:lnSpc>
                <a:spcPct val="120000"/>
              </a:lnSpc>
              <a:spcAft>
                <a:spcPts val="600"/>
              </a:spcAft>
              <a:buFont typeface="Wingdings" panose="05000000000000000000" pitchFamily="2" charset="2"/>
              <a:buChar char="p"/>
            </a:pPr>
            <a:endPar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endPar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36514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レストランに置き換えてみると</a:t>
            </a:r>
            <a:r>
              <a:rPr kumimoji="1" lang="en-US" altLang="ja-JP" dirty="0"/>
              <a:t>…</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4</a:t>
            </a:fld>
            <a:endParaRPr kumimoji="1" lang="ja-JP" altLang="en-US"/>
          </a:p>
        </p:txBody>
      </p:sp>
      <p:grpSp>
        <p:nvGrpSpPr>
          <p:cNvPr id="32" name="グループ化 31"/>
          <p:cNvGrpSpPr/>
          <p:nvPr/>
        </p:nvGrpSpPr>
        <p:grpSpPr>
          <a:xfrm>
            <a:off x="1465705" y="2564904"/>
            <a:ext cx="4077325" cy="1412823"/>
            <a:chOff x="1465705" y="2783039"/>
            <a:chExt cx="4077325" cy="1412823"/>
          </a:xfrm>
        </p:grpSpPr>
        <p:pic>
          <p:nvPicPr>
            <p:cNvPr id="14" name="図 13"/>
            <p:cNvPicPr>
              <a:picLocks noChangeAspect="1"/>
            </p:cNvPicPr>
            <p:nvPr/>
          </p:nvPicPr>
          <p:blipFill>
            <a:blip r:embed="rId2"/>
            <a:stretch>
              <a:fillRect/>
            </a:stretch>
          </p:blipFill>
          <p:spPr>
            <a:xfrm>
              <a:off x="3030466" y="2954300"/>
              <a:ext cx="915726" cy="915726"/>
            </a:xfrm>
            <a:prstGeom prst="rect">
              <a:avLst/>
            </a:prstGeom>
          </p:spPr>
        </p:pic>
        <p:pic>
          <p:nvPicPr>
            <p:cNvPr id="15" name="図 14"/>
            <p:cNvPicPr>
              <a:picLocks noChangeAspect="1"/>
            </p:cNvPicPr>
            <p:nvPr/>
          </p:nvPicPr>
          <p:blipFill>
            <a:blip r:embed="rId3"/>
            <a:stretch>
              <a:fillRect/>
            </a:stretch>
          </p:blipFill>
          <p:spPr>
            <a:xfrm>
              <a:off x="1904553" y="3426677"/>
              <a:ext cx="693620" cy="646112"/>
            </a:xfrm>
            <a:prstGeom prst="rect">
              <a:avLst/>
            </a:prstGeom>
          </p:spPr>
        </p:pic>
        <p:pic>
          <p:nvPicPr>
            <p:cNvPr id="16" name="図 15"/>
            <p:cNvPicPr>
              <a:picLocks noChangeAspect="1"/>
            </p:cNvPicPr>
            <p:nvPr/>
          </p:nvPicPr>
          <p:blipFill>
            <a:blip r:embed="rId4"/>
            <a:stretch>
              <a:fillRect/>
            </a:stretch>
          </p:blipFill>
          <p:spPr>
            <a:xfrm>
              <a:off x="4378485" y="3237573"/>
              <a:ext cx="695441" cy="870576"/>
            </a:xfrm>
            <a:prstGeom prst="rect">
              <a:avLst/>
            </a:prstGeom>
          </p:spPr>
        </p:pic>
        <p:sp>
          <p:nvSpPr>
            <p:cNvPr id="17" name="下矢印 16"/>
            <p:cNvSpPr/>
            <p:nvPr/>
          </p:nvSpPr>
          <p:spPr>
            <a:xfrm rot="3517696">
              <a:off x="2689852" y="3545975"/>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8082304" flipH="1">
              <a:off x="3955711" y="3546930"/>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720538" y="3047211"/>
              <a:ext cx="3605134" cy="114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台形 24"/>
            <p:cNvSpPr/>
            <p:nvPr/>
          </p:nvSpPr>
          <p:spPr>
            <a:xfrm>
              <a:off x="1465705" y="2783039"/>
              <a:ext cx="4077325" cy="264173"/>
            </a:xfrm>
            <a:prstGeom prst="trapezoid">
              <a:avLst>
                <a:gd name="adj" fmla="val 164022"/>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レストラン</a:t>
              </a:r>
              <a:r>
                <a:rPr lang="en-US" altLang="ja-JP" sz="1600" dirty="0"/>
                <a:t>A</a:t>
              </a:r>
              <a:endParaRPr kumimoji="1" lang="ja-JP" altLang="en-US" sz="1600" dirty="0"/>
            </a:p>
          </p:txBody>
        </p:sp>
      </p:grpSp>
      <p:grpSp>
        <p:nvGrpSpPr>
          <p:cNvPr id="33" name="グループ化 32"/>
          <p:cNvGrpSpPr/>
          <p:nvPr/>
        </p:nvGrpSpPr>
        <p:grpSpPr>
          <a:xfrm>
            <a:off x="826242" y="5455783"/>
            <a:ext cx="5656750" cy="1412823"/>
            <a:chOff x="826242" y="5358984"/>
            <a:chExt cx="5656750" cy="1412823"/>
          </a:xfrm>
        </p:grpSpPr>
        <p:pic>
          <p:nvPicPr>
            <p:cNvPr id="6" name="図 5"/>
            <p:cNvPicPr>
              <a:picLocks noChangeAspect="1"/>
            </p:cNvPicPr>
            <p:nvPr/>
          </p:nvPicPr>
          <p:blipFill>
            <a:blip r:embed="rId5"/>
            <a:stretch>
              <a:fillRect/>
            </a:stretch>
          </p:blipFill>
          <p:spPr>
            <a:xfrm>
              <a:off x="1245712" y="5657371"/>
              <a:ext cx="924861" cy="1052030"/>
            </a:xfrm>
            <a:prstGeom prst="rect">
              <a:avLst/>
            </a:prstGeom>
          </p:spPr>
        </p:pic>
        <p:pic>
          <p:nvPicPr>
            <p:cNvPr id="8" name="図 7"/>
            <p:cNvPicPr>
              <a:picLocks noChangeAspect="1"/>
            </p:cNvPicPr>
            <p:nvPr/>
          </p:nvPicPr>
          <p:blipFill>
            <a:blip r:embed="rId6"/>
            <a:stretch>
              <a:fillRect/>
            </a:stretch>
          </p:blipFill>
          <p:spPr>
            <a:xfrm>
              <a:off x="2399478" y="5647200"/>
              <a:ext cx="1319956" cy="988500"/>
            </a:xfrm>
            <a:prstGeom prst="rect">
              <a:avLst/>
            </a:prstGeom>
          </p:spPr>
        </p:pic>
        <p:pic>
          <p:nvPicPr>
            <p:cNvPr id="9" name="図 8"/>
            <p:cNvPicPr>
              <a:picLocks noChangeAspect="1"/>
            </p:cNvPicPr>
            <p:nvPr/>
          </p:nvPicPr>
          <p:blipFill>
            <a:blip r:embed="rId7"/>
            <a:stretch>
              <a:fillRect/>
            </a:stretch>
          </p:blipFill>
          <p:spPr>
            <a:xfrm>
              <a:off x="3923838" y="5713215"/>
              <a:ext cx="922485" cy="922485"/>
            </a:xfrm>
            <a:prstGeom prst="rect">
              <a:avLst/>
            </a:prstGeom>
          </p:spPr>
        </p:pic>
        <p:pic>
          <p:nvPicPr>
            <p:cNvPr id="10" name="図 9"/>
            <p:cNvPicPr>
              <a:picLocks noChangeAspect="1"/>
            </p:cNvPicPr>
            <p:nvPr/>
          </p:nvPicPr>
          <p:blipFill>
            <a:blip r:embed="rId8"/>
            <a:stretch>
              <a:fillRect/>
            </a:stretch>
          </p:blipFill>
          <p:spPr>
            <a:xfrm>
              <a:off x="5203268" y="5772745"/>
              <a:ext cx="865744" cy="865744"/>
            </a:xfrm>
            <a:prstGeom prst="rect">
              <a:avLst/>
            </a:prstGeom>
          </p:spPr>
        </p:pic>
        <p:sp>
          <p:nvSpPr>
            <p:cNvPr id="19" name="下矢印 18"/>
            <p:cNvSpPr/>
            <p:nvPr/>
          </p:nvSpPr>
          <p:spPr>
            <a:xfrm rot="16200000" flipH="1">
              <a:off x="2324581" y="6022621"/>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rot="16200000" flipH="1">
              <a:off x="3628177" y="6022620"/>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6200000" flipH="1">
              <a:off x="4892616" y="6022619"/>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081074" y="5623156"/>
              <a:ext cx="5087124" cy="114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台形 26"/>
            <p:cNvSpPr/>
            <p:nvPr/>
          </p:nvSpPr>
          <p:spPr>
            <a:xfrm>
              <a:off x="826242" y="5358984"/>
              <a:ext cx="5656750" cy="264173"/>
            </a:xfrm>
            <a:prstGeom prst="trapezoid">
              <a:avLst>
                <a:gd name="adj" fmla="val 164022"/>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レストラン</a:t>
              </a:r>
              <a:r>
                <a:rPr lang="en-US" altLang="ja-JP" sz="1600" dirty="0"/>
                <a:t>B</a:t>
              </a:r>
              <a:endParaRPr kumimoji="1" lang="ja-JP" altLang="en-US" sz="1600" dirty="0"/>
            </a:p>
          </p:txBody>
        </p:sp>
      </p:grpSp>
      <p:grpSp>
        <p:nvGrpSpPr>
          <p:cNvPr id="30" name="グループ化 29"/>
          <p:cNvGrpSpPr/>
          <p:nvPr/>
        </p:nvGrpSpPr>
        <p:grpSpPr>
          <a:xfrm>
            <a:off x="6518615" y="5576000"/>
            <a:ext cx="2235360" cy="1225977"/>
            <a:chOff x="6518615" y="5479201"/>
            <a:chExt cx="2235360" cy="1225977"/>
          </a:xfrm>
        </p:grpSpPr>
        <p:pic>
          <p:nvPicPr>
            <p:cNvPr id="11" name="図 10"/>
            <p:cNvPicPr>
              <a:picLocks noChangeAspect="1"/>
            </p:cNvPicPr>
            <p:nvPr/>
          </p:nvPicPr>
          <p:blipFill>
            <a:blip r:embed="rId9"/>
            <a:stretch>
              <a:fillRect/>
            </a:stretch>
          </p:blipFill>
          <p:spPr>
            <a:xfrm>
              <a:off x="7062972" y="5479201"/>
              <a:ext cx="1691003" cy="1225977"/>
            </a:xfrm>
            <a:prstGeom prst="rect">
              <a:avLst/>
            </a:prstGeom>
          </p:spPr>
        </p:pic>
        <p:sp>
          <p:nvSpPr>
            <p:cNvPr id="28" name="下矢印 27"/>
            <p:cNvSpPr/>
            <p:nvPr/>
          </p:nvSpPr>
          <p:spPr>
            <a:xfrm rot="16200000" flipH="1">
              <a:off x="6455902" y="5969452"/>
              <a:ext cx="535429" cy="41000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5861650" y="2676601"/>
            <a:ext cx="1784791" cy="1280410"/>
            <a:chOff x="5861650" y="2894736"/>
            <a:chExt cx="1784791" cy="1280410"/>
          </a:xfrm>
        </p:grpSpPr>
        <p:pic>
          <p:nvPicPr>
            <p:cNvPr id="13" name="図 12"/>
            <p:cNvPicPr>
              <a:picLocks noChangeAspect="1"/>
            </p:cNvPicPr>
            <p:nvPr/>
          </p:nvPicPr>
          <p:blipFill>
            <a:blip r:embed="rId10"/>
            <a:stretch>
              <a:fillRect/>
            </a:stretch>
          </p:blipFill>
          <p:spPr>
            <a:xfrm>
              <a:off x="6366031" y="2894736"/>
              <a:ext cx="1280410" cy="1280410"/>
            </a:xfrm>
            <a:prstGeom prst="rect">
              <a:avLst/>
            </a:prstGeom>
          </p:spPr>
        </p:pic>
        <p:sp>
          <p:nvSpPr>
            <p:cNvPr id="29" name="下矢印 28"/>
            <p:cNvSpPr/>
            <p:nvPr/>
          </p:nvSpPr>
          <p:spPr>
            <a:xfrm rot="16200000" flipH="1">
              <a:off x="5798937" y="3363056"/>
              <a:ext cx="535429" cy="41000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539552" y="1124744"/>
            <a:ext cx="7565130" cy="461665"/>
          </a:xfrm>
          <a:prstGeom prst="rect">
            <a:avLst/>
          </a:prstGeom>
          <a:noFill/>
        </p:spPr>
        <p:txBody>
          <a:bodyPr wrap="square" rtlCol="0">
            <a:spAutoFit/>
          </a:bodyPr>
          <a:lstStyle/>
          <a:p>
            <a:r>
              <a:rPr lang="ja-JP" altLang="en-US" sz="2400" b="1" u="sng" dirty="0">
                <a:latin typeface="游ゴシック" panose="020B0400000000000000" pitchFamily="50" charset="-128"/>
                <a:ea typeface="游ゴシック" panose="020B0400000000000000" pitchFamily="50" charset="-128"/>
              </a:rPr>
              <a:t>単純な実装方式における処理</a:t>
            </a:r>
            <a:endParaRPr kumimoji="1" lang="ja-JP" altLang="en-US" sz="2400" b="1" u="sng" dirty="0">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588366" y="1625986"/>
            <a:ext cx="8664154" cy="886589"/>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オーダーから会計まで</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人でこなす</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非常に効率が悪い</a:t>
            </a:r>
          </a:p>
        </p:txBody>
      </p:sp>
      <p:sp>
        <p:nvSpPr>
          <p:cNvPr id="36" name="テキスト ボックス 35"/>
          <p:cNvSpPr txBox="1"/>
          <p:nvPr/>
        </p:nvSpPr>
        <p:spPr>
          <a:xfrm>
            <a:off x="539552" y="4077072"/>
            <a:ext cx="7565130" cy="461665"/>
          </a:xfrm>
          <a:prstGeom prst="rect">
            <a:avLst/>
          </a:prstGeom>
          <a:noFill/>
        </p:spPr>
        <p:txBody>
          <a:bodyPr wrap="square" rtlCol="0">
            <a:spAutoFit/>
          </a:bodyPr>
          <a:lstStyle/>
          <a:p>
            <a:r>
              <a:rPr lang="ja-JP" altLang="en-US" sz="2400" b="1" u="sng" dirty="0">
                <a:latin typeface="游ゴシック" panose="020B0400000000000000" pitchFamily="50" charset="-128"/>
                <a:ea typeface="游ゴシック" panose="020B0400000000000000" pitchFamily="50" charset="-128"/>
              </a:rPr>
              <a:t>処理効率を上げるには？</a:t>
            </a:r>
            <a:endParaRPr kumimoji="1" lang="ja-JP" altLang="en-US" sz="2400" b="1" u="sng" dirty="0">
              <a:latin typeface="游ゴシック" panose="020B0400000000000000" pitchFamily="50" charset="-128"/>
              <a:ea typeface="游ゴシック" panose="020B0400000000000000" pitchFamily="50" charset="-128"/>
            </a:endParaRPr>
          </a:p>
        </p:txBody>
      </p:sp>
      <p:sp>
        <p:nvSpPr>
          <p:cNvPr id="37" name="テキスト ボックス 36"/>
          <p:cNvSpPr txBox="1"/>
          <p:nvPr/>
        </p:nvSpPr>
        <p:spPr>
          <a:xfrm>
            <a:off x="588366" y="4516244"/>
            <a:ext cx="8664154" cy="907941"/>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人を雇って</a:t>
            </a:r>
            <a:r>
              <a:rPr lang="ja-JP" altLang="en-US" sz="2000" dirty="0">
                <a:solidFill>
                  <a:srgbClr val="C00000"/>
                </a:solidFill>
                <a:latin typeface="游ゴシック Medium" panose="020B0500000000000000" pitchFamily="50" charset="-128"/>
                <a:ea typeface="游ゴシック Medium" panose="020B0500000000000000" pitchFamily="50" charset="-128"/>
              </a:rPr>
              <a:t>作業分担</a:t>
            </a:r>
          </a:p>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流れ作業（オーダー担当，調理担当，給仕担当，会計担当など）</a:t>
            </a:r>
          </a:p>
        </p:txBody>
      </p:sp>
    </p:spTree>
    <p:extLst>
      <p:ext uri="{BB962C8B-B14F-4D97-AF65-F5344CB8AC3E}">
        <p14:creationId xmlns:p14="http://schemas.microsoft.com/office/powerpoint/2010/main" val="200670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7598" y="4494453"/>
            <a:ext cx="4448377" cy="1135066"/>
            <a:chOff x="47598" y="4740001"/>
            <a:chExt cx="4448377" cy="1135066"/>
          </a:xfrm>
        </p:grpSpPr>
        <p:grpSp>
          <p:nvGrpSpPr>
            <p:cNvPr id="69" name="グループ化 68"/>
            <p:cNvGrpSpPr/>
            <p:nvPr/>
          </p:nvGrpSpPr>
          <p:grpSpPr>
            <a:xfrm>
              <a:off x="47598" y="4740001"/>
              <a:ext cx="4448377" cy="1135066"/>
              <a:chOff x="1417917" y="2896525"/>
              <a:chExt cx="5656750" cy="1412823"/>
            </a:xfrm>
          </p:grpSpPr>
          <p:pic>
            <p:nvPicPr>
              <p:cNvPr id="70" name="図 69"/>
              <p:cNvPicPr>
                <a:picLocks noChangeAspect="1"/>
              </p:cNvPicPr>
              <p:nvPr/>
            </p:nvPicPr>
            <p:blipFill>
              <a:blip r:embed="rId2"/>
              <a:stretch>
                <a:fillRect/>
              </a:stretch>
            </p:blipFill>
            <p:spPr>
              <a:xfrm>
                <a:off x="3287799" y="3185571"/>
                <a:ext cx="877219" cy="984878"/>
              </a:xfrm>
              <a:prstGeom prst="rect">
                <a:avLst/>
              </a:prstGeom>
            </p:spPr>
          </p:pic>
          <p:grpSp>
            <p:nvGrpSpPr>
              <p:cNvPr id="71" name="グループ化 70"/>
              <p:cNvGrpSpPr/>
              <p:nvPr/>
            </p:nvGrpSpPr>
            <p:grpSpPr>
              <a:xfrm>
                <a:off x="1417917" y="2896525"/>
                <a:ext cx="5656750" cy="1412823"/>
                <a:chOff x="826242" y="5358984"/>
                <a:chExt cx="5656750" cy="1412823"/>
              </a:xfrm>
            </p:grpSpPr>
            <p:pic>
              <p:nvPicPr>
                <p:cNvPr id="72" name="図 71"/>
                <p:cNvPicPr>
                  <a:picLocks noChangeAspect="1"/>
                </p:cNvPicPr>
                <p:nvPr/>
              </p:nvPicPr>
              <p:blipFill>
                <a:blip r:embed="rId3"/>
                <a:stretch>
                  <a:fillRect/>
                </a:stretch>
              </p:blipFill>
              <p:spPr>
                <a:xfrm>
                  <a:off x="1245712" y="5657371"/>
                  <a:ext cx="924861" cy="1052030"/>
                </a:xfrm>
                <a:prstGeom prst="rect">
                  <a:avLst/>
                </a:prstGeom>
              </p:spPr>
            </p:pic>
            <p:pic>
              <p:nvPicPr>
                <p:cNvPr id="73" name="図 72"/>
                <p:cNvPicPr>
                  <a:picLocks noChangeAspect="1"/>
                </p:cNvPicPr>
                <p:nvPr/>
              </p:nvPicPr>
              <p:blipFill>
                <a:blip r:embed="rId4"/>
                <a:stretch>
                  <a:fillRect/>
                </a:stretch>
              </p:blipFill>
              <p:spPr>
                <a:xfrm>
                  <a:off x="3923838" y="5713215"/>
                  <a:ext cx="922485" cy="922485"/>
                </a:xfrm>
                <a:prstGeom prst="rect">
                  <a:avLst/>
                </a:prstGeom>
              </p:spPr>
            </p:pic>
            <p:pic>
              <p:nvPicPr>
                <p:cNvPr id="74" name="図 73"/>
                <p:cNvPicPr>
                  <a:picLocks noChangeAspect="1"/>
                </p:cNvPicPr>
                <p:nvPr/>
              </p:nvPicPr>
              <p:blipFill>
                <a:blip r:embed="rId5"/>
                <a:stretch>
                  <a:fillRect/>
                </a:stretch>
              </p:blipFill>
              <p:spPr>
                <a:xfrm>
                  <a:off x="5203268" y="5772745"/>
                  <a:ext cx="865744" cy="865744"/>
                </a:xfrm>
                <a:prstGeom prst="rect">
                  <a:avLst/>
                </a:prstGeom>
              </p:spPr>
            </p:pic>
            <p:sp>
              <p:nvSpPr>
                <p:cNvPr id="75" name="下矢印 74"/>
                <p:cNvSpPr/>
                <p:nvPr/>
              </p:nvSpPr>
              <p:spPr>
                <a:xfrm rot="16200000" flipH="1">
                  <a:off x="2324581" y="6022621"/>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下矢印 75"/>
                <p:cNvSpPr/>
                <p:nvPr/>
              </p:nvSpPr>
              <p:spPr>
                <a:xfrm rot="16200000" flipH="1">
                  <a:off x="3628177" y="6022620"/>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下矢印 76"/>
                <p:cNvSpPr/>
                <p:nvPr/>
              </p:nvSpPr>
              <p:spPr>
                <a:xfrm rot="16200000" flipH="1">
                  <a:off x="4892616" y="6022619"/>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1081074" y="5623156"/>
                  <a:ext cx="5087124" cy="114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台形 78"/>
                <p:cNvSpPr/>
                <p:nvPr/>
              </p:nvSpPr>
              <p:spPr>
                <a:xfrm>
                  <a:off x="826242" y="5358984"/>
                  <a:ext cx="5656750" cy="264173"/>
                </a:xfrm>
                <a:prstGeom prst="trapezoid">
                  <a:avLst>
                    <a:gd name="adj" fmla="val 164022"/>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grpSp>
        <p:sp>
          <p:nvSpPr>
            <p:cNvPr id="101" name="円/楕円 100"/>
            <p:cNvSpPr/>
            <p:nvPr/>
          </p:nvSpPr>
          <p:spPr>
            <a:xfrm>
              <a:off x="1552275" y="4998012"/>
              <a:ext cx="620446" cy="76109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kumimoji="1" lang="ja-JP" altLang="en-US" dirty="0"/>
              <a:t>流れ作業が上手くいくためには</a:t>
            </a:r>
            <a:r>
              <a:rPr kumimoji="1" lang="en-US" altLang="ja-JP" dirty="0"/>
              <a:t>…</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5</a:t>
            </a:fld>
            <a:endParaRPr kumimoji="1" lang="ja-JP" altLang="en-US"/>
          </a:p>
        </p:txBody>
      </p:sp>
      <p:grpSp>
        <p:nvGrpSpPr>
          <p:cNvPr id="48" name="グループ化 47"/>
          <p:cNvGrpSpPr/>
          <p:nvPr/>
        </p:nvGrpSpPr>
        <p:grpSpPr>
          <a:xfrm>
            <a:off x="47598" y="2171194"/>
            <a:ext cx="4448377" cy="1135066"/>
            <a:chOff x="1417917" y="2896525"/>
            <a:chExt cx="5656750" cy="1412823"/>
          </a:xfrm>
        </p:grpSpPr>
        <p:pic>
          <p:nvPicPr>
            <p:cNvPr id="37" name="図 36"/>
            <p:cNvPicPr>
              <a:picLocks noChangeAspect="1"/>
            </p:cNvPicPr>
            <p:nvPr/>
          </p:nvPicPr>
          <p:blipFill>
            <a:blip r:embed="rId2"/>
            <a:stretch>
              <a:fillRect/>
            </a:stretch>
          </p:blipFill>
          <p:spPr>
            <a:xfrm>
              <a:off x="3287799" y="3185571"/>
              <a:ext cx="877219" cy="984878"/>
            </a:xfrm>
            <a:prstGeom prst="rect">
              <a:avLst/>
            </a:prstGeom>
          </p:spPr>
        </p:pic>
        <p:grpSp>
          <p:nvGrpSpPr>
            <p:cNvPr id="6" name="グループ化 5"/>
            <p:cNvGrpSpPr/>
            <p:nvPr/>
          </p:nvGrpSpPr>
          <p:grpSpPr>
            <a:xfrm>
              <a:off x="1417917" y="2896525"/>
              <a:ext cx="5656750" cy="1412823"/>
              <a:chOff x="826242" y="5358984"/>
              <a:chExt cx="5656750" cy="1412823"/>
            </a:xfrm>
          </p:grpSpPr>
          <p:pic>
            <p:nvPicPr>
              <p:cNvPr id="7" name="図 6"/>
              <p:cNvPicPr>
                <a:picLocks noChangeAspect="1"/>
              </p:cNvPicPr>
              <p:nvPr/>
            </p:nvPicPr>
            <p:blipFill>
              <a:blip r:embed="rId3"/>
              <a:stretch>
                <a:fillRect/>
              </a:stretch>
            </p:blipFill>
            <p:spPr>
              <a:xfrm>
                <a:off x="1245712" y="5657371"/>
                <a:ext cx="924861" cy="1052030"/>
              </a:xfrm>
              <a:prstGeom prst="rect">
                <a:avLst/>
              </a:prstGeom>
            </p:spPr>
          </p:pic>
          <p:pic>
            <p:nvPicPr>
              <p:cNvPr id="9" name="図 8"/>
              <p:cNvPicPr>
                <a:picLocks noChangeAspect="1"/>
              </p:cNvPicPr>
              <p:nvPr/>
            </p:nvPicPr>
            <p:blipFill>
              <a:blip r:embed="rId4"/>
              <a:stretch>
                <a:fillRect/>
              </a:stretch>
            </p:blipFill>
            <p:spPr>
              <a:xfrm>
                <a:off x="3923838" y="5713215"/>
                <a:ext cx="922485" cy="922485"/>
              </a:xfrm>
              <a:prstGeom prst="rect">
                <a:avLst/>
              </a:prstGeom>
            </p:spPr>
          </p:pic>
          <p:pic>
            <p:nvPicPr>
              <p:cNvPr id="10" name="図 9"/>
              <p:cNvPicPr>
                <a:picLocks noChangeAspect="1"/>
              </p:cNvPicPr>
              <p:nvPr/>
            </p:nvPicPr>
            <p:blipFill>
              <a:blip r:embed="rId5"/>
              <a:stretch>
                <a:fillRect/>
              </a:stretch>
            </p:blipFill>
            <p:spPr>
              <a:xfrm>
                <a:off x="5203268" y="5772745"/>
                <a:ext cx="865744" cy="865744"/>
              </a:xfrm>
              <a:prstGeom prst="rect">
                <a:avLst/>
              </a:prstGeom>
            </p:spPr>
          </p:pic>
          <p:sp>
            <p:nvSpPr>
              <p:cNvPr id="11" name="下矢印 10"/>
              <p:cNvSpPr/>
              <p:nvPr/>
            </p:nvSpPr>
            <p:spPr>
              <a:xfrm rot="16200000" flipH="1">
                <a:off x="2324581" y="6022621"/>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rot="16200000" flipH="1">
                <a:off x="3628177" y="6022620"/>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6200000" flipH="1">
                <a:off x="4892616" y="6022619"/>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1074" y="5623156"/>
                <a:ext cx="5087124" cy="114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826242" y="5358984"/>
                <a:ext cx="5656750" cy="264173"/>
              </a:xfrm>
              <a:prstGeom prst="trapezoid">
                <a:avLst>
                  <a:gd name="adj" fmla="val 164022"/>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grpSp>
      <p:grpSp>
        <p:nvGrpSpPr>
          <p:cNvPr id="21" name="グループ化 20"/>
          <p:cNvGrpSpPr/>
          <p:nvPr/>
        </p:nvGrpSpPr>
        <p:grpSpPr>
          <a:xfrm>
            <a:off x="683718" y="3425857"/>
            <a:ext cx="263731" cy="535215"/>
            <a:chOff x="1100102" y="4841823"/>
            <a:chExt cx="429812" cy="872260"/>
          </a:xfrm>
        </p:grpSpPr>
        <p:sp>
          <p:nvSpPr>
            <p:cNvPr id="20" name="角丸四角形 19"/>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6"/>
            <a:stretch>
              <a:fillRect/>
            </a:stretch>
          </p:blipFill>
          <p:spPr>
            <a:xfrm>
              <a:off x="1130941" y="4864705"/>
              <a:ext cx="379922" cy="826497"/>
            </a:xfrm>
            <a:prstGeom prst="rect">
              <a:avLst/>
            </a:prstGeom>
          </p:spPr>
        </p:pic>
      </p:grpSp>
      <p:grpSp>
        <p:nvGrpSpPr>
          <p:cNvPr id="22" name="グループ化 21"/>
          <p:cNvGrpSpPr/>
          <p:nvPr/>
        </p:nvGrpSpPr>
        <p:grpSpPr>
          <a:xfrm>
            <a:off x="2046749" y="3432234"/>
            <a:ext cx="263731" cy="535215"/>
            <a:chOff x="1100102" y="4841823"/>
            <a:chExt cx="429812" cy="872260"/>
          </a:xfrm>
        </p:grpSpPr>
        <p:sp>
          <p:nvSpPr>
            <p:cNvPr id="23" name="角丸四角形 22"/>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6"/>
            <a:stretch>
              <a:fillRect/>
            </a:stretch>
          </p:blipFill>
          <p:spPr>
            <a:xfrm>
              <a:off x="1130941" y="4864705"/>
              <a:ext cx="379922" cy="826497"/>
            </a:xfrm>
            <a:prstGeom prst="rect">
              <a:avLst/>
            </a:prstGeom>
          </p:spPr>
        </p:pic>
      </p:grpSp>
      <p:grpSp>
        <p:nvGrpSpPr>
          <p:cNvPr id="31" name="グループ化 30"/>
          <p:cNvGrpSpPr/>
          <p:nvPr/>
        </p:nvGrpSpPr>
        <p:grpSpPr>
          <a:xfrm>
            <a:off x="1732955" y="3426440"/>
            <a:ext cx="263731" cy="535215"/>
            <a:chOff x="1100102" y="4841823"/>
            <a:chExt cx="429812" cy="872260"/>
          </a:xfrm>
        </p:grpSpPr>
        <p:sp>
          <p:nvSpPr>
            <p:cNvPr id="32" name="角丸四角形 31"/>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6"/>
            <a:stretch>
              <a:fillRect/>
            </a:stretch>
          </p:blipFill>
          <p:spPr>
            <a:xfrm>
              <a:off x="1130942" y="4864703"/>
              <a:ext cx="379923" cy="826497"/>
            </a:xfrm>
            <a:prstGeom prst="rect">
              <a:avLst/>
            </a:prstGeom>
          </p:spPr>
        </p:pic>
      </p:grpSp>
      <p:grpSp>
        <p:nvGrpSpPr>
          <p:cNvPr id="38" name="グループ化 37"/>
          <p:cNvGrpSpPr/>
          <p:nvPr/>
        </p:nvGrpSpPr>
        <p:grpSpPr>
          <a:xfrm>
            <a:off x="4630678" y="3510169"/>
            <a:ext cx="4448377" cy="1135066"/>
            <a:chOff x="826242" y="5358984"/>
            <a:chExt cx="5656750" cy="1412823"/>
          </a:xfrm>
        </p:grpSpPr>
        <p:pic>
          <p:nvPicPr>
            <p:cNvPr id="39" name="図 38"/>
            <p:cNvPicPr>
              <a:picLocks noChangeAspect="1"/>
            </p:cNvPicPr>
            <p:nvPr/>
          </p:nvPicPr>
          <p:blipFill>
            <a:blip r:embed="rId3"/>
            <a:stretch>
              <a:fillRect/>
            </a:stretch>
          </p:blipFill>
          <p:spPr>
            <a:xfrm>
              <a:off x="1245712" y="5657371"/>
              <a:ext cx="924861" cy="1052030"/>
            </a:xfrm>
            <a:prstGeom prst="rect">
              <a:avLst/>
            </a:prstGeom>
          </p:spPr>
        </p:pic>
        <p:pic>
          <p:nvPicPr>
            <p:cNvPr id="40" name="図 39"/>
            <p:cNvPicPr>
              <a:picLocks noChangeAspect="1"/>
            </p:cNvPicPr>
            <p:nvPr/>
          </p:nvPicPr>
          <p:blipFill>
            <a:blip r:embed="rId7"/>
            <a:stretch>
              <a:fillRect/>
            </a:stretch>
          </p:blipFill>
          <p:spPr>
            <a:xfrm>
              <a:off x="2399478" y="5647200"/>
              <a:ext cx="1319956" cy="988500"/>
            </a:xfrm>
            <a:prstGeom prst="rect">
              <a:avLst/>
            </a:prstGeom>
          </p:spPr>
        </p:pic>
        <p:pic>
          <p:nvPicPr>
            <p:cNvPr id="41" name="図 40"/>
            <p:cNvPicPr>
              <a:picLocks noChangeAspect="1"/>
            </p:cNvPicPr>
            <p:nvPr/>
          </p:nvPicPr>
          <p:blipFill>
            <a:blip r:embed="rId4"/>
            <a:stretch>
              <a:fillRect/>
            </a:stretch>
          </p:blipFill>
          <p:spPr>
            <a:xfrm>
              <a:off x="3923838" y="5713215"/>
              <a:ext cx="922485" cy="922485"/>
            </a:xfrm>
            <a:prstGeom prst="rect">
              <a:avLst/>
            </a:prstGeom>
          </p:spPr>
        </p:pic>
        <p:pic>
          <p:nvPicPr>
            <p:cNvPr id="42" name="図 41"/>
            <p:cNvPicPr>
              <a:picLocks noChangeAspect="1"/>
            </p:cNvPicPr>
            <p:nvPr/>
          </p:nvPicPr>
          <p:blipFill>
            <a:blip r:embed="rId5"/>
            <a:stretch>
              <a:fillRect/>
            </a:stretch>
          </p:blipFill>
          <p:spPr>
            <a:xfrm>
              <a:off x="5203268" y="5772745"/>
              <a:ext cx="865744" cy="865744"/>
            </a:xfrm>
            <a:prstGeom prst="rect">
              <a:avLst/>
            </a:prstGeom>
          </p:spPr>
        </p:pic>
        <p:sp>
          <p:nvSpPr>
            <p:cNvPr id="43" name="下矢印 42"/>
            <p:cNvSpPr/>
            <p:nvPr/>
          </p:nvSpPr>
          <p:spPr>
            <a:xfrm rot="16200000" flipH="1">
              <a:off x="2324581" y="6022621"/>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rot="16200000" flipH="1">
              <a:off x="3628177" y="6022620"/>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rot="16200000" flipH="1">
              <a:off x="4892616" y="6022619"/>
              <a:ext cx="264359" cy="3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081074" y="5623156"/>
              <a:ext cx="5087124" cy="114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台形 46"/>
            <p:cNvSpPr/>
            <p:nvPr/>
          </p:nvSpPr>
          <p:spPr>
            <a:xfrm>
              <a:off x="826242" y="5358984"/>
              <a:ext cx="5656750" cy="264173"/>
            </a:xfrm>
            <a:prstGeom prst="trapezoid">
              <a:avLst>
                <a:gd name="adj" fmla="val 164022"/>
              </a:avLst>
            </a:prstGeom>
            <a:solidFill>
              <a:srgbClr val="FF0000"/>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grpSp>
        <p:nvGrpSpPr>
          <p:cNvPr id="55" name="グループ化 54"/>
          <p:cNvGrpSpPr/>
          <p:nvPr/>
        </p:nvGrpSpPr>
        <p:grpSpPr>
          <a:xfrm>
            <a:off x="5222669" y="4748209"/>
            <a:ext cx="263731" cy="535215"/>
            <a:chOff x="1100102" y="4841823"/>
            <a:chExt cx="429812" cy="872260"/>
          </a:xfrm>
        </p:grpSpPr>
        <p:sp>
          <p:nvSpPr>
            <p:cNvPr id="56" name="角丸四角形 55"/>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 name="図 56"/>
            <p:cNvPicPr>
              <a:picLocks noChangeAspect="1"/>
            </p:cNvPicPr>
            <p:nvPr/>
          </p:nvPicPr>
          <p:blipFill>
            <a:blip r:embed="rId6"/>
            <a:stretch>
              <a:fillRect/>
            </a:stretch>
          </p:blipFill>
          <p:spPr>
            <a:xfrm>
              <a:off x="1130941" y="4864705"/>
              <a:ext cx="379922" cy="826497"/>
            </a:xfrm>
            <a:prstGeom prst="rect">
              <a:avLst/>
            </a:prstGeom>
          </p:spPr>
        </p:pic>
      </p:grpSp>
      <p:grpSp>
        <p:nvGrpSpPr>
          <p:cNvPr id="58" name="グループ化 57"/>
          <p:cNvGrpSpPr/>
          <p:nvPr/>
        </p:nvGrpSpPr>
        <p:grpSpPr>
          <a:xfrm>
            <a:off x="6289644" y="4754003"/>
            <a:ext cx="263731" cy="535215"/>
            <a:chOff x="1100102" y="4841823"/>
            <a:chExt cx="429812" cy="872260"/>
          </a:xfrm>
        </p:grpSpPr>
        <p:sp>
          <p:nvSpPr>
            <p:cNvPr id="59" name="角丸四角形 58"/>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p:cNvPicPr>
              <a:picLocks noChangeAspect="1"/>
            </p:cNvPicPr>
            <p:nvPr/>
          </p:nvPicPr>
          <p:blipFill>
            <a:blip r:embed="rId6"/>
            <a:stretch>
              <a:fillRect/>
            </a:stretch>
          </p:blipFill>
          <p:spPr>
            <a:xfrm>
              <a:off x="1130941" y="4864705"/>
              <a:ext cx="379922" cy="826497"/>
            </a:xfrm>
            <a:prstGeom prst="rect">
              <a:avLst/>
            </a:prstGeom>
          </p:spPr>
        </p:pic>
      </p:grpSp>
      <p:grpSp>
        <p:nvGrpSpPr>
          <p:cNvPr id="61" name="グループ化 60"/>
          <p:cNvGrpSpPr/>
          <p:nvPr/>
        </p:nvGrpSpPr>
        <p:grpSpPr>
          <a:xfrm>
            <a:off x="7280069" y="4757691"/>
            <a:ext cx="263731" cy="535215"/>
            <a:chOff x="1100102" y="4841823"/>
            <a:chExt cx="429812" cy="872260"/>
          </a:xfrm>
        </p:grpSpPr>
        <p:sp>
          <p:nvSpPr>
            <p:cNvPr id="62" name="角丸四角形 61"/>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p:cNvPicPr>
              <a:picLocks noChangeAspect="1"/>
            </p:cNvPicPr>
            <p:nvPr/>
          </p:nvPicPr>
          <p:blipFill>
            <a:blip r:embed="rId6"/>
            <a:stretch>
              <a:fillRect/>
            </a:stretch>
          </p:blipFill>
          <p:spPr>
            <a:xfrm>
              <a:off x="1130941" y="4864705"/>
              <a:ext cx="379922" cy="826497"/>
            </a:xfrm>
            <a:prstGeom prst="rect">
              <a:avLst/>
            </a:prstGeom>
          </p:spPr>
        </p:pic>
      </p:grpSp>
      <p:grpSp>
        <p:nvGrpSpPr>
          <p:cNvPr id="64" name="グループ化 63"/>
          <p:cNvGrpSpPr/>
          <p:nvPr/>
        </p:nvGrpSpPr>
        <p:grpSpPr>
          <a:xfrm>
            <a:off x="8324558" y="4763485"/>
            <a:ext cx="263731" cy="535215"/>
            <a:chOff x="1100102" y="4841823"/>
            <a:chExt cx="429812" cy="872260"/>
          </a:xfrm>
        </p:grpSpPr>
        <p:sp>
          <p:nvSpPr>
            <p:cNvPr id="65" name="角丸四角形 64"/>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図 65"/>
            <p:cNvPicPr>
              <a:picLocks noChangeAspect="1"/>
            </p:cNvPicPr>
            <p:nvPr/>
          </p:nvPicPr>
          <p:blipFill>
            <a:blip r:embed="rId6"/>
            <a:stretch>
              <a:fillRect/>
            </a:stretch>
          </p:blipFill>
          <p:spPr>
            <a:xfrm>
              <a:off x="1130941" y="4864705"/>
              <a:ext cx="379922" cy="826497"/>
            </a:xfrm>
            <a:prstGeom prst="rect">
              <a:avLst/>
            </a:prstGeom>
          </p:spPr>
        </p:pic>
      </p:grpSp>
      <p:sp>
        <p:nvSpPr>
          <p:cNvPr id="67" name="角丸四角形吹き出し 66"/>
          <p:cNvSpPr/>
          <p:nvPr/>
        </p:nvSpPr>
        <p:spPr>
          <a:xfrm>
            <a:off x="2654585" y="3436416"/>
            <a:ext cx="1515843" cy="472213"/>
          </a:xfrm>
          <a:prstGeom prst="wedgeRoundRectCallout">
            <a:avLst>
              <a:gd name="adj1" fmla="val -68739"/>
              <a:gd name="adj2" fmla="val -34712"/>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次々に仕事が溜まっていく</a:t>
            </a:r>
          </a:p>
        </p:txBody>
      </p:sp>
      <p:grpSp>
        <p:nvGrpSpPr>
          <p:cNvPr id="80" name="グループ化 79"/>
          <p:cNvGrpSpPr/>
          <p:nvPr/>
        </p:nvGrpSpPr>
        <p:grpSpPr>
          <a:xfrm>
            <a:off x="683718" y="5721729"/>
            <a:ext cx="263731" cy="535215"/>
            <a:chOff x="1100102" y="4841823"/>
            <a:chExt cx="429812" cy="872260"/>
          </a:xfrm>
        </p:grpSpPr>
        <p:sp>
          <p:nvSpPr>
            <p:cNvPr id="81" name="角丸四角形 80"/>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p:cNvPicPr>
              <a:picLocks noChangeAspect="1"/>
            </p:cNvPicPr>
            <p:nvPr/>
          </p:nvPicPr>
          <p:blipFill>
            <a:blip r:embed="rId6"/>
            <a:stretch>
              <a:fillRect/>
            </a:stretch>
          </p:blipFill>
          <p:spPr>
            <a:xfrm>
              <a:off x="1130941" y="4864705"/>
              <a:ext cx="379922" cy="826497"/>
            </a:xfrm>
            <a:prstGeom prst="rect">
              <a:avLst/>
            </a:prstGeom>
          </p:spPr>
        </p:pic>
      </p:grpSp>
      <p:grpSp>
        <p:nvGrpSpPr>
          <p:cNvPr id="83" name="グループ化 82"/>
          <p:cNvGrpSpPr/>
          <p:nvPr/>
        </p:nvGrpSpPr>
        <p:grpSpPr>
          <a:xfrm>
            <a:off x="1752984" y="5721729"/>
            <a:ext cx="263731" cy="535215"/>
            <a:chOff x="1100102" y="4841823"/>
            <a:chExt cx="429812" cy="872260"/>
          </a:xfrm>
        </p:grpSpPr>
        <p:sp>
          <p:nvSpPr>
            <p:cNvPr id="84" name="角丸四角形 83"/>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図 84"/>
            <p:cNvPicPr>
              <a:picLocks noChangeAspect="1"/>
            </p:cNvPicPr>
            <p:nvPr/>
          </p:nvPicPr>
          <p:blipFill>
            <a:blip r:embed="rId6"/>
            <a:stretch>
              <a:fillRect/>
            </a:stretch>
          </p:blipFill>
          <p:spPr>
            <a:xfrm>
              <a:off x="1130941" y="4864705"/>
              <a:ext cx="379922" cy="826497"/>
            </a:xfrm>
            <a:prstGeom prst="rect">
              <a:avLst/>
            </a:prstGeom>
          </p:spPr>
        </p:pic>
      </p:grpSp>
      <p:grpSp>
        <p:nvGrpSpPr>
          <p:cNvPr id="89" name="グループ化 88"/>
          <p:cNvGrpSpPr/>
          <p:nvPr/>
        </p:nvGrpSpPr>
        <p:grpSpPr>
          <a:xfrm>
            <a:off x="2644564" y="5721729"/>
            <a:ext cx="263731" cy="535215"/>
            <a:chOff x="1100102" y="4841823"/>
            <a:chExt cx="429812" cy="872260"/>
          </a:xfrm>
        </p:grpSpPr>
        <p:sp>
          <p:nvSpPr>
            <p:cNvPr id="90" name="角丸四角形 89"/>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90"/>
            <p:cNvPicPr>
              <a:picLocks noChangeAspect="1"/>
            </p:cNvPicPr>
            <p:nvPr/>
          </p:nvPicPr>
          <p:blipFill>
            <a:blip r:embed="rId6"/>
            <a:stretch>
              <a:fillRect/>
            </a:stretch>
          </p:blipFill>
          <p:spPr>
            <a:xfrm>
              <a:off x="1130941" y="4864705"/>
              <a:ext cx="379922" cy="826497"/>
            </a:xfrm>
            <a:prstGeom prst="rect">
              <a:avLst/>
            </a:prstGeom>
          </p:spPr>
        </p:pic>
      </p:grpSp>
      <p:grpSp>
        <p:nvGrpSpPr>
          <p:cNvPr id="92" name="グループ化 91"/>
          <p:cNvGrpSpPr/>
          <p:nvPr/>
        </p:nvGrpSpPr>
        <p:grpSpPr>
          <a:xfrm>
            <a:off x="3660461" y="5721729"/>
            <a:ext cx="263731" cy="535215"/>
            <a:chOff x="1100102" y="4841823"/>
            <a:chExt cx="429812" cy="872260"/>
          </a:xfrm>
        </p:grpSpPr>
        <p:sp>
          <p:nvSpPr>
            <p:cNvPr id="93" name="角丸四角形 92"/>
            <p:cNvSpPr/>
            <p:nvPr/>
          </p:nvSpPr>
          <p:spPr>
            <a:xfrm>
              <a:off x="1100102" y="4841823"/>
              <a:ext cx="429812" cy="872260"/>
            </a:xfrm>
            <a:prstGeom prst="roundRect">
              <a:avLst>
                <a:gd name="adj" fmla="val 10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4" name="図 93"/>
            <p:cNvPicPr>
              <a:picLocks noChangeAspect="1"/>
            </p:cNvPicPr>
            <p:nvPr/>
          </p:nvPicPr>
          <p:blipFill>
            <a:blip r:embed="rId6"/>
            <a:stretch>
              <a:fillRect/>
            </a:stretch>
          </p:blipFill>
          <p:spPr>
            <a:xfrm>
              <a:off x="1130941" y="4864705"/>
              <a:ext cx="379922" cy="826497"/>
            </a:xfrm>
            <a:prstGeom prst="rect">
              <a:avLst/>
            </a:prstGeom>
          </p:spPr>
        </p:pic>
      </p:grpSp>
      <p:sp>
        <p:nvSpPr>
          <p:cNvPr id="95" name="角丸四角形吹き出し 94"/>
          <p:cNvSpPr/>
          <p:nvPr/>
        </p:nvSpPr>
        <p:spPr>
          <a:xfrm>
            <a:off x="160763" y="4331860"/>
            <a:ext cx="1962965" cy="324690"/>
          </a:xfrm>
          <a:prstGeom prst="wedgeRoundRectCallout">
            <a:avLst>
              <a:gd name="adj1" fmla="val -19534"/>
              <a:gd name="adj2" fmla="val 79008"/>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暇な人が生まれる</a:t>
            </a:r>
            <a:endParaRPr kumimoji="1" lang="ja-JP" altLang="en-US" sz="1600" dirty="0">
              <a:solidFill>
                <a:schemeClr val="tx1"/>
              </a:solidFill>
            </a:endParaRPr>
          </a:p>
        </p:txBody>
      </p:sp>
      <p:grpSp>
        <p:nvGrpSpPr>
          <p:cNvPr id="96" name="グループ化 95"/>
          <p:cNvGrpSpPr/>
          <p:nvPr/>
        </p:nvGrpSpPr>
        <p:grpSpPr>
          <a:xfrm>
            <a:off x="1419161" y="3423645"/>
            <a:ext cx="263731" cy="535215"/>
            <a:chOff x="1100102" y="4841823"/>
            <a:chExt cx="429812" cy="872260"/>
          </a:xfrm>
        </p:grpSpPr>
        <p:sp>
          <p:nvSpPr>
            <p:cNvPr id="97" name="角丸四角形 96"/>
            <p:cNvSpPr/>
            <p:nvPr/>
          </p:nvSpPr>
          <p:spPr>
            <a:xfrm>
              <a:off x="1100102" y="4841823"/>
              <a:ext cx="429812" cy="872260"/>
            </a:xfrm>
            <a:prstGeom prst="roundRect">
              <a:avLst>
                <a:gd name="adj" fmla="val 10019"/>
              </a:avLst>
            </a:prstGeom>
            <a:solidFill>
              <a:schemeClr val="tx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図 97"/>
            <p:cNvPicPr>
              <a:picLocks noChangeAspect="1"/>
            </p:cNvPicPr>
            <p:nvPr/>
          </p:nvPicPr>
          <p:blipFill>
            <a:blip r:embed="rId6"/>
            <a:stretch>
              <a:fillRect/>
            </a:stretch>
          </p:blipFill>
          <p:spPr>
            <a:xfrm>
              <a:off x="1130941" y="4864705"/>
              <a:ext cx="379922" cy="826497"/>
            </a:xfrm>
            <a:prstGeom prst="rect">
              <a:avLst/>
            </a:prstGeom>
          </p:spPr>
        </p:pic>
      </p:grpSp>
      <p:sp>
        <p:nvSpPr>
          <p:cNvPr id="99" name="角丸四角形吹き出し 98"/>
          <p:cNvSpPr/>
          <p:nvPr/>
        </p:nvSpPr>
        <p:spPr>
          <a:xfrm>
            <a:off x="6177358" y="3136448"/>
            <a:ext cx="2886595" cy="264372"/>
          </a:xfrm>
          <a:prstGeom prst="wedgeRoundRectCallout">
            <a:avLst>
              <a:gd name="adj1" fmla="val -26550"/>
              <a:gd name="adj2" fmla="val 152315"/>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全員が常に仕事をしている</a:t>
            </a:r>
            <a:endParaRPr kumimoji="1" lang="ja-JP" altLang="en-US" sz="1600" dirty="0">
              <a:solidFill>
                <a:schemeClr val="tx1"/>
              </a:solidFill>
            </a:endParaRPr>
          </a:p>
        </p:txBody>
      </p:sp>
      <p:sp>
        <p:nvSpPr>
          <p:cNvPr id="100" name="円/楕円 99"/>
          <p:cNvSpPr/>
          <p:nvPr/>
        </p:nvSpPr>
        <p:spPr>
          <a:xfrm>
            <a:off x="1552275" y="2433571"/>
            <a:ext cx="620446" cy="76109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429752" y="3956090"/>
            <a:ext cx="3818674" cy="338554"/>
          </a:xfrm>
          <a:prstGeom prst="rect">
            <a:avLst/>
          </a:prstGeom>
          <a:noFill/>
        </p:spPr>
        <p:txBody>
          <a:bodyPr wrap="none" rtlCol="0">
            <a:spAutoFit/>
          </a:bodyPr>
          <a:lstStyle/>
          <a:p>
            <a:r>
              <a:rPr kumimoji="1" lang="en-US" altLang="ja-JP" sz="1600" dirty="0"/>
              <a:t>[ </a:t>
            </a:r>
            <a:r>
              <a:rPr kumimoji="1" lang="ja-JP" altLang="en-US" sz="1600" dirty="0"/>
              <a:t>遅い人</a:t>
            </a:r>
            <a:r>
              <a:rPr lang="ja-JP" altLang="en-US" sz="1600" dirty="0"/>
              <a:t>に配慮</a:t>
            </a:r>
            <a:r>
              <a:rPr kumimoji="1" lang="ja-JP" altLang="en-US" sz="1600" dirty="0"/>
              <a:t>せずに仕事を進めた場合 </a:t>
            </a:r>
            <a:r>
              <a:rPr kumimoji="1" lang="en-US" altLang="ja-JP" sz="1600" dirty="0"/>
              <a:t>]</a:t>
            </a:r>
            <a:endParaRPr kumimoji="1" lang="ja-JP" altLang="en-US" sz="1600" dirty="0"/>
          </a:p>
        </p:txBody>
      </p:sp>
      <p:sp>
        <p:nvSpPr>
          <p:cNvPr id="104" name="テキスト ボックス 103"/>
          <p:cNvSpPr txBox="1"/>
          <p:nvPr/>
        </p:nvSpPr>
        <p:spPr>
          <a:xfrm>
            <a:off x="540359" y="6242020"/>
            <a:ext cx="3597460" cy="338554"/>
          </a:xfrm>
          <a:prstGeom prst="rect">
            <a:avLst/>
          </a:prstGeom>
          <a:noFill/>
        </p:spPr>
        <p:txBody>
          <a:bodyPr wrap="none" rtlCol="0">
            <a:spAutoFit/>
          </a:bodyPr>
          <a:lstStyle/>
          <a:p>
            <a:r>
              <a:rPr kumimoji="1" lang="en-US" altLang="ja-JP" sz="1600" dirty="0"/>
              <a:t>[ </a:t>
            </a:r>
            <a:r>
              <a:rPr kumimoji="1" lang="ja-JP" altLang="en-US" sz="1600" dirty="0"/>
              <a:t>遅い人</a:t>
            </a:r>
            <a:r>
              <a:rPr lang="ja-JP" altLang="en-US" sz="1600" dirty="0"/>
              <a:t>に合わせて</a:t>
            </a:r>
            <a:r>
              <a:rPr kumimoji="1" lang="ja-JP" altLang="en-US" sz="1600" dirty="0"/>
              <a:t>仕事を進めた場合 </a:t>
            </a:r>
            <a:r>
              <a:rPr kumimoji="1" lang="en-US" altLang="ja-JP" sz="1600" dirty="0"/>
              <a:t>]</a:t>
            </a:r>
            <a:endParaRPr kumimoji="1" lang="ja-JP" altLang="en-US" sz="1600" dirty="0"/>
          </a:p>
        </p:txBody>
      </p:sp>
      <p:sp>
        <p:nvSpPr>
          <p:cNvPr id="105" name="テキスト ボックス 104"/>
          <p:cNvSpPr txBox="1"/>
          <p:nvPr/>
        </p:nvSpPr>
        <p:spPr>
          <a:xfrm>
            <a:off x="5309269" y="5279264"/>
            <a:ext cx="3137397" cy="338554"/>
          </a:xfrm>
          <a:prstGeom prst="rect">
            <a:avLst/>
          </a:prstGeom>
          <a:noFill/>
        </p:spPr>
        <p:txBody>
          <a:bodyPr wrap="none" rtlCol="0">
            <a:spAutoFit/>
          </a:bodyPr>
          <a:lstStyle/>
          <a:p>
            <a:r>
              <a:rPr kumimoji="1" lang="en-US" altLang="ja-JP" sz="1600" dirty="0"/>
              <a:t>[ </a:t>
            </a:r>
            <a:r>
              <a:rPr kumimoji="1" lang="ja-JP" altLang="en-US" sz="1600" dirty="0"/>
              <a:t>全員が同じ速さで仕事する場合 </a:t>
            </a:r>
            <a:r>
              <a:rPr kumimoji="1" lang="en-US" altLang="ja-JP" sz="1600" dirty="0"/>
              <a:t>]</a:t>
            </a:r>
            <a:endParaRPr kumimoji="1" lang="ja-JP" altLang="en-US" sz="1600" dirty="0"/>
          </a:p>
        </p:txBody>
      </p:sp>
      <p:grpSp>
        <p:nvGrpSpPr>
          <p:cNvPr id="106" name="グループ化 105"/>
          <p:cNvGrpSpPr/>
          <p:nvPr/>
        </p:nvGrpSpPr>
        <p:grpSpPr>
          <a:xfrm>
            <a:off x="683718" y="3425857"/>
            <a:ext cx="263731" cy="535215"/>
            <a:chOff x="1100102" y="4841823"/>
            <a:chExt cx="429812" cy="872260"/>
          </a:xfrm>
        </p:grpSpPr>
        <p:sp>
          <p:nvSpPr>
            <p:cNvPr id="107" name="角丸四角形 106"/>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図 107"/>
            <p:cNvPicPr>
              <a:picLocks noChangeAspect="1"/>
            </p:cNvPicPr>
            <p:nvPr/>
          </p:nvPicPr>
          <p:blipFill>
            <a:blip r:embed="rId6"/>
            <a:stretch>
              <a:fillRect/>
            </a:stretch>
          </p:blipFill>
          <p:spPr>
            <a:xfrm>
              <a:off x="1130941" y="4864705"/>
              <a:ext cx="379922" cy="826497"/>
            </a:xfrm>
            <a:prstGeom prst="rect">
              <a:avLst/>
            </a:prstGeom>
          </p:spPr>
        </p:pic>
      </p:grpSp>
      <p:grpSp>
        <p:nvGrpSpPr>
          <p:cNvPr id="109" name="グループ化 108"/>
          <p:cNvGrpSpPr/>
          <p:nvPr/>
        </p:nvGrpSpPr>
        <p:grpSpPr>
          <a:xfrm>
            <a:off x="683718" y="3425857"/>
            <a:ext cx="263731" cy="535215"/>
            <a:chOff x="1100102" y="4841823"/>
            <a:chExt cx="429812" cy="872260"/>
          </a:xfrm>
        </p:grpSpPr>
        <p:sp>
          <p:nvSpPr>
            <p:cNvPr id="110" name="角丸四角形 109"/>
            <p:cNvSpPr/>
            <p:nvPr/>
          </p:nvSpPr>
          <p:spPr>
            <a:xfrm>
              <a:off x="1100102" y="4841823"/>
              <a:ext cx="429812" cy="872260"/>
            </a:xfrm>
            <a:prstGeom prst="roundRect">
              <a:avLst>
                <a:gd name="adj" fmla="val 10019"/>
              </a:avLst>
            </a:prstGeom>
            <a:solidFill>
              <a:schemeClr val="tx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1" name="図 110"/>
            <p:cNvPicPr>
              <a:picLocks noChangeAspect="1"/>
            </p:cNvPicPr>
            <p:nvPr/>
          </p:nvPicPr>
          <p:blipFill>
            <a:blip r:embed="rId6"/>
            <a:stretch>
              <a:fillRect/>
            </a:stretch>
          </p:blipFill>
          <p:spPr>
            <a:xfrm>
              <a:off x="1130941" y="4864705"/>
              <a:ext cx="379922" cy="826497"/>
            </a:xfrm>
            <a:prstGeom prst="rect">
              <a:avLst/>
            </a:prstGeom>
          </p:spPr>
        </p:pic>
      </p:grpSp>
      <p:grpSp>
        <p:nvGrpSpPr>
          <p:cNvPr id="112" name="グループ化 111"/>
          <p:cNvGrpSpPr/>
          <p:nvPr/>
        </p:nvGrpSpPr>
        <p:grpSpPr>
          <a:xfrm>
            <a:off x="683718" y="3425857"/>
            <a:ext cx="263731" cy="535215"/>
            <a:chOff x="1100102" y="4841823"/>
            <a:chExt cx="429812" cy="872260"/>
          </a:xfrm>
        </p:grpSpPr>
        <p:sp>
          <p:nvSpPr>
            <p:cNvPr id="113" name="角丸四角形 112"/>
            <p:cNvSpPr/>
            <p:nvPr/>
          </p:nvSpPr>
          <p:spPr>
            <a:xfrm>
              <a:off x="1100102" y="4841823"/>
              <a:ext cx="429812" cy="872260"/>
            </a:xfrm>
            <a:prstGeom prst="roundRect">
              <a:avLst>
                <a:gd name="adj" fmla="val 10019"/>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4" name="図 113"/>
            <p:cNvPicPr>
              <a:picLocks noChangeAspect="1"/>
            </p:cNvPicPr>
            <p:nvPr/>
          </p:nvPicPr>
          <p:blipFill>
            <a:blip r:embed="rId6"/>
            <a:stretch>
              <a:fillRect/>
            </a:stretch>
          </p:blipFill>
          <p:spPr>
            <a:xfrm>
              <a:off x="1130941" y="4864705"/>
              <a:ext cx="379922" cy="826497"/>
            </a:xfrm>
            <a:prstGeom prst="rect">
              <a:avLst/>
            </a:prstGeom>
          </p:spPr>
        </p:pic>
      </p:grpSp>
      <p:grpSp>
        <p:nvGrpSpPr>
          <p:cNvPr id="115" name="グループ化 114"/>
          <p:cNvGrpSpPr/>
          <p:nvPr/>
        </p:nvGrpSpPr>
        <p:grpSpPr>
          <a:xfrm>
            <a:off x="686028" y="5721729"/>
            <a:ext cx="263731" cy="535215"/>
            <a:chOff x="1100102" y="4841823"/>
            <a:chExt cx="429812" cy="872260"/>
          </a:xfrm>
        </p:grpSpPr>
        <p:sp>
          <p:nvSpPr>
            <p:cNvPr id="116" name="角丸四角形 115"/>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 name="図 116"/>
            <p:cNvPicPr>
              <a:picLocks noChangeAspect="1"/>
            </p:cNvPicPr>
            <p:nvPr/>
          </p:nvPicPr>
          <p:blipFill>
            <a:blip r:embed="rId6"/>
            <a:stretch>
              <a:fillRect/>
            </a:stretch>
          </p:blipFill>
          <p:spPr>
            <a:xfrm>
              <a:off x="1130941" y="4864705"/>
              <a:ext cx="379922" cy="826497"/>
            </a:xfrm>
            <a:prstGeom prst="rect">
              <a:avLst/>
            </a:prstGeom>
          </p:spPr>
        </p:pic>
      </p:grpSp>
      <p:grpSp>
        <p:nvGrpSpPr>
          <p:cNvPr id="118" name="グループ化 117"/>
          <p:cNvGrpSpPr/>
          <p:nvPr/>
        </p:nvGrpSpPr>
        <p:grpSpPr>
          <a:xfrm>
            <a:off x="1755294" y="5721729"/>
            <a:ext cx="263731" cy="535215"/>
            <a:chOff x="1100102" y="4841823"/>
            <a:chExt cx="429812" cy="872260"/>
          </a:xfrm>
        </p:grpSpPr>
        <p:sp>
          <p:nvSpPr>
            <p:cNvPr id="119" name="角丸四角形 118"/>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0" name="図 119"/>
            <p:cNvPicPr>
              <a:picLocks noChangeAspect="1"/>
            </p:cNvPicPr>
            <p:nvPr/>
          </p:nvPicPr>
          <p:blipFill>
            <a:blip r:embed="rId6"/>
            <a:stretch>
              <a:fillRect/>
            </a:stretch>
          </p:blipFill>
          <p:spPr>
            <a:xfrm>
              <a:off x="1130941" y="4864705"/>
              <a:ext cx="379922" cy="826497"/>
            </a:xfrm>
            <a:prstGeom prst="rect">
              <a:avLst/>
            </a:prstGeom>
          </p:spPr>
        </p:pic>
      </p:grpSp>
      <p:grpSp>
        <p:nvGrpSpPr>
          <p:cNvPr id="121" name="グループ化 120"/>
          <p:cNvGrpSpPr/>
          <p:nvPr/>
        </p:nvGrpSpPr>
        <p:grpSpPr>
          <a:xfrm>
            <a:off x="5223119" y="4747906"/>
            <a:ext cx="263731" cy="535215"/>
            <a:chOff x="1100102" y="4841823"/>
            <a:chExt cx="429812" cy="872260"/>
          </a:xfrm>
        </p:grpSpPr>
        <p:sp>
          <p:nvSpPr>
            <p:cNvPr id="122" name="角丸四角形 121"/>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p:cNvPicPr>
              <a:picLocks noChangeAspect="1"/>
            </p:cNvPicPr>
            <p:nvPr/>
          </p:nvPicPr>
          <p:blipFill>
            <a:blip r:embed="rId6"/>
            <a:stretch>
              <a:fillRect/>
            </a:stretch>
          </p:blipFill>
          <p:spPr>
            <a:xfrm>
              <a:off x="1130941" y="4864705"/>
              <a:ext cx="379922" cy="826497"/>
            </a:xfrm>
            <a:prstGeom prst="rect">
              <a:avLst/>
            </a:prstGeom>
          </p:spPr>
        </p:pic>
      </p:grpSp>
      <p:grpSp>
        <p:nvGrpSpPr>
          <p:cNvPr id="124" name="グループ化 123"/>
          <p:cNvGrpSpPr/>
          <p:nvPr/>
        </p:nvGrpSpPr>
        <p:grpSpPr>
          <a:xfrm>
            <a:off x="6290094" y="4753700"/>
            <a:ext cx="263731" cy="535215"/>
            <a:chOff x="1100102" y="4841823"/>
            <a:chExt cx="429812" cy="872260"/>
          </a:xfrm>
        </p:grpSpPr>
        <p:sp>
          <p:nvSpPr>
            <p:cNvPr id="125" name="角丸四角形 124"/>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6" name="図 125"/>
            <p:cNvPicPr>
              <a:picLocks noChangeAspect="1"/>
            </p:cNvPicPr>
            <p:nvPr/>
          </p:nvPicPr>
          <p:blipFill>
            <a:blip r:embed="rId6"/>
            <a:stretch>
              <a:fillRect/>
            </a:stretch>
          </p:blipFill>
          <p:spPr>
            <a:xfrm>
              <a:off x="1130941" y="4864705"/>
              <a:ext cx="379922" cy="826497"/>
            </a:xfrm>
            <a:prstGeom prst="rect">
              <a:avLst/>
            </a:prstGeom>
          </p:spPr>
        </p:pic>
      </p:grpSp>
      <p:grpSp>
        <p:nvGrpSpPr>
          <p:cNvPr id="127" name="グループ化 126"/>
          <p:cNvGrpSpPr/>
          <p:nvPr/>
        </p:nvGrpSpPr>
        <p:grpSpPr>
          <a:xfrm>
            <a:off x="7280519" y="4757388"/>
            <a:ext cx="263731" cy="535215"/>
            <a:chOff x="1100102" y="4841823"/>
            <a:chExt cx="429812" cy="872260"/>
          </a:xfrm>
        </p:grpSpPr>
        <p:sp>
          <p:nvSpPr>
            <p:cNvPr id="128" name="角丸四角形 127"/>
            <p:cNvSpPr/>
            <p:nvPr/>
          </p:nvSpPr>
          <p:spPr>
            <a:xfrm>
              <a:off x="1100102" y="4841823"/>
              <a:ext cx="429812" cy="872260"/>
            </a:xfrm>
            <a:prstGeom prst="roundRect">
              <a:avLst>
                <a:gd name="adj" fmla="val 10019"/>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9" name="図 128"/>
            <p:cNvPicPr>
              <a:picLocks noChangeAspect="1"/>
            </p:cNvPicPr>
            <p:nvPr/>
          </p:nvPicPr>
          <p:blipFill>
            <a:blip r:embed="rId6"/>
            <a:stretch>
              <a:fillRect/>
            </a:stretch>
          </p:blipFill>
          <p:spPr>
            <a:xfrm>
              <a:off x="1130941" y="4864705"/>
              <a:ext cx="379922" cy="826497"/>
            </a:xfrm>
            <a:prstGeom prst="rect">
              <a:avLst/>
            </a:prstGeom>
          </p:spPr>
        </p:pic>
      </p:grpSp>
      <p:grpSp>
        <p:nvGrpSpPr>
          <p:cNvPr id="130" name="グループ化 129"/>
          <p:cNvGrpSpPr/>
          <p:nvPr/>
        </p:nvGrpSpPr>
        <p:grpSpPr>
          <a:xfrm>
            <a:off x="5222669" y="4748209"/>
            <a:ext cx="263731" cy="535215"/>
            <a:chOff x="1100102" y="4841823"/>
            <a:chExt cx="429812" cy="872260"/>
          </a:xfrm>
        </p:grpSpPr>
        <p:sp>
          <p:nvSpPr>
            <p:cNvPr id="131" name="角丸四角形 130"/>
            <p:cNvSpPr/>
            <p:nvPr/>
          </p:nvSpPr>
          <p:spPr>
            <a:xfrm>
              <a:off x="1100102" y="4841823"/>
              <a:ext cx="429812" cy="872260"/>
            </a:xfrm>
            <a:prstGeom prst="roundRect">
              <a:avLst>
                <a:gd name="adj" fmla="val 10019"/>
              </a:avLst>
            </a:prstGeom>
            <a:solidFill>
              <a:schemeClr val="tx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2" name="図 131"/>
            <p:cNvPicPr>
              <a:picLocks noChangeAspect="1"/>
            </p:cNvPicPr>
            <p:nvPr/>
          </p:nvPicPr>
          <p:blipFill>
            <a:blip r:embed="rId6"/>
            <a:stretch>
              <a:fillRect/>
            </a:stretch>
          </p:blipFill>
          <p:spPr>
            <a:xfrm>
              <a:off x="1130941" y="4864705"/>
              <a:ext cx="379922" cy="826497"/>
            </a:xfrm>
            <a:prstGeom prst="rect">
              <a:avLst/>
            </a:prstGeom>
          </p:spPr>
        </p:pic>
      </p:grpSp>
      <p:grpSp>
        <p:nvGrpSpPr>
          <p:cNvPr id="133" name="グループ化 132"/>
          <p:cNvGrpSpPr/>
          <p:nvPr/>
        </p:nvGrpSpPr>
        <p:grpSpPr>
          <a:xfrm>
            <a:off x="6289644" y="4754003"/>
            <a:ext cx="263731" cy="535215"/>
            <a:chOff x="1100102" y="4841823"/>
            <a:chExt cx="429812" cy="872260"/>
          </a:xfrm>
        </p:grpSpPr>
        <p:sp>
          <p:nvSpPr>
            <p:cNvPr id="134" name="角丸四角形 133"/>
            <p:cNvSpPr/>
            <p:nvPr/>
          </p:nvSpPr>
          <p:spPr>
            <a:xfrm>
              <a:off x="1100102" y="4841823"/>
              <a:ext cx="429812" cy="872260"/>
            </a:xfrm>
            <a:prstGeom prst="roundRect">
              <a:avLst>
                <a:gd name="adj" fmla="val 10019"/>
              </a:avLst>
            </a:prstGeom>
            <a:solidFill>
              <a:schemeClr val="tx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5" name="図 134"/>
            <p:cNvPicPr>
              <a:picLocks noChangeAspect="1"/>
            </p:cNvPicPr>
            <p:nvPr/>
          </p:nvPicPr>
          <p:blipFill>
            <a:blip r:embed="rId6"/>
            <a:stretch>
              <a:fillRect/>
            </a:stretch>
          </p:blipFill>
          <p:spPr>
            <a:xfrm>
              <a:off x="1130941" y="4864705"/>
              <a:ext cx="379922" cy="826497"/>
            </a:xfrm>
            <a:prstGeom prst="rect">
              <a:avLst/>
            </a:prstGeom>
          </p:spPr>
        </p:pic>
      </p:grpSp>
      <p:grpSp>
        <p:nvGrpSpPr>
          <p:cNvPr id="136" name="グループ化 135"/>
          <p:cNvGrpSpPr/>
          <p:nvPr/>
        </p:nvGrpSpPr>
        <p:grpSpPr>
          <a:xfrm>
            <a:off x="5222669" y="4743348"/>
            <a:ext cx="263731" cy="535215"/>
            <a:chOff x="1100102" y="4841823"/>
            <a:chExt cx="429812" cy="872260"/>
          </a:xfrm>
        </p:grpSpPr>
        <p:sp>
          <p:nvSpPr>
            <p:cNvPr id="137" name="角丸四角形 136"/>
            <p:cNvSpPr/>
            <p:nvPr/>
          </p:nvSpPr>
          <p:spPr>
            <a:xfrm>
              <a:off x="1100102" y="4841823"/>
              <a:ext cx="429812" cy="872260"/>
            </a:xfrm>
            <a:prstGeom prst="roundRect">
              <a:avLst>
                <a:gd name="adj" fmla="val 10019"/>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8" name="図 137"/>
            <p:cNvPicPr>
              <a:picLocks noChangeAspect="1"/>
            </p:cNvPicPr>
            <p:nvPr/>
          </p:nvPicPr>
          <p:blipFill>
            <a:blip r:embed="rId6"/>
            <a:stretch>
              <a:fillRect/>
            </a:stretch>
          </p:blipFill>
          <p:spPr>
            <a:xfrm>
              <a:off x="1130941" y="4864705"/>
              <a:ext cx="379922" cy="826497"/>
            </a:xfrm>
            <a:prstGeom prst="rect">
              <a:avLst/>
            </a:prstGeom>
          </p:spPr>
        </p:pic>
      </p:grpSp>
      <p:sp>
        <p:nvSpPr>
          <p:cNvPr id="139" name="テキスト ボックス 138"/>
          <p:cNvSpPr txBox="1"/>
          <p:nvPr/>
        </p:nvSpPr>
        <p:spPr>
          <a:xfrm>
            <a:off x="588366" y="1030758"/>
            <a:ext cx="8664154" cy="1055674"/>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全員の</a:t>
            </a:r>
            <a:r>
              <a:rPr lang="ja-JP" altLang="en-US" sz="2400" dirty="0">
                <a:solidFill>
                  <a:srgbClr val="C00000"/>
                </a:solidFill>
                <a:latin typeface="游ゴシック Medium" panose="020B0500000000000000" pitchFamily="50" charset="-128"/>
                <a:ea typeface="游ゴシック Medium" panose="020B0500000000000000" pitchFamily="50" charset="-128"/>
              </a:rPr>
              <a:t>処理速度を等しく</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する</a:t>
            </a:r>
          </a:p>
          <a:p>
            <a:pPr marL="342900" indent="-342900">
              <a:lnSpc>
                <a:spcPct val="120000"/>
              </a:lnSpc>
              <a:spcAft>
                <a:spcPts val="600"/>
              </a:spcAft>
              <a:buFont typeface="Wingdings" panose="05000000000000000000" pitchFamily="2" charset="2"/>
              <a:buChar char="n"/>
            </a:pPr>
            <a: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人でも遅い人がいると全体の足を引っ張ってしまうため</a:t>
            </a:r>
          </a:p>
        </p:txBody>
      </p:sp>
    </p:spTree>
    <p:extLst>
      <p:ext uri="{BB962C8B-B14F-4D97-AF65-F5344CB8AC3E}">
        <p14:creationId xmlns:p14="http://schemas.microsoft.com/office/powerpoint/2010/main" val="38953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nodeType="clickEffect">
                                  <p:stCondLst>
                                    <p:cond delay="0"/>
                                  </p:stCondLst>
                                  <p:childTnLst>
                                    <p:animEffect transition="out" filter="wipe(right)">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22" presetClass="entr" presetSubtype="2"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wipe(right)">
                                      <p:cBhvr>
                                        <p:cTn id="30" dur="500"/>
                                        <p:tgtEl>
                                          <p:spTgt spid="10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par>
                                <p:cTn id="36" presetID="22" presetClass="exit" presetSubtype="2" fill="hold" nodeType="withEffect">
                                  <p:stCondLst>
                                    <p:cond delay="0"/>
                                  </p:stCondLst>
                                  <p:childTnLst>
                                    <p:animEffect transition="out" filter="wipe(right)">
                                      <p:cBhvr>
                                        <p:cTn id="37" dur="500"/>
                                        <p:tgtEl>
                                          <p:spTgt spid="106"/>
                                        </p:tgtEl>
                                      </p:cBhvr>
                                    </p:animEffect>
                                    <p:set>
                                      <p:cBhvr>
                                        <p:cTn id="38" dur="1" fill="hold">
                                          <p:stCondLst>
                                            <p:cond delay="499"/>
                                          </p:stCondLst>
                                        </p:cTn>
                                        <p:tgtEl>
                                          <p:spTgt spid="106"/>
                                        </p:tgtEl>
                                        <p:attrNameLst>
                                          <p:attrName>style.visibility</p:attrName>
                                        </p:attrNameLst>
                                      </p:cBhvr>
                                      <p:to>
                                        <p:strVal val="hidden"/>
                                      </p:to>
                                    </p:se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wipe(right)">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right)">
                                      <p:cBhvr>
                                        <p:cTn id="47" dur="500"/>
                                        <p:tgtEl>
                                          <p:spTgt spid="96"/>
                                        </p:tgtEl>
                                      </p:cBhvr>
                                    </p:animEffect>
                                  </p:childTnLst>
                                </p:cTn>
                              </p:par>
                              <p:par>
                                <p:cTn id="48" presetID="22" presetClass="exit" presetSubtype="2" fill="hold" nodeType="withEffect">
                                  <p:stCondLst>
                                    <p:cond delay="0"/>
                                  </p:stCondLst>
                                  <p:childTnLst>
                                    <p:animEffect transition="out" filter="wipe(right)">
                                      <p:cBhvr>
                                        <p:cTn id="49" dur="500"/>
                                        <p:tgtEl>
                                          <p:spTgt spid="109"/>
                                        </p:tgtEl>
                                      </p:cBhvr>
                                    </p:animEffect>
                                    <p:set>
                                      <p:cBhvr>
                                        <p:cTn id="50" dur="1" fill="hold">
                                          <p:stCondLst>
                                            <p:cond delay="499"/>
                                          </p:stCondLst>
                                        </p:cTn>
                                        <p:tgtEl>
                                          <p:spTgt spid="109"/>
                                        </p:tgtEl>
                                        <p:attrNameLst>
                                          <p:attrName>style.visibility</p:attrName>
                                        </p:attrNameLst>
                                      </p:cBhvr>
                                      <p:to>
                                        <p:strVal val="hidden"/>
                                      </p:to>
                                    </p:set>
                                  </p:childTnLst>
                                </p:cTn>
                              </p:par>
                            </p:childTnLst>
                          </p:cTn>
                        </p:par>
                        <p:par>
                          <p:cTn id="51" fill="hold">
                            <p:stCondLst>
                              <p:cond delay="500"/>
                            </p:stCondLst>
                            <p:childTnLst>
                              <p:par>
                                <p:cTn id="52" presetID="22" presetClass="entr" presetSubtype="2" fill="hold" nodeType="after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ipe(right)">
                                      <p:cBhvr>
                                        <p:cTn id="54" dur="500"/>
                                        <p:tgtEl>
                                          <p:spTgt spid="11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randombar(horizontal)">
                                      <p:cBhvr>
                                        <p:cTn id="57" dur="500"/>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randombar(horizontal)">
                                      <p:cBhvr>
                                        <p:cTn id="62" dur="500"/>
                                        <p:tgtEl>
                                          <p:spTgt spid="8"/>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randombar(horizontal)">
                                      <p:cBhvr>
                                        <p:cTn id="65" dur="500"/>
                                        <p:tgtEl>
                                          <p:spTgt spid="10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right)">
                                      <p:cBhvr>
                                        <p:cTn id="70" dur="500"/>
                                        <p:tgtEl>
                                          <p:spTgt spid="8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wipe(right)">
                                      <p:cBhvr>
                                        <p:cTn id="75" dur="500"/>
                                        <p:tgtEl>
                                          <p:spTgt spid="83"/>
                                        </p:tgtEl>
                                      </p:cBhvr>
                                    </p:animEffect>
                                  </p:childTnLst>
                                </p:cTn>
                              </p:par>
                              <p:par>
                                <p:cTn id="76" presetID="22" presetClass="exit" presetSubtype="2" fill="hold" nodeType="withEffect">
                                  <p:stCondLst>
                                    <p:cond delay="0"/>
                                  </p:stCondLst>
                                  <p:childTnLst>
                                    <p:animEffect transition="out" filter="wipe(right)">
                                      <p:cBhvr>
                                        <p:cTn id="77" dur="500"/>
                                        <p:tgtEl>
                                          <p:spTgt spid="80"/>
                                        </p:tgtEl>
                                      </p:cBhvr>
                                    </p:animEffect>
                                    <p:set>
                                      <p:cBhvr>
                                        <p:cTn id="78" dur="1" fill="hold">
                                          <p:stCondLst>
                                            <p:cond delay="499"/>
                                          </p:stCondLst>
                                        </p:cTn>
                                        <p:tgtEl>
                                          <p:spTgt spid="80"/>
                                        </p:tgtEl>
                                        <p:attrNameLst>
                                          <p:attrName>style.visibility</p:attrName>
                                        </p:attrNameLst>
                                      </p:cBhvr>
                                      <p:to>
                                        <p:strVal val="hidden"/>
                                      </p:to>
                                    </p:se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randombar(horizontal)">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wipe(right)">
                                      <p:cBhvr>
                                        <p:cTn id="87" dur="500"/>
                                        <p:tgtEl>
                                          <p:spTgt spid="115"/>
                                        </p:tgtEl>
                                      </p:cBhvr>
                                    </p:animEffect>
                                  </p:childTnLst>
                                </p:cTn>
                              </p:par>
                            </p:childTnLst>
                          </p:cTn>
                        </p:par>
                        <p:par>
                          <p:cTn id="88" fill="hold">
                            <p:stCondLst>
                              <p:cond delay="500"/>
                            </p:stCondLst>
                            <p:childTnLst>
                              <p:par>
                                <p:cTn id="89" presetID="22" presetClass="exit" presetSubtype="2" fill="hold" nodeType="afterEffect">
                                  <p:stCondLst>
                                    <p:cond delay="0"/>
                                  </p:stCondLst>
                                  <p:childTnLst>
                                    <p:animEffect transition="out" filter="wipe(right)">
                                      <p:cBhvr>
                                        <p:cTn id="90" dur="500"/>
                                        <p:tgtEl>
                                          <p:spTgt spid="115"/>
                                        </p:tgtEl>
                                      </p:cBhvr>
                                    </p:animEffect>
                                    <p:set>
                                      <p:cBhvr>
                                        <p:cTn id="91" dur="1" fill="hold">
                                          <p:stCondLst>
                                            <p:cond delay="499"/>
                                          </p:stCondLst>
                                        </p:cTn>
                                        <p:tgtEl>
                                          <p:spTgt spid="115"/>
                                        </p:tgtEl>
                                        <p:attrNameLst>
                                          <p:attrName>style.visibility</p:attrName>
                                        </p:attrNameLst>
                                      </p:cBhvr>
                                      <p:to>
                                        <p:strVal val="hidden"/>
                                      </p:to>
                                    </p:set>
                                  </p:childTnLst>
                                </p:cTn>
                              </p:par>
                              <p:par>
                                <p:cTn id="92" presetID="22" presetClass="entr" presetSubtype="2" fill="hold" nodeType="withEffect">
                                  <p:stCondLst>
                                    <p:cond delay="0"/>
                                  </p:stCondLst>
                                  <p:childTnLst>
                                    <p:set>
                                      <p:cBhvr>
                                        <p:cTn id="93" dur="1" fill="hold">
                                          <p:stCondLst>
                                            <p:cond delay="0"/>
                                          </p:stCondLst>
                                        </p:cTn>
                                        <p:tgtEl>
                                          <p:spTgt spid="118"/>
                                        </p:tgtEl>
                                        <p:attrNameLst>
                                          <p:attrName>style.visibility</p:attrName>
                                        </p:attrNameLst>
                                      </p:cBhvr>
                                      <p:to>
                                        <p:strVal val="visible"/>
                                      </p:to>
                                    </p:set>
                                    <p:animEffect transition="in" filter="wipe(right)">
                                      <p:cBhvr>
                                        <p:cTn id="94" dur="500"/>
                                        <p:tgtEl>
                                          <p:spTgt spid="118"/>
                                        </p:tgtEl>
                                      </p:cBhvr>
                                    </p:animEffect>
                                  </p:childTnLst>
                                </p:cTn>
                              </p:par>
                              <p:par>
                                <p:cTn id="95" presetID="22" presetClass="entr" presetSubtype="2"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wipe(right)">
                                      <p:cBhvr>
                                        <p:cTn id="97" dur="500"/>
                                        <p:tgtEl>
                                          <p:spTgt spid="89"/>
                                        </p:tgtEl>
                                      </p:cBhvr>
                                    </p:animEffect>
                                  </p:childTnLst>
                                </p:cTn>
                              </p:par>
                            </p:childTnLst>
                          </p:cTn>
                        </p:par>
                        <p:par>
                          <p:cTn id="98" fill="hold">
                            <p:stCondLst>
                              <p:cond delay="1000"/>
                            </p:stCondLst>
                            <p:childTnLst>
                              <p:par>
                                <p:cTn id="99" presetID="22" presetClass="exit" presetSubtype="2" fill="hold" nodeType="afterEffect">
                                  <p:stCondLst>
                                    <p:cond delay="0"/>
                                  </p:stCondLst>
                                  <p:childTnLst>
                                    <p:animEffect transition="out" filter="wipe(right)">
                                      <p:cBhvr>
                                        <p:cTn id="100" dur="500"/>
                                        <p:tgtEl>
                                          <p:spTgt spid="89"/>
                                        </p:tgtEl>
                                      </p:cBhvr>
                                    </p:animEffect>
                                    <p:set>
                                      <p:cBhvr>
                                        <p:cTn id="101" dur="1" fill="hold">
                                          <p:stCondLst>
                                            <p:cond delay="499"/>
                                          </p:stCondLst>
                                        </p:cTn>
                                        <p:tgtEl>
                                          <p:spTgt spid="89"/>
                                        </p:tgtEl>
                                        <p:attrNameLst>
                                          <p:attrName>style.visibility</p:attrName>
                                        </p:attrNameLst>
                                      </p:cBhvr>
                                      <p:to>
                                        <p:strVal val="hidden"/>
                                      </p:to>
                                    </p:set>
                                  </p:childTnLst>
                                </p:cTn>
                              </p:par>
                              <p:par>
                                <p:cTn id="102" presetID="22" presetClass="entr" presetSubtype="2" fill="hold" nodeType="withEffect">
                                  <p:stCondLst>
                                    <p:cond delay="0"/>
                                  </p:stCondLst>
                                  <p:childTnLst>
                                    <p:set>
                                      <p:cBhvr>
                                        <p:cTn id="103" dur="1" fill="hold">
                                          <p:stCondLst>
                                            <p:cond delay="0"/>
                                          </p:stCondLst>
                                        </p:cTn>
                                        <p:tgtEl>
                                          <p:spTgt spid="92"/>
                                        </p:tgtEl>
                                        <p:attrNameLst>
                                          <p:attrName>style.visibility</p:attrName>
                                        </p:attrNameLst>
                                      </p:cBhvr>
                                      <p:to>
                                        <p:strVal val="visible"/>
                                      </p:to>
                                    </p:set>
                                    <p:animEffect transition="in" filter="wipe(right)">
                                      <p:cBhvr>
                                        <p:cTn id="104" dur="500"/>
                                        <p:tgtEl>
                                          <p:spTgt spid="9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randombar(horizontal)">
                                      <p:cBhvr>
                                        <p:cTn id="109" dur="500"/>
                                        <p:tgtEl>
                                          <p:spTgt spid="38"/>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105"/>
                                        </p:tgtEl>
                                        <p:attrNameLst>
                                          <p:attrName>style.visibility</p:attrName>
                                        </p:attrNameLst>
                                      </p:cBhvr>
                                      <p:to>
                                        <p:strVal val="visible"/>
                                      </p:to>
                                    </p:set>
                                    <p:animEffect transition="in" filter="randombar(horizontal)">
                                      <p:cBhvr>
                                        <p:cTn id="112" dur="500"/>
                                        <p:tgtEl>
                                          <p:spTgt spid="10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nodeType="click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wipe(right)">
                                      <p:cBhvr>
                                        <p:cTn id="117" dur="500"/>
                                        <p:tgtEl>
                                          <p:spTgt spid="5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nodeType="click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wipe(right)">
                                      <p:cBhvr>
                                        <p:cTn id="122" dur="500"/>
                                        <p:tgtEl>
                                          <p:spTgt spid="121"/>
                                        </p:tgtEl>
                                      </p:cBhvr>
                                    </p:animEffect>
                                  </p:childTnLst>
                                </p:cTn>
                              </p:par>
                              <p:par>
                                <p:cTn id="123" presetID="22" presetClass="entr" presetSubtype="2"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wipe(right)">
                                      <p:cBhvr>
                                        <p:cTn id="125" dur="5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2" fill="hold" nodeType="clickEffect">
                                  <p:stCondLst>
                                    <p:cond delay="0"/>
                                  </p:stCondLst>
                                  <p:childTnLst>
                                    <p:set>
                                      <p:cBhvr>
                                        <p:cTn id="129" dur="1" fill="hold">
                                          <p:stCondLst>
                                            <p:cond delay="0"/>
                                          </p:stCondLst>
                                        </p:cTn>
                                        <p:tgtEl>
                                          <p:spTgt spid="130"/>
                                        </p:tgtEl>
                                        <p:attrNameLst>
                                          <p:attrName>style.visibility</p:attrName>
                                        </p:attrNameLst>
                                      </p:cBhvr>
                                      <p:to>
                                        <p:strVal val="visible"/>
                                      </p:to>
                                    </p:set>
                                    <p:animEffect transition="in" filter="wipe(right)">
                                      <p:cBhvr>
                                        <p:cTn id="130" dur="500"/>
                                        <p:tgtEl>
                                          <p:spTgt spid="130"/>
                                        </p:tgtEl>
                                      </p:cBhvr>
                                    </p:animEffect>
                                  </p:childTnLst>
                                </p:cTn>
                              </p:par>
                              <p:par>
                                <p:cTn id="131" presetID="22" presetClass="entr" presetSubtype="2" fill="hold" nodeType="withEffect">
                                  <p:stCondLst>
                                    <p:cond delay="0"/>
                                  </p:stCondLst>
                                  <p:childTnLst>
                                    <p:set>
                                      <p:cBhvr>
                                        <p:cTn id="132" dur="1" fill="hold">
                                          <p:stCondLst>
                                            <p:cond delay="0"/>
                                          </p:stCondLst>
                                        </p:cTn>
                                        <p:tgtEl>
                                          <p:spTgt spid="124"/>
                                        </p:tgtEl>
                                        <p:attrNameLst>
                                          <p:attrName>style.visibility</p:attrName>
                                        </p:attrNameLst>
                                      </p:cBhvr>
                                      <p:to>
                                        <p:strVal val="visible"/>
                                      </p:to>
                                    </p:set>
                                    <p:animEffect transition="in" filter="wipe(right)">
                                      <p:cBhvr>
                                        <p:cTn id="133" dur="500"/>
                                        <p:tgtEl>
                                          <p:spTgt spid="124"/>
                                        </p:tgtEl>
                                      </p:cBhvr>
                                    </p:animEffect>
                                  </p:childTnLst>
                                </p:cTn>
                              </p:par>
                              <p:par>
                                <p:cTn id="134" presetID="22" presetClass="entr" presetSubtype="2" fill="hold" nodeType="withEffect">
                                  <p:stCondLst>
                                    <p:cond delay="0"/>
                                  </p:stCondLst>
                                  <p:childTnLst>
                                    <p:set>
                                      <p:cBhvr>
                                        <p:cTn id="135" dur="1" fill="hold">
                                          <p:stCondLst>
                                            <p:cond delay="0"/>
                                          </p:stCondLst>
                                        </p:cTn>
                                        <p:tgtEl>
                                          <p:spTgt spid="61"/>
                                        </p:tgtEl>
                                        <p:attrNameLst>
                                          <p:attrName>style.visibility</p:attrName>
                                        </p:attrNameLst>
                                      </p:cBhvr>
                                      <p:to>
                                        <p:strVal val="visible"/>
                                      </p:to>
                                    </p:set>
                                    <p:animEffect transition="in" filter="wipe(right)">
                                      <p:cBhvr>
                                        <p:cTn id="136" dur="500"/>
                                        <p:tgtEl>
                                          <p:spTgt spid="6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nodeType="clickEffect">
                                  <p:stCondLst>
                                    <p:cond delay="0"/>
                                  </p:stCondLst>
                                  <p:childTnLst>
                                    <p:set>
                                      <p:cBhvr>
                                        <p:cTn id="140" dur="1" fill="hold">
                                          <p:stCondLst>
                                            <p:cond delay="0"/>
                                          </p:stCondLst>
                                        </p:cTn>
                                        <p:tgtEl>
                                          <p:spTgt spid="136"/>
                                        </p:tgtEl>
                                        <p:attrNameLst>
                                          <p:attrName>style.visibility</p:attrName>
                                        </p:attrNameLst>
                                      </p:cBhvr>
                                      <p:to>
                                        <p:strVal val="visible"/>
                                      </p:to>
                                    </p:set>
                                    <p:animEffect transition="in" filter="wipe(right)">
                                      <p:cBhvr>
                                        <p:cTn id="141" dur="500"/>
                                        <p:tgtEl>
                                          <p:spTgt spid="136"/>
                                        </p:tgtEl>
                                      </p:cBhvr>
                                    </p:animEffect>
                                  </p:childTnLst>
                                </p:cTn>
                              </p:par>
                              <p:par>
                                <p:cTn id="142" presetID="22" presetClass="entr" presetSubtype="2" fill="hold" nodeType="withEffect">
                                  <p:stCondLst>
                                    <p:cond delay="0"/>
                                  </p:stCondLst>
                                  <p:childTnLst>
                                    <p:set>
                                      <p:cBhvr>
                                        <p:cTn id="143" dur="1" fill="hold">
                                          <p:stCondLst>
                                            <p:cond delay="0"/>
                                          </p:stCondLst>
                                        </p:cTn>
                                        <p:tgtEl>
                                          <p:spTgt spid="133"/>
                                        </p:tgtEl>
                                        <p:attrNameLst>
                                          <p:attrName>style.visibility</p:attrName>
                                        </p:attrNameLst>
                                      </p:cBhvr>
                                      <p:to>
                                        <p:strVal val="visible"/>
                                      </p:to>
                                    </p:set>
                                    <p:animEffect transition="in" filter="wipe(right)">
                                      <p:cBhvr>
                                        <p:cTn id="144" dur="500"/>
                                        <p:tgtEl>
                                          <p:spTgt spid="133"/>
                                        </p:tgtEl>
                                      </p:cBhvr>
                                    </p:animEffect>
                                  </p:childTnLst>
                                </p:cTn>
                              </p:par>
                              <p:par>
                                <p:cTn id="145" presetID="22" presetClass="entr" presetSubtype="2" fill="hold" nodeType="withEffect">
                                  <p:stCondLst>
                                    <p:cond delay="0"/>
                                  </p:stCondLst>
                                  <p:childTnLst>
                                    <p:set>
                                      <p:cBhvr>
                                        <p:cTn id="146" dur="1" fill="hold">
                                          <p:stCondLst>
                                            <p:cond delay="0"/>
                                          </p:stCondLst>
                                        </p:cTn>
                                        <p:tgtEl>
                                          <p:spTgt spid="127"/>
                                        </p:tgtEl>
                                        <p:attrNameLst>
                                          <p:attrName>style.visibility</p:attrName>
                                        </p:attrNameLst>
                                      </p:cBhvr>
                                      <p:to>
                                        <p:strVal val="visible"/>
                                      </p:to>
                                    </p:set>
                                    <p:animEffect transition="in" filter="wipe(right)">
                                      <p:cBhvr>
                                        <p:cTn id="147" dur="500"/>
                                        <p:tgtEl>
                                          <p:spTgt spid="127"/>
                                        </p:tgtEl>
                                      </p:cBhvr>
                                    </p:animEffect>
                                  </p:childTnLst>
                                </p:cTn>
                              </p:par>
                              <p:par>
                                <p:cTn id="148" presetID="22" presetClass="entr" presetSubtype="2" fill="hold"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wipe(right)">
                                      <p:cBhvr>
                                        <p:cTn id="150" dur="500"/>
                                        <p:tgtEl>
                                          <p:spTgt spid="64"/>
                                        </p:tgtEl>
                                      </p:cBhvr>
                                    </p:animEffect>
                                  </p:childTnLst>
                                </p:cTn>
                              </p:par>
                            </p:childTnLst>
                          </p:cTn>
                        </p:par>
                        <p:par>
                          <p:cTn id="151" fill="hold">
                            <p:stCondLst>
                              <p:cond delay="500"/>
                            </p:stCondLst>
                            <p:childTnLst>
                              <p:par>
                                <p:cTn id="152" presetID="14" presetClass="entr" presetSubtype="10" fill="hold" grpId="0" nodeType="after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randombar(horizontal)">
                                      <p:cBhvr>
                                        <p:cTn id="15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95" grpId="0" animBg="1"/>
      <p:bldP spid="99" grpId="0" animBg="1"/>
      <p:bldP spid="100" grpId="0" animBg="1"/>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パイプライン処理</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6</a:t>
            </a:fld>
            <a:endParaRPr kumimoji="1" lang="ja-JP" altLang="en-US"/>
          </a:p>
        </p:txBody>
      </p:sp>
      <p:sp>
        <p:nvSpPr>
          <p:cNvPr id="6" name="角丸四角形 5"/>
          <p:cNvSpPr/>
          <p:nvPr/>
        </p:nvSpPr>
        <p:spPr>
          <a:xfrm>
            <a:off x="5313294" y="4517697"/>
            <a:ext cx="3251224" cy="1169550"/>
          </a:xfrm>
          <a:prstGeom prst="roundRect">
            <a:avLst>
              <a:gd name="adj" fmla="val 1387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977412" y="4121307"/>
            <a:ext cx="72344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8231124" y="3967418"/>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cxnSp>
        <p:nvCxnSpPr>
          <p:cNvPr id="27" name="直線コネクタ 26"/>
          <p:cNvCxnSpPr/>
          <p:nvPr/>
        </p:nvCxnSpPr>
        <p:spPr>
          <a:xfrm>
            <a:off x="969403" y="3539762"/>
            <a:ext cx="0" cy="3057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26278" y="4245594"/>
            <a:ext cx="643125" cy="307777"/>
          </a:xfrm>
          <a:prstGeom prst="rect">
            <a:avLst/>
          </a:prstGeom>
          <a:noFill/>
        </p:spPr>
        <p:txBody>
          <a:bodyPr wrap="none" rtlCol="0">
            <a:spAutoFit/>
          </a:bodyPr>
          <a:lstStyle/>
          <a:p>
            <a:r>
              <a:rPr lang="ja-JP" altLang="en-US" sz="1400" dirty="0"/>
              <a:t>命令</a:t>
            </a:r>
            <a:r>
              <a:rPr lang="en-US" altLang="ja-JP" sz="1400" dirty="0"/>
              <a:t>1</a:t>
            </a:r>
            <a:endParaRPr kumimoji="1" lang="ja-JP" altLang="en-US" sz="1400" dirty="0"/>
          </a:p>
        </p:txBody>
      </p:sp>
      <p:sp>
        <p:nvSpPr>
          <p:cNvPr id="29" name="テキスト ボックス 28"/>
          <p:cNvSpPr txBox="1"/>
          <p:nvPr/>
        </p:nvSpPr>
        <p:spPr>
          <a:xfrm>
            <a:off x="326278" y="4631170"/>
            <a:ext cx="643125" cy="307777"/>
          </a:xfrm>
          <a:prstGeom prst="rect">
            <a:avLst/>
          </a:prstGeom>
          <a:noFill/>
        </p:spPr>
        <p:txBody>
          <a:bodyPr wrap="none" rtlCol="0">
            <a:spAutoFit/>
          </a:bodyPr>
          <a:lstStyle/>
          <a:p>
            <a:r>
              <a:rPr lang="ja-JP" altLang="en-US" sz="1400" dirty="0"/>
              <a:t>命令</a:t>
            </a:r>
            <a:r>
              <a:rPr lang="en-US" altLang="ja-JP" sz="1400" dirty="0"/>
              <a:t>2</a:t>
            </a:r>
            <a:endParaRPr kumimoji="1" lang="ja-JP" altLang="en-US" sz="1400" dirty="0"/>
          </a:p>
        </p:txBody>
      </p:sp>
      <p:sp>
        <p:nvSpPr>
          <p:cNvPr id="30" name="テキスト ボックス 29"/>
          <p:cNvSpPr txBox="1"/>
          <p:nvPr/>
        </p:nvSpPr>
        <p:spPr>
          <a:xfrm>
            <a:off x="326278" y="4988284"/>
            <a:ext cx="643125" cy="307777"/>
          </a:xfrm>
          <a:prstGeom prst="rect">
            <a:avLst/>
          </a:prstGeom>
          <a:noFill/>
        </p:spPr>
        <p:txBody>
          <a:bodyPr wrap="none" rtlCol="0">
            <a:spAutoFit/>
          </a:bodyPr>
          <a:lstStyle/>
          <a:p>
            <a:r>
              <a:rPr lang="ja-JP" altLang="en-US" sz="1400" dirty="0"/>
              <a:t>命令</a:t>
            </a:r>
            <a:r>
              <a:rPr lang="en-US" altLang="ja-JP" sz="1400" dirty="0"/>
              <a:t>3</a:t>
            </a:r>
            <a:endParaRPr kumimoji="1" lang="ja-JP" altLang="en-US" sz="1400" dirty="0"/>
          </a:p>
        </p:txBody>
      </p:sp>
      <p:cxnSp>
        <p:nvCxnSpPr>
          <p:cNvPr id="31" name="直線コネクタ 30"/>
          <p:cNvCxnSpPr/>
          <p:nvPr/>
        </p:nvCxnSpPr>
        <p:spPr>
          <a:xfrm>
            <a:off x="647840" y="6069705"/>
            <a:ext cx="0" cy="39061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294441" y="6191030"/>
            <a:ext cx="496640" cy="25285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57200" y="3659689"/>
            <a:ext cx="404278" cy="307777"/>
          </a:xfrm>
          <a:prstGeom prst="rect">
            <a:avLst/>
          </a:prstGeom>
          <a:noFill/>
        </p:spPr>
        <p:txBody>
          <a:bodyPr wrap="none" rtlCol="0">
            <a:spAutoFit/>
          </a:bodyPr>
          <a:lstStyle/>
          <a:p>
            <a:r>
              <a:rPr lang="en-US" altLang="ja-JP" sz="1400" dirty="0" err="1"/>
              <a:t>clk</a:t>
            </a:r>
            <a:endParaRPr kumimoji="1" lang="ja-JP" altLang="en-US" sz="1400" dirty="0"/>
          </a:p>
        </p:txBody>
      </p:sp>
      <p:cxnSp>
        <p:nvCxnSpPr>
          <p:cNvPr id="34" name="直線コネクタ 33"/>
          <p:cNvCxnSpPr/>
          <p:nvPr/>
        </p:nvCxnSpPr>
        <p:spPr>
          <a:xfrm flipV="1">
            <a:off x="969403" y="3659689"/>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1176969" y="3650898"/>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61908" y="3659690"/>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403523" y="4517697"/>
            <a:ext cx="692818" cy="1169551"/>
          </a:xfrm>
          <a:prstGeom prst="rect">
            <a:avLst/>
          </a:prstGeom>
          <a:noFill/>
        </p:spPr>
        <p:txBody>
          <a:bodyPr wrap="none" rtlCol="0">
            <a:spAutoFit/>
          </a:bodyPr>
          <a:lstStyle/>
          <a:p>
            <a:r>
              <a:rPr kumimoji="1" lang="en-US" altLang="ja-JP" sz="1400" dirty="0"/>
              <a:t>IF</a:t>
            </a:r>
            <a:r>
              <a:rPr kumimoji="1" lang="ja-JP" altLang="en-US" sz="1400" dirty="0"/>
              <a:t>：</a:t>
            </a:r>
            <a:endParaRPr kumimoji="1" lang="en-US" altLang="ja-JP" sz="1400" dirty="0"/>
          </a:p>
          <a:p>
            <a:r>
              <a:rPr lang="en-US" altLang="ja-JP" sz="1400" dirty="0"/>
              <a:t>ID</a:t>
            </a:r>
            <a:r>
              <a:rPr lang="ja-JP" altLang="en-US" sz="1400" dirty="0"/>
              <a:t>：</a:t>
            </a:r>
            <a:endParaRPr lang="en-US" altLang="ja-JP" sz="1400" dirty="0"/>
          </a:p>
          <a:p>
            <a:r>
              <a:rPr kumimoji="1" lang="en-US" altLang="ja-JP" sz="1400" dirty="0"/>
              <a:t>EX</a:t>
            </a:r>
            <a:r>
              <a:rPr kumimoji="1" lang="ja-JP" altLang="en-US" sz="1400" dirty="0"/>
              <a:t>：</a:t>
            </a:r>
            <a:endParaRPr kumimoji="1" lang="en-US" altLang="ja-JP" sz="1400" dirty="0"/>
          </a:p>
          <a:p>
            <a:r>
              <a:rPr lang="en-US" altLang="ja-JP" sz="1400" dirty="0"/>
              <a:t>MEM</a:t>
            </a:r>
            <a:r>
              <a:rPr lang="ja-JP" altLang="en-US" sz="1400" dirty="0"/>
              <a:t>：</a:t>
            </a:r>
            <a:endParaRPr lang="en-US" altLang="ja-JP" sz="1400" dirty="0"/>
          </a:p>
          <a:p>
            <a:r>
              <a:rPr kumimoji="1" lang="en-US" altLang="ja-JP" sz="1400" dirty="0"/>
              <a:t>WB</a:t>
            </a:r>
            <a:r>
              <a:rPr kumimoji="1" lang="ja-JP" altLang="en-US" sz="1400" dirty="0"/>
              <a:t>：</a:t>
            </a:r>
          </a:p>
        </p:txBody>
      </p:sp>
      <p:sp>
        <p:nvSpPr>
          <p:cNvPr id="49" name="テキスト ボックス 48"/>
          <p:cNvSpPr txBox="1"/>
          <p:nvPr/>
        </p:nvSpPr>
        <p:spPr>
          <a:xfrm>
            <a:off x="5935272" y="4517696"/>
            <a:ext cx="2629246" cy="1169551"/>
          </a:xfrm>
          <a:prstGeom prst="rect">
            <a:avLst/>
          </a:prstGeom>
          <a:noFill/>
        </p:spPr>
        <p:txBody>
          <a:bodyPr wrap="none" rtlCol="0">
            <a:spAutoFit/>
          </a:bodyPr>
          <a:lstStyle/>
          <a:p>
            <a:r>
              <a:rPr kumimoji="1" lang="ja-JP" altLang="en-US" sz="1400" dirty="0"/>
              <a:t>命令フェッチ</a:t>
            </a:r>
            <a:endParaRPr kumimoji="1" lang="en-US" altLang="ja-JP" sz="1400" dirty="0"/>
          </a:p>
          <a:p>
            <a:r>
              <a:rPr lang="ja-JP" altLang="en-US" sz="1400" dirty="0"/>
              <a:t>命令デコード＆レジスタ読み出し</a:t>
            </a:r>
            <a:endParaRPr lang="en-US" altLang="ja-JP" sz="1400" dirty="0"/>
          </a:p>
          <a:p>
            <a:r>
              <a:rPr kumimoji="1" lang="ja-JP" altLang="en-US" sz="1400" dirty="0"/>
              <a:t>実行</a:t>
            </a:r>
            <a:endParaRPr kumimoji="1" lang="en-US" altLang="ja-JP" sz="1400" dirty="0"/>
          </a:p>
          <a:p>
            <a:r>
              <a:rPr lang="ja-JP" altLang="en-US" sz="1400" dirty="0"/>
              <a:t>メモリアクセス</a:t>
            </a:r>
            <a:endParaRPr lang="en-US" altLang="ja-JP" sz="1400" dirty="0"/>
          </a:p>
          <a:p>
            <a:r>
              <a:rPr kumimoji="1" lang="ja-JP" altLang="en-US" sz="1400" dirty="0"/>
              <a:t>レジスタ書き込み</a:t>
            </a:r>
          </a:p>
        </p:txBody>
      </p:sp>
      <p:sp>
        <p:nvSpPr>
          <p:cNvPr id="50" name="正方形/長方形 49"/>
          <p:cNvSpPr/>
          <p:nvPr/>
        </p:nvSpPr>
        <p:spPr>
          <a:xfrm>
            <a:off x="967742" y="4225785"/>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正方形/長方形 50"/>
          <p:cNvSpPr/>
          <p:nvPr/>
        </p:nvSpPr>
        <p:spPr>
          <a:xfrm>
            <a:off x="1403837" y="4225785"/>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2" name="正方形/長方形 51"/>
          <p:cNvSpPr/>
          <p:nvPr/>
        </p:nvSpPr>
        <p:spPr>
          <a:xfrm>
            <a:off x="1840446" y="4225785"/>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3" name="正方形/長方形 52"/>
          <p:cNvSpPr/>
          <p:nvPr/>
        </p:nvSpPr>
        <p:spPr>
          <a:xfrm>
            <a:off x="2277692" y="4225785"/>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4" name="正方形/長方形 53"/>
          <p:cNvSpPr/>
          <p:nvPr/>
        </p:nvSpPr>
        <p:spPr>
          <a:xfrm>
            <a:off x="2713357" y="4225785"/>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5" name="テキスト ボックス 54"/>
          <p:cNvSpPr txBox="1"/>
          <p:nvPr/>
        </p:nvSpPr>
        <p:spPr>
          <a:xfrm>
            <a:off x="1034880" y="4261495"/>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56" name="テキスト ボックス 55"/>
          <p:cNvSpPr txBox="1"/>
          <p:nvPr/>
        </p:nvSpPr>
        <p:spPr>
          <a:xfrm>
            <a:off x="1451689" y="4262975"/>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57" name="テキスト ボックス 56"/>
          <p:cNvSpPr txBox="1"/>
          <p:nvPr/>
        </p:nvSpPr>
        <p:spPr>
          <a:xfrm>
            <a:off x="1872532" y="4262975"/>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58" name="テキスト ボックス 57"/>
          <p:cNvSpPr txBox="1"/>
          <p:nvPr/>
        </p:nvSpPr>
        <p:spPr>
          <a:xfrm>
            <a:off x="2229446" y="4262975"/>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59" name="テキスト ボックス 58"/>
          <p:cNvSpPr txBox="1"/>
          <p:nvPr/>
        </p:nvSpPr>
        <p:spPr>
          <a:xfrm>
            <a:off x="2720626" y="4262975"/>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100" name="テキスト ボックス 99"/>
          <p:cNvSpPr txBox="1"/>
          <p:nvPr/>
        </p:nvSpPr>
        <p:spPr>
          <a:xfrm>
            <a:off x="322238" y="5364897"/>
            <a:ext cx="643125" cy="307777"/>
          </a:xfrm>
          <a:prstGeom prst="rect">
            <a:avLst/>
          </a:prstGeom>
          <a:noFill/>
        </p:spPr>
        <p:txBody>
          <a:bodyPr wrap="none" rtlCol="0">
            <a:spAutoFit/>
          </a:bodyPr>
          <a:lstStyle/>
          <a:p>
            <a:r>
              <a:rPr lang="ja-JP" altLang="en-US" sz="1400" dirty="0"/>
              <a:t>命令</a:t>
            </a:r>
            <a:r>
              <a:rPr lang="en-US" altLang="ja-JP" sz="1400" dirty="0"/>
              <a:t>4</a:t>
            </a:r>
            <a:endParaRPr kumimoji="1" lang="ja-JP" altLang="en-US" sz="1400" dirty="0"/>
          </a:p>
        </p:txBody>
      </p:sp>
      <p:sp>
        <p:nvSpPr>
          <p:cNvPr id="101" name="テキスト ボックス 100"/>
          <p:cNvSpPr txBox="1"/>
          <p:nvPr/>
        </p:nvSpPr>
        <p:spPr>
          <a:xfrm>
            <a:off x="322237" y="5724437"/>
            <a:ext cx="643125" cy="307777"/>
          </a:xfrm>
          <a:prstGeom prst="rect">
            <a:avLst/>
          </a:prstGeom>
          <a:noFill/>
        </p:spPr>
        <p:txBody>
          <a:bodyPr wrap="none" rtlCol="0">
            <a:spAutoFit/>
          </a:bodyPr>
          <a:lstStyle/>
          <a:p>
            <a:r>
              <a:rPr lang="ja-JP" altLang="en-US" sz="1400" dirty="0"/>
              <a:t>命令</a:t>
            </a:r>
            <a:r>
              <a:rPr lang="en-US" altLang="ja-JP" sz="1400" dirty="0"/>
              <a:t>5</a:t>
            </a:r>
            <a:endParaRPr kumimoji="1" lang="ja-JP" altLang="en-US" sz="1400" dirty="0"/>
          </a:p>
        </p:txBody>
      </p:sp>
      <p:sp>
        <p:nvSpPr>
          <p:cNvPr id="113" name="正方形/長方形 112"/>
          <p:cNvSpPr/>
          <p:nvPr/>
        </p:nvSpPr>
        <p:spPr>
          <a:xfrm>
            <a:off x="1404938" y="4588017"/>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4" name="正方形/長方形 113"/>
          <p:cNvSpPr/>
          <p:nvPr/>
        </p:nvSpPr>
        <p:spPr>
          <a:xfrm>
            <a:off x="1841033" y="4588017"/>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5" name="正方形/長方形 114"/>
          <p:cNvSpPr/>
          <p:nvPr/>
        </p:nvSpPr>
        <p:spPr>
          <a:xfrm>
            <a:off x="2277642" y="4588017"/>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6" name="正方形/長方形 115"/>
          <p:cNvSpPr/>
          <p:nvPr/>
        </p:nvSpPr>
        <p:spPr>
          <a:xfrm>
            <a:off x="2714888" y="4588017"/>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7" name="正方形/長方形 116"/>
          <p:cNvSpPr/>
          <p:nvPr/>
        </p:nvSpPr>
        <p:spPr>
          <a:xfrm>
            <a:off x="3150553" y="4588017"/>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8" name="テキスト ボックス 117"/>
          <p:cNvSpPr txBox="1"/>
          <p:nvPr/>
        </p:nvSpPr>
        <p:spPr>
          <a:xfrm>
            <a:off x="1472076" y="4623727"/>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119" name="テキスト ボックス 118"/>
          <p:cNvSpPr txBox="1"/>
          <p:nvPr/>
        </p:nvSpPr>
        <p:spPr>
          <a:xfrm>
            <a:off x="1888885" y="4625207"/>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120" name="テキスト ボックス 119"/>
          <p:cNvSpPr txBox="1"/>
          <p:nvPr/>
        </p:nvSpPr>
        <p:spPr>
          <a:xfrm>
            <a:off x="2309728" y="4625207"/>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121" name="テキスト ボックス 120"/>
          <p:cNvSpPr txBox="1"/>
          <p:nvPr/>
        </p:nvSpPr>
        <p:spPr>
          <a:xfrm>
            <a:off x="2666642" y="4625207"/>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122" name="テキスト ボックス 121"/>
          <p:cNvSpPr txBox="1"/>
          <p:nvPr/>
        </p:nvSpPr>
        <p:spPr>
          <a:xfrm>
            <a:off x="3157822" y="4625207"/>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123" name="正方形/長方形 122"/>
          <p:cNvSpPr/>
          <p:nvPr/>
        </p:nvSpPr>
        <p:spPr>
          <a:xfrm>
            <a:off x="1841900" y="4951094"/>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4" name="正方形/長方形 123"/>
          <p:cNvSpPr/>
          <p:nvPr/>
        </p:nvSpPr>
        <p:spPr>
          <a:xfrm>
            <a:off x="2277995" y="4951094"/>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5" name="正方形/長方形 124"/>
          <p:cNvSpPr/>
          <p:nvPr/>
        </p:nvSpPr>
        <p:spPr>
          <a:xfrm>
            <a:off x="2714604" y="4951094"/>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6" name="正方形/長方形 125"/>
          <p:cNvSpPr/>
          <p:nvPr/>
        </p:nvSpPr>
        <p:spPr>
          <a:xfrm>
            <a:off x="3151850" y="4951094"/>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7" name="正方形/長方形 126"/>
          <p:cNvSpPr/>
          <p:nvPr/>
        </p:nvSpPr>
        <p:spPr>
          <a:xfrm>
            <a:off x="3587515" y="4951094"/>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8" name="テキスト ボックス 127"/>
          <p:cNvSpPr txBox="1"/>
          <p:nvPr/>
        </p:nvSpPr>
        <p:spPr>
          <a:xfrm>
            <a:off x="1909038" y="4986804"/>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129" name="テキスト ボックス 128"/>
          <p:cNvSpPr txBox="1"/>
          <p:nvPr/>
        </p:nvSpPr>
        <p:spPr>
          <a:xfrm>
            <a:off x="2325847" y="4988284"/>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130" name="テキスト ボックス 129"/>
          <p:cNvSpPr txBox="1"/>
          <p:nvPr/>
        </p:nvSpPr>
        <p:spPr>
          <a:xfrm>
            <a:off x="2746690" y="4988284"/>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131" name="テキスト ボックス 130"/>
          <p:cNvSpPr txBox="1"/>
          <p:nvPr/>
        </p:nvSpPr>
        <p:spPr>
          <a:xfrm>
            <a:off x="3103604" y="4988284"/>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132" name="テキスト ボックス 131"/>
          <p:cNvSpPr txBox="1"/>
          <p:nvPr/>
        </p:nvSpPr>
        <p:spPr>
          <a:xfrm>
            <a:off x="3594784" y="4988284"/>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133" name="正方形/長方形 132"/>
          <p:cNvSpPr/>
          <p:nvPr/>
        </p:nvSpPr>
        <p:spPr>
          <a:xfrm>
            <a:off x="2281054" y="5315078"/>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4" name="正方形/長方形 133"/>
          <p:cNvSpPr/>
          <p:nvPr/>
        </p:nvSpPr>
        <p:spPr>
          <a:xfrm>
            <a:off x="2717149" y="5315078"/>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5" name="正方形/長方形 134"/>
          <p:cNvSpPr/>
          <p:nvPr/>
        </p:nvSpPr>
        <p:spPr>
          <a:xfrm>
            <a:off x="3153758" y="5315078"/>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6" name="正方形/長方形 135"/>
          <p:cNvSpPr/>
          <p:nvPr/>
        </p:nvSpPr>
        <p:spPr>
          <a:xfrm>
            <a:off x="3591004" y="5315078"/>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7" name="正方形/長方形 136"/>
          <p:cNvSpPr/>
          <p:nvPr/>
        </p:nvSpPr>
        <p:spPr>
          <a:xfrm>
            <a:off x="4026669" y="5315078"/>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8" name="テキスト ボックス 137"/>
          <p:cNvSpPr txBox="1"/>
          <p:nvPr/>
        </p:nvSpPr>
        <p:spPr>
          <a:xfrm>
            <a:off x="2348192" y="5350788"/>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139" name="テキスト ボックス 138"/>
          <p:cNvSpPr txBox="1"/>
          <p:nvPr/>
        </p:nvSpPr>
        <p:spPr>
          <a:xfrm>
            <a:off x="2765001" y="5352268"/>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140" name="テキスト ボックス 139"/>
          <p:cNvSpPr txBox="1"/>
          <p:nvPr/>
        </p:nvSpPr>
        <p:spPr>
          <a:xfrm>
            <a:off x="3185844" y="5352268"/>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141" name="テキスト ボックス 140"/>
          <p:cNvSpPr txBox="1"/>
          <p:nvPr/>
        </p:nvSpPr>
        <p:spPr>
          <a:xfrm>
            <a:off x="3542758" y="5352268"/>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142" name="テキスト ボックス 141"/>
          <p:cNvSpPr txBox="1"/>
          <p:nvPr/>
        </p:nvSpPr>
        <p:spPr>
          <a:xfrm>
            <a:off x="4033938" y="5352268"/>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143" name="正方形/長方形 142"/>
          <p:cNvSpPr/>
          <p:nvPr/>
        </p:nvSpPr>
        <p:spPr>
          <a:xfrm>
            <a:off x="2717032" y="5679062"/>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4" name="正方形/長方形 143"/>
          <p:cNvSpPr/>
          <p:nvPr/>
        </p:nvSpPr>
        <p:spPr>
          <a:xfrm>
            <a:off x="3153127" y="5679062"/>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5" name="正方形/長方形 144"/>
          <p:cNvSpPr/>
          <p:nvPr/>
        </p:nvSpPr>
        <p:spPr>
          <a:xfrm>
            <a:off x="3589736" y="5679062"/>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6" name="正方形/長方形 145"/>
          <p:cNvSpPr/>
          <p:nvPr/>
        </p:nvSpPr>
        <p:spPr>
          <a:xfrm>
            <a:off x="4026982" y="5679062"/>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7" name="正方形/長方形 146"/>
          <p:cNvSpPr/>
          <p:nvPr/>
        </p:nvSpPr>
        <p:spPr>
          <a:xfrm>
            <a:off x="4462647" y="5679062"/>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8" name="テキスト ボックス 147"/>
          <p:cNvSpPr txBox="1"/>
          <p:nvPr/>
        </p:nvSpPr>
        <p:spPr>
          <a:xfrm>
            <a:off x="2784170" y="5714772"/>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149" name="テキスト ボックス 148"/>
          <p:cNvSpPr txBox="1"/>
          <p:nvPr/>
        </p:nvSpPr>
        <p:spPr>
          <a:xfrm>
            <a:off x="3200979" y="5716252"/>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150" name="テキスト ボックス 149"/>
          <p:cNvSpPr txBox="1"/>
          <p:nvPr/>
        </p:nvSpPr>
        <p:spPr>
          <a:xfrm>
            <a:off x="3621822" y="5716252"/>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151" name="テキスト ボックス 150"/>
          <p:cNvSpPr txBox="1"/>
          <p:nvPr/>
        </p:nvSpPr>
        <p:spPr>
          <a:xfrm>
            <a:off x="3978736" y="5716252"/>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152" name="テキスト ボックス 151"/>
          <p:cNvSpPr txBox="1"/>
          <p:nvPr/>
        </p:nvSpPr>
        <p:spPr>
          <a:xfrm>
            <a:off x="4469916" y="5716252"/>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cxnSp>
        <p:nvCxnSpPr>
          <p:cNvPr id="154" name="直線コネクタ 153"/>
          <p:cNvCxnSpPr/>
          <p:nvPr/>
        </p:nvCxnSpPr>
        <p:spPr>
          <a:xfrm>
            <a:off x="1176969" y="3961175"/>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flipV="1">
            <a:off x="1414111" y="3662189"/>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V="1">
            <a:off x="1621677" y="3653398"/>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1406616" y="3662190"/>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1621677" y="3963675"/>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V="1">
            <a:off x="1858819" y="3663486"/>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2066385" y="3654695"/>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1851324" y="3663487"/>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a:off x="2066385" y="3964972"/>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flipV="1">
            <a:off x="2283541" y="3662189"/>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V="1">
            <a:off x="2491107" y="3653398"/>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2276046" y="3662190"/>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2491107" y="3963675"/>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2728249" y="3664689"/>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V="1">
            <a:off x="2935815" y="3655898"/>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2720754" y="3664690"/>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2935815" y="3966175"/>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V="1">
            <a:off x="3172957" y="3665986"/>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3380523" y="3657195"/>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3165462" y="3665987"/>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3380523" y="3967472"/>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3610171" y="3670981"/>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3817737" y="3662190"/>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3602676" y="3670982"/>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3817737" y="3972467"/>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flipV="1">
            <a:off x="4054879" y="3673481"/>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4262445" y="3664690"/>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4047384" y="3673482"/>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4262445" y="3974967"/>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V="1">
            <a:off x="4499587" y="3674778"/>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4707153" y="3665987"/>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4492092" y="3674779"/>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4707153" y="3976264"/>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flipV="1">
            <a:off x="4921809" y="3675976"/>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flipV="1">
            <a:off x="5129375" y="3667185"/>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4914314" y="3675977"/>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5129375" y="3977462"/>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flipV="1">
            <a:off x="5366517" y="3678476"/>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flipV="1">
            <a:off x="5574083" y="3669685"/>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a:off x="5359022" y="3678477"/>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a:off x="5574083" y="3979962"/>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flipV="1">
            <a:off x="5811225" y="3679773"/>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V="1">
            <a:off x="6018791" y="3670982"/>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5803730" y="3679774"/>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6018791" y="3981259"/>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flipV="1">
            <a:off x="6255935" y="3687484"/>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flipV="1">
            <a:off x="6463501" y="3678693"/>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a:off x="6248440" y="3687485"/>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6463501" y="3988970"/>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flipV="1">
            <a:off x="6700643" y="3689984"/>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flipV="1">
            <a:off x="6908209" y="3681193"/>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a:off x="6693148" y="3689985"/>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6908209" y="3991470"/>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flipV="1">
            <a:off x="7145351" y="3691281"/>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flipV="1">
            <a:off x="7352917" y="3682490"/>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7137856" y="3691282"/>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a:off x="7352917" y="3992767"/>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flipV="1">
            <a:off x="7582564" y="3686064"/>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V="1">
            <a:off x="7790130" y="3677273"/>
            <a:ext cx="0" cy="307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a:off x="7575069" y="3686065"/>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7790130" y="3987550"/>
            <a:ext cx="226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588366" y="1124744"/>
            <a:ext cx="8664154" cy="2394502"/>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処理を</a:t>
            </a:r>
            <a:r>
              <a:rPr lang="ja-JP" altLang="en-US" sz="2400" dirty="0">
                <a:solidFill>
                  <a:srgbClr val="C00000"/>
                </a:solidFill>
                <a:latin typeface="游ゴシック Medium" panose="020B0500000000000000" pitchFamily="50" charset="-128"/>
                <a:ea typeface="游ゴシック Medium" panose="020B0500000000000000" pitchFamily="50" charset="-128"/>
              </a:rPr>
              <a:t>複数のパイプラインステージ</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に分割</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機能的に分割しやすい部分で分割</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各ステージ</a:t>
            </a:r>
            <a:r>
              <a:rPr lang="ja-JP" altLang="en-US" sz="2000" dirty="0">
                <a:solidFill>
                  <a:srgbClr val="C00000"/>
                </a:solidFill>
                <a:latin typeface="游ゴシック Medium" panose="020B0500000000000000" pitchFamily="50" charset="-128"/>
                <a:ea typeface="游ゴシック Medium" panose="020B0500000000000000" pitchFamily="50" charset="-128"/>
              </a:rPr>
              <a:t>の回路遅延がなるべく等しく</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なるように分割</a:t>
            </a:r>
          </a:p>
          <a:p>
            <a:pPr marL="800100" lvl="1" indent="-342900">
              <a:lnSpc>
                <a:spcPct val="120000"/>
              </a:lnSpc>
              <a:spcAft>
                <a:spcPts val="600"/>
              </a:spcAft>
              <a:buFont typeface="Wingdings" panose="05000000000000000000" pitchFamily="2" charset="2"/>
              <a:buChar char="p"/>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例： </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IF, ID, EX, MEM, WD </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の </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5 </a:t>
            </a:r>
            <a:r>
              <a:rPr lang="ja-JP" altLang="en-US" sz="2000"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つの</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ステージに分割</a:t>
            </a:r>
          </a:p>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流れ作業によってプログラムを実行</a:t>
            </a:r>
          </a:p>
        </p:txBody>
      </p:sp>
    </p:spTree>
    <p:extLst>
      <p:ext uri="{BB962C8B-B14F-4D97-AF65-F5344CB8AC3E}">
        <p14:creationId xmlns:p14="http://schemas.microsoft.com/office/powerpoint/2010/main" val="103742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線コネクタ 108"/>
          <p:cNvCxnSpPr/>
          <p:nvPr/>
        </p:nvCxnSpPr>
        <p:spPr>
          <a:xfrm>
            <a:off x="968889" y="4111630"/>
            <a:ext cx="0" cy="2413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965362" y="1603002"/>
            <a:ext cx="0" cy="1732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非パイプライン </a:t>
            </a:r>
            <a:r>
              <a:rPr lang="en-US" altLang="ja-JP" dirty="0"/>
              <a:t>vs </a:t>
            </a:r>
            <a:r>
              <a:rPr lang="ja-JP" altLang="en-US" dirty="0"/>
              <a:t>パイプライン</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7</a:t>
            </a:fld>
            <a:endParaRPr kumimoji="1" lang="ja-JP" altLang="en-US"/>
          </a:p>
        </p:txBody>
      </p:sp>
      <p:cxnSp>
        <p:nvCxnSpPr>
          <p:cNvPr id="7" name="直線矢印コネクタ 6"/>
          <p:cNvCxnSpPr/>
          <p:nvPr/>
        </p:nvCxnSpPr>
        <p:spPr>
          <a:xfrm>
            <a:off x="969917" y="4101764"/>
            <a:ext cx="66788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234652" y="3783074"/>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sp>
        <p:nvSpPr>
          <p:cNvPr id="9" name="テキスト ボックス 8"/>
          <p:cNvSpPr txBox="1"/>
          <p:nvPr/>
        </p:nvSpPr>
        <p:spPr>
          <a:xfrm>
            <a:off x="326278" y="4226051"/>
            <a:ext cx="643125" cy="307777"/>
          </a:xfrm>
          <a:prstGeom prst="rect">
            <a:avLst/>
          </a:prstGeom>
          <a:noFill/>
        </p:spPr>
        <p:txBody>
          <a:bodyPr wrap="none" rtlCol="0">
            <a:spAutoFit/>
          </a:bodyPr>
          <a:lstStyle/>
          <a:p>
            <a:r>
              <a:rPr lang="ja-JP" altLang="en-US" sz="1400" dirty="0"/>
              <a:t>命令</a:t>
            </a:r>
            <a:r>
              <a:rPr lang="en-US" altLang="ja-JP" sz="1400" dirty="0"/>
              <a:t>1</a:t>
            </a:r>
            <a:endParaRPr kumimoji="1" lang="ja-JP" altLang="en-US" sz="1400" dirty="0"/>
          </a:p>
        </p:txBody>
      </p:sp>
      <p:sp>
        <p:nvSpPr>
          <p:cNvPr id="10" name="テキスト ボックス 9"/>
          <p:cNvSpPr txBox="1"/>
          <p:nvPr/>
        </p:nvSpPr>
        <p:spPr>
          <a:xfrm>
            <a:off x="326278" y="4611627"/>
            <a:ext cx="643125" cy="307777"/>
          </a:xfrm>
          <a:prstGeom prst="rect">
            <a:avLst/>
          </a:prstGeom>
          <a:noFill/>
        </p:spPr>
        <p:txBody>
          <a:bodyPr wrap="none" rtlCol="0">
            <a:spAutoFit/>
          </a:bodyPr>
          <a:lstStyle/>
          <a:p>
            <a:r>
              <a:rPr lang="ja-JP" altLang="en-US" sz="1400" dirty="0"/>
              <a:t>命令</a:t>
            </a:r>
            <a:r>
              <a:rPr lang="en-US" altLang="ja-JP" sz="1400" dirty="0"/>
              <a:t>2</a:t>
            </a:r>
            <a:endParaRPr kumimoji="1" lang="ja-JP" altLang="en-US" sz="1400" dirty="0"/>
          </a:p>
        </p:txBody>
      </p:sp>
      <p:sp>
        <p:nvSpPr>
          <p:cNvPr id="11" name="テキスト ボックス 10"/>
          <p:cNvSpPr txBox="1"/>
          <p:nvPr/>
        </p:nvSpPr>
        <p:spPr>
          <a:xfrm>
            <a:off x="326278" y="4968741"/>
            <a:ext cx="643125" cy="307777"/>
          </a:xfrm>
          <a:prstGeom prst="rect">
            <a:avLst/>
          </a:prstGeom>
          <a:noFill/>
        </p:spPr>
        <p:txBody>
          <a:bodyPr wrap="none" rtlCol="0">
            <a:spAutoFit/>
          </a:bodyPr>
          <a:lstStyle/>
          <a:p>
            <a:r>
              <a:rPr lang="ja-JP" altLang="en-US" sz="1400" dirty="0"/>
              <a:t>命令</a:t>
            </a:r>
            <a:r>
              <a:rPr lang="en-US" altLang="ja-JP" sz="1400" dirty="0"/>
              <a:t>3</a:t>
            </a:r>
            <a:endParaRPr kumimoji="1" lang="ja-JP" altLang="en-US" sz="1400" dirty="0"/>
          </a:p>
        </p:txBody>
      </p:sp>
      <p:cxnSp>
        <p:nvCxnSpPr>
          <p:cNvPr id="12" name="直線コネクタ 11"/>
          <p:cNvCxnSpPr/>
          <p:nvPr/>
        </p:nvCxnSpPr>
        <p:spPr>
          <a:xfrm>
            <a:off x="647840" y="6050162"/>
            <a:ext cx="0" cy="39061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294441" y="6171487"/>
            <a:ext cx="496640" cy="25285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967742" y="4206242"/>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正方形/長方形 16"/>
          <p:cNvSpPr/>
          <p:nvPr/>
        </p:nvSpPr>
        <p:spPr>
          <a:xfrm>
            <a:off x="1403837" y="4206242"/>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 name="正方形/長方形 17"/>
          <p:cNvSpPr/>
          <p:nvPr/>
        </p:nvSpPr>
        <p:spPr>
          <a:xfrm>
            <a:off x="1840446" y="4206242"/>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正方形/長方形 18"/>
          <p:cNvSpPr/>
          <p:nvPr/>
        </p:nvSpPr>
        <p:spPr>
          <a:xfrm>
            <a:off x="2277692" y="4206242"/>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 name="正方形/長方形 19"/>
          <p:cNvSpPr/>
          <p:nvPr/>
        </p:nvSpPr>
        <p:spPr>
          <a:xfrm>
            <a:off x="2713357" y="4206242"/>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テキスト ボックス 20"/>
          <p:cNvSpPr txBox="1"/>
          <p:nvPr/>
        </p:nvSpPr>
        <p:spPr>
          <a:xfrm>
            <a:off x="1034880" y="4241952"/>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22" name="テキスト ボックス 21"/>
          <p:cNvSpPr txBox="1"/>
          <p:nvPr/>
        </p:nvSpPr>
        <p:spPr>
          <a:xfrm>
            <a:off x="1451689" y="4243432"/>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23" name="テキスト ボックス 22"/>
          <p:cNvSpPr txBox="1"/>
          <p:nvPr/>
        </p:nvSpPr>
        <p:spPr>
          <a:xfrm>
            <a:off x="1872532" y="4243432"/>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24" name="テキスト ボックス 23"/>
          <p:cNvSpPr txBox="1"/>
          <p:nvPr/>
        </p:nvSpPr>
        <p:spPr>
          <a:xfrm>
            <a:off x="2229446" y="4243432"/>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25" name="テキスト ボックス 24"/>
          <p:cNvSpPr txBox="1"/>
          <p:nvPr/>
        </p:nvSpPr>
        <p:spPr>
          <a:xfrm>
            <a:off x="2720626" y="4243432"/>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26" name="テキスト ボックス 25"/>
          <p:cNvSpPr txBox="1"/>
          <p:nvPr/>
        </p:nvSpPr>
        <p:spPr>
          <a:xfrm>
            <a:off x="322238" y="5345354"/>
            <a:ext cx="643125" cy="307777"/>
          </a:xfrm>
          <a:prstGeom prst="rect">
            <a:avLst/>
          </a:prstGeom>
          <a:noFill/>
        </p:spPr>
        <p:txBody>
          <a:bodyPr wrap="none" rtlCol="0">
            <a:spAutoFit/>
          </a:bodyPr>
          <a:lstStyle/>
          <a:p>
            <a:r>
              <a:rPr lang="ja-JP" altLang="en-US" sz="1400" dirty="0"/>
              <a:t>命令</a:t>
            </a:r>
            <a:r>
              <a:rPr lang="en-US" altLang="ja-JP" sz="1400" dirty="0"/>
              <a:t>4</a:t>
            </a:r>
            <a:endParaRPr kumimoji="1" lang="ja-JP" altLang="en-US" sz="1400" dirty="0"/>
          </a:p>
        </p:txBody>
      </p:sp>
      <p:sp>
        <p:nvSpPr>
          <p:cNvPr id="27" name="テキスト ボックス 26"/>
          <p:cNvSpPr txBox="1"/>
          <p:nvPr/>
        </p:nvSpPr>
        <p:spPr>
          <a:xfrm>
            <a:off x="322237" y="5704894"/>
            <a:ext cx="643125" cy="307777"/>
          </a:xfrm>
          <a:prstGeom prst="rect">
            <a:avLst/>
          </a:prstGeom>
          <a:noFill/>
        </p:spPr>
        <p:txBody>
          <a:bodyPr wrap="none" rtlCol="0">
            <a:spAutoFit/>
          </a:bodyPr>
          <a:lstStyle/>
          <a:p>
            <a:r>
              <a:rPr lang="ja-JP" altLang="en-US" sz="1400" dirty="0"/>
              <a:t>命令</a:t>
            </a:r>
            <a:r>
              <a:rPr lang="en-US" altLang="ja-JP" sz="1400" dirty="0"/>
              <a:t>5</a:t>
            </a:r>
            <a:endParaRPr kumimoji="1" lang="ja-JP" altLang="en-US" sz="1400" dirty="0"/>
          </a:p>
        </p:txBody>
      </p:sp>
      <p:sp>
        <p:nvSpPr>
          <p:cNvPr id="28" name="正方形/長方形 27"/>
          <p:cNvSpPr/>
          <p:nvPr/>
        </p:nvSpPr>
        <p:spPr>
          <a:xfrm>
            <a:off x="1404938" y="4568474"/>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9" name="正方形/長方形 28"/>
          <p:cNvSpPr/>
          <p:nvPr/>
        </p:nvSpPr>
        <p:spPr>
          <a:xfrm>
            <a:off x="1841033" y="4568474"/>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正方形/長方形 29"/>
          <p:cNvSpPr/>
          <p:nvPr/>
        </p:nvSpPr>
        <p:spPr>
          <a:xfrm>
            <a:off x="2277642" y="4568474"/>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正方形/長方形 30"/>
          <p:cNvSpPr/>
          <p:nvPr/>
        </p:nvSpPr>
        <p:spPr>
          <a:xfrm>
            <a:off x="2714888" y="4568474"/>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正方形/長方形 31"/>
          <p:cNvSpPr/>
          <p:nvPr/>
        </p:nvSpPr>
        <p:spPr>
          <a:xfrm>
            <a:off x="3150553" y="4568474"/>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テキスト ボックス 32"/>
          <p:cNvSpPr txBox="1"/>
          <p:nvPr/>
        </p:nvSpPr>
        <p:spPr>
          <a:xfrm>
            <a:off x="1472076" y="4604184"/>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34" name="テキスト ボックス 33"/>
          <p:cNvSpPr txBox="1"/>
          <p:nvPr/>
        </p:nvSpPr>
        <p:spPr>
          <a:xfrm>
            <a:off x="1888885" y="4605664"/>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35" name="テキスト ボックス 34"/>
          <p:cNvSpPr txBox="1"/>
          <p:nvPr/>
        </p:nvSpPr>
        <p:spPr>
          <a:xfrm>
            <a:off x="2309728" y="4605664"/>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36" name="テキスト ボックス 35"/>
          <p:cNvSpPr txBox="1"/>
          <p:nvPr/>
        </p:nvSpPr>
        <p:spPr>
          <a:xfrm>
            <a:off x="2666642" y="4605664"/>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37" name="テキスト ボックス 36"/>
          <p:cNvSpPr txBox="1"/>
          <p:nvPr/>
        </p:nvSpPr>
        <p:spPr>
          <a:xfrm>
            <a:off x="3157822" y="4605664"/>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38" name="正方形/長方形 37"/>
          <p:cNvSpPr/>
          <p:nvPr/>
        </p:nvSpPr>
        <p:spPr>
          <a:xfrm>
            <a:off x="1841900" y="4931551"/>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9" name="正方形/長方形 38"/>
          <p:cNvSpPr/>
          <p:nvPr/>
        </p:nvSpPr>
        <p:spPr>
          <a:xfrm>
            <a:off x="2277995" y="4931551"/>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0" name="正方形/長方形 39"/>
          <p:cNvSpPr/>
          <p:nvPr/>
        </p:nvSpPr>
        <p:spPr>
          <a:xfrm>
            <a:off x="2714604" y="4931551"/>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1" name="正方形/長方形 40"/>
          <p:cNvSpPr/>
          <p:nvPr/>
        </p:nvSpPr>
        <p:spPr>
          <a:xfrm>
            <a:off x="3151850" y="4931551"/>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正方形/長方形 41"/>
          <p:cNvSpPr/>
          <p:nvPr/>
        </p:nvSpPr>
        <p:spPr>
          <a:xfrm>
            <a:off x="3587515" y="4931551"/>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テキスト ボックス 42"/>
          <p:cNvSpPr txBox="1"/>
          <p:nvPr/>
        </p:nvSpPr>
        <p:spPr>
          <a:xfrm>
            <a:off x="1909038" y="4967261"/>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44" name="テキスト ボックス 43"/>
          <p:cNvSpPr txBox="1"/>
          <p:nvPr/>
        </p:nvSpPr>
        <p:spPr>
          <a:xfrm>
            <a:off x="2325847" y="4968741"/>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45" name="テキスト ボックス 44"/>
          <p:cNvSpPr txBox="1"/>
          <p:nvPr/>
        </p:nvSpPr>
        <p:spPr>
          <a:xfrm>
            <a:off x="2746690" y="4968741"/>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46" name="テキスト ボックス 45"/>
          <p:cNvSpPr txBox="1"/>
          <p:nvPr/>
        </p:nvSpPr>
        <p:spPr>
          <a:xfrm>
            <a:off x="3103604" y="4968741"/>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47" name="テキスト ボックス 46"/>
          <p:cNvSpPr txBox="1"/>
          <p:nvPr/>
        </p:nvSpPr>
        <p:spPr>
          <a:xfrm>
            <a:off x="3594784" y="4968741"/>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48" name="正方形/長方形 47"/>
          <p:cNvSpPr/>
          <p:nvPr/>
        </p:nvSpPr>
        <p:spPr>
          <a:xfrm>
            <a:off x="2281054" y="5295535"/>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9" name="正方形/長方形 48"/>
          <p:cNvSpPr/>
          <p:nvPr/>
        </p:nvSpPr>
        <p:spPr>
          <a:xfrm>
            <a:off x="2717149" y="5295535"/>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0" name="正方形/長方形 49"/>
          <p:cNvSpPr/>
          <p:nvPr/>
        </p:nvSpPr>
        <p:spPr>
          <a:xfrm>
            <a:off x="3153758" y="5295535"/>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正方形/長方形 50"/>
          <p:cNvSpPr/>
          <p:nvPr/>
        </p:nvSpPr>
        <p:spPr>
          <a:xfrm>
            <a:off x="3591004" y="5295535"/>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2" name="正方形/長方形 51"/>
          <p:cNvSpPr/>
          <p:nvPr/>
        </p:nvSpPr>
        <p:spPr>
          <a:xfrm>
            <a:off x="4026669" y="5295535"/>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3" name="テキスト ボックス 52"/>
          <p:cNvSpPr txBox="1"/>
          <p:nvPr/>
        </p:nvSpPr>
        <p:spPr>
          <a:xfrm>
            <a:off x="2348192" y="5331245"/>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54" name="テキスト ボックス 53"/>
          <p:cNvSpPr txBox="1"/>
          <p:nvPr/>
        </p:nvSpPr>
        <p:spPr>
          <a:xfrm>
            <a:off x="2765001" y="5332725"/>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55" name="テキスト ボックス 54"/>
          <p:cNvSpPr txBox="1"/>
          <p:nvPr/>
        </p:nvSpPr>
        <p:spPr>
          <a:xfrm>
            <a:off x="3185844" y="5332725"/>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56" name="テキスト ボックス 55"/>
          <p:cNvSpPr txBox="1"/>
          <p:nvPr/>
        </p:nvSpPr>
        <p:spPr>
          <a:xfrm>
            <a:off x="3542758" y="5332725"/>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57" name="テキスト ボックス 56"/>
          <p:cNvSpPr txBox="1"/>
          <p:nvPr/>
        </p:nvSpPr>
        <p:spPr>
          <a:xfrm>
            <a:off x="4033938" y="5332725"/>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58" name="正方形/長方形 57"/>
          <p:cNvSpPr/>
          <p:nvPr/>
        </p:nvSpPr>
        <p:spPr>
          <a:xfrm>
            <a:off x="2717032" y="5659519"/>
            <a:ext cx="437196" cy="363984"/>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9" name="正方形/長方形 58"/>
          <p:cNvSpPr/>
          <p:nvPr/>
        </p:nvSpPr>
        <p:spPr>
          <a:xfrm>
            <a:off x="3153127" y="5659519"/>
            <a:ext cx="437196" cy="363984"/>
          </a:xfrm>
          <a:prstGeom prst="rect">
            <a:avLst/>
          </a:prstGeom>
          <a:solidFill>
            <a:srgbClr val="D1E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0" name="正方形/長方形 59"/>
          <p:cNvSpPr/>
          <p:nvPr/>
        </p:nvSpPr>
        <p:spPr>
          <a:xfrm>
            <a:off x="3589736" y="5659519"/>
            <a:ext cx="437196" cy="363984"/>
          </a:xfrm>
          <a:prstGeom prst="rect">
            <a:avLst/>
          </a:prstGeom>
          <a:solidFill>
            <a:srgbClr val="CEEAB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正方形/長方形 60"/>
          <p:cNvSpPr/>
          <p:nvPr/>
        </p:nvSpPr>
        <p:spPr>
          <a:xfrm>
            <a:off x="4026982" y="5659519"/>
            <a:ext cx="437196" cy="363984"/>
          </a:xfrm>
          <a:prstGeom prst="rect">
            <a:avLst/>
          </a:prstGeom>
          <a:solidFill>
            <a:srgbClr val="FFF0C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2" name="正方形/長方形 61"/>
          <p:cNvSpPr/>
          <p:nvPr/>
        </p:nvSpPr>
        <p:spPr>
          <a:xfrm>
            <a:off x="4462647" y="5659519"/>
            <a:ext cx="437196" cy="3639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3" name="テキスト ボックス 62"/>
          <p:cNvSpPr txBox="1"/>
          <p:nvPr/>
        </p:nvSpPr>
        <p:spPr>
          <a:xfrm>
            <a:off x="2784170" y="5695229"/>
            <a:ext cx="322524" cy="276999"/>
          </a:xfrm>
          <a:prstGeom prst="rect">
            <a:avLst/>
          </a:prstGeom>
          <a:noFill/>
        </p:spPr>
        <p:txBody>
          <a:bodyPr wrap="none" rtlCol="0">
            <a:spAutoFit/>
          </a:bodyPr>
          <a:lstStyle/>
          <a:p>
            <a:r>
              <a:rPr kumimoji="1" lang="en-US" altLang="ja-JP" sz="1200" dirty="0"/>
              <a:t>IF</a:t>
            </a:r>
            <a:endParaRPr kumimoji="1" lang="ja-JP" altLang="en-US" sz="1200" dirty="0"/>
          </a:p>
        </p:txBody>
      </p:sp>
      <p:sp>
        <p:nvSpPr>
          <p:cNvPr id="64" name="テキスト ボックス 63"/>
          <p:cNvSpPr txBox="1"/>
          <p:nvPr/>
        </p:nvSpPr>
        <p:spPr>
          <a:xfrm>
            <a:off x="3200979" y="5696709"/>
            <a:ext cx="338554" cy="276999"/>
          </a:xfrm>
          <a:prstGeom prst="rect">
            <a:avLst/>
          </a:prstGeom>
          <a:noFill/>
        </p:spPr>
        <p:txBody>
          <a:bodyPr wrap="none" rtlCol="0">
            <a:spAutoFit/>
          </a:bodyPr>
          <a:lstStyle/>
          <a:p>
            <a:r>
              <a:rPr kumimoji="1" lang="en-US" altLang="ja-JP" sz="1200" dirty="0"/>
              <a:t>ID</a:t>
            </a:r>
            <a:endParaRPr kumimoji="1" lang="ja-JP" altLang="en-US" sz="1200" dirty="0"/>
          </a:p>
        </p:txBody>
      </p:sp>
      <p:sp>
        <p:nvSpPr>
          <p:cNvPr id="65" name="テキスト ボックス 64"/>
          <p:cNvSpPr txBox="1"/>
          <p:nvPr/>
        </p:nvSpPr>
        <p:spPr>
          <a:xfrm>
            <a:off x="3621822" y="5696709"/>
            <a:ext cx="389850" cy="276999"/>
          </a:xfrm>
          <a:prstGeom prst="rect">
            <a:avLst/>
          </a:prstGeom>
          <a:noFill/>
        </p:spPr>
        <p:txBody>
          <a:bodyPr wrap="none" rtlCol="0">
            <a:spAutoFit/>
          </a:bodyPr>
          <a:lstStyle/>
          <a:p>
            <a:r>
              <a:rPr kumimoji="1" lang="en-US" altLang="ja-JP" sz="1200" dirty="0"/>
              <a:t>EX</a:t>
            </a:r>
            <a:endParaRPr kumimoji="1" lang="ja-JP" altLang="en-US" sz="1200" dirty="0"/>
          </a:p>
        </p:txBody>
      </p:sp>
      <p:sp>
        <p:nvSpPr>
          <p:cNvPr id="66" name="テキスト ボックス 65"/>
          <p:cNvSpPr txBox="1"/>
          <p:nvPr/>
        </p:nvSpPr>
        <p:spPr>
          <a:xfrm>
            <a:off x="3978736" y="5696709"/>
            <a:ext cx="573330" cy="276999"/>
          </a:xfrm>
          <a:prstGeom prst="rect">
            <a:avLst/>
          </a:prstGeom>
          <a:noFill/>
        </p:spPr>
        <p:txBody>
          <a:bodyPr wrap="square" rtlCol="0">
            <a:spAutoFit/>
          </a:bodyPr>
          <a:lstStyle/>
          <a:p>
            <a:r>
              <a:rPr kumimoji="1" lang="en-US" altLang="ja-JP" sz="1200" dirty="0"/>
              <a:t>MEM</a:t>
            </a:r>
            <a:endParaRPr kumimoji="1" lang="ja-JP" altLang="en-US" sz="1200" dirty="0"/>
          </a:p>
        </p:txBody>
      </p:sp>
      <p:sp>
        <p:nvSpPr>
          <p:cNvPr id="67" name="テキスト ボックス 66"/>
          <p:cNvSpPr txBox="1"/>
          <p:nvPr/>
        </p:nvSpPr>
        <p:spPr>
          <a:xfrm>
            <a:off x="4469916" y="5696709"/>
            <a:ext cx="433132" cy="276999"/>
          </a:xfrm>
          <a:prstGeom prst="rect">
            <a:avLst/>
          </a:prstGeom>
          <a:noFill/>
        </p:spPr>
        <p:txBody>
          <a:bodyPr wrap="none" rtlCol="0">
            <a:spAutoFit/>
          </a:bodyPr>
          <a:lstStyle/>
          <a:p>
            <a:r>
              <a:rPr kumimoji="1" lang="en-US" altLang="ja-JP" sz="1200" dirty="0"/>
              <a:t>WB</a:t>
            </a:r>
            <a:endParaRPr kumimoji="1" lang="ja-JP" altLang="en-US" sz="1200" dirty="0"/>
          </a:p>
        </p:txBody>
      </p:sp>
      <p:sp>
        <p:nvSpPr>
          <p:cNvPr id="84" name="正方形/長方形 83"/>
          <p:cNvSpPr/>
          <p:nvPr/>
        </p:nvSpPr>
        <p:spPr>
          <a:xfrm>
            <a:off x="969403" y="1715900"/>
            <a:ext cx="2170589" cy="363984"/>
          </a:xfrm>
          <a:prstGeom prst="rect">
            <a:avLst/>
          </a:prstGeom>
          <a:gradFill>
            <a:gsLst>
              <a:gs pos="25000">
                <a:srgbClr val="D1EBFF"/>
              </a:gs>
              <a:gs pos="0">
                <a:schemeClr val="tx2">
                  <a:lumMod val="40000"/>
                  <a:lumOff val="60000"/>
                </a:schemeClr>
              </a:gs>
              <a:gs pos="50000">
                <a:srgbClr val="CEEAB0"/>
              </a:gs>
              <a:gs pos="75000">
                <a:srgbClr val="FFF0C1"/>
              </a:gs>
              <a:gs pos="100000">
                <a:schemeClr val="bg1"/>
              </a:gs>
            </a:gsLst>
            <a:lin ang="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969403" y="1737493"/>
            <a:ext cx="343364" cy="307777"/>
          </a:xfrm>
          <a:prstGeom prst="rect">
            <a:avLst/>
          </a:prstGeom>
          <a:noFill/>
        </p:spPr>
        <p:txBody>
          <a:bodyPr wrap="none" rtlCol="0">
            <a:spAutoFit/>
          </a:bodyPr>
          <a:lstStyle/>
          <a:p>
            <a:r>
              <a:rPr kumimoji="1" lang="en-US" altLang="ja-JP" sz="1400" dirty="0"/>
              <a:t>IF</a:t>
            </a:r>
            <a:endParaRPr kumimoji="1" lang="ja-JP" altLang="en-US" sz="1400" dirty="0"/>
          </a:p>
        </p:txBody>
      </p:sp>
      <p:sp>
        <p:nvSpPr>
          <p:cNvPr id="86" name="テキスト ボックス 85"/>
          <p:cNvSpPr txBox="1"/>
          <p:nvPr/>
        </p:nvSpPr>
        <p:spPr>
          <a:xfrm>
            <a:off x="1385203" y="1738973"/>
            <a:ext cx="364202" cy="307777"/>
          </a:xfrm>
          <a:prstGeom prst="rect">
            <a:avLst/>
          </a:prstGeom>
          <a:noFill/>
        </p:spPr>
        <p:txBody>
          <a:bodyPr wrap="none" rtlCol="0">
            <a:spAutoFit/>
          </a:bodyPr>
          <a:lstStyle/>
          <a:p>
            <a:r>
              <a:rPr kumimoji="1" lang="en-US" altLang="ja-JP" sz="1400" dirty="0"/>
              <a:t>ID</a:t>
            </a:r>
            <a:endParaRPr kumimoji="1" lang="ja-JP" altLang="en-US" sz="1400" dirty="0"/>
          </a:p>
        </p:txBody>
      </p:sp>
      <p:sp>
        <p:nvSpPr>
          <p:cNvPr id="87" name="テキスト ボックス 86"/>
          <p:cNvSpPr txBox="1"/>
          <p:nvPr/>
        </p:nvSpPr>
        <p:spPr>
          <a:xfrm>
            <a:off x="1829101" y="1738973"/>
            <a:ext cx="425116" cy="307777"/>
          </a:xfrm>
          <a:prstGeom prst="rect">
            <a:avLst/>
          </a:prstGeom>
          <a:noFill/>
        </p:spPr>
        <p:txBody>
          <a:bodyPr wrap="none" rtlCol="0">
            <a:spAutoFit/>
          </a:bodyPr>
          <a:lstStyle/>
          <a:p>
            <a:r>
              <a:rPr kumimoji="1" lang="en-US" altLang="ja-JP" sz="1400" dirty="0"/>
              <a:t>EX</a:t>
            </a:r>
            <a:endParaRPr kumimoji="1" lang="ja-JP" altLang="en-US" sz="1400" dirty="0"/>
          </a:p>
        </p:txBody>
      </p:sp>
      <p:sp>
        <p:nvSpPr>
          <p:cNvPr id="88" name="テキスト ボックス 87"/>
          <p:cNvSpPr txBox="1"/>
          <p:nvPr/>
        </p:nvSpPr>
        <p:spPr>
          <a:xfrm>
            <a:off x="2186043" y="1738973"/>
            <a:ext cx="720115" cy="307777"/>
          </a:xfrm>
          <a:prstGeom prst="rect">
            <a:avLst/>
          </a:prstGeom>
          <a:noFill/>
        </p:spPr>
        <p:txBody>
          <a:bodyPr wrap="square" rtlCol="0">
            <a:spAutoFit/>
          </a:bodyPr>
          <a:lstStyle/>
          <a:p>
            <a:r>
              <a:rPr kumimoji="1" lang="en-US" altLang="ja-JP" sz="1400" dirty="0"/>
              <a:t>MEM</a:t>
            </a:r>
            <a:endParaRPr kumimoji="1" lang="ja-JP" altLang="en-US" sz="1400" dirty="0"/>
          </a:p>
        </p:txBody>
      </p:sp>
      <p:sp>
        <p:nvSpPr>
          <p:cNvPr id="89" name="テキスト ボックス 88"/>
          <p:cNvSpPr txBox="1"/>
          <p:nvPr/>
        </p:nvSpPr>
        <p:spPr>
          <a:xfrm>
            <a:off x="2668753" y="1738973"/>
            <a:ext cx="474810" cy="307777"/>
          </a:xfrm>
          <a:prstGeom prst="rect">
            <a:avLst/>
          </a:prstGeom>
          <a:noFill/>
        </p:spPr>
        <p:txBody>
          <a:bodyPr wrap="none" rtlCol="0">
            <a:spAutoFit/>
          </a:bodyPr>
          <a:lstStyle/>
          <a:p>
            <a:r>
              <a:rPr kumimoji="1" lang="en-US" altLang="ja-JP" sz="1400" dirty="0"/>
              <a:t>WB</a:t>
            </a:r>
            <a:endParaRPr kumimoji="1" lang="ja-JP" altLang="en-US" sz="1400" dirty="0"/>
          </a:p>
        </p:txBody>
      </p:sp>
      <p:sp>
        <p:nvSpPr>
          <p:cNvPr id="90" name="正方形/長方形 89"/>
          <p:cNvSpPr/>
          <p:nvPr/>
        </p:nvSpPr>
        <p:spPr>
          <a:xfrm>
            <a:off x="3139992" y="2079884"/>
            <a:ext cx="2170589" cy="363984"/>
          </a:xfrm>
          <a:prstGeom prst="rect">
            <a:avLst/>
          </a:prstGeom>
          <a:gradFill>
            <a:gsLst>
              <a:gs pos="25000">
                <a:srgbClr val="D1EBFF"/>
              </a:gs>
              <a:gs pos="0">
                <a:schemeClr val="tx2">
                  <a:lumMod val="40000"/>
                  <a:lumOff val="60000"/>
                </a:schemeClr>
              </a:gs>
              <a:gs pos="50000">
                <a:srgbClr val="CEEAB0"/>
              </a:gs>
              <a:gs pos="75000">
                <a:srgbClr val="FFF0C1"/>
              </a:gs>
              <a:gs pos="100000">
                <a:schemeClr val="bg1"/>
              </a:gs>
            </a:gsLst>
            <a:lin ang="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139992" y="2101477"/>
            <a:ext cx="343364" cy="307777"/>
          </a:xfrm>
          <a:prstGeom prst="rect">
            <a:avLst/>
          </a:prstGeom>
          <a:noFill/>
        </p:spPr>
        <p:txBody>
          <a:bodyPr wrap="none" rtlCol="0">
            <a:spAutoFit/>
          </a:bodyPr>
          <a:lstStyle/>
          <a:p>
            <a:r>
              <a:rPr kumimoji="1" lang="en-US" altLang="ja-JP" sz="1400" dirty="0"/>
              <a:t>IF</a:t>
            </a:r>
            <a:endParaRPr kumimoji="1" lang="ja-JP" altLang="en-US" sz="1400" dirty="0"/>
          </a:p>
        </p:txBody>
      </p:sp>
      <p:sp>
        <p:nvSpPr>
          <p:cNvPr id="92" name="テキスト ボックス 91"/>
          <p:cNvSpPr txBox="1"/>
          <p:nvPr/>
        </p:nvSpPr>
        <p:spPr>
          <a:xfrm>
            <a:off x="3555792" y="2102957"/>
            <a:ext cx="364202" cy="307777"/>
          </a:xfrm>
          <a:prstGeom prst="rect">
            <a:avLst/>
          </a:prstGeom>
          <a:noFill/>
        </p:spPr>
        <p:txBody>
          <a:bodyPr wrap="none" rtlCol="0">
            <a:spAutoFit/>
          </a:bodyPr>
          <a:lstStyle/>
          <a:p>
            <a:r>
              <a:rPr kumimoji="1" lang="en-US" altLang="ja-JP" sz="1400" dirty="0"/>
              <a:t>ID</a:t>
            </a:r>
            <a:endParaRPr kumimoji="1" lang="ja-JP" altLang="en-US" sz="1400" dirty="0"/>
          </a:p>
        </p:txBody>
      </p:sp>
      <p:sp>
        <p:nvSpPr>
          <p:cNvPr id="93" name="テキスト ボックス 92"/>
          <p:cNvSpPr txBox="1"/>
          <p:nvPr/>
        </p:nvSpPr>
        <p:spPr>
          <a:xfrm>
            <a:off x="3999690" y="2102957"/>
            <a:ext cx="425116" cy="307777"/>
          </a:xfrm>
          <a:prstGeom prst="rect">
            <a:avLst/>
          </a:prstGeom>
          <a:noFill/>
        </p:spPr>
        <p:txBody>
          <a:bodyPr wrap="none" rtlCol="0">
            <a:spAutoFit/>
          </a:bodyPr>
          <a:lstStyle/>
          <a:p>
            <a:r>
              <a:rPr kumimoji="1" lang="en-US" altLang="ja-JP" sz="1400" dirty="0"/>
              <a:t>EX</a:t>
            </a:r>
            <a:endParaRPr kumimoji="1" lang="ja-JP" altLang="en-US" sz="1400" dirty="0"/>
          </a:p>
        </p:txBody>
      </p:sp>
      <p:sp>
        <p:nvSpPr>
          <p:cNvPr id="94" name="テキスト ボックス 93"/>
          <p:cNvSpPr txBox="1"/>
          <p:nvPr/>
        </p:nvSpPr>
        <p:spPr>
          <a:xfrm>
            <a:off x="4356632" y="2102957"/>
            <a:ext cx="720115" cy="307777"/>
          </a:xfrm>
          <a:prstGeom prst="rect">
            <a:avLst/>
          </a:prstGeom>
          <a:noFill/>
        </p:spPr>
        <p:txBody>
          <a:bodyPr wrap="square" rtlCol="0">
            <a:spAutoFit/>
          </a:bodyPr>
          <a:lstStyle/>
          <a:p>
            <a:r>
              <a:rPr kumimoji="1" lang="en-US" altLang="ja-JP" sz="1400" dirty="0"/>
              <a:t>MEM</a:t>
            </a:r>
            <a:endParaRPr kumimoji="1" lang="ja-JP" altLang="en-US" sz="1400" dirty="0"/>
          </a:p>
        </p:txBody>
      </p:sp>
      <p:sp>
        <p:nvSpPr>
          <p:cNvPr id="95" name="テキスト ボックス 94"/>
          <p:cNvSpPr txBox="1"/>
          <p:nvPr/>
        </p:nvSpPr>
        <p:spPr>
          <a:xfrm>
            <a:off x="4839342" y="2102957"/>
            <a:ext cx="474810" cy="307777"/>
          </a:xfrm>
          <a:prstGeom prst="rect">
            <a:avLst/>
          </a:prstGeom>
          <a:noFill/>
        </p:spPr>
        <p:txBody>
          <a:bodyPr wrap="none" rtlCol="0">
            <a:spAutoFit/>
          </a:bodyPr>
          <a:lstStyle/>
          <a:p>
            <a:r>
              <a:rPr kumimoji="1" lang="en-US" altLang="ja-JP" sz="1400" dirty="0"/>
              <a:t>WB</a:t>
            </a:r>
            <a:endParaRPr kumimoji="1" lang="ja-JP" altLang="en-US" sz="1400" dirty="0"/>
          </a:p>
        </p:txBody>
      </p:sp>
      <p:sp>
        <p:nvSpPr>
          <p:cNvPr id="96" name="正方形/長方形 95"/>
          <p:cNvSpPr/>
          <p:nvPr/>
        </p:nvSpPr>
        <p:spPr>
          <a:xfrm>
            <a:off x="5310581" y="2445875"/>
            <a:ext cx="2170589" cy="363984"/>
          </a:xfrm>
          <a:prstGeom prst="rect">
            <a:avLst/>
          </a:prstGeom>
          <a:gradFill>
            <a:gsLst>
              <a:gs pos="25000">
                <a:srgbClr val="D1EBFF"/>
              </a:gs>
              <a:gs pos="0">
                <a:schemeClr val="tx2">
                  <a:lumMod val="40000"/>
                  <a:lumOff val="60000"/>
                </a:schemeClr>
              </a:gs>
              <a:gs pos="50000">
                <a:srgbClr val="CEEAB0"/>
              </a:gs>
              <a:gs pos="75000">
                <a:srgbClr val="FFF0C1"/>
              </a:gs>
              <a:gs pos="100000">
                <a:schemeClr val="bg1"/>
              </a:gs>
            </a:gsLst>
            <a:lin ang="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5302901" y="2467468"/>
            <a:ext cx="343364" cy="307777"/>
          </a:xfrm>
          <a:prstGeom prst="rect">
            <a:avLst/>
          </a:prstGeom>
          <a:noFill/>
        </p:spPr>
        <p:txBody>
          <a:bodyPr wrap="none" rtlCol="0">
            <a:spAutoFit/>
          </a:bodyPr>
          <a:lstStyle/>
          <a:p>
            <a:r>
              <a:rPr kumimoji="1" lang="en-US" altLang="ja-JP" sz="1400" dirty="0"/>
              <a:t>IF</a:t>
            </a:r>
            <a:endParaRPr kumimoji="1" lang="ja-JP" altLang="en-US" sz="1400" dirty="0"/>
          </a:p>
        </p:txBody>
      </p:sp>
      <p:sp>
        <p:nvSpPr>
          <p:cNvPr id="98" name="テキスト ボックス 97"/>
          <p:cNvSpPr txBox="1"/>
          <p:nvPr/>
        </p:nvSpPr>
        <p:spPr>
          <a:xfrm>
            <a:off x="5718701" y="2468948"/>
            <a:ext cx="364202" cy="307777"/>
          </a:xfrm>
          <a:prstGeom prst="rect">
            <a:avLst/>
          </a:prstGeom>
          <a:noFill/>
        </p:spPr>
        <p:txBody>
          <a:bodyPr wrap="none" rtlCol="0">
            <a:spAutoFit/>
          </a:bodyPr>
          <a:lstStyle/>
          <a:p>
            <a:r>
              <a:rPr kumimoji="1" lang="en-US" altLang="ja-JP" sz="1400" dirty="0"/>
              <a:t>ID</a:t>
            </a:r>
            <a:endParaRPr kumimoji="1" lang="ja-JP" altLang="en-US" sz="1400" dirty="0"/>
          </a:p>
        </p:txBody>
      </p:sp>
      <p:sp>
        <p:nvSpPr>
          <p:cNvPr id="99" name="テキスト ボックス 98"/>
          <p:cNvSpPr txBox="1"/>
          <p:nvPr/>
        </p:nvSpPr>
        <p:spPr>
          <a:xfrm>
            <a:off x="6162599" y="2468948"/>
            <a:ext cx="425116" cy="307777"/>
          </a:xfrm>
          <a:prstGeom prst="rect">
            <a:avLst/>
          </a:prstGeom>
          <a:noFill/>
        </p:spPr>
        <p:txBody>
          <a:bodyPr wrap="none" rtlCol="0">
            <a:spAutoFit/>
          </a:bodyPr>
          <a:lstStyle/>
          <a:p>
            <a:r>
              <a:rPr kumimoji="1" lang="en-US" altLang="ja-JP" sz="1400" dirty="0"/>
              <a:t>EX</a:t>
            </a:r>
            <a:endParaRPr kumimoji="1" lang="ja-JP" altLang="en-US" sz="1400" dirty="0"/>
          </a:p>
        </p:txBody>
      </p:sp>
      <p:sp>
        <p:nvSpPr>
          <p:cNvPr id="100" name="テキスト ボックス 99"/>
          <p:cNvSpPr txBox="1"/>
          <p:nvPr/>
        </p:nvSpPr>
        <p:spPr>
          <a:xfrm>
            <a:off x="6519541" y="2468948"/>
            <a:ext cx="720115" cy="307777"/>
          </a:xfrm>
          <a:prstGeom prst="rect">
            <a:avLst/>
          </a:prstGeom>
          <a:noFill/>
        </p:spPr>
        <p:txBody>
          <a:bodyPr wrap="square" rtlCol="0">
            <a:spAutoFit/>
          </a:bodyPr>
          <a:lstStyle/>
          <a:p>
            <a:r>
              <a:rPr kumimoji="1" lang="en-US" altLang="ja-JP" sz="1400" dirty="0"/>
              <a:t>MEM</a:t>
            </a:r>
            <a:endParaRPr kumimoji="1" lang="ja-JP" altLang="en-US" sz="1400" dirty="0"/>
          </a:p>
        </p:txBody>
      </p:sp>
      <p:sp>
        <p:nvSpPr>
          <p:cNvPr id="101" name="テキスト ボックス 100"/>
          <p:cNvSpPr txBox="1"/>
          <p:nvPr/>
        </p:nvSpPr>
        <p:spPr>
          <a:xfrm>
            <a:off x="7002251" y="2468948"/>
            <a:ext cx="474810" cy="307777"/>
          </a:xfrm>
          <a:prstGeom prst="rect">
            <a:avLst/>
          </a:prstGeom>
          <a:noFill/>
        </p:spPr>
        <p:txBody>
          <a:bodyPr wrap="none" rtlCol="0">
            <a:spAutoFit/>
          </a:bodyPr>
          <a:lstStyle/>
          <a:p>
            <a:r>
              <a:rPr kumimoji="1" lang="en-US" altLang="ja-JP" sz="1400" dirty="0"/>
              <a:t>WB</a:t>
            </a:r>
            <a:endParaRPr kumimoji="1" lang="ja-JP" altLang="en-US" sz="1400" dirty="0"/>
          </a:p>
        </p:txBody>
      </p:sp>
      <p:cxnSp>
        <p:nvCxnSpPr>
          <p:cNvPr id="102" name="直線矢印コネクタ 101"/>
          <p:cNvCxnSpPr/>
          <p:nvPr/>
        </p:nvCxnSpPr>
        <p:spPr>
          <a:xfrm>
            <a:off x="961908" y="1591613"/>
            <a:ext cx="66868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7226643" y="1272923"/>
            <a:ext cx="522900" cy="307777"/>
          </a:xfrm>
          <a:prstGeom prst="rect">
            <a:avLst/>
          </a:prstGeom>
          <a:noFill/>
        </p:spPr>
        <p:txBody>
          <a:bodyPr wrap="none" rtlCol="0">
            <a:spAutoFit/>
          </a:bodyPr>
          <a:lstStyle/>
          <a:p>
            <a:r>
              <a:rPr kumimoji="1" lang="en-US" altLang="ja-JP" sz="1400" dirty="0"/>
              <a:t>time</a:t>
            </a:r>
            <a:endParaRPr kumimoji="1" lang="ja-JP" altLang="en-US" sz="1400" dirty="0"/>
          </a:p>
        </p:txBody>
      </p:sp>
      <p:sp>
        <p:nvSpPr>
          <p:cNvPr id="104" name="テキスト ボックス 103"/>
          <p:cNvSpPr txBox="1"/>
          <p:nvPr/>
        </p:nvSpPr>
        <p:spPr>
          <a:xfrm>
            <a:off x="318269" y="1715900"/>
            <a:ext cx="643125" cy="307777"/>
          </a:xfrm>
          <a:prstGeom prst="rect">
            <a:avLst/>
          </a:prstGeom>
          <a:noFill/>
        </p:spPr>
        <p:txBody>
          <a:bodyPr wrap="none" rtlCol="0">
            <a:spAutoFit/>
          </a:bodyPr>
          <a:lstStyle/>
          <a:p>
            <a:r>
              <a:rPr lang="ja-JP" altLang="en-US" sz="1400" dirty="0"/>
              <a:t>命令</a:t>
            </a:r>
            <a:r>
              <a:rPr lang="en-US" altLang="ja-JP" sz="1400" dirty="0"/>
              <a:t>1</a:t>
            </a:r>
            <a:endParaRPr kumimoji="1" lang="ja-JP" altLang="en-US" sz="1400" dirty="0"/>
          </a:p>
        </p:txBody>
      </p:sp>
      <p:sp>
        <p:nvSpPr>
          <p:cNvPr id="105" name="テキスト ボックス 104"/>
          <p:cNvSpPr txBox="1"/>
          <p:nvPr/>
        </p:nvSpPr>
        <p:spPr>
          <a:xfrm>
            <a:off x="318269" y="2101476"/>
            <a:ext cx="643125" cy="307777"/>
          </a:xfrm>
          <a:prstGeom prst="rect">
            <a:avLst/>
          </a:prstGeom>
          <a:noFill/>
        </p:spPr>
        <p:txBody>
          <a:bodyPr wrap="none" rtlCol="0">
            <a:spAutoFit/>
          </a:bodyPr>
          <a:lstStyle/>
          <a:p>
            <a:r>
              <a:rPr lang="ja-JP" altLang="en-US" sz="1400" dirty="0"/>
              <a:t>命令</a:t>
            </a:r>
            <a:r>
              <a:rPr lang="en-US" altLang="ja-JP" sz="1400" dirty="0"/>
              <a:t>2</a:t>
            </a:r>
            <a:endParaRPr kumimoji="1" lang="ja-JP" altLang="en-US" sz="1400" dirty="0"/>
          </a:p>
        </p:txBody>
      </p:sp>
      <p:sp>
        <p:nvSpPr>
          <p:cNvPr id="106" name="テキスト ボックス 105"/>
          <p:cNvSpPr txBox="1"/>
          <p:nvPr/>
        </p:nvSpPr>
        <p:spPr>
          <a:xfrm>
            <a:off x="318269" y="2458590"/>
            <a:ext cx="643125" cy="307777"/>
          </a:xfrm>
          <a:prstGeom prst="rect">
            <a:avLst/>
          </a:prstGeom>
          <a:noFill/>
        </p:spPr>
        <p:txBody>
          <a:bodyPr wrap="none" rtlCol="0">
            <a:spAutoFit/>
          </a:bodyPr>
          <a:lstStyle/>
          <a:p>
            <a:r>
              <a:rPr lang="ja-JP" altLang="en-US" sz="1400" dirty="0"/>
              <a:t>命令</a:t>
            </a:r>
            <a:r>
              <a:rPr lang="en-US" altLang="ja-JP" sz="1400" dirty="0"/>
              <a:t>3</a:t>
            </a:r>
            <a:endParaRPr kumimoji="1" lang="ja-JP" altLang="en-US" sz="1400" dirty="0"/>
          </a:p>
        </p:txBody>
      </p:sp>
      <p:cxnSp>
        <p:nvCxnSpPr>
          <p:cNvPr id="107" name="直線コネクタ 106"/>
          <p:cNvCxnSpPr/>
          <p:nvPr/>
        </p:nvCxnSpPr>
        <p:spPr>
          <a:xfrm>
            <a:off x="639831" y="2905508"/>
            <a:ext cx="0" cy="39061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7209170" y="2969131"/>
            <a:ext cx="496640" cy="25285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5578954" y="1710552"/>
            <a:ext cx="2069797" cy="369332"/>
          </a:xfrm>
          <a:prstGeom prst="rect">
            <a:avLst/>
          </a:prstGeom>
          <a:noFill/>
        </p:spPr>
        <p:txBody>
          <a:bodyPr wrap="none" rtlCol="0">
            <a:spAutoFit/>
          </a:bodyPr>
          <a:lstStyle/>
          <a:p>
            <a:r>
              <a:rPr kumimoji="1" lang="ja-JP" altLang="en-US" dirty="0">
                <a:solidFill>
                  <a:srgbClr val="FF0000"/>
                </a:solidFill>
              </a:rPr>
              <a:t>実行時間 ＝ </a:t>
            </a:r>
            <a:r>
              <a:rPr lang="en-US" altLang="ja-JP" dirty="0">
                <a:solidFill>
                  <a:srgbClr val="FF0000"/>
                </a:solidFill>
              </a:rPr>
              <a:t>n </a:t>
            </a:r>
            <a:r>
              <a:rPr kumimoji="1" lang="en-US" altLang="ja-JP" dirty="0">
                <a:solidFill>
                  <a:srgbClr val="FF0000"/>
                </a:solidFill>
              </a:rPr>
              <a:t>× s</a:t>
            </a:r>
            <a:endParaRPr kumimoji="1" lang="ja-JP" altLang="en-US" dirty="0">
              <a:solidFill>
                <a:srgbClr val="FF0000"/>
              </a:solidFill>
            </a:endParaRPr>
          </a:p>
        </p:txBody>
      </p:sp>
      <p:sp>
        <p:nvSpPr>
          <p:cNvPr id="116" name="テキスト ボックス 115"/>
          <p:cNvSpPr txBox="1"/>
          <p:nvPr/>
        </p:nvSpPr>
        <p:spPr>
          <a:xfrm>
            <a:off x="5392105" y="4331992"/>
            <a:ext cx="2307042" cy="369332"/>
          </a:xfrm>
          <a:prstGeom prst="rect">
            <a:avLst/>
          </a:prstGeom>
          <a:noFill/>
        </p:spPr>
        <p:txBody>
          <a:bodyPr wrap="none" rtlCol="0">
            <a:spAutoFit/>
          </a:bodyPr>
          <a:lstStyle/>
          <a:p>
            <a:r>
              <a:rPr kumimoji="1" lang="ja-JP" altLang="en-US" dirty="0">
                <a:solidFill>
                  <a:srgbClr val="FF0000"/>
                </a:solidFill>
              </a:rPr>
              <a:t>実行時間 ＝ </a:t>
            </a:r>
            <a:r>
              <a:rPr lang="en-US" altLang="ja-JP" dirty="0">
                <a:solidFill>
                  <a:srgbClr val="FF0000"/>
                </a:solidFill>
              </a:rPr>
              <a:t>n +</a:t>
            </a:r>
            <a:r>
              <a:rPr kumimoji="1" lang="en-US" altLang="ja-JP" dirty="0">
                <a:solidFill>
                  <a:srgbClr val="FF0000"/>
                </a:solidFill>
              </a:rPr>
              <a:t> s - 1</a:t>
            </a:r>
            <a:endParaRPr kumimoji="1" lang="ja-JP" altLang="en-US" dirty="0">
              <a:solidFill>
                <a:srgbClr val="FF0000"/>
              </a:solidFill>
            </a:endParaRPr>
          </a:p>
        </p:txBody>
      </p:sp>
      <p:sp>
        <p:nvSpPr>
          <p:cNvPr id="119" name="左カーブ矢印 118"/>
          <p:cNvSpPr/>
          <p:nvPr/>
        </p:nvSpPr>
        <p:spPr>
          <a:xfrm>
            <a:off x="7697078" y="1916833"/>
            <a:ext cx="728652" cy="2773772"/>
          </a:xfrm>
          <a:prstGeom prst="curved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0" name="爆発 2 119"/>
          <p:cNvSpPr/>
          <p:nvPr/>
        </p:nvSpPr>
        <p:spPr>
          <a:xfrm>
            <a:off x="7808790" y="3008063"/>
            <a:ext cx="1290240" cy="652186"/>
          </a:xfrm>
          <a:prstGeom prst="irregularSeal2">
            <a:avLst/>
          </a:prstGeom>
          <a:solidFill>
            <a:srgbClr val="FF00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dirty="0"/>
              <a:t>約</a:t>
            </a:r>
            <a:r>
              <a:rPr lang="en-US" altLang="ja-JP" dirty="0"/>
              <a:t>1/s</a:t>
            </a:r>
            <a:endParaRPr kumimoji="1" lang="ja-JP" altLang="en-US" dirty="0"/>
          </a:p>
        </p:txBody>
      </p:sp>
      <p:sp>
        <p:nvSpPr>
          <p:cNvPr id="121" name="角丸四角形 120"/>
          <p:cNvSpPr/>
          <p:nvPr/>
        </p:nvSpPr>
        <p:spPr>
          <a:xfrm>
            <a:off x="6278995" y="5141511"/>
            <a:ext cx="1393684" cy="540103"/>
          </a:xfrm>
          <a:prstGeom prst="roundRect">
            <a:avLst>
              <a:gd name="adj" fmla="val 1387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6369223" y="5141511"/>
            <a:ext cx="373820" cy="523220"/>
          </a:xfrm>
          <a:prstGeom prst="rect">
            <a:avLst/>
          </a:prstGeom>
          <a:noFill/>
        </p:spPr>
        <p:txBody>
          <a:bodyPr wrap="none" rtlCol="0">
            <a:spAutoFit/>
          </a:bodyPr>
          <a:lstStyle/>
          <a:p>
            <a:r>
              <a:rPr lang="en-US" altLang="ja-JP" sz="1400" dirty="0"/>
              <a:t>n</a:t>
            </a:r>
            <a:r>
              <a:rPr kumimoji="1" lang="ja-JP" altLang="en-US" sz="1400" dirty="0"/>
              <a:t>：</a:t>
            </a:r>
            <a:endParaRPr kumimoji="1" lang="en-US" altLang="ja-JP" sz="1400" dirty="0"/>
          </a:p>
          <a:p>
            <a:r>
              <a:rPr lang="en-US" altLang="ja-JP" sz="1400" dirty="0"/>
              <a:t>s</a:t>
            </a:r>
            <a:r>
              <a:rPr lang="ja-JP" altLang="en-US" sz="1400" dirty="0"/>
              <a:t>：</a:t>
            </a:r>
            <a:endParaRPr kumimoji="1" lang="ja-JP" altLang="en-US" sz="1400" dirty="0"/>
          </a:p>
        </p:txBody>
      </p:sp>
      <p:sp>
        <p:nvSpPr>
          <p:cNvPr id="123" name="テキスト ボックス 122"/>
          <p:cNvSpPr txBox="1"/>
          <p:nvPr/>
        </p:nvSpPr>
        <p:spPr>
          <a:xfrm>
            <a:off x="6600169" y="5141510"/>
            <a:ext cx="1019831" cy="523220"/>
          </a:xfrm>
          <a:prstGeom prst="rect">
            <a:avLst/>
          </a:prstGeom>
          <a:noFill/>
        </p:spPr>
        <p:txBody>
          <a:bodyPr wrap="none" rtlCol="0">
            <a:spAutoFit/>
          </a:bodyPr>
          <a:lstStyle/>
          <a:p>
            <a:r>
              <a:rPr kumimoji="1" lang="ja-JP" altLang="en-US" sz="1400" dirty="0"/>
              <a:t>命令数</a:t>
            </a:r>
            <a:endParaRPr kumimoji="1" lang="en-US" altLang="ja-JP" sz="1400" dirty="0"/>
          </a:p>
          <a:p>
            <a:r>
              <a:rPr lang="ja-JP" altLang="en-US" sz="1400" dirty="0"/>
              <a:t>ステージ数</a:t>
            </a:r>
            <a:endParaRPr lang="en-US" altLang="ja-JP" sz="1400" dirty="0"/>
          </a:p>
        </p:txBody>
      </p:sp>
      <p:sp>
        <p:nvSpPr>
          <p:cNvPr id="110" name="テキスト ボックス 109"/>
          <p:cNvSpPr txBox="1"/>
          <p:nvPr/>
        </p:nvSpPr>
        <p:spPr>
          <a:xfrm>
            <a:off x="539552" y="1130130"/>
            <a:ext cx="7565130" cy="461665"/>
          </a:xfrm>
          <a:prstGeom prst="rect">
            <a:avLst/>
          </a:prstGeom>
          <a:noFill/>
        </p:spPr>
        <p:txBody>
          <a:bodyPr wrap="square" rtlCol="0">
            <a:spAutoFit/>
          </a:bodyPr>
          <a:lstStyle/>
          <a:p>
            <a:r>
              <a:rPr lang="ja-JP" altLang="en-US" sz="2400" b="1" u="sng" dirty="0">
                <a:latin typeface="游ゴシック" panose="020B0400000000000000" pitchFamily="50" charset="-128"/>
                <a:ea typeface="游ゴシック" panose="020B0400000000000000" pitchFamily="50" charset="-128"/>
              </a:rPr>
              <a:t>非パイプライン処理</a:t>
            </a:r>
            <a:endParaRPr kumimoji="1" lang="ja-JP" altLang="en-US" sz="2400" b="1" u="sng" dirty="0">
              <a:latin typeface="游ゴシック" panose="020B0400000000000000" pitchFamily="50" charset="-128"/>
              <a:ea typeface="游ゴシック" panose="020B0400000000000000" pitchFamily="50" charset="-128"/>
            </a:endParaRPr>
          </a:p>
        </p:txBody>
      </p:sp>
      <p:sp>
        <p:nvSpPr>
          <p:cNvPr id="112" name="テキスト ボックス 111"/>
          <p:cNvSpPr txBox="1"/>
          <p:nvPr/>
        </p:nvSpPr>
        <p:spPr>
          <a:xfrm>
            <a:off x="539552" y="3665456"/>
            <a:ext cx="7565130" cy="461665"/>
          </a:xfrm>
          <a:prstGeom prst="rect">
            <a:avLst/>
          </a:prstGeom>
          <a:noFill/>
        </p:spPr>
        <p:txBody>
          <a:bodyPr wrap="square" rtlCol="0">
            <a:spAutoFit/>
          </a:bodyPr>
          <a:lstStyle/>
          <a:p>
            <a:r>
              <a:rPr lang="ja-JP" altLang="en-US" sz="2400" b="1" u="sng" dirty="0">
                <a:latin typeface="游ゴシック" panose="020B0400000000000000" pitchFamily="50" charset="-128"/>
                <a:ea typeface="游ゴシック" panose="020B0400000000000000" pitchFamily="50" charset="-128"/>
              </a:rPr>
              <a:t>パイプライン処理</a:t>
            </a:r>
            <a:endParaRPr kumimoji="1" lang="ja-JP" altLang="en-US" sz="2400" b="1" u="sng"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7858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2" name="直線コネクタ 411"/>
          <p:cNvCxnSpPr/>
          <p:nvPr/>
        </p:nvCxnSpPr>
        <p:spPr>
          <a:xfrm flipH="1">
            <a:off x="4891077" y="4810502"/>
            <a:ext cx="37803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noAutofit/>
          </a:bodyPr>
          <a:lstStyle/>
          <a:p>
            <a:r>
              <a:rPr kumimoji="1" lang="ja-JP" altLang="en-US" dirty="0"/>
              <a:t>パイプラインレジスタ</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8</a:t>
            </a:fld>
            <a:endParaRPr kumimoji="1" lang="ja-JP" altLang="en-US"/>
          </a:p>
        </p:txBody>
      </p:sp>
      <p:sp>
        <p:nvSpPr>
          <p:cNvPr id="6" name="正方形/長方形 5"/>
          <p:cNvSpPr/>
          <p:nvPr/>
        </p:nvSpPr>
        <p:spPr>
          <a:xfrm>
            <a:off x="2683153" y="4178863"/>
            <a:ext cx="797688" cy="193179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67730" y="4177512"/>
            <a:ext cx="1450014" cy="193179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 論理積ゲート 27"/>
          <p:cNvSpPr/>
          <p:nvPr/>
        </p:nvSpPr>
        <p:spPr>
          <a:xfrm>
            <a:off x="1220362" y="4291996"/>
            <a:ext cx="440363" cy="352290"/>
          </a:xfrm>
          <a:prstGeom prst="flowChartDelay">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 論理積ゲート 28"/>
          <p:cNvSpPr/>
          <p:nvPr/>
        </p:nvSpPr>
        <p:spPr>
          <a:xfrm>
            <a:off x="1924942" y="4900031"/>
            <a:ext cx="440363" cy="352290"/>
          </a:xfrm>
          <a:prstGeom prst="flowChartDelay">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 記憶データ 29"/>
          <p:cNvSpPr/>
          <p:nvPr/>
        </p:nvSpPr>
        <p:spPr>
          <a:xfrm rot="10800000">
            <a:off x="2998140" y="4590578"/>
            <a:ext cx="440363" cy="352290"/>
          </a:xfrm>
          <a:prstGeom prst="flowChartOnlineStora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記憶データ 30"/>
          <p:cNvSpPr/>
          <p:nvPr/>
        </p:nvSpPr>
        <p:spPr>
          <a:xfrm rot="10800000">
            <a:off x="1924942" y="5405618"/>
            <a:ext cx="440363" cy="352290"/>
          </a:xfrm>
          <a:prstGeom prst="flowChartOnlineStora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弧 16"/>
          <p:cNvSpPr/>
          <p:nvPr/>
        </p:nvSpPr>
        <p:spPr>
          <a:xfrm rot="2589483">
            <a:off x="1465198" y="5339053"/>
            <a:ext cx="482626" cy="50408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コネクタ 17"/>
          <p:cNvCxnSpPr/>
          <p:nvPr/>
        </p:nvCxnSpPr>
        <p:spPr>
          <a:xfrm>
            <a:off x="746919" y="4380396"/>
            <a:ext cx="4643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43791" y="5074646"/>
            <a:ext cx="4786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096727" y="4864467"/>
            <a:ext cx="1236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1096727" y="4380069"/>
            <a:ext cx="0" cy="4843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030771" y="4573723"/>
            <a:ext cx="0" cy="5109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030771" y="4573723"/>
            <a:ext cx="1974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1085235" y="4354650"/>
            <a:ext cx="44277" cy="440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008654" y="5057559"/>
            <a:ext cx="44277" cy="440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1660725" y="4982343"/>
            <a:ext cx="26421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792834" y="4982343"/>
            <a:ext cx="0" cy="4843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1726878" y="5175997"/>
            <a:ext cx="0" cy="5109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43791" y="5680988"/>
            <a:ext cx="1180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726878" y="5177849"/>
            <a:ext cx="1974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792833" y="5458615"/>
            <a:ext cx="1236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フローチャート : 記憶データ 46"/>
          <p:cNvSpPr/>
          <p:nvPr/>
        </p:nvSpPr>
        <p:spPr>
          <a:xfrm rot="10800000">
            <a:off x="1222416" y="4800117"/>
            <a:ext cx="440363" cy="352290"/>
          </a:xfrm>
          <a:prstGeom prst="flowChartOnlineStora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弧 32"/>
          <p:cNvSpPr/>
          <p:nvPr/>
        </p:nvSpPr>
        <p:spPr>
          <a:xfrm rot="2589483">
            <a:off x="770936" y="4733552"/>
            <a:ext cx="482626" cy="504084"/>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円/楕円 33"/>
          <p:cNvSpPr/>
          <p:nvPr/>
        </p:nvSpPr>
        <p:spPr>
          <a:xfrm>
            <a:off x="1775647" y="4961013"/>
            <a:ext cx="44277" cy="440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1699066" y="5663922"/>
            <a:ext cx="44277" cy="4403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2904612" y="4653976"/>
            <a:ext cx="1455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904612" y="4877038"/>
            <a:ext cx="1455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2901594" y="4458451"/>
            <a:ext cx="0" cy="1955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618226" y="4458451"/>
            <a:ext cx="2863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2908112" y="4877040"/>
            <a:ext cx="0" cy="20862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2613086" y="5085668"/>
            <a:ext cx="30151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3438503" y="4765705"/>
            <a:ext cx="208844" cy="10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613086" y="5580745"/>
            <a:ext cx="103426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3399144" y="4463853"/>
            <a:ext cx="300082" cy="369332"/>
          </a:xfrm>
          <a:prstGeom prst="rect">
            <a:avLst/>
          </a:prstGeom>
          <a:noFill/>
        </p:spPr>
        <p:txBody>
          <a:bodyPr wrap="none" rtlCol="0">
            <a:spAutoFit/>
          </a:bodyPr>
          <a:lstStyle/>
          <a:p>
            <a:r>
              <a:rPr kumimoji="1" lang="en-US" altLang="ja-JP" dirty="0"/>
              <a:t>c</a:t>
            </a:r>
            <a:endParaRPr kumimoji="1" lang="ja-JP" altLang="en-US" baseline="-25000" dirty="0"/>
          </a:p>
        </p:txBody>
      </p:sp>
      <p:sp>
        <p:nvSpPr>
          <p:cNvPr id="45" name="テキスト ボックス 44"/>
          <p:cNvSpPr txBox="1"/>
          <p:nvPr/>
        </p:nvSpPr>
        <p:spPr>
          <a:xfrm>
            <a:off x="687899" y="5372530"/>
            <a:ext cx="300082" cy="369332"/>
          </a:xfrm>
          <a:prstGeom prst="rect">
            <a:avLst/>
          </a:prstGeom>
          <a:noFill/>
        </p:spPr>
        <p:txBody>
          <a:bodyPr wrap="none" rtlCol="0">
            <a:spAutoFit/>
          </a:bodyPr>
          <a:lstStyle/>
          <a:p>
            <a:r>
              <a:rPr kumimoji="1" lang="en-US" altLang="ja-JP" dirty="0"/>
              <a:t>z</a:t>
            </a:r>
            <a:endParaRPr kumimoji="1" lang="ja-JP" altLang="en-US" baseline="-25000" dirty="0"/>
          </a:p>
        </p:txBody>
      </p:sp>
      <p:sp>
        <p:nvSpPr>
          <p:cNvPr id="46" name="テキスト ボックス 45"/>
          <p:cNvSpPr txBox="1"/>
          <p:nvPr/>
        </p:nvSpPr>
        <p:spPr>
          <a:xfrm>
            <a:off x="3396735" y="5273949"/>
            <a:ext cx="300082" cy="369332"/>
          </a:xfrm>
          <a:prstGeom prst="rect">
            <a:avLst/>
          </a:prstGeom>
          <a:noFill/>
        </p:spPr>
        <p:txBody>
          <a:bodyPr wrap="none" rtlCol="0">
            <a:spAutoFit/>
          </a:bodyPr>
          <a:lstStyle/>
          <a:p>
            <a:r>
              <a:rPr lang="en-US" altLang="ja-JP" dirty="0"/>
              <a:t>s</a:t>
            </a:r>
            <a:endParaRPr kumimoji="1" lang="ja-JP" altLang="en-US" baseline="-25000" dirty="0"/>
          </a:p>
        </p:txBody>
      </p:sp>
      <p:sp>
        <p:nvSpPr>
          <p:cNvPr id="47" name="テキスト ボックス 46"/>
          <p:cNvSpPr txBox="1"/>
          <p:nvPr/>
        </p:nvSpPr>
        <p:spPr>
          <a:xfrm>
            <a:off x="690864" y="4718192"/>
            <a:ext cx="300082" cy="369332"/>
          </a:xfrm>
          <a:prstGeom prst="rect">
            <a:avLst/>
          </a:prstGeom>
          <a:noFill/>
        </p:spPr>
        <p:txBody>
          <a:bodyPr wrap="none" rtlCol="0">
            <a:spAutoFit/>
          </a:bodyPr>
          <a:lstStyle/>
          <a:p>
            <a:r>
              <a:rPr lang="en-US" altLang="ja-JP" dirty="0"/>
              <a:t>y</a:t>
            </a:r>
            <a:endParaRPr kumimoji="1" lang="ja-JP" altLang="en-US" baseline="-25000" dirty="0"/>
          </a:p>
        </p:txBody>
      </p:sp>
      <p:sp>
        <p:nvSpPr>
          <p:cNvPr id="48" name="正方形/長方形 47"/>
          <p:cNvSpPr/>
          <p:nvPr/>
        </p:nvSpPr>
        <p:spPr>
          <a:xfrm>
            <a:off x="618252" y="4284520"/>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13747" y="4996212"/>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15845" y="5580744"/>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a:off x="616599" y="5175664"/>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616598" y="5195195"/>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20131" y="4460365"/>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20130" y="4479896"/>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20132" y="5754228"/>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20131" y="5773759"/>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84271" y="5686923"/>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489722" y="5076176"/>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89722" y="4380069"/>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696945" y="4059603"/>
            <a:ext cx="300082" cy="369332"/>
          </a:xfrm>
          <a:prstGeom prst="rect">
            <a:avLst/>
          </a:prstGeom>
          <a:noFill/>
        </p:spPr>
        <p:txBody>
          <a:bodyPr wrap="none" rtlCol="0">
            <a:spAutoFit/>
          </a:bodyPr>
          <a:lstStyle/>
          <a:p>
            <a:r>
              <a:rPr lang="en-US" altLang="ja-JP" dirty="0"/>
              <a:t>x</a:t>
            </a:r>
            <a:endParaRPr kumimoji="1" lang="ja-JP" altLang="en-US" baseline="-25000" dirty="0"/>
          </a:p>
        </p:txBody>
      </p:sp>
      <p:cxnSp>
        <p:nvCxnSpPr>
          <p:cNvPr id="61" name="直線矢印コネクタ 60"/>
          <p:cNvCxnSpPr/>
          <p:nvPr/>
        </p:nvCxnSpPr>
        <p:spPr>
          <a:xfrm>
            <a:off x="4891077" y="3393223"/>
            <a:ext cx="38527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8669757" y="3238377"/>
            <a:ext cx="565985" cy="276999"/>
          </a:xfrm>
          <a:prstGeom prst="rect">
            <a:avLst/>
          </a:prstGeom>
          <a:noFill/>
        </p:spPr>
        <p:txBody>
          <a:bodyPr wrap="square" rtlCol="0">
            <a:spAutoFit/>
          </a:bodyPr>
          <a:lstStyle/>
          <a:p>
            <a:r>
              <a:rPr kumimoji="1" lang="en-US" altLang="ja-JP" sz="1200" dirty="0"/>
              <a:t>time</a:t>
            </a:r>
            <a:endParaRPr kumimoji="1" lang="ja-JP" altLang="en-US" sz="1200" dirty="0"/>
          </a:p>
        </p:txBody>
      </p:sp>
      <p:grpSp>
        <p:nvGrpSpPr>
          <p:cNvPr id="365" name="グループ化 364"/>
          <p:cNvGrpSpPr/>
          <p:nvPr/>
        </p:nvGrpSpPr>
        <p:grpSpPr>
          <a:xfrm>
            <a:off x="4891077" y="3385822"/>
            <a:ext cx="3225976" cy="3067514"/>
            <a:chOff x="4809515" y="4171649"/>
            <a:chExt cx="3225976" cy="2045088"/>
          </a:xfrm>
        </p:grpSpPr>
        <p:cxnSp>
          <p:nvCxnSpPr>
            <p:cNvPr id="8" name="直線コネクタ 7"/>
            <p:cNvCxnSpPr/>
            <p:nvPr/>
          </p:nvCxnSpPr>
          <p:spPr>
            <a:xfrm flipH="1" flipV="1">
              <a:off x="8016942" y="4177772"/>
              <a:ext cx="18549" cy="20292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flipV="1">
              <a:off x="4963829" y="4179049"/>
              <a:ext cx="18549" cy="20292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5725614" y="4171649"/>
              <a:ext cx="18549" cy="20292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6492583" y="4187451"/>
              <a:ext cx="18549" cy="20292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7254368" y="4180051"/>
              <a:ext cx="18549" cy="20292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4809515" y="4171649"/>
              <a:ext cx="0" cy="2036686"/>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4" name="直線コネクタ 63"/>
          <p:cNvCxnSpPr/>
          <p:nvPr/>
        </p:nvCxnSpPr>
        <p:spPr>
          <a:xfrm flipH="1">
            <a:off x="4898183" y="3689427"/>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flipV="1">
            <a:off x="4878539" y="3491721"/>
            <a:ext cx="3780524" cy="5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539757" y="3458612"/>
            <a:ext cx="372218" cy="276999"/>
          </a:xfrm>
          <a:prstGeom prst="rect">
            <a:avLst/>
          </a:prstGeom>
          <a:noFill/>
        </p:spPr>
        <p:txBody>
          <a:bodyPr wrap="none" rtlCol="0">
            <a:spAutoFit/>
          </a:bodyPr>
          <a:lstStyle/>
          <a:p>
            <a:pPr algn="ctr"/>
            <a:r>
              <a:rPr kumimoji="1" lang="en-US" altLang="ja-JP" sz="1200" dirty="0" err="1"/>
              <a:t>clk</a:t>
            </a:r>
            <a:endParaRPr kumimoji="1" lang="ja-JP" altLang="en-US" sz="1200" dirty="0"/>
          </a:p>
        </p:txBody>
      </p:sp>
      <p:cxnSp>
        <p:nvCxnSpPr>
          <p:cNvPr id="67" name="直線コネクタ 66"/>
          <p:cNvCxnSpPr/>
          <p:nvPr/>
        </p:nvCxnSpPr>
        <p:spPr>
          <a:xfrm>
            <a:off x="4881253" y="3689427"/>
            <a:ext cx="159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031198" y="3491722"/>
            <a:ext cx="3939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5040627" y="3491722"/>
            <a:ext cx="0" cy="1977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807176" y="3689427"/>
            <a:ext cx="7855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425103" y="3491722"/>
            <a:ext cx="4006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5807176" y="3491722"/>
            <a:ext cx="0" cy="1977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7343521" y="3679280"/>
            <a:ext cx="7549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563505" y="3491722"/>
            <a:ext cx="7610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V="1">
            <a:off x="6574293" y="3491722"/>
            <a:ext cx="0" cy="1977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089074" y="3491722"/>
            <a:ext cx="5699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8089074" y="3491722"/>
            <a:ext cx="0" cy="1977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623865" y="3774133"/>
            <a:ext cx="295274" cy="276999"/>
          </a:xfrm>
          <a:prstGeom prst="rect">
            <a:avLst/>
          </a:prstGeom>
          <a:noFill/>
        </p:spPr>
        <p:txBody>
          <a:bodyPr wrap="none" rtlCol="0">
            <a:spAutoFit/>
          </a:bodyPr>
          <a:lstStyle/>
          <a:p>
            <a:r>
              <a:rPr lang="en-US" altLang="ja-JP" sz="1200" dirty="0"/>
              <a:t>X</a:t>
            </a:r>
            <a:endParaRPr kumimoji="1" lang="ja-JP" altLang="en-US" sz="1200" dirty="0"/>
          </a:p>
        </p:txBody>
      </p:sp>
      <p:cxnSp>
        <p:nvCxnSpPr>
          <p:cNvPr id="79" name="直線コネクタ 78"/>
          <p:cNvCxnSpPr/>
          <p:nvPr/>
        </p:nvCxnSpPr>
        <p:spPr>
          <a:xfrm flipH="1">
            <a:off x="4904232" y="4021661"/>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flipV="1">
            <a:off x="4884588" y="3823955"/>
            <a:ext cx="3780524" cy="5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887302" y="4021661"/>
            <a:ext cx="1593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5046676" y="3823956"/>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6574145" y="4150696"/>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4636980" y="4093368"/>
            <a:ext cx="261610" cy="276999"/>
          </a:xfrm>
          <a:prstGeom prst="rect">
            <a:avLst/>
          </a:prstGeom>
          <a:noFill/>
        </p:spPr>
        <p:txBody>
          <a:bodyPr wrap="none" rtlCol="0">
            <a:spAutoFit/>
          </a:bodyPr>
          <a:lstStyle/>
          <a:p>
            <a:r>
              <a:rPr lang="en-US" altLang="ja-JP" sz="1200" dirty="0"/>
              <a:t>y</a:t>
            </a:r>
            <a:endParaRPr kumimoji="1" lang="ja-JP" altLang="en-US" sz="1200" dirty="0"/>
          </a:p>
        </p:txBody>
      </p:sp>
      <p:cxnSp>
        <p:nvCxnSpPr>
          <p:cNvPr id="87" name="直線コネクタ 86"/>
          <p:cNvCxnSpPr/>
          <p:nvPr/>
        </p:nvCxnSpPr>
        <p:spPr>
          <a:xfrm flipH="1">
            <a:off x="4902946" y="4345554"/>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4883302" y="4147848"/>
            <a:ext cx="3780524" cy="5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4886016" y="4345554"/>
            <a:ext cx="168684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5026842" y="3836446"/>
            <a:ext cx="363222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4641336" y="4456136"/>
            <a:ext cx="269626" cy="276999"/>
          </a:xfrm>
          <a:prstGeom prst="rect">
            <a:avLst/>
          </a:prstGeom>
          <a:noFill/>
        </p:spPr>
        <p:txBody>
          <a:bodyPr wrap="none" rtlCol="0">
            <a:spAutoFit/>
          </a:bodyPr>
          <a:lstStyle/>
          <a:p>
            <a:r>
              <a:rPr lang="en-US" altLang="ja-JP" sz="1200" dirty="0"/>
              <a:t>a</a:t>
            </a:r>
            <a:endParaRPr kumimoji="1" lang="ja-JP" altLang="en-US" sz="1200" dirty="0"/>
          </a:p>
        </p:txBody>
      </p:sp>
      <p:cxnSp>
        <p:nvCxnSpPr>
          <p:cNvPr id="92" name="直線コネクタ 91"/>
          <p:cNvCxnSpPr/>
          <p:nvPr/>
        </p:nvCxnSpPr>
        <p:spPr>
          <a:xfrm flipH="1">
            <a:off x="4907302" y="4708322"/>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H="1" flipV="1">
            <a:off x="4887658" y="4510616"/>
            <a:ext cx="3780524" cy="5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4890372" y="4708322"/>
            <a:ext cx="238377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7274144" y="4510617"/>
            <a:ext cx="139839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7274144" y="4510617"/>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4642622" y="4752524"/>
            <a:ext cx="269626" cy="276999"/>
          </a:xfrm>
          <a:prstGeom prst="rect">
            <a:avLst/>
          </a:prstGeom>
          <a:noFill/>
        </p:spPr>
        <p:txBody>
          <a:bodyPr wrap="none" rtlCol="0">
            <a:spAutoFit/>
          </a:bodyPr>
          <a:lstStyle/>
          <a:p>
            <a:r>
              <a:rPr lang="en-US" altLang="ja-JP" sz="1200" dirty="0"/>
              <a:t>b</a:t>
            </a:r>
            <a:endParaRPr kumimoji="1" lang="ja-JP" altLang="en-US" sz="1200" dirty="0"/>
          </a:p>
        </p:txBody>
      </p:sp>
      <p:cxnSp>
        <p:nvCxnSpPr>
          <p:cNvPr id="98" name="直線コネクタ 97"/>
          <p:cNvCxnSpPr/>
          <p:nvPr/>
        </p:nvCxnSpPr>
        <p:spPr>
          <a:xfrm flipH="1">
            <a:off x="4891658" y="5004710"/>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4891658" y="5004710"/>
            <a:ext cx="161536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6507023" y="4807005"/>
            <a:ext cx="1506972" cy="349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6507023" y="4817393"/>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4636537" y="5083173"/>
            <a:ext cx="303288" cy="276999"/>
          </a:xfrm>
          <a:prstGeom prst="rect">
            <a:avLst/>
          </a:prstGeom>
          <a:noFill/>
        </p:spPr>
        <p:txBody>
          <a:bodyPr wrap="none" rtlCol="0">
            <a:spAutoFit/>
          </a:bodyPr>
          <a:lstStyle/>
          <a:p>
            <a:r>
              <a:rPr lang="en-US" altLang="ja-JP" sz="1200" dirty="0"/>
              <a:t>a’</a:t>
            </a:r>
            <a:endParaRPr kumimoji="1" lang="ja-JP" altLang="en-US" sz="1200" dirty="0"/>
          </a:p>
        </p:txBody>
      </p:sp>
      <p:cxnSp>
        <p:nvCxnSpPr>
          <p:cNvPr id="104" name="直線コネクタ 103"/>
          <p:cNvCxnSpPr/>
          <p:nvPr/>
        </p:nvCxnSpPr>
        <p:spPr>
          <a:xfrm flipH="1">
            <a:off x="4908588" y="5335359"/>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H="1" flipV="1">
            <a:off x="4888944" y="5137653"/>
            <a:ext cx="3780524" cy="5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571918" y="4484955"/>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574016" y="5187413"/>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573488" y="5769992"/>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flipV="1">
            <a:off x="571918" y="4482707"/>
            <a:ext cx="2098" cy="151365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489722" y="5995203"/>
            <a:ext cx="311754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79512" y="5794071"/>
            <a:ext cx="372218" cy="276999"/>
          </a:xfrm>
          <a:prstGeom prst="rect">
            <a:avLst/>
          </a:prstGeom>
          <a:noFill/>
        </p:spPr>
        <p:txBody>
          <a:bodyPr wrap="none" rtlCol="0">
            <a:spAutoFit/>
          </a:bodyPr>
          <a:lstStyle/>
          <a:p>
            <a:r>
              <a:rPr kumimoji="1" lang="en-US" altLang="ja-JP" baseline="-25000" dirty="0" err="1"/>
              <a:t>clk</a:t>
            </a:r>
            <a:endParaRPr kumimoji="1" lang="ja-JP" altLang="en-US" baseline="-25000" dirty="0"/>
          </a:p>
        </p:txBody>
      </p:sp>
      <p:cxnSp>
        <p:nvCxnSpPr>
          <p:cNvPr id="115" name="直線コネクタ 114"/>
          <p:cNvCxnSpPr/>
          <p:nvPr/>
        </p:nvCxnSpPr>
        <p:spPr>
          <a:xfrm>
            <a:off x="555944" y="5179599"/>
            <a:ext cx="2960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557116" y="5763434"/>
            <a:ext cx="2960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3651498" y="4673000"/>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3646993" y="5497557"/>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p:cNvCxnSpPr/>
          <p:nvPr/>
        </p:nvCxnSpPr>
        <p:spPr>
          <a:xfrm>
            <a:off x="3649845" y="5677009"/>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V="1">
            <a:off x="3649844" y="5696540"/>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653377" y="4848845"/>
            <a:ext cx="41829" cy="2349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3653376" y="4868376"/>
            <a:ext cx="41829" cy="2349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3761623" y="5580850"/>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3774208" y="4763141"/>
            <a:ext cx="11965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3605164" y="4873435"/>
            <a:ext cx="4182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3607262" y="5688758"/>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3589190" y="5680944"/>
            <a:ext cx="2960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3605040" y="4865693"/>
            <a:ext cx="0" cy="112951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554567" y="5995203"/>
            <a:ext cx="3098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32" name="正方形/長方形 131"/>
          <p:cNvSpPr/>
          <p:nvPr/>
        </p:nvSpPr>
        <p:spPr>
          <a:xfrm>
            <a:off x="2491477" y="4376637"/>
            <a:ext cx="126749" cy="271694"/>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2486972" y="5007560"/>
            <a:ext cx="126749" cy="271694"/>
          </a:xfrm>
          <a:prstGeom prst="rect">
            <a:avLst/>
          </a:prstGeom>
          <a:solidFill>
            <a:srgbClr val="FF66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2489070" y="5491740"/>
            <a:ext cx="126749" cy="271694"/>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5" name="直線コネクタ 134"/>
          <p:cNvCxnSpPr/>
          <p:nvPr/>
        </p:nvCxnSpPr>
        <p:spPr>
          <a:xfrm>
            <a:off x="2489824" y="5187012"/>
            <a:ext cx="41829" cy="2349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2489823" y="5206543"/>
            <a:ext cx="41829" cy="2349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2493356" y="4552482"/>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V="1">
            <a:off x="2493355" y="4572013"/>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2493357" y="5665224"/>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V="1">
            <a:off x="2493356" y="5684755"/>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2357496" y="5577520"/>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2362947" y="5087524"/>
            <a:ext cx="11965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1661598" y="4463854"/>
            <a:ext cx="8253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2445143" y="4580430"/>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2447241" y="5198761"/>
            <a:ext cx="4182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2446713" y="5680988"/>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V="1">
            <a:off x="2445143" y="4577689"/>
            <a:ext cx="0" cy="141751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2429169" y="5190947"/>
            <a:ext cx="29603"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2430341" y="5674430"/>
            <a:ext cx="2960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2427792" y="5997251"/>
            <a:ext cx="3098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2190624" y="4181451"/>
            <a:ext cx="298480" cy="338554"/>
          </a:xfrm>
          <a:prstGeom prst="rect">
            <a:avLst/>
          </a:prstGeom>
          <a:noFill/>
        </p:spPr>
        <p:txBody>
          <a:bodyPr wrap="none" rtlCol="0">
            <a:spAutoFit/>
          </a:bodyPr>
          <a:lstStyle/>
          <a:p>
            <a:r>
              <a:rPr lang="en-US" altLang="ja-JP" sz="1600" dirty="0"/>
              <a:t>a</a:t>
            </a:r>
            <a:endParaRPr kumimoji="1" lang="ja-JP" altLang="en-US" sz="1600" baseline="-25000" dirty="0"/>
          </a:p>
        </p:txBody>
      </p:sp>
      <p:cxnSp>
        <p:nvCxnSpPr>
          <p:cNvPr id="152" name="直線コネクタ 151"/>
          <p:cNvCxnSpPr/>
          <p:nvPr/>
        </p:nvCxnSpPr>
        <p:spPr>
          <a:xfrm flipV="1">
            <a:off x="7343521" y="3496753"/>
            <a:ext cx="0" cy="1977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1248377" y="3899056"/>
            <a:ext cx="939681" cy="307777"/>
          </a:xfrm>
          <a:prstGeom prst="rect">
            <a:avLst/>
          </a:prstGeom>
          <a:noFill/>
        </p:spPr>
        <p:txBody>
          <a:bodyPr wrap="none" rtlCol="0">
            <a:spAutoFit/>
          </a:bodyPr>
          <a:lstStyle/>
          <a:p>
            <a:r>
              <a:rPr kumimoji="1" lang="ja-JP" altLang="en-US" sz="1400" dirty="0"/>
              <a:t>ステージ</a:t>
            </a:r>
            <a:r>
              <a:rPr kumimoji="1" lang="en-US" altLang="ja-JP" sz="1400" dirty="0"/>
              <a:t>1</a:t>
            </a:r>
            <a:endParaRPr kumimoji="1" lang="ja-JP" altLang="en-US" sz="1400" dirty="0"/>
          </a:p>
        </p:txBody>
      </p:sp>
      <p:sp>
        <p:nvSpPr>
          <p:cNvPr id="154" name="テキスト ボックス 153"/>
          <p:cNvSpPr txBox="1"/>
          <p:nvPr/>
        </p:nvSpPr>
        <p:spPr>
          <a:xfrm>
            <a:off x="2731077" y="3903215"/>
            <a:ext cx="939681" cy="307777"/>
          </a:xfrm>
          <a:prstGeom prst="rect">
            <a:avLst/>
          </a:prstGeom>
          <a:noFill/>
        </p:spPr>
        <p:txBody>
          <a:bodyPr wrap="none" rtlCol="0">
            <a:spAutoFit/>
          </a:bodyPr>
          <a:lstStyle/>
          <a:p>
            <a:r>
              <a:rPr lang="ja-JP" altLang="en-US" sz="1400" dirty="0"/>
              <a:t>ステージ</a:t>
            </a:r>
            <a:r>
              <a:rPr lang="en-US" altLang="ja-JP" sz="1400" dirty="0"/>
              <a:t>2</a:t>
            </a:r>
            <a:endParaRPr kumimoji="1" lang="ja-JP" altLang="en-US" sz="1400" dirty="0"/>
          </a:p>
        </p:txBody>
      </p:sp>
      <p:sp>
        <p:nvSpPr>
          <p:cNvPr id="227" name="下矢印 226"/>
          <p:cNvSpPr/>
          <p:nvPr/>
        </p:nvSpPr>
        <p:spPr>
          <a:xfrm>
            <a:off x="1920856" y="3358527"/>
            <a:ext cx="613542" cy="5050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p:cNvSpPr txBox="1"/>
          <p:nvPr/>
        </p:nvSpPr>
        <p:spPr>
          <a:xfrm>
            <a:off x="179512" y="3402269"/>
            <a:ext cx="1616148" cy="369332"/>
          </a:xfrm>
          <a:prstGeom prst="rect">
            <a:avLst/>
          </a:prstGeom>
          <a:noFill/>
        </p:spPr>
        <p:txBody>
          <a:bodyPr wrap="none" rtlCol="0">
            <a:spAutoFit/>
          </a:bodyPr>
          <a:lstStyle/>
          <a:p>
            <a:r>
              <a:rPr kumimoji="1" lang="ja-JP" altLang="en-US" dirty="0"/>
              <a:t>パイプライン化</a:t>
            </a:r>
          </a:p>
        </p:txBody>
      </p:sp>
      <p:sp>
        <p:nvSpPr>
          <p:cNvPr id="229" name="テキスト ボックス 228"/>
          <p:cNvSpPr txBox="1"/>
          <p:nvPr/>
        </p:nvSpPr>
        <p:spPr>
          <a:xfrm>
            <a:off x="2893577" y="3343385"/>
            <a:ext cx="1385316" cy="646331"/>
          </a:xfrm>
          <a:prstGeom prst="rect">
            <a:avLst/>
          </a:prstGeom>
          <a:noFill/>
        </p:spPr>
        <p:txBody>
          <a:bodyPr wrap="none" rtlCol="0">
            <a:spAutoFit/>
          </a:bodyPr>
          <a:lstStyle/>
          <a:p>
            <a:r>
              <a:rPr kumimoji="1" lang="ja-JP" altLang="en-US" dirty="0">
                <a:solidFill>
                  <a:srgbClr val="FF0000"/>
                </a:solidFill>
              </a:rPr>
              <a:t>パイプライン</a:t>
            </a:r>
            <a:br>
              <a:rPr kumimoji="1" lang="en-US" altLang="ja-JP" dirty="0">
                <a:solidFill>
                  <a:srgbClr val="FF0000"/>
                </a:solidFill>
              </a:rPr>
            </a:br>
            <a:r>
              <a:rPr kumimoji="1" lang="ja-JP" altLang="en-US" dirty="0">
                <a:solidFill>
                  <a:srgbClr val="FF0000"/>
                </a:solidFill>
              </a:rPr>
              <a:t>レジスタ</a:t>
            </a:r>
          </a:p>
        </p:txBody>
      </p:sp>
      <p:cxnSp>
        <p:nvCxnSpPr>
          <p:cNvPr id="231" name="直線コネクタ 230"/>
          <p:cNvCxnSpPr>
            <a:stCxn id="132" idx="0"/>
            <a:endCxn id="229" idx="1"/>
          </p:cNvCxnSpPr>
          <p:nvPr/>
        </p:nvCxnSpPr>
        <p:spPr>
          <a:xfrm flipV="1">
            <a:off x="2554852" y="3666551"/>
            <a:ext cx="338725" cy="71008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a:stCxn id="133" idx="0"/>
            <a:endCxn id="229" idx="1"/>
          </p:cNvCxnSpPr>
          <p:nvPr/>
        </p:nvCxnSpPr>
        <p:spPr>
          <a:xfrm flipV="1">
            <a:off x="2550347" y="3666551"/>
            <a:ext cx="343230" cy="1341009"/>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a:stCxn id="134" idx="0"/>
            <a:endCxn id="229" idx="1"/>
          </p:cNvCxnSpPr>
          <p:nvPr/>
        </p:nvCxnSpPr>
        <p:spPr>
          <a:xfrm flipV="1">
            <a:off x="2552445" y="3666551"/>
            <a:ext cx="341132" cy="1825189"/>
          </a:xfrm>
          <a:prstGeom prst="line">
            <a:avLst/>
          </a:prstGeom>
          <a:ln w="63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38" name="正方形/長方形 237"/>
          <p:cNvSpPr/>
          <p:nvPr/>
        </p:nvSpPr>
        <p:spPr>
          <a:xfrm>
            <a:off x="1233963" y="1264850"/>
            <a:ext cx="2082437" cy="1931790"/>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9" name="グループ化 238"/>
          <p:cNvGrpSpPr/>
          <p:nvPr/>
        </p:nvGrpSpPr>
        <p:grpSpPr>
          <a:xfrm>
            <a:off x="1021986" y="1404126"/>
            <a:ext cx="2460894" cy="1551141"/>
            <a:chOff x="336771" y="3614486"/>
            <a:chExt cx="4024049" cy="2536422"/>
          </a:xfrm>
        </p:grpSpPr>
        <p:sp>
          <p:nvSpPr>
            <p:cNvPr id="240" name="フローチャート : 論理積ゲート 27"/>
            <p:cNvSpPr/>
            <p:nvPr/>
          </p:nvSpPr>
          <p:spPr>
            <a:xfrm>
              <a:off x="1071672" y="3614486"/>
              <a:ext cx="720080" cy="576064"/>
            </a:xfrm>
            <a:prstGeom prst="flowChartDelay">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フローチャート : 論理積ゲート 28"/>
            <p:cNvSpPr/>
            <p:nvPr/>
          </p:nvSpPr>
          <p:spPr>
            <a:xfrm>
              <a:off x="2223800" y="4608743"/>
              <a:ext cx="720080" cy="576064"/>
            </a:xfrm>
            <a:prstGeom prst="flowChartDelay">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フローチャート : 記憶データ 29"/>
            <p:cNvSpPr/>
            <p:nvPr/>
          </p:nvSpPr>
          <p:spPr>
            <a:xfrm rot="10800000">
              <a:off x="3299238" y="4102727"/>
              <a:ext cx="720080" cy="576064"/>
            </a:xfrm>
            <a:prstGeom prst="flowChartOnlineStora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フローチャート : 記憶データ 30"/>
            <p:cNvSpPr/>
            <p:nvPr/>
          </p:nvSpPr>
          <p:spPr>
            <a:xfrm rot="10800000">
              <a:off x="2223800" y="5435478"/>
              <a:ext cx="720080" cy="576064"/>
            </a:xfrm>
            <a:prstGeom prst="flowChartOnlineStora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弧 243"/>
            <p:cNvSpPr/>
            <p:nvPr/>
          </p:nvSpPr>
          <p:spPr>
            <a:xfrm rot="2589483">
              <a:off x="1472027" y="5326631"/>
              <a:ext cx="789189" cy="824277"/>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45" name="直線コネクタ 244"/>
            <p:cNvCxnSpPr/>
            <p:nvPr/>
          </p:nvCxnSpPr>
          <p:spPr>
            <a:xfrm>
              <a:off x="347899" y="3758503"/>
              <a:ext cx="7271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365963" y="4896775"/>
              <a:ext cx="70077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869503" y="4550590"/>
              <a:ext cx="20216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flipV="1">
              <a:off x="869503" y="3758502"/>
              <a:ext cx="0" cy="7920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p:cNvCxnSpPr/>
            <p:nvPr/>
          </p:nvCxnSpPr>
          <p:spPr>
            <a:xfrm flipV="1">
              <a:off x="761653" y="4075165"/>
              <a:ext cx="0" cy="8354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761653" y="4075165"/>
              <a:ext cx="322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1" name="円/楕円 250"/>
            <p:cNvSpPr/>
            <p:nvPr/>
          </p:nvSpPr>
          <p:spPr>
            <a:xfrm>
              <a:off x="850712" y="3716937"/>
              <a:ext cx="72401" cy="7200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725487" y="4866332"/>
              <a:ext cx="72401" cy="7200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3" name="直線コネクタ 252"/>
            <p:cNvCxnSpPr/>
            <p:nvPr/>
          </p:nvCxnSpPr>
          <p:spPr>
            <a:xfrm>
              <a:off x="1791752" y="4743339"/>
              <a:ext cx="43204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p:cNvCxnSpPr/>
            <p:nvPr/>
          </p:nvCxnSpPr>
          <p:spPr>
            <a:xfrm flipV="1">
              <a:off x="2007776" y="4743339"/>
              <a:ext cx="0" cy="7920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flipV="1">
              <a:off x="1899926" y="5060002"/>
              <a:ext cx="0" cy="8354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a:off x="360167" y="5898496"/>
              <a:ext cx="186267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a:off x="1899926" y="5063030"/>
              <a:ext cx="322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2007775" y="5522138"/>
              <a:ext cx="20216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9" name="フローチャート : 記憶データ 46"/>
            <p:cNvSpPr/>
            <p:nvPr/>
          </p:nvSpPr>
          <p:spPr>
            <a:xfrm rot="10800000">
              <a:off x="1075031" y="4445364"/>
              <a:ext cx="720080" cy="576064"/>
            </a:xfrm>
            <a:prstGeom prst="flowChartOnlineStora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弧 259"/>
            <p:cNvSpPr/>
            <p:nvPr/>
          </p:nvSpPr>
          <p:spPr>
            <a:xfrm rot="2589483">
              <a:off x="336771" y="4336517"/>
              <a:ext cx="789189" cy="824277"/>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1" name="円/楕円 260"/>
            <p:cNvSpPr/>
            <p:nvPr/>
          </p:nvSpPr>
          <p:spPr>
            <a:xfrm>
              <a:off x="1979673" y="4708461"/>
              <a:ext cx="72401" cy="7200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a:off x="1854448" y="5857856"/>
              <a:ext cx="72401" cy="7200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3" name="直線コネクタ 262"/>
            <p:cNvCxnSpPr/>
            <p:nvPr/>
          </p:nvCxnSpPr>
          <p:spPr>
            <a:xfrm>
              <a:off x="3146302" y="4206395"/>
              <a:ext cx="238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3146302" y="4571146"/>
              <a:ext cx="238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flipV="1">
              <a:off x="3141366" y="3886672"/>
              <a:ext cx="0" cy="3197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785893" y="3886672"/>
              <a:ext cx="136040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flipV="1">
              <a:off x="3152024" y="4571148"/>
              <a:ext cx="0" cy="34114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flipV="1">
              <a:off x="2946153" y="4910630"/>
              <a:ext cx="205871" cy="166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flipV="1">
              <a:off x="4019318" y="4389093"/>
              <a:ext cx="341502" cy="166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flipV="1">
              <a:off x="2949580" y="5721844"/>
              <a:ext cx="1411240" cy="166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1" name="テキスト ボックス 270"/>
          <p:cNvSpPr txBox="1"/>
          <p:nvPr/>
        </p:nvSpPr>
        <p:spPr>
          <a:xfrm>
            <a:off x="3234677" y="1575983"/>
            <a:ext cx="300082" cy="369332"/>
          </a:xfrm>
          <a:prstGeom prst="rect">
            <a:avLst/>
          </a:prstGeom>
          <a:noFill/>
        </p:spPr>
        <p:txBody>
          <a:bodyPr wrap="none" rtlCol="0">
            <a:spAutoFit/>
          </a:bodyPr>
          <a:lstStyle/>
          <a:p>
            <a:r>
              <a:rPr kumimoji="1" lang="en-US" altLang="ja-JP" dirty="0"/>
              <a:t>c</a:t>
            </a:r>
            <a:endParaRPr kumimoji="1" lang="ja-JP" altLang="en-US" baseline="-25000" dirty="0"/>
          </a:p>
        </p:txBody>
      </p:sp>
      <p:sp>
        <p:nvSpPr>
          <p:cNvPr id="272" name="テキスト ボックス 271"/>
          <p:cNvSpPr txBox="1"/>
          <p:nvPr/>
        </p:nvSpPr>
        <p:spPr>
          <a:xfrm>
            <a:off x="962605" y="2482222"/>
            <a:ext cx="300082" cy="369332"/>
          </a:xfrm>
          <a:prstGeom prst="rect">
            <a:avLst/>
          </a:prstGeom>
          <a:noFill/>
        </p:spPr>
        <p:txBody>
          <a:bodyPr wrap="none" rtlCol="0">
            <a:spAutoFit/>
          </a:bodyPr>
          <a:lstStyle/>
          <a:p>
            <a:r>
              <a:rPr kumimoji="1" lang="en-US" altLang="ja-JP" dirty="0"/>
              <a:t>z</a:t>
            </a:r>
            <a:endParaRPr kumimoji="1" lang="ja-JP" altLang="en-US" baseline="-25000" dirty="0"/>
          </a:p>
        </p:txBody>
      </p:sp>
      <p:sp>
        <p:nvSpPr>
          <p:cNvPr id="273" name="テキスト ボックス 272"/>
          <p:cNvSpPr txBox="1"/>
          <p:nvPr/>
        </p:nvSpPr>
        <p:spPr>
          <a:xfrm>
            <a:off x="3240581" y="2386079"/>
            <a:ext cx="300082" cy="369332"/>
          </a:xfrm>
          <a:prstGeom prst="rect">
            <a:avLst/>
          </a:prstGeom>
          <a:noFill/>
        </p:spPr>
        <p:txBody>
          <a:bodyPr wrap="none" rtlCol="0">
            <a:spAutoFit/>
          </a:bodyPr>
          <a:lstStyle/>
          <a:p>
            <a:r>
              <a:rPr lang="en-US" altLang="ja-JP" dirty="0"/>
              <a:t>s</a:t>
            </a:r>
            <a:endParaRPr kumimoji="1" lang="ja-JP" altLang="en-US" baseline="-25000" dirty="0"/>
          </a:p>
        </p:txBody>
      </p:sp>
      <p:sp>
        <p:nvSpPr>
          <p:cNvPr id="274" name="テキスト ボックス 273"/>
          <p:cNvSpPr txBox="1"/>
          <p:nvPr/>
        </p:nvSpPr>
        <p:spPr>
          <a:xfrm>
            <a:off x="965570" y="1843215"/>
            <a:ext cx="300082" cy="369332"/>
          </a:xfrm>
          <a:prstGeom prst="rect">
            <a:avLst/>
          </a:prstGeom>
          <a:noFill/>
        </p:spPr>
        <p:txBody>
          <a:bodyPr wrap="none" rtlCol="0">
            <a:spAutoFit/>
          </a:bodyPr>
          <a:lstStyle/>
          <a:p>
            <a:r>
              <a:rPr lang="en-US" altLang="ja-JP" dirty="0"/>
              <a:t>y</a:t>
            </a:r>
            <a:endParaRPr kumimoji="1" lang="ja-JP" altLang="en-US" baseline="-25000" dirty="0"/>
          </a:p>
        </p:txBody>
      </p:sp>
      <p:sp>
        <p:nvSpPr>
          <p:cNvPr id="275" name="正方形/長方形 274"/>
          <p:cNvSpPr/>
          <p:nvPr/>
        </p:nvSpPr>
        <p:spPr>
          <a:xfrm>
            <a:off x="904369" y="1396650"/>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正方形/長方形 275"/>
          <p:cNvSpPr/>
          <p:nvPr/>
        </p:nvSpPr>
        <p:spPr>
          <a:xfrm>
            <a:off x="899864" y="2108342"/>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p:cNvSpPr/>
          <p:nvPr/>
        </p:nvSpPr>
        <p:spPr>
          <a:xfrm>
            <a:off x="901962" y="2692874"/>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8" name="直線コネクタ 277"/>
          <p:cNvCxnSpPr/>
          <p:nvPr/>
        </p:nvCxnSpPr>
        <p:spPr>
          <a:xfrm>
            <a:off x="902716" y="2287794"/>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flipV="1">
            <a:off x="902715" y="2307325"/>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a:off x="906248" y="1572495"/>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flipV="1">
            <a:off x="906247" y="1592026"/>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a:off x="906249" y="2866358"/>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flipV="1">
            <a:off x="906248" y="2885889"/>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a:off x="770388" y="2799053"/>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775839" y="2188306"/>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a:off x="775839" y="1492199"/>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7" name="テキスト ボックス 286"/>
          <p:cNvSpPr txBox="1"/>
          <p:nvPr/>
        </p:nvSpPr>
        <p:spPr>
          <a:xfrm>
            <a:off x="971651" y="1169295"/>
            <a:ext cx="300082" cy="369332"/>
          </a:xfrm>
          <a:prstGeom prst="rect">
            <a:avLst/>
          </a:prstGeom>
          <a:noFill/>
        </p:spPr>
        <p:txBody>
          <a:bodyPr wrap="none" rtlCol="0">
            <a:spAutoFit/>
          </a:bodyPr>
          <a:lstStyle/>
          <a:p>
            <a:r>
              <a:rPr lang="en-US" altLang="ja-JP" dirty="0"/>
              <a:t>x</a:t>
            </a:r>
            <a:endParaRPr kumimoji="1" lang="ja-JP" altLang="en-US" baseline="-25000" dirty="0"/>
          </a:p>
        </p:txBody>
      </p:sp>
      <p:cxnSp>
        <p:nvCxnSpPr>
          <p:cNvPr id="288" name="直線コネクタ 287"/>
          <p:cNvCxnSpPr/>
          <p:nvPr/>
        </p:nvCxnSpPr>
        <p:spPr>
          <a:xfrm>
            <a:off x="858035" y="1597085"/>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860133" y="2299543"/>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859605" y="2882122"/>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flipH="1" flipV="1">
            <a:off x="858035" y="1594837"/>
            <a:ext cx="2098" cy="151365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a:off x="769606" y="3107333"/>
            <a:ext cx="267318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93" name="テキスト ボックス 292"/>
          <p:cNvSpPr txBox="1"/>
          <p:nvPr/>
        </p:nvSpPr>
        <p:spPr>
          <a:xfrm>
            <a:off x="469843" y="2906201"/>
            <a:ext cx="372218" cy="276999"/>
          </a:xfrm>
          <a:prstGeom prst="rect">
            <a:avLst/>
          </a:prstGeom>
          <a:noFill/>
        </p:spPr>
        <p:txBody>
          <a:bodyPr wrap="none" rtlCol="0">
            <a:spAutoFit/>
          </a:bodyPr>
          <a:lstStyle/>
          <a:p>
            <a:r>
              <a:rPr kumimoji="1" lang="en-US" altLang="ja-JP" baseline="-25000" dirty="0" err="1"/>
              <a:t>clk</a:t>
            </a:r>
            <a:endParaRPr kumimoji="1" lang="ja-JP" altLang="en-US" baseline="-25000" dirty="0"/>
          </a:p>
        </p:txBody>
      </p:sp>
      <p:cxnSp>
        <p:nvCxnSpPr>
          <p:cNvPr id="294" name="直線コネクタ 293"/>
          <p:cNvCxnSpPr/>
          <p:nvPr/>
        </p:nvCxnSpPr>
        <p:spPr>
          <a:xfrm>
            <a:off x="842061" y="2291729"/>
            <a:ext cx="2960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843233" y="2875564"/>
            <a:ext cx="2960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96" name="正方形/長方形 295"/>
          <p:cNvSpPr/>
          <p:nvPr/>
        </p:nvSpPr>
        <p:spPr>
          <a:xfrm>
            <a:off x="3487031" y="1785130"/>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p:cNvSpPr/>
          <p:nvPr/>
        </p:nvSpPr>
        <p:spPr>
          <a:xfrm>
            <a:off x="3482526" y="2609687"/>
            <a:ext cx="126749" cy="271694"/>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8" name="直線コネクタ 297"/>
          <p:cNvCxnSpPr/>
          <p:nvPr/>
        </p:nvCxnSpPr>
        <p:spPr>
          <a:xfrm>
            <a:off x="3485378" y="2789139"/>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flipV="1">
            <a:off x="3485377" y="2808670"/>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a:off x="3488910" y="1960975"/>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flipV="1">
            <a:off x="3488909" y="1980506"/>
            <a:ext cx="41829" cy="2349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a:off x="3609177" y="2689651"/>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a:off x="3621762" y="1871942"/>
            <a:ext cx="11965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a:off x="3440697" y="1985565"/>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a:off x="3442795" y="2800888"/>
            <a:ext cx="41829"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a:off x="3424723" y="2793074"/>
            <a:ext cx="2960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flipV="1">
            <a:off x="3440573" y="1977823"/>
            <a:ext cx="0" cy="112951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840684" y="3107333"/>
            <a:ext cx="3098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09" name="テキスト ボックス 308"/>
          <p:cNvSpPr txBox="1"/>
          <p:nvPr/>
        </p:nvSpPr>
        <p:spPr>
          <a:xfrm>
            <a:off x="1950174" y="980728"/>
            <a:ext cx="730521" cy="307777"/>
          </a:xfrm>
          <a:prstGeom prst="rect">
            <a:avLst/>
          </a:prstGeom>
          <a:noFill/>
        </p:spPr>
        <p:txBody>
          <a:bodyPr wrap="none" rtlCol="0">
            <a:spAutoFit/>
          </a:bodyPr>
          <a:lstStyle/>
          <a:p>
            <a:r>
              <a:rPr kumimoji="1" lang="ja-JP" altLang="en-US" sz="1400" dirty="0"/>
              <a:t>回路 </a:t>
            </a:r>
            <a:r>
              <a:rPr kumimoji="1" lang="en-US" altLang="ja-JP" sz="1400" dirty="0"/>
              <a:t>A</a:t>
            </a:r>
            <a:endParaRPr kumimoji="1" lang="ja-JP" altLang="en-US" sz="1400" dirty="0"/>
          </a:p>
        </p:txBody>
      </p:sp>
      <p:cxnSp>
        <p:nvCxnSpPr>
          <p:cNvPr id="321" name="直線コネクタ 320"/>
          <p:cNvCxnSpPr/>
          <p:nvPr/>
        </p:nvCxnSpPr>
        <p:spPr>
          <a:xfrm>
            <a:off x="5043090" y="3274234"/>
            <a:ext cx="1" cy="9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a:off x="6574144" y="3271741"/>
            <a:ext cx="1" cy="9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直線矢印コネクタ 325"/>
          <p:cNvCxnSpPr/>
          <p:nvPr/>
        </p:nvCxnSpPr>
        <p:spPr>
          <a:xfrm flipV="1">
            <a:off x="5058835" y="3323933"/>
            <a:ext cx="1499565" cy="224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8" name="直線コネクタ 327"/>
          <p:cNvCxnSpPr/>
          <p:nvPr/>
        </p:nvCxnSpPr>
        <p:spPr>
          <a:xfrm>
            <a:off x="8098728" y="3272864"/>
            <a:ext cx="1" cy="9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直線矢印コネクタ 328"/>
          <p:cNvCxnSpPr/>
          <p:nvPr/>
        </p:nvCxnSpPr>
        <p:spPr>
          <a:xfrm flipV="1">
            <a:off x="6589889" y="3325056"/>
            <a:ext cx="1499565" cy="224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0" name="直線矢印コネクタ 329"/>
          <p:cNvCxnSpPr/>
          <p:nvPr/>
        </p:nvCxnSpPr>
        <p:spPr>
          <a:xfrm flipV="1">
            <a:off x="8114472" y="3325056"/>
            <a:ext cx="544591" cy="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2" name="テキスト ボックス 331"/>
          <p:cNvSpPr txBox="1"/>
          <p:nvPr/>
        </p:nvSpPr>
        <p:spPr>
          <a:xfrm>
            <a:off x="5301645" y="3048893"/>
            <a:ext cx="934871" cy="307777"/>
          </a:xfrm>
          <a:prstGeom prst="rect">
            <a:avLst/>
          </a:prstGeom>
          <a:noFill/>
        </p:spPr>
        <p:txBody>
          <a:bodyPr wrap="none" rtlCol="0">
            <a:spAutoFit/>
          </a:bodyPr>
          <a:lstStyle/>
          <a:p>
            <a:r>
              <a:rPr lang="ja-JP" altLang="en-US" sz="1400" dirty="0"/>
              <a:t>サイクル</a:t>
            </a:r>
            <a:r>
              <a:rPr lang="en-US" altLang="ja-JP" sz="1400" dirty="0"/>
              <a:t>1</a:t>
            </a:r>
            <a:endParaRPr kumimoji="1" lang="ja-JP" altLang="en-US" sz="1400" dirty="0"/>
          </a:p>
        </p:txBody>
      </p:sp>
      <p:sp>
        <p:nvSpPr>
          <p:cNvPr id="333" name="テキスト ボックス 332"/>
          <p:cNvSpPr txBox="1"/>
          <p:nvPr/>
        </p:nvSpPr>
        <p:spPr>
          <a:xfrm>
            <a:off x="6880956" y="3047494"/>
            <a:ext cx="934871" cy="307777"/>
          </a:xfrm>
          <a:prstGeom prst="rect">
            <a:avLst/>
          </a:prstGeom>
          <a:noFill/>
        </p:spPr>
        <p:txBody>
          <a:bodyPr wrap="none" rtlCol="0">
            <a:spAutoFit/>
          </a:bodyPr>
          <a:lstStyle/>
          <a:p>
            <a:r>
              <a:rPr lang="ja-JP" altLang="en-US" sz="1400" dirty="0"/>
              <a:t>サイクル</a:t>
            </a:r>
            <a:r>
              <a:rPr lang="en-US" altLang="ja-JP" sz="1400" dirty="0"/>
              <a:t>2</a:t>
            </a:r>
            <a:endParaRPr kumimoji="1" lang="ja-JP" altLang="en-US" sz="1400" dirty="0"/>
          </a:p>
        </p:txBody>
      </p:sp>
      <p:sp>
        <p:nvSpPr>
          <p:cNvPr id="334" name="テキスト ボックス 333"/>
          <p:cNvSpPr txBox="1"/>
          <p:nvPr/>
        </p:nvSpPr>
        <p:spPr>
          <a:xfrm>
            <a:off x="8127495" y="3046660"/>
            <a:ext cx="934871" cy="307777"/>
          </a:xfrm>
          <a:prstGeom prst="rect">
            <a:avLst/>
          </a:prstGeom>
          <a:noFill/>
        </p:spPr>
        <p:txBody>
          <a:bodyPr wrap="none" rtlCol="0">
            <a:spAutoFit/>
          </a:bodyPr>
          <a:lstStyle/>
          <a:p>
            <a:r>
              <a:rPr lang="ja-JP" altLang="en-US" sz="1400" dirty="0"/>
              <a:t>サイクル</a:t>
            </a:r>
            <a:r>
              <a:rPr lang="en-US" altLang="ja-JP" sz="1400" dirty="0"/>
              <a:t>3</a:t>
            </a:r>
            <a:endParaRPr kumimoji="1" lang="ja-JP" altLang="en-US" sz="1400" dirty="0"/>
          </a:p>
        </p:txBody>
      </p:sp>
      <p:sp>
        <p:nvSpPr>
          <p:cNvPr id="351" name="テキスト ボックス 350"/>
          <p:cNvSpPr txBox="1"/>
          <p:nvPr/>
        </p:nvSpPr>
        <p:spPr>
          <a:xfrm>
            <a:off x="1786151" y="6235649"/>
            <a:ext cx="1220206" cy="307777"/>
          </a:xfrm>
          <a:prstGeom prst="rect">
            <a:avLst/>
          </a:prstGeom>
          <a:noFill/>
        </p:spPr>
        <p:txBody>
          <a:bodyPr wrap="none" rtlCol="0">
            <a:spAutoFit/>
          </a:bodyPr>
          <a:lstStyle/>
          <a:p>
            <a:r>
              <a:rPr kumimoji="1" lang="ja-JP" altLang="en-US" sz="1400" dirty="0"/>
              <a:t>遅延が異なる</a:t>
            </a:r>
          </a:p>
        </p:txBody>
      </p:sp>
      <p:sp>
        <p:nvSpPr>
          <p:cNvPr id="352" name="右中かっこ 351"/>
          <p:cNvSpPr/>
          <p:nvPr/>
        </p:nvSpPr>
        <p:spPr>
          <a:xfrm rot="5400000">
            <a:off x="1661143" y="5446778"/>
            <a:ext cx="49017" cy="14460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3" name="右中かっこ 352"/>
          <p:cNvSpPr/>
          <p:nvPr/>
        </p:nvSpPr>
        <p:spPr>
          <a:xfrm rot="5400000">
            <a:off x="3060232" y="5780735"/>
            <a:ext cx="45719" cy="8116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55" name="直線コネクタ 354"/>
          <p:cNvCxnSpPr>
            <a:stCxn id="351" idx="0"/>
            <a:endCxn id="352" idx="1"/>
          </p:cNvCxnSpPr>
          <p:nvPr/>
        </p:nvCxnSpPr>
        <p:spPr>
          <a:xfrm flipH="1" flipV="1">
            <a:off x="1685651" y="6194333"/>
            <a:ext cx="710603" cy="41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直線コネクタ 356"/>
          <p:cNvCxnSpPr>
            <a:stCxn id="351" idx="0"/>
            <a:endCxn id="353" idx="1"/>
          </p:cNvCxnSpPr>
          <p:nvPr/>
        </p:nvCxnSpPr>
        <p:spPr>
          <a:xfrm flipV="1">
            <a:off x="2396254" y="6209413"/>
            <a:ext cx="686838" cy="26236"/>
          </a:xfrm>
          <a:prstGeom prst="line">
            <a:avLst/>
          </a:prstGeom>
        </p:spPr>
        <p:style>
          <a:lnRef idx="1">
            <a:schemeClr val="accent1"/>
          </a:lnRef>
          <a:fillRef idx="0">
            <a:schemeClr val="accent1"/>
          </a:fillRef>
          <a:effectRef idx="0">
            <a:schemeClr val="accent1"/>
          </a:effectRef>
          <a:fontRef idx="minor">
            <a:schemeClr val="tx1"/>
          </a:fontRef>
        </p:style>
      </p:cxnSp>
      <p:sp>
        <p:nvSpPr>
          <p:cNvPr id="358" name="テキスト ボックス 357"/>
          <p:cNvSpPr txBox="1"/>
          <p:nvPr/>
        </p:nvSpPr>
        <p:spPr>
          <a:xfrm>
            <a:off x="3720744" y="4454164"/>
            <a:ext cx="351378" cy="369332"/>
          </a:xfrm>
          <a:prstGeom prst="rect">
            <a:avLst/>
          </a:prstGeom>
          <a:noFill/>
        </p:spPr>
        <p:txBody>
          <a:bodyPr wrap="none" rtlCol="0">
            <a:spAutoFit/>
          </a:bodyPr>
          <a:lstStyle/>
          <a:p>
            <a:r>
              <a:rPr kumimoji="1" lang="en-US" altLang="ja-JP" dirty="0"/>
              <a:t>c’</a:t>
            </a:r>
            <a:endParaRPr kumimoji="1" lang="ja-JP" altLang="en-US" baseline="-25000" dirty="0"/>
          </a:p>
        </p:txBody>
      </p:sp>
      <p:sp>
        <p:nvSpPr>
          <p:cNvPr id="359" name="テキスト ボックス 358"/>
          <p:cNvSpPr txBox="1"/>
          <p:nvPr/>
        </p:nvSpPr>
        <p:spPr>
          <a:xfrm>
            <a:off x="4642622" y="5425996"/>
            <a:ext cx="303288" cy="276999"/>
          </a:xfrm>
          <a:prstGeom prst="rect">
            <a:avLst/>
          </a:prstGeom>
          <a:noFill/>
        </p:spPr>
        <p:txBody>
          <a:bodyPr wrap="none" rtlCol="0">
            <a:spAutoFit/>
          </a:bodyPr>
          <a:lstStyle/>
          <a:p>
            <a:r>
              <a:rPr lang="en-US" altLang="ja-JP" sz="1200" dirty="0"/>
              <a:t>b’</a:t>
            </a:r>
            <a:endParaRPr kumimoji="1" lang="ja-JP" altLang="en-US" sz="1200" dirty="0"/>
          </a:p>
        </p:txBody>
      </p:sp>
      <p:cxnSp>
        <p:nvCxnSpPr>
          <p:cNvPr id="360" name="直線コネクタ 359"/>
          <p:cNvCxnSpPr/>
          <p:nvPr/>
        </p:nvCxnSpPr>
        <p:spPr>
          <a:xfrm flipH="1">
            <a:off x="4908588" y="5678182"/>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1" name="直線コネクタ 360"/>
          <p:cNvCxnSpPr/>
          <p:nvPr/>
        </p:nvCxnSpPr>
        <p:spPr>
          <a:xfrm flipH="1" flipV="1">
            <a:off x="4888944" y="5480476"/>
            <a:ext cx="3780524" cy="5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2" name="直線コネクタ 361"/>
          <p:cNvCxnSpPr/>
          <p:nvPr/>
        </p:nvCxnSpPr>
        <p:spPr>
          <a:xfrm>
            <a:off x="4891658" y="5678182"/>
            <a:ext cx="16982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p:cNvCxnSpPr/>
          <p:nvPr/>
        </p:nvCxnSpPr>
        <p:spPr>
          <a:xfrm flipV="1">
            <a:off x="6574407" y="5480477"/>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6" name="直線コネクタ 365"/>
          <p:cNvCxnSpPr/>
          <p:nvPr/>
        </p:nvCxnSpPr>
        <p:spPr>
          <a:xfrm>
            <a:off x="4891658" y="5332793"/>
            <a:ext cx="32358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8117053" y="5140280"/>
            <a:ext cx="556771" cy="458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flipV="1">
            <a:off x="8117053" y="5133301"/>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574293" y="4156302"/>
            <a:ext cx="209081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7" name="円/楕円 376"/>
          <p:cNvSpPr/>
          <p:nvPr/>
        </p:nvSpPr>
        <p:spPr>
          <a:xfrm>
            <a:off x="8059023" y="5056130"/>
            <a:ext cx="145574" cy="717210"/>
          </a:xfrm>
          <a:prstGeom prst="ellipse">
            <a:avLst/>
          </a:prstGeom>
          <a:noFill/>
          <a:ln w="127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テキスト ボックス 380"/>
          <p:cNvSpPr txBox="1"/>
          <p:nvPr/>
        </p:nvSpPr>
        <p:spPr>
          <a:xfrm>
            <a:off x="2705566" y="4176592"/>
            <a:ext cx="343364" cy="338554"/>
          </a:xfrm>
          <a:prstGeom prst="rect">
            <a:avLst/>
          </a:prstGeom>
          <a:noFill/>
        </p:spPr>
        <p:txBody>
          <a:bodyPr wrap="none" rtlCol="0">
            <a:spAutoFit/>
          </a:bodyPr>
          <a:lstStyle/>
          <a:p>
            <a:r>
              <a:rPr lang="en-US" altLang="ja-JP" sz="1600" dirty="0"/>
              <a:t>a’</a:t>
            </a:r>
            <a:endParaRPr kumimoji="1" lang="ja-JP" altLang="en-US" sz="1600" baseline="-25000" dirty="0"/>
          </a:p>
        </p:txBody>
      </p:sp>
      <p:sp>
        <p:nvSpPr>
          <p:cNvPr id="382" name="テキスト ボックス 381"/>
          <p:cNvSpPr txBox="1"/>
          <p:nvPr/>
        </p:nvSpPr>
        <p:spPr>
          <a:xfrm>
            <a:off x="2196418" y="4679568"/>
            <a:ext cx="298480" cy="338554"/>
          </a:xfrm>
          <a:prstGeom prst="rect">
            <a:avLst/>
          </a:prstGeom>
          <a:noFill/>
        </p:spPr>
        <p:txBody>
          <a:bodyPr wrap="none" rtlCol="0">
            <a:spAutoFit/>
          </a:bodyPr>
          <a:lstStyle/>
          <a:p>
            <a:r>
              <a:rPr lang="en-US" altLang="ja-JP" sz="1600" dirty="0"/>
              <a:t>b</a:t>
            </a:r>
            <a:endParaRPr kumimoji="1" lang="ja-JP" altLang="en-US" sz="1600" baseline="-25000" dirty="0"/>
          </a:p>
        </p:txBody>
      </p:sp>
      <p:sp>
        <p:nvSpPr>
          <p:cNvPr id="383" name="テキスト ボックス 382"/>
          <p:cNvSpPr txBox="1"/>
          <p:nvPr/>
        </p:nvSpPr>
        <p:spPr>
          <a:xfrm>
            <a:off x="2621107" y="4778025"/>
            <a:ext cx="343364" cy="338554"/>
          </a:xfrm>
          <a:prstGeom prst="rect">
            <a:avLst/>
          </a:prstGeom>
          <a:noFill/>
        </p:spPr>
        <p:txBody>
          <a:bodyPr wrap="none" rtlCol="0">
            <a:spAutoFit/>
          </a:bodyPr>
          <a:lstStyle/>
          <a:p>
            <a:r>
              <a:rPr lang="en-US" altLang="ja-JP" sz="1600" dirty="0"/>
              <a:t>b’</a:t>
            </a:r>
            <a:endParaRPr kumimoji="1" lang="ja-JP" altLang="en-US" sz="1600" baseline="-25000" dirty="0"/>
          </a:p>
        </p:txBody>
      </p:sp>
      <p:sp>
        <p:nvSpPr>
          <p:cNvPr id="384" name="テキスト ボックス 383"/>
          <p:cNvSpPr txBox="1"/>
          <p:nvPr/>
        </p:nvSpPr>
        <p:spPr>
          <a:xfrm>
            <a:off x="4636651" y="5745947"/>
            <a:ext cx="261610" cy="276999"/>
          </a:xfrm>
          <a:prstGeom prst="rect">
            <a:avLst/>
          </a:prstGeom>
          <a:noFill/>
        </p:spPr>
        <p:txBody>
          <a:bodyPr wrap="none" rtlCol="0">
            <a:spAutoFit/>
          </a:bodyPr>
          <a:lstStyle/>
          <a:p>
            <a:r>
              <a:rPr lang="en-US" altLang="ja-JP" sz="1200" dirty="0"/>
              <a:t>c</a:t>
            </a:r>
            <a:endParaRPr kumimoji="1" lang="ja-JP" altLang="en-US" sz="1200" dirty="0"/>
          </a:p>
        </p:txBody>
      </p:sp>
      <p:cxnSp>
        <p:nvCxnSpPr>
          <p:cNvPr id="385" name="直線コネクタ 384"/>
          <p:cNvCxnSpPr/>
          <p:nvPr/>
        </p:nvCxnSpPr>
        <p:spPr>
          <a:xfrm flipH="1">
            <a:off x="4908702" y="5998133"/>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6" name="直線コネクタ 385"/>
          <p:cNvCxnSpPr/>
          <p:nvPr/>
        </p:nvCxnSpPr>
        <p:spPr>
          <a:xfrm flipH="1" flipV="1">
            <a:off x="4889058" y="5800427"/>
            <a:ext cx="3780524" cy="5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7" name="テキスト ボックス 386"/>
          <p:cNvSpPr txBox="1"/>
          <p:nvPr/>
        </p:nvSpPr>
        <p:spPr>
          <a:xfrm>
            <a:off x="4642736" y="6088770"/>
            <a:ext cx="303288" cy="276999"/>
          </a:xfrm>
          <a:prstGeom prst="rect">
            <a:avLst/>
          </a:prstGeom>
          <a:noFill/>
        </p:spPr>
        <p:txBody>
          <a:bodyPr wrap="none" rtlCol="0">
            <a:spAutoFit/>
          </a:bodyPr>
          <a:lstStyle/>
          <a:p>
            <a:r>
              <a:rPr lang="en-US" altLang="ja-JP" sz="1200" dirty="0"/>
              <a:t>c’</a:t>
            </a:r>
            <a:endParaRPr kumimoji="1" lang="ja-JP" altLang="en-US" sz="1200" dirty="0"/>
          </a:p>
        </p:txBody>
      </p:sp>
      <p:cxnSp>
        <p:nvCxnSpPr>
          <p:cNvPr id="388" name="直線コネクタ 387"/>
          <p:cNvCxnSpPr/>
          <p:nvPr/>
        </p:nvCxnSpPr>
        <p:spPr>
          <a:xfrm flipH="1">
            <a:off x="4908702" y="6340956"/>
            <a:ext cx="3763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9" name="直線コネクタ 388"/>
          <p:cNvCxnSpPr/>
          <p:nvPr/>
        </p:nvCxnSpPr>
        <p:spPr>
          <a:xfrm flipH="1" flipV="1">
            <a:off x="4889058" y="6143250"/>
            <a:ext cx="3780524" cy="50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0" name="直線コネクタ 389"/>
          <p:cNvCxnSpPr/>
          <p:nvPr/>
        </p:nvCxnSpPr>
        <p:spPr>
          <a:xfrm>
            <a:off x="4891772" y="6340956"/>
            <a:ext cx="323572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1" name="直線コネクタ 390"/>
          <p:cNvCxnSpPr/>
          <p:nvPr/>
        </p:nvCxnSpPr>
        <p:spPr>
          <a:xfrm>
            <a:off x="8114472" y="6143251"/>
            <a:ext cx="55946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2" name="直線コネクタ 391"/>
          <p:cNvCxnSpPr/>
          <p:nvPr/>
        </p:nvCxnSpPr>
        <p:spPr>
          <a:xfrm flipV="1">
            <a:off x="8122355" y="6143251"/>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3" name="直線コネクタ 392"/>
          <p:cNvCxnSpPr/>
          <p:nvPr/>
        </p:nvCxnSpPr>
        <p:spPr>
          <a:xfrm>
            <a:off x="4891772" y="5995567"/>
            <a:ext cx="238237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4" name="直線コネクタ 393"/>
          <p:cNvCxnSpPr/>
          <p:nvPr/>
        </p:nvCxnSpPr>
        <p:spPr>
          <a:xfrm>
            <a:off x="7274144" y="5797862"/>
            <a:ext cx="139543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5" name="直線コネクタ 394"/>
          <p:cNvCxnSpPr/>
          <p:nvPr/>
        </p:nvCxnSpPr>
        <p:spPr>
          <a:xfrm flipV="1">
            <a:off x="7274144" y="5782929"/>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98" name="円/楕円 397"/>
          <p:cNvSpPr/>
          <p:nvPr/>
        </p:nvSpPr>
        <p:spPr>
          <a:xfrm>
            <a:off x="7207137" y="4389573"/>
            <a:ext cx="143965" cy="237018"/>
          </a:xfrm>
          <a:prstGeom prst="ellipse">
            <a:avLst/>
          </a:prstGeom>
          <a:noFill/>
          <a:ln w="127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4" name="直線コネクタ 413"/>
          <p:cNvCxnSpPr/>
          <p:nvPr/>
        </p:nvCxnSpPr>
        <p:spPr>
          <a:xfrm>
            <a:off x="8013995" y="5006114"/>
            <a:ext cx="65986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5" name="直線コネクタ 414"/>
          <p:cNvCxnSpPr/>
          <p:nvPr/>
        </p:nvCxnSpPr>
        <p:spPr>
          <a:xfrm flipV="1">
            <a:off x="8013995" y="4801300"/>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0" name="直線コネクタ 419"/>
          <p:cNvCxnSpPr/>
          <p:nvPr/>
        </p:nvCxnSpPr>
        <p:spPr>
          <a:xfrm>
            <a:off x="6583586" y="5484028"/>
            <a:ext cx="152435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1" name="直線コネクタ 420"/>
          <p:cNvCxnSpPr/>
          <p:nvPr/>
        </p:nvCxnSpPr>
        <p:spPr>
          <a:xfrm>
            <a:off x="8107945" y="5681248"/>
            <a:ext cx="556771" cy="458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2" name="直線コネクタ 421"/>
          <p:cNvCxnSpPr/>
          <p:nvPr/>
        </p:nvCxnSpPr>
        <p:spPr>
          <a:xfrm flipV="1">
            <a:off x="8107945" y="5482241"/>
            <a:ext cx="0" cy="19770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38" name="円/楕円 337"/>
          <p:cNvSpPr/>
          <p:nvPr/>
        </p:nvSpPr>
        <p:spPr>
          <a:xfrm>
            <a:off x="7945489" y="4874288"/>
            <a:ext cx="143965" cy="237018"/>
          </a:xfrm>
          <a:prstGeom prst="ellipse">
            <a:avLst/>
          </a:prstGeom>
          <a:noFill/>
          <a:ln w="127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2" name="直線矢印コネクタ 341"/>
          <p:cNvCxnSpPr/>
          <p:nvPr/>
        </p:nvCxnSpPr>
        <p:spPr>
          <a:xfrm>
            <a:off x="8039295" y="4990327"/>
            <a:ext cx="83060" cy="633451"/>
          </a:xfrm>
          <a:prstGeom prst="straightConnector1">
            <a:avLst/>
          </a:prstGeom>
          <a:ln w="127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5" name="直線矢印コネクタ 434"/>
          <p:cNvCxnSpPr/>
          <p:nvPr/>
        </p:nvCxnSpPr>
        <p:spPr>
          <a:xfrm>
            <a:off x="7278041" y="4528425"/>
            <a:ext cx="862863" cy="745376"/>
          </a:xfrm>
          <a:prstGeom prst="straightConnector1">
            <a:avLst/>
          </a:prstGeom>
          <a:ln w="127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9" name="円/楕円 438"/>
          <p:cNvSpPr/>
          <p:nvPr/>
        </p:nvSpPr>
        <p:spPr>
          <a:xfrm>
            <a:off x="7188526" y="5662244"/>
            <a:ext cx="143965" cy="237018"/>
          </a:xfrm>
          <a:prstGeom prst="ellipse">
            <a:avLst/>
          </a:prstGeom>
          <a:noFill/>
          <a:ln w="12700">
            <a:solidFill>
              <a:srgbClr val="80008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円/楕円 439"/>
          <p:cNvSpPr/>
          <p:nvPr/>
        </p:nvSpPr>
        <p:spPr>
          <a:xfrm>
            <a:off x="8042489" y="6030039"/>
            <a:ext cx="143965" cy="237018"/>
          </a:xfrm>
          <a:prstGeom prst="ellipse">
            <a:avLst/>
          </a:prstGeom>
          <a:noFill/>
          <a:ln w="12700">
            <a:solidFill>
              <a:srgbClr val="80008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1" name="直線矢印コネクタ 440"/>
          <p:cNvCxnSpPr/>
          <p:nvPr/>
        </p:nvCxnSpPr>
        <p:spPr>
          <a:xfrm>
            <a:off x="7270130" y="5782929"/>
            <a:ext cx="867806" cy="373066"/>
          </a:xfrm>
          <a:prstGeom prst="straightConnector1">
            <a:avLst/>
          </a:prstGeom>
          <a:ln w="12700">
            <a:solidFill>
              <a:srgbClr val="80008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0" name="テキスト ボックス 309"/>
          <p:cNvSpPr txBox="1"/>
          <p:nvPr/>
        </p:nvSpPr>
        <p:spPr>
          <a:xfrm>
            <a:off x="4139952" y="1412776"/>
            <a:ext cx="4896544" cy="1166473"/>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ステージをまたぐ全ての信号線に挿入</a:t>
            </a:r>
          </a:p>
          <a:p>
            <a:pPr marL="342900" indent="-342900">
              <a:lnSpc>
                <a:spcPct val="120000"/>
              </a:lnSpc>
              <a:spcAft>
                <a:spcPts val="600"/>
              </a:spcAft>
              <a:buFont typeface="Wingdings" panose="05000000000000000000" pitchFamily="2" charset="2"/>
              <a:buChar char="n"/>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各ステージの</a:t>
            </a:r>
            <a:r>
              <a:rPr lang="ja-JP" altLang="en-US" dirty="0">
                <a:solidFill>
                  <a:srgbClr val="C00000"/>
                </a:solidFill>
                <a:latin typeface="游ゴシック Medium" panose="020B0500000000000000" pitchFamily="50" charset="-128"/>
                <a:ea typeface="游ゴシック Medium" panose="020B0500000000000000" pitchFamily="50" charset="-128"/>
              </a:rPr>
              <a:t>足並みをクロックサイクルに合わせる</a:t>
            </a: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sz="16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ステージ内 ＆ ステージ間）</a:t>
            </a:r>
          </a:p>
        </p:txBody>
      </p:sp>
    </p:spTree>
    <p:extLst>
      <p:ext uri="{BB962C8B-B14F-4D97-AF65-F5344CB8AC3E}">
        <p14:creationId xmlns:p14="http://schemas.microsoft.com/office/powerpoint/2010/main" val="298954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 name="直線矢印コネクタ 203"/>
          <p:cNvCxnSpPr/>
          <p:nvPr/>
        </p:nvCxnSpPr>
        <p:spPr>
          <a:xfrm flipH="1">
            <a:off x="3022744" y="2770468"/>
            <a:ext cx="3417197" cy="0"/>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4194582" y="6192557"/>
            <a:ext cx="417169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6192900" y="1317949"/>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4417207" y="1316114"/>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2258046" y="1310329"/>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パイプライン処理を行うプロセッサ</a:t>
            </a:r>
          </a:p>
        </p:txBody>
      </p:sp>
      <p:sp>
        <p:nvSpPr>
          <p:cNvPr id="4" name="フッター プレースホルダー 3"/>
          <p:cNvSpPr>
            <a:spLocks noGrp="1"/>
          </p:cNvSpPr>
          <p:nvPr>
            <p:ph type="ftr" sz="quarter" idx="11"/>
          </p:nvPr>
        </p:nvSpPr>
        <p:spPr/>
        <p:txBody>
          <a:bodyPr/>
          <a:lstStyle/>
          <a:p>
            <a:r>
              <a:rPr kumimoji="1" lang="ja-JP" altLang="en-US"/>
              <a:t>情報システム基盤学基礎１</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9</a:t>
            </a:fld>
            <a:endParaRPr kumimoji="1" lang="ja-JP" altLang="en-US"/>
          </a:p>
        </p:txBody>
      </p:sp>
      <p:sp>
        <p:nvSpPr>
          <p:cNvPr id="6" name="テキスト ボックス 5"/>
          <p:cNvSpPr txBox="1"/>
          <p:nvPr/>
        </p:nvSpPr>
        <p:spPr>
          <a:xfrm>
            <a:off x="2931145" y="3200201"/>
            <a:ext cx="1056700" cy="246221"/>
          </a:xfrm>
          <a:prstGeom prst="rect">
            <a:avLst/>
          </a:prstGeom>
          <a:noFill/>
        </p:spPr>
        <p:txBody>
          <a:bodyPr wrap="none" rtlCol="0">
            <a:spAutoFit/>
          </a:bodyPr>
          <a:lstStyle/>
          <a:p>
            <a:r>
              <a:rPr kumimoji="1" lang="ja-JP" altLang="en-US" sz="1000" dirty="0"/>
              <a:t>レジスタファイル</a:t>
            </a:r>
          </a:p>
        </p:txBody>
      </p:sp>
      <p:sp>
        <p:nvSpPr>
          <p:cNvPr id="7" name="正方形/長方形 6"/>
          <p:cNvSpPr/>
          <p:nvPr/>
        </p:nvSpPr>
        <p:spPr>
          <a:xfrm>
            <a:off x="2986314" y="3440094"/>
            <a:ext cx="1076223" cy="1811109"/>
          </a:xfrm>
          <a:prstGeom prst="rect">
            <a:avLst/>
          </a:prstGeom>
          <a:solidFill>
            <a:srgbClr val="00FF99"/>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2000" dirty="0">
              <a:solidFill>
                <a:schemeClr val="tx1"/>
              </a:solidFill>
            </a:endParaRPr>
          </a:p>
        </p:txBody>
      </p:sp>
      <p:sp>
        <p:nvSpPr>
          <p:cNvPr id="8" name="正方形/長方形 7"/>
          <p:cNvSpPr/>
          <p:nvPr/>
        </p:nvSpPr>
        <p:spPr>
          <a:xfrm rot="16200000">
            <a:off x="242284" y="4030435"/>
            <a:ext cx="1159075" cy="230104"/>
          </a:xfrm>
          <a:prstGeom prst="rect">
            <a:avLst/>
          </a:prstGeom>
          <a:solidFill>
            <a:srgbClr val="FFC00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400" dirty="0">
                <a:solidFill>
                  <a:schemeClr val="tx1"/>
                </a:solidFill>
              </a:rPr>
              <a:t>PC</a:t>
            </a:r>
            <a:endParaRPr kumimoji="1" lang="ja-JP" altLang="en-US" sz="1400" dirty="0">
              <a:solidFill>
                <a:schemeClr val="tx1"/>
              </a:solidFill>
            </a:endParaRPr>
          </a:p>
        </p:txBody>
      </p:sp>
      <p:sp>
        <p:nvSpPr>
          <p:cNvPr id="9" name="正方形/長方形 8"/>
          <p:cNvSpPr/>
          <p:nvPr/>
        </p:nvSpPr>
        <p:spPr>
          <a:xfrm>
            <a:off x="1243991" y="3973939"/>
            <a:ext cx="858461"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grpSp>
        <p:nvGrpSpPr>
          <p:cNvPr id="10" name="グループ化 9"/>
          <p:cNvGrpSpPr/>
          <p:nvPr/>
        </p:nvGrpSpPr>
        <p:grpSpPr>
          <a:xfrm rot="16200000">
            <a:off x="5071263" y="3701840"/>
            <a:ext cx="1241254" cy="705176"/>
            <a:chOff x="1943382" y="4001244"/>
            <a:chExt cx="1983752" cy="803933"/>
          </a:xfrm>
        </p:grpSpPr>
        <p:sp>
          <p:nvSpPr>
            <p:cNvPr id="11" name="台形 10"/>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rot="16200000">
            <a:off x="5499492" y="3878482"/>
            <a:ext cx="582211" cy="338554"/>
          </a:xfrm>
          <a:prstGeom prst="rect">
            <a:avLst/>
          </a:prstGeom>
          <a:noFill/>
        </p:spPr>
        <p:txBody>
          <a:bodyPr wrap="none" rtlCol="0">
            <a:spAutoFit/>
          </a:bodyPr>
          <a:lstStyle/>
          <a:p>
            <a:r>
              <a:rPr kumimoji="1" lang="en-US" altLang="ja-JP" sz="1600" dirty="0">
                <a:solidFill>
                  <a:schemeClr val="bg1"/>
                </a:solidFill>
              </a:rPr>
              <a:t>ALU</a:t>
            </a:r>
            <a:endParaRPr kumimoji="1" lang="ja-JP" altLang="en-US" sz="1600" dirty="0">
              <a:solidFill>
                <a:schemeClr val="bg1"/>
              </a:solidFill>
            </a:endParaRPr>
          </a:p>
        </p:txBody>
      </p:sp>
      <p:sp>
        <p:nvSpPr>
          <p:cNvPr id="14" name="正方形/長方形 13"/>
          <p:cNvSpPr/>
          <p:nvPr/>
        </p:nvSpPr>
        <p:spPr>
          <a:xfrm>
            <a:off x="6678602" y="3928290"/>
            <a:ext cx="1048188" cy="1159073"/>
          </a:xfrm>
          <a:prstGeom prst="rect">
            <a:avLst/>
          </a:prstGeom>
          <a:solidFill>
            <a:schemeClr val="accent2">
              <a:lumMod val="75000"/>
            </a:schemeClr>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grpSp>
        <p:nvGrpSpPr>
          <p:cNvPr id="19" name="グループ化 18"/>
          <p:cNvGrpSpPr/>
          <p:nvPr/>
        </p:nvGrpSpPr>
        <p:grpSpPr>
          <a:xfrm rot="16200000">
            <a:off x="5466142" y="2027753"/>
            <a:ext cx="660329" cy="375143"/>
            <a:chOff x="1943382" y="4001244"/>
            <a:chExt cx="1983752" cy="803933"/>
          </a:xfrm>
        </p:grpSpPr>
        <p:sp>
          <p:nvSpPr>
            <p:cNvPr id="20" name="台形 19"/>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rot="16200000">
            <a:off x="5571874" y="2068732"/>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23" name="直線矢印コネクタ 22"/>
          <p:cNvCxnSpPr/>
          <p:nvPr/>
        </p:nvCxnSpPr>
        <p:spPr>
          <a:xfrm>
            <a:off x="937306" y="4145488"/>
            <a:ext cx="3143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251703" y="2228585"/>
            <a:ext cx="2122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032608" y="1885261"/>
            <a:ext cx="431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044347" y="1885261"/>
            <a:ext cx="0" cy="22989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005835" y="4114491"/>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032608" y="2069321"/>
            <a:ext cx="298480" cy="338554"/>
          </a:xfrm>
          <a:prstGeom prst="rect">
            <a:avLst/>
          </a:prstGeom>
          <a:noFill/>
        </p:spPr>
        <p:txBody>
          <a:bodyPr wrap="none" rtlCol="0">
            <a:spAutoFit/>
          </a:bodyPr>
          <a:lstStyle/>
          <a:p>
            <a:r>
              <a:rPr kumimoji="1" lang="en-US" altLang="ja-JP" sz="1600" dirty="0"/>
              <a:t>4</a:t>
            </a:r>
            <a:endParaRPr kumimoji="1" lang="ja-JP" altLang="en-US" sz="1600" dirty="0"/>
          </a:p>
        </p:txBody>
      </p:sp>
      <p:sp>
        <p:nvSpPr>
          <p:cNvPr id="29" name="円/楕円 28"/>
          <p:cNvSpPr/>
          <p:nvPr/>
        </p:nvSpPr>
        <p:spPr>
          <a:xfrm>
            <a:off x="2674010" y="2642350"/>
            <a:ext cx="420313" cy="66213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rot="16200000">
            <a:off x="2592629" y="2810647"/>
            <a:ext cx="595035" cy="338554"/>
          </a:xfrm>
          <a:prstGeom prst="rect">
            <a:avLst/>
          </a:prstGeom>
          <a:noFill/>
        </p:spPr>
        <p:txBody>
          <a:bodyPr wrap="none" rtlCol="0">
            <a:spAutoFit/>
          </a:bodyPr>
          <a:lstStyle/>
          <a:p>
            <a:r>
              <a:rPr lang="ja-JP" altLang="en-US" sz="1600" dirty="0"/>
              <a:t>制御</a:t>
            </a:r>
            <a:endParaRPr kumimoji="1" lang="ja-JP" altLang="en-US" sz="1600" dirty="0"/>
          </a:p>
        </p:txBody>
      </p:sp>
      <p:cxnSp>
        <p:nvCxnSpPr>
          <p:cNvPr id="31" name="直線矢印コネクタ 30"/>
          <p:cNvCxnSpPr/>
          <p:nvPr/>
        </p:nvCxnSpPr>
        <p:spPr>
          <a:xfrm>
            <a:off x="2120639" y="4576293"/>
            <a:ext cx="325466"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46105" y="3685484"/>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46105" y="2975355"/>
            <a:ext cx="2253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446105" y="2986629"/>
            <a:ext cx="0" cy="332546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446105" y="4091667"/>
            <a:ext cx="52414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720869" y="4591023"/>
            <a:ext cx="2493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2446105" y="6312090"/>
            <a:ext cx="164445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558792" y="6062444"/>
            <a:ext cx="15317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558792" y="4091668"/>
            <a:ext cx="0" cy="19707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台形 39"/>
          <p:cNvSpPr/>
          <p:nvPr/>
        </p:nvSpPr>
        <p:spPr>
          <a:xfrm rot="5400000">
            <a:off x="3927443" y="6121660"/>
            <a:ext cx="440950" cy="141797"/>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4147918" y="3152242"/>
            <a:ext cx="0" cy="2881197"/>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20479" y="3685484"/>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420479" y="40908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6408" y="4090873"/>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420478" y="5590351"/>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3149397" y="5326763"/>
            <a:ext cx="501696" cy="529219"/>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テキスト ボックス 46"/>
          <p:cNvSpPr txBox="1"/>
          <p:nvPr/>
        </p:nvSpPr>
        <p:spPr>
          <a:xfrm rot="16200000">
            <a:off x="3165068" y="5371562"/>
            <a:ext cx="466794" cy="430887"/>
          </a:xfrm>
          <a:prstGeom prst="rect">
            <a:avLst/>
          </a:prstGeom>
          <a:noFill/>
        </p:spPr>
        <p:txBody>
          <a:bodyPr wrap="none" rtlCol="0">
            <a:spAutoFit/>
          </a:bodyPr>
          <a:lstStyle/>
          <a:p>
            <a:r>
              <a:rPr lang="ja-JP" altLang="en-US" sz="1100" dirty="0"/>
              <a:t>符号</a:t>
            </a:r>
            <a:br>
              <a:rPr lang="en-US" altLang="ja-JP" sz="1100" dirty="0"/>
            </a:br>
            <a:r>
              <a:rPr lang="ja-JP" altLang="en-US" sz="1100" dirty="0"/>
              <a:t>拡張</a:t>
            </a:r>
            <a:endParaRPr kumimoji="1" lang="ja-JP" altLang="en-US" sz="1100" dirty="0"/>
          </a:p>
        </p:txBody>
      </p:sp>
      <p:cxnSp>
        <p:nvCxnSpPr>
          <p:cNvPr id="48" name="直線矢印コネクタ 47"/>
          <p:cNvCxnSpPr/>
          <p:nvPr/>
        </p:nvCxnSpPr>
        <p:spPr>
          <a:xfrm>
            <a:off x="2446105" y="5598311"/>
            <a:ext cx="7032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950525" y="5425287"/>
            <a:ext cx="479211" cy="5055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rot="16200000">
            <a:off x="4956992" y="5458728"/>
            <a:ext cx="466794" cy="430887"/>
          </a:xfrm>
          <a:prstGeom prst="rect">
            <a:avLst/>
          </a:prstGeom>
          <a:noFill/>
        </p:spPr>
        <p:txBody>
          <a:bodyPr wrap="none" rtlCol="0">
            <a:spAutoFit/>
          </a:bodyPr>
          <a:lstStyle/>
          <a:p>
            <a:pPr algn="ctr"/>
            <a:r>
              <a:rPr lang="en-US" altLang="ja-JP" sz="1100" dirty="0"/>
              <a:t>ALU</a:t>
            </a:r>
            <a:br>
              <a:rPr lang="en-US" altLang="ja-JP" sz="1100" dirty="0"/>
            </a:br>
            <a:r>
              <a:rPr lang="ja-JP" altLang="en-US" sz="1100" dirty="0"/>
              <a:t>制御</a:t>
            </a:r>
            <a:endParaRPr kumimoji="1" lang="ja-JP" altLang="en-US" sz="1100" dirty="0"/>
          </a:p>
        </p:txBody>
      </p:sp>
      <p:cxnSp>
        <p:nvCxnSpPr>
          <p:cNvPr id="51" name="直線矢印コネクタ 50"/>
          <p:cNvCxnSpPr/>
          <p:nvPr/>
        </p:nvCxnSpPr>
        <p:spPr>
          <a:xfrm>
            <a:off x="5858142" y="4563170"/>
            <a:ext cx="0" cy="1133249"/>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5436369" y="5696419"/>
            <a:ext cx="421773"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803098" y="5681340"/>
            <a:ext cx="1474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920925" y="5919567"/>
            <a:ext cx="1882173"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29080" y="5598312"/>
            <a:ext cx="0" cy="32125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4803098" y="5681340"/>
            <a:ext cx="0" cy="24944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902373" y="5586016"/>
            <a:ext cx="5125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62537" y="3749026"/>
            <a:ext cx="12776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95086" y="4390092"/>
            <a:ext cx="234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台形 59"/>
          <p:cNvSpPr/>
          <p:nvPr/>
        </p:nvSpPr>
        <p:spPr>
          <a:xfrm rot="5400000">
            <a:off x="4704060" y="4334375"/>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矢印コネクタ 60"/>
          <p:cNvCxnSpPr/>
          <p:nvPr/>
        </p:nvCxnSpPr>
        <p:spPr>
          <a:xfrm>
            <a:off x="4062537" y="4146191"/>
            <a:ext cx="9177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670636" y="4634982"/>
            <a:ext cx="309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659183" y="5598311"/>
            <a:ext cx="1038517"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697700" y="2398270"/>
            <a:ext cx="0" cy="318774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583590" y="4922794"/>
            <a:ext cx="207246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591210" y="4146191"/>
            <a:ext cx="0" cy="77660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4560516" y="4105204"/>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矢印コネクタ 67"/>
          <p:cNvCxnSpPr/>
          <p:nvPr/>
        </p:nvCxnSpPr>
        <p:spPr>
          <a:xfrm>
            <a:off x="6029344" y="4064516"/>
            <a:ext cx="6343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台形 68"/>
          <p:cNvSpPr/>
          <p:nvPr/>
        </p:nvSpPr>
        <p:spPr>
          <a:xfrm rot="5400000">
            <a:off x="7964485" y="3773154"/>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p:cNvCxnSpPr/>
          <p:nvPr/>
        </p:nvCxnSpPr>
        <p:spPr>
          <a:xfrm>
            <a:off x="7733922" y="4074359"/>
            <a:ext cx="5068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388800" y="3614437"/>
            <a:ext cx="18643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6388800" y="3607630"/>
            <a:ext cx="0" cy="46672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6359369" y="4026818"/>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矢印コネクタ 73"/>
          <p:cNvCxnSpPr/>
          <p:nvPr/>
        </p:nvCxnSpPr>
        <p:spPr>
          <a:xfrm>
            <a:off x="8366278" y="3835921"/>
            <a:ext cx="17887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8534708" y="3821729"/>
            <a:ext cx="0" cy="293313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820897" y="6754866"/>
            <a:ext cx="5724256"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0897" y="5048701"/>
            <a:ext cx="1568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2820897" y="5044095"/>
            <a:ext cx="0" cy="171077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3935478" y="1694304"/>
            <a:ext cx="0" cy="1708964"/>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3070447" y="2821017"/>
            <a:ext cx="50566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5041184" y="3097037"/>
            <a:ext cx="0" cy="986215"/>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3074427" y="3152242"/>
            <a:ext cx="107349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5176458" y="3041833"/>
            <a:ext cx="0" cy="236606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3093353" y="3097037"/>
            <a:ext cx="1947831"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1235" y="2931425"/>
            <a:ext cx="0" cy="966030"/>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3101917" y="3041833"/>
            <a:ext cx="2079335"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8292879" y="2876221"/>
            <a:ext cx="0" cy="636201"/>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3090578" y="2931425"/>
            <a:ext cx="3960657"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6806733" y="2986629"/>
            <a:ext cx="0" cy="910826"/>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3078966" y="2876221"/>
            <a:ext cx="5213913"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839609" y="2005681"/>
            <a:ext cx="37646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989354" y="1694304"/>
            <a:ext cx="0" cy="34715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台形 93"/>
          <p:cNvSpPr/>
          <p:nvPr/>
        </p:nvSpPr>
        <p:spPr>
          <a:xfrm rot="5400000">
            <a:off x="114442" y="4082721"/>
            <a:ext cx="678051" cy="125535"/>
          </a:xfrm>
          <a:prstGeom prst="trapezoid">
            <a:avLst>
              <a:gd name="adj" fmla="val 52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5" name="直線矢印コネクタ 94"/>
          <p:cNvCxnSpPr/>
          <p:nvPr/>
        </p:nvCxnSpPr>
        <p:spPr>
          <a:xfrm flipH="1">
            <a:off x="190945" y="1694304"/>
            <a:ext cx="178598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5390584" y="2392532"/>
            <a:ext cx="2168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円/楕円 97"/>
          <p:cNvSpPr/>
          <p:nvPr/>
        </p:nvSpPr>
        <p:spPr>
          <a:xfrm>
            <a:off x="4868867" y="2137586"/>
            <a:ext cx="509574" cy="5375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rot="16200000">
            <a:off x="4814239" y="2195680"/>
            <a:ext cx="614271" cy="400110"/>
          </a:xfrm>
          <a:prstGeom prst="rect">
            <a:avLst/>
          </a:prstGeom>
          <a:noFill/>
        </p:spPr>
        <p:txBody>
          <a:bodyPr wrap="none" rtlCol="0">
            <a:spAutoFit/>
          </a:bodyPr>
          <a:lstStyle/>
          <a:p>
            <a:pPr algn="ctr"/>
            <a:r>
              <a:rPr lang="en-US" altLang="ja-JP" sz="1000" dirty="0"/>
              <a:t>2</a:t>
            </a:r>
            <a:r>
              <a:rPr lang="ja-JP" altLang="en-US" sz="1000" dirty="0"/>
              <a:t>ビット</a:t>
            </a:r>
            <a:br>
              <a:rPr lang="en-US" altLang="ja-JP" sz="1000" dirty="0"/>
            </a:br>
            <a:r>
              <a:rPr lang="ja-JP" altLang="en-US" sz="1000" dirty="0"/>
              <a:t>左シフト</a:t>
            </a:r>
            <a:endParaRPr kumimoji="1" lang="ja-JP" altLang="en-US" sz="1000" dirty="0"/>
          </a:p>
        </p:txBody>
      </p:sp>
      <p:cxnSp>
        <p:nvCxnSpPr>
          <p:cNvPr id="100" name="直線矢印コネクタ 99"/>
          <p:cNvCxnSpPr/>
          <p:nvPr/>
        </p:nvCxnSpPr>
        <p:spPr>
          <a:xfrm>
            <a:off x="4685525" y="2398270"/>
            <a:ext cx="17311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5978708" y="2205237"/>
            <a:ext cx="852655"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826566" y="1524000"/>
            <a:ext cx="0" cy="68123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3004" y="1531804"/>
            <a:ext cx="672356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103004" y="1531804"/>
            <a:ext cx="0" cy="281614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517653" y="4137190"/>
            <a:ext cx="164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フローチャート: 論理積ゲート 105"/>
          <p:cNvSpPr/>
          <p:nvPr/>
        </p:nvSpPr>
        <p:spPr>
          <a:xfrm>
            <a:off x="6435504" y="2595297"/>
            <a:ext cx="228167" cy="19367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 name="直線矢印コネクタ 106"/>
          <p:cNvCxnSpPr/>
          <p:nvPr/>
        </p:nvCxnSpPr>
        <p:spPr>
          <a:xfrm flipH="1">
            <a:off x="3111597" y="2986629"/>
            <a:ext cx="3695136"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H="1">
            <a:off x="6312981" y="2630666"/>
            <a:ext cx="126960" cy="0"/>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312981" y="2630666"/>
            <a:ext cx="0" cy="1125987"/>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6040669" y="3756653"/>
            <a:ext cx="272312"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2413065" y="454668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1956708" y="1959397"/>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1149172" y="5139479"/>
            <a:ext cx="970137" cy="307777"/>
          </a:xfrm>
          <a:prstGeom prst="rect">
            <a:avLst/>
          </a:prstGeom>
          <a:noFill/>
        </p:spPr>
        <p:txBody>
          <a:bodyPr wrap="none" rtlCol="0">
            <a:spAutoFit/>
          </a:bodyPr>
          <a:lstStyle/>
          <a:p>
            <a:r>
              <a:rPr kumimoji="1" lang="ja-JP" altLang="en-US" sz="1400" dirty="0"/>
              <a:t>命令メモリ</a:t>
            </a:r>
          </a:p>
        </p:txBody>
      </p:sp>
      <p:sp>
        <p:nvSpPr>
          <p:cNvPr id="115" name="テキスト ボックス 114"/>
          <p:cNvSpPr txBox="1"/>
          <p:nvPr/>
        </p:nvSpPr>
        <p:spPr>
          <a:xfrm>
            <a:off x="6645964" y="5090225"/>
            <a:ext cx="1111202" cy="307777"/>
          </a:xfrm>
          <a:prstGeom prst="rect">
            <a:avLst/>
          </a:prstGeom>
          <a:noFill/>
        </p:spPr>
        <p:txBody>
          <a:bodyPr wrap="none" rtlCol="0">
            <a:spAutoFit/>
          </a:bodyPr>
          <a:lstStyle/>
          <a:p>
            <a:r>
              <a:rPr kumimoji="1" lang="ja-JP" altLang="en-US" sz="1400" dirty="0"/>
              <a:t>データメモリ</a:t>
            </a:r>
          </a:p>
        </p:txBody>
      </p:sp>
      <p:sp>
        <p:nvSpPr>
          <p:cNvPr id="116" name="テキスト ボックス 115"/>
          <p:cNvSpPr txBox="1"/>
          <p:nvPr/>
        </p:nvSpPr>
        <p:spPr>
          <a:xfrm>
            <a:off x="1218900" y="3981432"/>
            <a:ext cx="636713" cy="415498"/>
          </a:xfrm>
          <a:prstGeom prst="rect">
            <a:avLst/>
          </a:prstGeom>
          <a:noFill/>
        </p:spPr>
        <p:txBody>
          <a:bodyPr wrap="none" rtlCol="0">
            <a:spAutoFit/>
          </a:bodyPr>
          <a:lstStyle/>
          <a:p>
            <a:r>
              <a:rPr lang="en-US" altLang="ja-JP" sz="1050" dirty="0">
                <a:solidFill>
                  <a:schemeClr val="bg1"/>
                </a:solidFill>
              </a:rPr>
              <a:t>Read</a:t>
            </a:r>
            <a:br>
              <a:rPr lang="en-US" altLang="ja-JP" sz="1050" dirty="0">
                <a:solidFill>
                  <a:schemeClr val="bg1"/>
                </a:solidFill>
              </a:rPr>
            </a:br>
            <a:r>
              <a:rPr lang="ja-JP" altLang="en-US" sz="1050" dirty="0">
                <a:solidFill>
                  <a:schemeClr val="bg1"/>
                </a:solidFill>
              </a:rPr>
              <a:t>アドレス</a:t>
            </a:r>
            <a:endParaRPr kumimoji="1" lang="ja-JP" altLang="en-US" sz="1050" dirty="0">
              <a:solidFill>
                <a:schemeClr val="bg1"/>
              </a:solidFill>
            </a:endParaRPr>
          </a:p>
        </p:txBody>
      </p:sp>
      <p:sp>
        <p:nvSpPr>
          <p:cNvPr id="117" name="テキスト ボックス 116"/>
          <p:cNvSpPr txBox="1"/>
          <p:nvPr/>
        </p:nvSpPr>
        <p:spPr>
          <a:xfrm>
            <a:off x="1601393" y="4390296"/>
            <a:ext cx="546945" cy="415498"/>
          </a:xfrm>
          <a:prstGeom prst="rect">
            <a:avLst/>
          </a:prstGeom>
          <a:noFill/>
        </p:spPr>
        <p:txBody>
          <a:bodyPr wrap="none" rtlCol="0">
            <a:spAutoFit/>
          </a:bodyPr>
          <a:lstStyle/>
          <a:p>
            <a:r>
              <a:rPr lang="en-US" altLang="ja-JP" sz="1050" dirty="0">
                <a:solidFill>
                  <a:schemeClr val="bg1"/>
                </a:solidFill>
              </a:rPr>
              <a:t>Read</a:t>
            </a:r>
            <a:br>
              <a:rPr lang="en-US" altLang="ja-JP" sz="1050" dirty="0">
                <a:solidFill>
                  <a:schemeClr val="bg1"/>
                </a:solidFill>
              </a:rPr>
            </a:br>
            <a:r>
              <a:rPr lang="ja-JP" altLang="en-US" sz="1050" dirty="0">
                <a:solidFill>
                  <a:schemeClr val="bg1"/>
                </a:solidFill>
              </a:rPr>
              <a:t>データ</a:t>
            </a:r>
            <a:endParaRPr kumimoji="1" lang="ja-JP" altLang="en-US" sz="1050" dirty="0">
              <a:solidFill>
                <a:schemeClr val="bg1"/>
              </a:solidFill>
            </a:endParaRPr>
          </a:p>
        </p:txBody>
      </p:sp>
      <p:sp>
        <p:nvSpPr>
          <p:cNvPr id="118" name="テキスト ボックス 117"/>
          <p:cNvSpPr txBox="1"/>
          <p:nvPr/>
        </p:nvSpPr>
        <p:spPr>
          <a:xfrm>
            <a:off x="6633540" y="3931641"/>
            <a:ext cx="636713" cy="253916"/>
          </a:xfrm>
          <a:prstGeom prst="rect">
            <a:avLst/>
          </a:prstGeom>
          <a:noFill/>
        </p:spPr>
        <p:txBody>
          <a:bodyPr wrap="none" rtlCol="0">
            <a:spAutoFit/>
          </a:bodyPr>
          <a:lstStyle/>
          <a:p>
            <a:r>
              <a:rPr lang="ja-JP" altLang="en-US" sz="1050" dirty="0">
                <a:solidFill>
                  <a:schemeClr val="bg1"/>
                </a:solidFill>
              </a:rPr>
              <a:t>アドレス</a:t>
            </a:r>
            <a:endParaRPr kumimoji="1" lang="ja-JP" altLang="en-US" sz="1050" dirty="0">
              <a:solidFill>
                <a:schemeClr val="bg1"/>
              </a:solidFill>
            </a:endParaRPr>
          </a:p>
        </p:txBody>
      </p:sp>
      <p:sp>
        <p:nvSpPr>
          <p:cNvPr id="119" name="テキスト ボックス 118"/>
          <p:cNvSpPr txBox="1"/>
          <p:nvPr/>
        </p:nvSpPr>
        <p:spPr>
          <a:xfrm>
            <a:off x="6630282" y="4684128"/>
            <a:ext cx="546945" cy="415498"/>
          </a:xfrm>
          <a:prstGeom prst="rect">
            <a:avLst/>
          </a:prstGeom>
          <a:noFill/>
        </p:spPr>
        <p:txBody>
          <a:bodyPr wrap="none" rtlCol="0">
            <a:spAutoFit/>
          </a:bodyPr>
          <a:lstStyle/>
          <a:p>
            <a:r>
              <a:rPr lang="en-US" altLang="ja-JP" sz="1050" dirty="0">
                <a:solidFill>
                  <a:schemeClr val="bg1"/>
                </a:solidFill>
              </a:rPr>
              <a:t>Write</a:t>
            </a:r>
            <a:br>
              <a:rPr lang="en-US" altLang="ja-JP" sz="1050" dirty="0">
                <a:solidFill>
                  <a:schemeClr val="bg1"/>
                </a:solidFill>
              </a:rPr>
            </a:br>
            <a:r>
              <a:rPr lang="ja-JP" altLang="en-US" sz="1050" dirty="0">
                <a:solidFill>
                  <a:schemeClr val="bg1"/>
                </a:solidFill>
              </a:rPr>
              <a:t>データ</a:t>
            </a:r>
            <a:endParaRPr kumimoji="1" lang="ja-JP" altLang="en-US" sz="1050" dirty="0">
              <a:solidFill>
                <a:schemeClr val="bg1"/>
              </a:solidFill>
            </a:endParaRPr>
          </a:p>
        </p:txBody>
      </p:sp>
      <p:sp>
        <p:nvSpPr>
          <p:cNvPr id="120" name="テキスト ボックス 119"/>
          <p:cNvSpPr txBox="1"/>
          <p:nvPr/>
        </p:nvSpPr>
        <p:spPr>
          <a:xfrm>
            <a:off x="7241251" y="3897455"/>
            <a:ext cx="546945" cy="415498"/>
          </a:xfrm>
          <a:prstGeom prst="rect">
            <a:avLst/>
          </a:prstGeom>
          <a:noFill/>
        </p:spPr>
        <p:txBody>
          <a:bodyPr wrap="none" rtlCol="0">
            <a:spAutoFit/>
          </a:bodyPr>
          <a:lstStyle/>
          <a:p>
            <a:r>
              <a:rPr lang="en-US" altLang="ja-JP" sz="1050" dirty="0">
                <a:solidFill>
                  <a:schemeClr val="bg1"/>
                </a:solidFill>
              </a:rPr>
              <a:t>Read</a:t>
            </a:r>
            <a:br>
              <a:rPr lang="en-US" altLang="ja-JP" sz="1050" dirty="0">
                <a:solidFill>
                  <a:schemeClr val="bg1"/>
                </a:solidFill>
              </a:rPr>
            </a:br>
            <a:r>
              <a:rPr lang="ja-JP" altLang="en-US" sz="1050" dirty="0">
                <a:solidFill>
                  <a:schemeClr val="bg1"/>
                </a:solidFill>
              </a:rPr>
              <a:t>データ</a:t>
            </a:r>
            <a:endParaRPr kumimoji="1" lang="ja-JP" altLang="en-US" sz="1050" dirty="0">
              <a:solidFill>
                <a:schemeClr val="bg1"/>
              </a:solidFill>
            </a:endParaRPr>
          </a:p>
        </p:txBody>
      </p:sp>
      <p:sp>
        <p:nvSpPr>
          <p:cNvPr id="121" name="テキスト ボックス 120"/>
          <p:cNvSpPr txBox="1"/>
          <p:nvPr/>
        </p:nvSpPr>
        <p:spPr>
          <a:xfrm>
            <a:off x="3478780" y="3481957"/>
            <a:ext cx="622286" cy="415498"/>
          </a:xfrm>
          <a:prstGeom prst="rect">
            <a:avLst/>
          </a:prstGeom>
          <a:noFill/>
        </p:spPr>
        <p:txBody>
          <a:bodyPr wrap="none" rtlCol="0">
            <a:spAutoFit/>
          </a:bodyPr>
          <a:lstStyle/>
          <a:p>
            <a:r>
              <a:rPr lang="en-US" altLang="ja-JP" sz="1050" dirty="0"/>
              <a:t>Read</a:t>
            </a:r>
            <a:br>
              <a:rPr lang="en-US" altLang="ja-JP" sz="1050" dirty="0"/>
            </a:br>
            <a:r>
              <a:rPr lang="ja-JP" altLang="en-US" sz="1050" dirty="0"/>
              <a:t>データ</a:t>
            </a:r>
            <a:r>
              <a:rPr lang="en-US" altLang="ja-JP" sz="1050" dirty="0"/>
              <a:t>1</a:t>
            </a:r>
            <a:endParaRPr kumimoji="1" lang="ja-JP" altLang="en-US" sz="1050" dirty="0"/>
          </a:p>
        </p:txBody>
      </p:sp>
      <p:sp>
        <p:nvSpPr>
          <p:cNvPr id="122" name="テキスト ボックス 121"/>
          <p:cNvSpPr txBox="1"/>
          <p:nvPr/>
        </p:nvSpPr>
        <p:spPr>
          <a:xfrm>
            <a:off x="3483113" y="3944988"/>
            <a:ext cx="622286" cy="415498"/>
          </a:xfrm>
          <a:prstGeom prst="rect">
            <a:avLst/>
          </a:prstGeom>
          <a:noFill/>
        </p:spPr>
        <p:txBody>
          <a:bodyPr wrap="none" rtlCol="0">
            <a:spAutoFit/>
          </a:bodyPr>
          <a:lstStyle/>
          <a:p>
            <a:r>
              <a:rPr lang="en-US" altLang="ja-JP" sz="1050" dirty="0"/>
              <a:t>Read</a:t>
            </a:r>
            <a:br>
              <a:rPr lang="en-US" altLang="ja-JP" sz="1050" dirty="0"/>
            </a:br>
            <a:r>
              <a:rPr lang="ja-JP" altLang="en-US" sz="1050" dirty="0"/>
              <a:t>データ</a:t>
            </a:r>
            <a:r>
              <a:rPr lang="en-US" altLang="ja-JP" sz="1050" dirty="0"/>
              <a:t>2</a:t>
            </a:r>
            <a:endParaRPr kumimoji="1" lang="ja-JP" altLang="en-US" sz="1050" dirty="0"/>
          </a:p>
        </p:txBody>
      </p:sp>
      <p:sp>
        <p:nvSpPr>
          <p:cNvPr id="123" name="テキスト ボックス 122"/>
          <p:cNvSpPr txBox="1"/>
          <p:nvPr/>
        </p:nvSpPr>
        <p:spPr>
          <a:xfrm>
            <a:off x="2947326" y="3462350"/>
            <a:ext cx="545342" cy="415498"/>
          </a:xfrm>
          <a:prstGeom prst="rect">
            <a:avLst/>
          </a:prstGeom>
          <a:noFill/>
        </p:spPr>
        <p:txBody>
          <a:bodyPr wrap="none" rtlCol="0">
            <a:spAutoFit/>
          </a:bodyPr>
          <a:lstStyle/>
          <a:p>
            <a:r>
              <a:rPr lang="en-US" altLang="ja-JP" sz="1050" dirty="0"/>
              <a:t>Read</a:t>
            </a:r>
            <a:br>
              <a:rPr lang="en-US" altLang="ja-JP" sz="1050" dirty="0"/>
            </a:br>
            <a:r>
              <a:rPr lang="en-US" altLang="ja-JP" sz="1050" dirty="0" err="1"/>
              <a:t>Reg</a:t>
            </a:r>
            <a:r>
              <a:rPr lang="en-US" altLang="ja-JP" sz="1050" dirty="0"/>
              <a:t> 1</a:t>
            </a:r>
            <a:endParaRPr kumimoji="1" lang="ja-JP" altLang="en-US" sz="1050" dirty="0"/>
          </a:p>
        </p:txBody>
      </p:sp>
      <p:sp>
        <p:nvSpPr>
          <p:cNvPr id="124" name="テキスト ボックス 123"/>
          <p:cNvSpPr txBox="1"/>
          <p:nvPr/>
        </p:nvSpPr>
        <p:spPr>
          <a:xfrm>
            <a:off x="2951707" y="3903524"/>
            <a:ext cx="545342" cy="415498"/>
          </a:xfrm>
          <a:prstGeom prst="rect">
            <a:avLst/>
          </a:prstGeom>
          <a:noFill/>
        </p:spPr>
        <p:txBody>
          <a:bodyPr wrap="none" rtlCol="0">
            <a:spAutoFit/>
          </a:bodyPr>
          <a:lstStyle/>
          <a:p>
            <a:r>
              <a:rPr lang="en-US" altLang="ja-JP" sz="1050" dirty="0"/>
              <a:t>Read</a:t>
            </a:r>
            <a:br>
              <a:rPr lang="en-US" altLang="ja-JP" sz="1050" dirty="0"/>
            </a:br>
            <a:r>
              <a:rPr lang="en-US" altLang="ja-JP" sz="1050" dirty="0" err="1"/>
              <a:t>Reg</a:t>
            </a:r>
            <a:r>
              <a:rPr lang="en-US" altLang="ja-JP" sz="1050" dirty="0"/>
              <a:t> 2</a:t>
            </a:r>
            <a:endParaRPr kumimoji="1" lang="ja-JP" altLang="en-US" sz="1050" dirty="0"/>
          </a:p>
        </p:txBody>
      </p:sp>
      <p:sp>
        <p:nvSpPr>
          <p:cNvPr id="125" name="テキスト ボックス 124"/>
          <p:cNvSpPr txBox="1"/>
          <p:nvPr/>
        </p:nvSpPr>
        <p:spPr>
          <a:xfrm>
            <a:off x="2953618" y="4390092"/>
            <a:ext cx="498855" cy="415498"/>
          </a:xfrm>
          <a:prstGeom prst="rect">
            <a:avLst/>
          </a:prstGeom>
          <a:noFill/>
        </p:spPr>
        <p:txBody>
          <a:bodyPr wrap="none" rtlCol="0">
            <a:spAutoFit/>
          </a:bodyPr>
          <a:lstStyle/>
          <a:p>
            <a:r>
              <a:rPr lang="en-US" altLang="ja-JP" sz="1050" dirty="0"/>
              <a:t>Write</a:t>
            </a:r>
            <a:br>
              <a:rPr lang="en-US" altLang="ja-JP" sz="1050" dirty="0"/>
            </a:br>
            <a:r>
              <a:rPr lang="en-US" altLang="ja-JP" sz="1050" dirty="0" err="1"/>
              <a:t>Reg</a:t>
            </a:r>
            <a:endParaRPr kumimoji="1" lang="ja-JP" altLang="en-US" sz="1050" dirty="0"/>
          </a:p>
        </p:txBody>
      </p:sp>
      <p:sp>
        <p:nvSpPr>
          <p:cNvPr id="126" name="テキスト ボックス 125"/>
          <p:cNvSpPr txBox="1"/>
          <p:nvPr/>
        </p:nvSpPr>
        <p:spPr>
          <a:xfrm>
            <a:off x="2954449" y="4834992"/>
            <a:ext cx="546945" cy="415498"/>
          </a:xfrm>
          <a:prstGeom prst="rect">
            <a:avLst/>
          </a:prstGeom>
          <a:noFill/>
        </p:spPr>
        <p:txBody>
          <a:bodyPr wrap="none" rtlCol="0">
            <a:spAutoFit/>
          </a:bodyPr>
          <a:lstStyle/>
          <a:p>
            <a:r>
              <a:rPr lang="en-US" altLang="ja-JP" sz="1050" dirty="0"/>
              <a:t>Write</a:t>
            </a:r>
            <a:br>
              <a:rPr lang="en-US" altLang="ja-JP" sz="1050" dirty="0"/>
            </a:br>
            <a:r>
              <a:rPr lang="ja-JP" altLang="en-US" sz="1050" dirty="0"/>
              <a:t>データ</a:t>
            </a:r>
            <a:endParaRPr kumimoji="1" lang="ja-JP" altLang="en-US" sz="1050" dirty="0"/>
          </a:p>
        </p:txBody>
      </p:sp>
      <p:sp>
        <p:nvSpPr>
          <p:cNvPr id="127" name="テキスト ボックス 126"/>
          <p:cNvSpPr txBox="1"/>
          <p:nvPr/>
        </p:nvSpPr>
        <p:spPr>
          <a:xfrm rot="16200000">
            <a:off x="3857559" y="5320926"/>
            <a:ext cx="449162"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RegDst</a:t>
            </a:r>
            <a:endParaRPr kumimoji="1" lang="ja-JP" altLang="en-US" sz="700" i="1" dirty="0">
              <a:latin typeface="Times New Roman" panose="02020603050405020304" pitchFamily="18" charset="0"/>
              <a:cs typeface="Times New Roman" panose="02020603050405020304" pitchFamily="18" charset="0"/>
            </a:endParaRPr>
          </a:p>
        </p:txBody>
      </p:sp>
      <p:sp>
        <p:nvSpPr>
          <p:cNvPr id="128" name="テキスト ボックス 127"/>
          <p:cNvSpPr txBox="1"/>
          <p:nvPr/>
        </p:nvSpPr>
        <p:spPr>
          <a:xfrm rot="16200000">
            <a:off x="3567602" y="2269251"/>
            <a:ext cx="526106"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RegWrite</a:t>
            </a:r>
            <a:endParaRPr kumimoji="1" lang="ja-JP" altLang="en-US" sz="700" i="1" dirty="0">
              <a:latin typeface="Times New Roman" panose="02020603050405020304" pitchFamily="18" charset="0"/>
              <a:cs typeface="Times New Roman" panose="02020603050405020304" pitchFamily="18" charset="0"/>
            </a:endParaRPr>
          </a:p>
        </p:txBody>
      </p:sp>
      <p:sp>
        <p:nvSpPr>
          <p:cNvPr id="129" name="テキスト ボックス 128"/>
          <p:cNvSpPr txBox="1"/>
          <p:nvPr/>
        </p:nvSpPr>
        <p:spPr>
          <a:xfrm rot="16200000">
            <a:off x="4730291" y="3253513"/>
            <a:ext cx="473206" cy="200055"/>
          </a:xfrm>
          <a:prstGeom prst="rect">
            <a:avLst/>
          </a:prstGeom>
          <a:noFill/>
        </p:spPr>
        <p:txBody>
          <a:bodyPr wrap="none" rtlCol="0">
            <a:spAutoFit/>
          </a:bodyPr>
          <a:lstStyle/>
          <a:p>
            <a:r>
              <a:rPr lang="en-US" altLang="ja-JP" sz="700" i="1" dirty="0" err="1">
                <a:latin typeface="Times New Roman" panose="02020603050405020304" pitchFamily="18" charset="0"/>
                <a:cs typeface="Times New Roman" panose="02020603050405020304" pitchFamily="18" charset="0"/>
              </a:rPr>
              <a:t>ALUSrc</a:t>
            </a:r>
            <a:endParaRPr kumimoji="1" lang="ja-JP" altLang="en-US" sz="700" i="1" dirty="0">
              <a:latin typeface="Times New Roman" panose="02020603050405020304" pitchFamily="18" charset="0"/>
              <a:cs typeface="Times New Roman" panose="02020603050405020304" pitchFamily="18" charset="0"/>
            </a:endParaRPr>
          </a:p>
        </p:txBody>
      </p:sp>
      <p:sp>
        <p:nvSpPr>
          <p:cNvPr id="130" name="テキスト ボックス 129"/>
          <p:cNvSpPr txBox="1"/>
          <p:nvPr/>
        </p:nvSpPr>
        <p:spPr>
          <a:xfrm rot="16200000">
            <a:off x="4987940" y="3063658"/>
            <a:ext cx="552816"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ALUOp</a:t>
            </a:r>
            <a:endParaRPr kumimoji="1" lang="ja-JP" altLang="en-US" sz="700" i="1" dirty="0">
              <a:latin typeface="Times New Roman" panose="02020603050405020304" pitchFamily="18" charset="0"/>
              <a:cs typeface="Times New Roman" panose="02020603050405020304" pitchFamily="18" charset="0"/>
            </a:endParaRPr>
          </a:p>
        </p:txBody>
      </p:sp>
      <p:sp>
        <p:nvSpPr>
          <p:cNvPr id="131" name="テキスト ボックス 130"/>
          <p:cNvSpPr txBox="1"/>
          <p:nvPr/>
        </p:nvSpPr>
        <p:spPr>
          <a:xfrm rot="16200000">
            <a:off x="6450173" y="3171634"/>
            <a:ext cx="577733"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MemRead</a:t>
            </a:r>
            <a:endParaRPr kumimoji="1" lang="ja-JP" altLang="en-US" sz="700" i="1" dirty="0">
              <a:latin typeface="Times New Roman" panose="02020603050405020304" pitchFamily="18" charset="0"/>
              <a:cs typeface="Times New Roman" panose="02020603050405020304" pitchFamily="18" charset="0"/>
            </a:endParaRPr>
          </a:p>
        </p:txBody>
      </p:sp>
      <p:sp>
        <p:nvSpPr>
          <p:cNvPr id="132" name="テキスト ボックス 131"/>
          <p:cNvSpPr txBox="1"/>
          <p:nvPr/>
        </p:nvSpPr>
        <p:spPr>
          <a:xfrm rot="16200000">
            <a:off x="6813107" y="3171634"/>
            <a:ext cx="577733"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MemWrite</a:t>
            </a:r>
            <a:endParaRPr kumimoji="1" lang="ja-JP" altLang="en-US" sz="700" i="1" dirty="0">
              <a:latin typeface="Times New Roman" panose="02020603050405020304" pitchFamily="18" charset="0"/>
              <a:cs typeface="Times New Roman" panose="02020603050405020304" pitchFamily="18" charset="0"/>
            </a:endParaRPr>
          </a:p>
        </p:txBody>
      </p:sp>
      <p:sp>
        <p:nvSpPr>
          <p:cNvPr id="133" name="テキスト ボックス 132"/>
          <p:cNvSpPr txBox="1"/>
          <p:nvPr/>
        </p:nvSpPr>
        <p:spPr>
          <a:xfrm rot="16200000">
            <a:off x="8108514" y="3077065"/>
            <a:ext cx="577733" cy="200055"/>
          </a:xfrm>
          <a:prstGeom prst="rect">
            <a:avLst/>
          </a:prstGeom>
          <a:noFill/>
        </p:spPr>
        <p:txBody>
          <a:bodyPr wrap="square" rtlCol="0">
            <a:spAutoFit/>
          </a:bodyPr>
          <a:lstStyle/>
          <a:p>
            <a:r>
              <a:rPr lang="en-US" altLang="ja-JP" sz="700" i="1" dirty="0" err="1">
                <a:latin typeface="Times New Roman" panose="02020603050405020304" pitchFamily="18" charset="0"/>
                <a:cs typeface="Times New Roman" panose="02020603050405020304" pitchFamily="18" charset="0"/>
              </a:rPr>
              <a:t>MemtoReg</a:t>
            </a:r>
            <a:endParaRPr kumimoji="1" lang="ja-JP" altLang="en-US" sz="700" i="1" dirty="0">
              <a:latin typeface="Times New Roman" panose="02020603050405020304" pitchFamily="18" charset="0"/>
              <a:cs typeface="Times New Roman" panose="02020603050405020304" pitchFamily="18" charset="0"/>
            </a:endParaRPr>
          </a:p>
        </p:txBody>
      </p:sp>
      <p:sp>
        <p:nvSpPr>
          <p:cNvPr id="134" name="テキスト ボックス 133"/>
          <p:cNvSpPr txBox="1"/>
          <p:nvPr/>
        </p:nvSpPr>
        <p:spPr>
          <a:xfrm>
            <a:off x="5629140" y="2601512"/>
            <a:ext cx="577733" cy="200055"/>
          </a:xfrm>
          <a:prstGeom prst="rect">
            <a:avLst/>
          </a:prstGeom>
          <a:noFill/>
        </p:spPr>
        <p:txBody>
          <a:bodyPr wrap="square" rtlCol="0">
            <a:spAutoFit/>
          </a:bodyPr>
          <a:lstStyle/>
          <a:p>
            <a:r>
              <a:rPr lang="en-US" altLang="ja-JP" sz="700" i="1" dirty="0">
                <a:latin typeface="Times New Roman" panose="02020603050405020304" pitchFamily="18" charset="0"/>
                <a:cs typeface="Times New Roman" panose="02020603050405020304" pitchFamily="18" charset="0"/>
              </a:rPr>
              <a:t>Branch</a:t>
            </a:r>
            <a:endParaRPr kumimoji="1" lang="ja-JP" altLang="en-US" sz="700" i="1" dirty="0">
              <a:latin typeface="Times New Roman" panose="02020603050405020304" pitchFamily="18" charset="0"/>
              <a:cs typeface="Times New Roman" panose="02020603050405020304" pitchFamily="18" charset="0"/>
            </a:endParaRPr>
          </a:p>
        </p:txBody>
      </p:sp>
      <p:sp>
        <p:nvSpPr>
          <p:cNvPr id="135" name="テキスト ボックス 134"/>
          <p:cNvSpPr txBox="1"/>
          <p:nvPr/>
        </p:nvSpPr>
        <p:spPr>
          <a:xfrm rot="16200000">
            <a:off x="6090892" y="3142868"/>
            <a:ext cx="577733" cy="200055"/>
          </a:xfrm>
          <a:prstGeom prst="rect">
            <a:avLst/>
          </a:prstGeom>
          <a:noFill/>
        </p:spPr>
        <p:txBody>
          <a:bodyPr wrap="square" rtlCol="0">
            <a:spAutoFit/>
          </a:bodyPr>
          <a:lstStyle/>
          <a:p>
            <a:r>
              <a:rPr lang="en-US" altLang="ja-JP" sz="700" i="1" dirty="0">
                <a:latin typeface="Times New Roman" panose="02020603050405020304" pitchFamily="18" charset="0"/>
                <a:cs typeface="Times New Roman" panose="02020603050405020304" pitchFamily="18" charset="0"/>
              </a:rPr>
              <a:t>Zero</a:t>
            </a:r>
            <a:endParaRPr kumimoji="1" lang="ja-JP" altLang="en-US" sz="700" i="1" dirty="0">
              <a:latin typeface="Times New Roman" panose="02020603050405020304" pitchFamily="18" charset="0"/>
              <a:cs typeface="Times New Roman" panose="02020603050405020304" pitchFamily="18" charset="0"/>
            </a:endParaRPr>
          </a:p>
        </p:txBody>
      </p:sp>
      <p:sp>
        <p:nvSpPr>
          <p:cNvPr id="156" name="円/楕円 155"/>
          <p:cNvSpPr/>
          <p:nvPr/>
        </p:nvSpPr>
        <p:spPr>
          <a:xfrm>
            <a:off x="4664090" y="4600110"/>
            <a:ext cx="69743" cy="69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2194672" y="1832229"/>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0" name="グループ化 219"/>
          <p:cNvGrpSpPr/>
          <p:nvPr/>
        </p:nvGrpSpPr>
        <p:grpSpPr>
          <a:xfrm rot="16200000">
            <a:off x="1321873" y="1875787"/>
            <a:ext cx="660329" cy="375143"/>
            <a:chOff x="1943382" y="4001244"/>
            <a:chExt cx="1983752" cy="803933"/>
          </a:xfrm>
        </p:grpSpPr>
        <p:sp>
          <p:nvSpPr>
            <p:cNvPr id="221" name="台形 220"/>
            <p:cNvSpPr/>
            <p:nvPr/>
          </p:nvSpPr>
          <p:spPr>
            <a:xfrm flipV="1">
              <a:off x="1943382" y="4002230"/>
              <a:ext cx="1983752" cy="802947"/>
            </a:xfrm>
            <a:prstGeom prst="trapezoid">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二等辺三角形 221"/>
            <p:cNvSpPr/>
            <p:nvPr/>
          </p:nvSpPr>
          <p:spPr>
            <a:xfrm flipV="1">
              <a:off x="2840795" y="4001244"/>
              <a:ext cx="259777" cy="2250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3" name="テキスト ボックス 222"/>
          <p:cNvSpPr txBox="1"/>
          <p:nvPr/>
        </p:nvSpPr>
        <p:spPr>
          <a:xfrm rot="16200000">
            <a:off x="1427605" y="1916766"/>
            <a:ext cx="492443" cy="276999"/>
          </a:xfrm>
          <a:prstGeom prst="rect">
            <a:avLst/>
          </a:prstGeom>
          <a:noFill/>
        </p:spPr>
        <p:txBody>
          <a:bodyPr wrap="none" rtlCol="0">
            <a:spAutoFit/>
          </a:bodyPr>
          <a:lstStyle/>
          <a:p>
            <a:r>
              <a:rPr kumimoji="1" lang="ja-JP" altLang="en-US" sz="1200" dirty="0">
                <a:solidFill>
                  <a:schemeClr val="bg1"/>
                </a:solidFill>
              </a:rPr>
              <a:t>加算</a:t>
            </a:r>
          </a:p>
        </p:txBody>
      </p:sp>
      <p:cxnSp>
        <p:nvCxnSpPr>
          <p:cNvPr id="295" name="直線コネクタ 294"/>
          <p:cNvCxnSpPr/>
          <p:nvPr/>
        </p:nvCxnSpPr>
        <p:spPr>
          <a:xfrm>
            <a:off x="7885519" y="1310329"/>
            <a:ext cx="0" cy="55247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10" name="直線矢印コネクタ 309"/>
          <p:cNvCxnSpPr/>
          <p:nvPr/>
        </p:nvCxnSpPr>
        <p:spPr>
          <a:xfrm>
            <a:off x="103004" y="4347950"/>
            <a:ext cx="28769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直線矢印コネクタ 312"/>
          <p:cNvCxnSpPr/>
          <p:nvPr/>
        </p:nvCxnSpPr>
        <p:spPr>
          <a:xfrm>
            <a:off x="190945" y="3943228"/>
            <a:ext cx="1997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直線矢印コネクタ 315"/>
          <p:cNvCxnSpPr/>
          <p:nvPr/>
        </p:nvCxnSpPr>
        <p:spPr>
          <a:xfrm flipV="1">
            <a:off x="190945" y="1694304"/>
            <a:ext cx="0" cy="226858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直線矢印コネクタ 319"/>
          <p:cNvCxnSpPr/>
          <p:nvPr/>
        </p:nvCxnSpPr>
        <p:spPr>
          <a:xfrm flipH="1">
            <a:off x="6660782" y="2692135"/>
            <a:ext cx="341164"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直線矢印コネクタ 321"/>
          <p:cNvCxnSpPr/>
          <p:nvPr/>
        </p:nvCxnSpPr>
        <p:spPr>
          <a:xfrm>
            <a:off x="6990658" y="1437248"/>
            <a:ext cx="0" cy="1254887"/>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直線矢印コネクタ 323"/>
          <p:cNvCxnSpPr/>
          <p:nvPr/>
        </p:nvCxnSpPr>
        <p:spPr>
          <a:xfrm flipH="1">
            <a:off x="448406" y="1432744"/>
            <a:ext cx="6542252"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矢印コネクタ 325"/>
          <p:cNvCxnSpPr/>
          <p:nvPr/>
        </p:nvCxnSpPr>
        <p:spPr>
          <a:xfrm flipV="1">
            <a:off x="448406" y="1432744"/>
            <a:ext cx="0" cy="2403068"/>
          </a:xfrm>
          <a:prstGeom prst="straightConnector1">
            <a:avLst/>
          </a:prstGeom>
          <a:ln w="9525">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正方形/長方形 333"/>
          <p:cNvSpPr/>
          <p:nvPr/>
        </p:nvSpPr>
        <p:spPr>
          <a:xfrm>
            <a:off x="4351395" y="1832229"/>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6126646" y="1832229"/>
            <a:ext cx="135324" cy="4686219"/>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7817418" y="2421004"/>
            <a:ext cx="132910" cy="4097444"/>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矢印コネクタ 166"/>
          <p:cNvCxnSpPr/>
          <p:nvPr/>
        </p:nvCxnSpPr>
        <p:spPr>
          <a:xfrm flipV="1">
            <a:off x="2720869" y="4591023"/>
            <a:ext cx="0" cy="2047029"/>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8366278" y="6192557"/>
            <a:ext cx="0" cy="448072"/>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2720869" y="6638052"/>
            <a:ext cx="5645409"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8127138" y="1694304"/>
            <a:ext cx="0" cy="1126713"/>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p:nvPr/>
        </p:nvCxnSpPr>
        <p:spPr>
          <a:xfrm flipH="1">
            <a:off x="3935478" y="1694304"/>
            <a:ext cx="4191660" cy="0"/>
          </a:xfrm>
          <a:prstGeom prst="straightConnector1">
            <a:avLst/>
          </a:prstGeom>
          <a:ln w="9525">
            <a:solidFill>
              <a:srgbClr val="8000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674012" y="1310329"/>
            <a:ext cx="8277519" cy="558087"/>
            <a:chOff x="674012" y="1310329"/>
            <a:chExt cx="8277519" cy="558087"/>
          </a:xfrm>
        </p:grpSpPr>
        <p:sp>
          <p:nvSpPr>
            <p:cNvPr id="158" name="テキスト ボックス 157"/>
            <p:cNvSpPr txBox="1"/>
            <p:nvPr/>
          </p:nvSpPr>
          <p:spPr>
            <a:xfrm>
              <a:off x="674012" y="1345196"/>
              <a:ext cx="1292626" cy="307777"/>
            </a:xfrm>
            <a:prstGeom prst="rect">
              <a:avLst/>
            </a:prstGeom>
            <a:solidFill>
              <a:schemeClr val="bg1"/>
            </a:solidFill>
            <a:ln w="28575">
              <a:solidFill>
                <a:srgbClr val="FF0000"/>
              </a:solidFill>
            </a:ln>
          </p:spPr>
          <p:txBody>
            <a:bodyPr wrap="square" rtlCol="0">
              <a:spAutoFit/>
            </a:bodyPr>
            <a:lstStyle/>
            <a:p>
              <a:r>
                <a:rPr kumimoji="1" lang="ja-JP" altLang="en-US" sz="1400" dirty="0">
                  <a:solidFill>
                    <a:srgbClr val="FF0000"/>
                  </a:solidFill>
                </a:rPr>
                <a:t>命令フェッチ</a:t>
              </a:r>
            </a:p>
          </p:txBody>
        </p:sp>
        <p:sp>
          <p:nvSpPr>
            <p:cNvPr id="162" name="テキスト ボックス 161"/>
            <p:cNvSpPr txBox="1"/>
            <p:nvPr/>
          </p:nvSpPr>
          <p:spPr>
            <a:xfrm>
              <a:off x="2500546" y="1345196"/>
              <a:ext cx="1681183" cy="523220"/>
            </a:xfrm>
            <a:prstGeom prst="rect">
              <a:avLst/>
            </a:prstGeom>
            <a:solidFill>
              <a:schemeClr val="bg1"/>
            </a:solidFill>
            <a:ln w="28575">
              <a:solidFill>
                <a:srgbClr val="002060"/>
              </a:solidFill>
            </a:ln>
          </p:spPr>
          <p:txBody>
            <a:bodyPr wrap="square" rtlCol="0">
              <a:spAutoFit/>
            </a:bodyPr>
            <a:lstStyle/>
            <a:p>
              <a:r>
                <a:rPr kumimoji="1" lang="ja-JP" altLang="en-US" sz="1400" dirty="0">
                  <a:solidFill>
                    <a:srgbClr val="002060"/>
                  </a:solidFill>
                </a:rPr>
                <a:t>命令デコード＆</a:t>
              </a:r>
              <a:br>
                <a:rPr kumimoji="1" lang="en-US" altLang="ja-JP" sz="1400" dirty="0">
                  <a:solidFill>
                    <a:srgbClr val="002060"/>
                  </a:solidFill>
                </a:rPr>
              </a:br>
              <a:r>
                <a:rPr kumimoji="1" lang="ja-JP" altLang="en-US" sz="1400" dirty="0">
                  <a:solidFill>
                    <a:srgbClr val="002060"/>
                  </a:solidFill>
                </a:rPr>
                <a:t>レジスタ読み出し</a:t>
              </a:r>
            </a:p>
          </p:txBody>
        </p:sp>
        <p:sp>
          <p:nvSpPr>
            <p:cNvPr id="166" name="テキスト ボックス 165"/>
            <p:cNvSpPr txBox="1"/>
            <p:nvPr/>
          </p:nvSpPr>
          <p:spPr>
            <a:xfrm>
              <a:off x="6323753" y="1319515"/>
              <a:ext cx="1446662" cy="307777"/>
            </a:xfrm>
            <a:prstGeom prst="rect">
              <a:avLst/>
            </a:prstGeom>
            <a:solidFill>
              <a:schemeClr val="bg1"/>
            </a:solidFill>
            <a:ln w="28575">
              <a:solidFill>
                <a:srgbClr val="CC6600"/>
              </a:solidFill>
            </a:ln>
          </p:spPr>
          <p:txBody>
            <a:bodyPr wrap="square" rtlCol="0">
              <a:spAutoFit/>
            </a:bodyPr>
            <a:lstStyle/>
            <a:p>
              <a:r>
                <a:rPr kumimoji="1" lang="ja-JP" altLang="en-US" sz="1400" dirty="0">
                  <a:solidFill>
                    <a:srgbClr val="CC6600"/>
                  </a:solidFill>
                </a:rPr>
                <a:t>メモリアクセス</a:t>
              </a:r>
            </a:p>
          </p:txBody>
        </p:sp>
        <p:sp>
          <p:nvSpPr>
            <p:cNvPr id="172" name="テキスト ボックス 171"/>
            <p:cNvSpPr txBox="1"/>
            <p:nvPr/>
          </p:nvSpPr>
          <p:spPr>
            <a:xfrm>
              <a:off x="8075970" y="1310329"/>
              <a:ext cx="875561" cy="523220"/>
            </a:xfrm>
            <a:prstGeom prst="rect">
              <a:avLst/>
            </a:prstGeom>
            <a:solidFill>
              <a:schemeClr val="bg1"/>
            </a:solidFill>
            <a:ln w="28575">
              <a:solidFill>
                <a:srgbClr val="C00000"/>
              </a:solidFill>
            </a:ln>
          </p:spPr>
          <p:txBody>
            <a:bodyPr wrap="none" rtlCol="0">
              <a:spAutoFit/>
            </a:bodyPr>
            <a:lstStyle/>
            <a:p>
              <a:r>
                <a:rPr lang="ja-JP" altLang="en-US" sz="1400" dirty="0">
                  <a:solidFill>
                    <a:srgbClr val="C00000"/>
                  </a:solidFill>
                </a:rPr>
                <a:t>レジスタ</a:t>
              </a:r>
              <a:br>
                <a:rPr lang="en-US" altLang="ja-JP" sz="1400" dirty="0">
                  <a:solidFill>
                    <a:srgbClr val="C00000"/>
                  </a:solidFill>
                </a:rPr>
              </a:br>
              <a:r>
                <a:rPr lang="ja-JP" altLang="en-US" sz="1400" dirty="0">
                  <a:solidFill>
                    <a:srgbClr val="C00000"/>
                  </a:solidFill>
                </a:rPr>
                <a:t>書き込み</a:t>
              </a:r>
              <a:endParaRPr kumimoji="1" lang="ja-JP" altLang="en-US" sz="1400" dirty="0">
                <a:solidFill>
                  <a:srgbClr val="C00000"/>
                </a:solidFill>
              </a:endParaRPr>
            </a:p>
          </p:txBody>
        </p:sp>
        <p:sp>
          <p:nvSpPr>
            <p:cNvPr id="185" name="テキスト ボックス 184"/>
            <p:cNvSpPr txBox="1"/>
            <p:nvPr/>
          </p:nvSpPr>
          <p:spPr>
            <a:xfrm>
              <a:off x="5040198" y="1342249"/>
              <a:ext cx="543739" cy="307777"/>
            </a:xfrm>
            <a:prstGeom prst="rect">
              <a:avLst/>
            </a:prstGeom>
            <a:solidFill>
              <a:schemeClr val="bg1"/>
            </a:solidFill>
            <a:ln w="28575">
              <a:solidFill>
                <a:srgbClr val="006600"/>
              </a:solidFill>
            </a:ln>
          </p:spPr>
          <p:txBody>
            <a:bodyPr wrap="none" rtlCol="0">
              <a:spAutoFit/>
            </a:bodyPr>
            <a:lstStyle/>
            <a:p>
              <a:r>
                <a:rPr kumimoji="1" lang="ja-JP" altLang="en-US" sz="1400" dirty="0">
                  <a:solidFill>
                    <a:srgbClr val="008080"/>
                  </a:solidFill>
                </a:rPr>
                <a:t>実行</a:t>
              </a:r>
            </a:p>
          </p:txBody>
        </p:sp>
      </p:grpSp>
    </p:spTree>
    <p:extLst>
      <p:ext uri="{BB962C8B-B14F-4D97-AF65-F5344CB8AC3E}">
        <p14:creationId xmlns:p14="http://schemas.microsoft.com/office/powerpoint/2010/main" val="35709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ool6-s-blue">
  <a:themeElements>
    <a:clrScheme name="cool6-s-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Century Gothic"/>
        <a:ea typeface="HGS創英角ｺﾞｼｯｸUB"/>
        <a:cs typeface=""/>
      </a:majorFont>
      <a:minorFont>
        <a:latin typeface="Palatino Linotype"/>
        <a:ea typeface="HGS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6-s-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6-s-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6-s-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6-s-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6-s-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6-s-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6-s-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6-s-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6-s-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6-s-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6-s-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6-s-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cool6-s-1</Template>
  <TotalTime>29201</TotalTime>
  <Words>3108</Words>
  <Application>Microsoft Office PowerPoint</Application>
  <PresentationFormat>画面に合わせる (4:3)</PresentationFormat>
  <Paragraphs>1097</Paragraphs>
  <Slides>28</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28</vt:i4>
      </vt:variant>
    </vt:vector>
  </HeadingPairs>
  <TitlesOfParts>
    <vt:vector size="42" baseType="lpstr">
      <vt:lpstr>HGSｺﾞｼｯｸM</vt:lpstr>
      <vt:lpstr>HGS創英角ｺﾞｼｯｸUB</vt:lpstr>
      <vt:lpstr>HG明朝B</vt:lpstr>
      <vt:lpstr>ＭＳ Ｐゴシック</vt:lpstr>
      <vt:lpstr>游ゴシック</vt:lpstr>
      <vt:lpstr>游ゴシック Medium</vt:lpstr>
      <vt:lpstr>Arial</vt:lpstr>
      <vt:lpstr>Calibri</vt:lpstr>
      <vt:lpstr>Century Gothic</vt:lpstr>
      <vt:lpstr>Georgia</vt:lpstr>
      <vt:lpstr>Palatino Linotype</vt:lpstr>
      <vt:lpstr>Times New Roman</vt:lpstr>
      <vt:lpstr>Wingdings</vt:lpstr>
      <vt:lpstr>1_cool6-s-blue</vt:lpstr>
      <vt:lpstr>情報システム基盤学基礎１ コンピュータアーキテクチャ編</vt:lpstr>
      <vt:lpstr>パイプライン処理</vt:lpstr>
      <vt:lpstr>単純な実装方式における処理の流れ</vt:lpstr>
      <vt:lpstr>レストランに置き換えてみると…</vt:lpstr>
      <vt:lpstr>流れ作業が上手くいくためには…</vt:lpstr>
      <vt:lpstr>パイプライン処理</vt:lpstr>
      <vt:lpstr>非パイプライン vs パイプライン</vt:lpstr>
      <vt:lpstr>パイプラインレジスタ</vt:lpstr>
      <vt:lpstr>パイプライン処理を行うプロセッサ</vt:lpstr>
      <vt:lpstr>動作例（0サイクル目）</vt:lpstr>
      <vt:lpstr>動作例（1サイクル目）</vt:lpstr>
      <vt:lpstr>動作例（2サイクル目）</vt:lpstr>
      <vt:lpstr>動作例（3サイクル目）</vt:lpstr>
      <vt:lpstr>動作例（4サイクル目）</vt:lpstr>
      <vt:lpstr>動作例（5サイクル目）</vt:lpstr>
      <vt:lpstr>PC/サーバ用プロセッサの命令パイプライン</vt:lpstr>
      <vt:lpstr>その他のプロセッサの命令パイプライン</vt:lpstr>
      <vt:lpstr>ハザード</vt:lpstr>
      <vt:lpstr>ハザード（パイプラインハザード）</vt:lpstr>
      <vt:lpstr>ハザードの種類</vt:lpstr>
      <vt:lpstr>構造ハザード</vt:lpstr>
      <vt:lpstr>データハザード</vt:lpstr>
      <vt:lpstr>制御ハザード</vt:lpstr>
      <vt:lpstr>ハザードへの対処</vt:lpstr>
      <vt:lpstr>ストール</vt:lpstr>
      <vt:lpstr>投機実行</vt:lpstr>
      <vt:lpstr>バイパシング</vt:lpstr>
      <vt:lpstr>遅延分岐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パケット処理キャッシュに特化した 低回路コストなキャッシュエントリ制御手法の実現</dc:title>
  <dc:creator>yamaki</dc:creator>
  <cp:lastModifiedBy>haako725</cp:lastModifiedBy>
  <cp:revision>383</cp:revision>
  <dcterms:created xsi:type="dcterms:W3CDTF">2014-07-13T15:02:56Z</dcterms:created>
  <dcterms:modified xsi:type="dcterms:W3CDTF">2016-06-29T14:41:42Z</dcterms:modified>
</cp:coreProperties>
</file>