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2"/>
  </p:notesMasterIdLst>
  <p:sldIdLst>
    <p:sldId id="305" r:id="rId2"/>
    <p:sldId id="350" r:id="rId3"/>
    <p:sldId id="319" r:id="rId4"/>
    <p:sldId id="320" r:id="rId5"/>
    <p:sldId id="321" r:id="rId6"/>
    <p:sldId id="322" r:id="rId7"/>
    <p:sldId id="323" r:id="rId8"/>
    <p:sldId id="352" r:id="rId9"/>
    <p:sldId id="325" r:id="rId10"/>
    <p:sldId id="326" r:id="rId11"/>
    <p:sldId id="327" r:id="rId12"/>
    <p:sldId id="353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54" r:id="rId26"/>
    <p:sldId id="342" r:id="rId27"/>
    <p:sldId id="343" r:id="rId28"/>
    <p:sldId id="344" r:id="rId29"/>
    <p:sldId id="345" r:id="rId30"/>
    <p:sldId id="346" r:id="rId3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3A6D3A"/>
    <a:srgbClr val="FF0000"/>
    <a:srgbClr val="CECEEF"/>
    <a:srgbClr val="74B230"/>
    <a:srgbClr val="83C937"/>
    <a:srgbClr val="B34637"/>
    <a:srgbClr val="4080C0"/>
    <a:srgbClr val="336699"/>
    <a:srgbClr val="0C3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6400" autoAdjust="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AB30A-E2E6-4003-8051-B0FF116D04EC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EC63C-EE08-443D-B064-38C985D8B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0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</a:p>
          <a:p>
            <a:r>
              <a:rPr kumimoji="1" lang="en-US" altLang="ja-JP" dirty="0"/>
              <a:t>8</a:t>
            </a:r>
            <a:r>
              <a:rPr kumimoji="1" lang="ja-JP" altLang="en-US" dirty="0"/>
              <a:t>分</a:t>
            </a:r>
            <a:r>
              <a:rPr kumimoji="1" lang="en-US" altLang="ja-JP" dirty="0"/>
              <a:t>35</a:t>
            </a:r>
            <a:r>
              <a:rPr kumimoji="1" lang="ja-JP" altLang="en-US" dirty="0"/>
              <a:t>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CEC63C-EE08-443D-B064-38C985D8B0BB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HG明朝B" panose="02020809000000000000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HG明朝B" panose="02020809000000000000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68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4864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1702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505200" y="4914727"/>
            <a:ext cx="2133600" cy="287337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4482927"/>
            <a:ext cx="2895600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250825" y="3645024"/>
            <a:ext cx="8640763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8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45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65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8600" y="130175"/>
            <a:ext cx="2108200" cy="60356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2413" y="130175"/>
            <a:ext cx="6173787" cy="6035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11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gray">
          <a:xfrm>
            <a:off x="0" y="3861048"/>
            <a:ext cx="9144000" cy="3024336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31" name="Rectangle 11"/>
          <p:cNvSpPr>
            <a:spLocks noChangeArrowheads="1"/>
          </p:cNvSpPr>
          <p:nvPr userDrawn="1"/>
        </p:nvSpPr>
        <p:spPr bwMode="gray">
          <a:xfrm>
            <a:off x="0" y="2996952"/>
            <a:ext cx="9144000" cy="86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tint val="66667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0425"/>
            <a:ext cx="77724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0013" y="4005263"/>
            <a:ext cx="6400800" cy="4318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ja-JP" altLang="en-US" noProof="0" dirty="0"/>
              <a:t>マスター サブタイトルの書式設定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503613" y="5373688"/>
            <a:ext cx="2133600" cy="360362"/>
          </a:xfrm>
          <a:prstGeom prst="rect">
            <a:avLst/>
          </a:prstGeom>
        </p:spPr>
        <p:txBody>
          <a:bodyPr anchorCtr="1"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2613" y="5014913"/>
            <a:ext cx="2895600" cy="287337"/>
          </a:xfrm>
          <a:prstGeom prst="rect">
            <a:avLst/>
          </a:prstGeom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62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94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81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20763"/>
            <a:ext cx="40386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20763"/>
            <a:ext cx="40386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58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20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16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68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12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0" y="6524625"/>
            <a:ext cx="9144000" cy="36036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413" y="130175"/>
            <a:ext cx="6246812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020763"/>
            <a:ext cx="8229600" cy="514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34692" y="661670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765175"/>
            <a:ext cx="9144000" cy="7143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24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ea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043608" y="1340817"/>
            <a:ext cx="7772400" cy="1008063"/>
          </a:xfrm>
        </p:spPr>
        <p:txBody>
          <a:bodyPr/>
          <a:lstStyle/>
          <a:p>
            <a:pPr algn="l"/>
            <a:r>
              <a:rPr kumimoji="1"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情報システム基盤学</a:t>
            </a:r>
            <a:r>
              <a:rPr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基礎１</a:t>
            </a:r>
            <a:br>
              <a:rPr kumimoji="1" lang="en-US" altLang="ja-JP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コンピュータアーキテクチャ編</a:t>
            </a:r>
            <a:endParaRPr kumimoji="1" lang="ja-JP" altLang="en-US" sz="40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 bwMode="gray">
          <a:xfrm>
            <a:off x="538472" y="4490668"/>
            <a:ext cx="7849951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ja-JP" altLang="en-US" sz="3600" b="0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15616" y="4221088"/>
            <a:ext cx="48013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高性能コンピューティング学講座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八巻 隼人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yamaki@hpc.is.uec.ac.jp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39286" y="2846546"/>
            <a:ext cx="75651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HGS創英角ｺﾞｼｯｸUB"/>
                <a:cs typeface="+mj-cs"/>
              </a:rPr>
              <a:t>第４回　プロセッサ（前編）</a:t>
            </a:r>
            <a:endParaRPr lang="ja-JP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42"/>
    </mc:Choice>
    <mc:Fallback xmlns="">
      <p:transition spd="slow" advTm="1064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8" name="直線コネクタ 147"/>
          <p:cNvCxnSpPr/>
          <p:nvPr/>
        </p:nvCxnSpPr>
        <p:spPr>
          <a:xfrm flipV="1">
            <a:off x="1502339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 flipV="1">
            <a:off x="2232733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 flipV="1">
            <a:off x="2933123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V="1">
            <a:off x="3663517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 flipV="1">
            <a:off x="4371875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 flipV="1">
            <a:off x="5102269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 flipV="1">
            <a:off x="5818647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 flipV="1">
            <a:off x="6549041" y="3428000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 flipV="1">
            <a:off x="7255854" y="3436894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 flipV="1">
            <a:off x="7986248" y="3436894"/>
            <a:ext cx="1" cy="33613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記憶のタイミング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10</a:t>
            </a:fld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202241" y="3428000"/>
            <a:ext cx="72547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487977" y="3270468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time</a:t>
            </a:r>
            <a:endParaRPr kumimoji="1" lang="ja-JP" altLang="en-US" sz="1600" dirty="0"/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197130" y="3428000"/>
            <a:ext cx="0" cy="336131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グループ化 111"/>
          <p:cNvGrpSpPr/>
          <p:nvPr/>
        </p:nvGrpSpPr>
        <p:grpSpPr>
          <a:xfrm>
            <a:off x="47512" y="3451027"/>
            <a:ext cx="8274038" cy="754054"/>
            <a:chOff x="47512" y="3519712"/>
            <a:chExt cx="8274038" cy="878939"/>
          </a:xfrm>
        </p:grpSpPr>
        <p:cxnSp>
          <p:nvCxnSpPr>
            <p:cNvPr id="77" name="直線コネクタ 76"/>
            <p:cNvCxnSpPr/>
            <p:nvPr/>
          </p:nvCxnSpPr>
          <p:spPr>
            <a:xfrm flipH="1">
              <a:off x="1234121" y="4273766"/>
              <a:ext cx="708742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 flipV="1">
              <a:off x="1197132" y="3688989"/>
              <a:ext cx="7118637" cy="1488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47512" y="3677708"/>
              <a:ext cx="8691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600" dirty="0"/>
                <a:t>クロック</a:t>
              </a:r>
              <a:br>
                <a:rPr kumimoji="1" lang="en-US" altLang="ja-JP" sz="1600" dirty="0"/>
              </a:br>
              <a:r>
                <a:rPr kumimoji="1" lang="ja-JP" altLang="en-US" sz="1600" dirty="0"/>
                <a:t>信号</a:t>
              </a:r>
            </a:p>
          </p:txBody>
        </p:sp>
        <p:cxnSp>
          <p:nvCxnSpPr>
            <p:cNvPr id="14" name="直線コネクタ 13"/>
            <p:cNvCxnSpPr/>
            <p:nvPr/>
          </p:nvCxnSpPr>
          <p:spPr>
            <a:xfrm>
              <a:off x="1202241" y="4273766"/>
              <a:ext cx="30009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2208542" y="4273766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1484584" y="3688991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1502340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2226298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3648204" y="4273766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924246" y="3688991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942002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3665960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5086386" y="4273766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4362428" y="3688991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V="1">
              <a:off x="4380184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5104142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6533447" y="4273766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5809489" y="3688991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5827245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6551203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7966451" y="4273766"/>
              <a:ext cx="34931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7242493" y="3688991"/>
              <a:ext cx="74171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7260249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V="1">
              <a:off x="7984207" y="3688991"/>
              <a:ext cx="0" cy="5847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916661" y="3519712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H</a:t>
              </a:r>
              <a:endParaRPr kumimoji="1" lang="ja-JP" altLang="en-US" sz="16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937678" y="4060097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L</a:t>
              </a:r>
              <a:endParaRPr kumimoji="1" lang="ja-JP" altLang="en-US" sz="1600" dirty="0"/>
            </a:p>
          </p:txBody>
        </p:sp>
      </p:grpSp>
      <p:cxnSp>
        <p:nvCxnSpPr>
          <p:cNvPr id="78" name="直線コネクタ 77"/>
          <p:cNvCxnSpPr/>
          <p:nvPr/>
        </p:nvCxnSpPr>
        <p:spPr>
          <a:xfrm flipH="1">
            <a:off x="1184806" y="4436253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H="1">
            <a:off x="1221796" y="4937941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-20613" y="442427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dirty="0"/>
              <a:t>記憶素子</a:t>
            </a:r>
            <a:br>
              <a:rPr kumimoji="1" lang="en-US" altLang="ja-JP" sz="1600" dirty="0"/>
            </a:br>
            <a:r>
              <a:rPr lang="ja-JP" altLang="en-US" sz="1600" dirty="0"/>
              <a:t>の入力</a:t>
            </a:r>
            <a:endParaRPr kumimoji="1" lang="ja-JP" altLang="en-US" sz="1600" dirty="0"/>
          </a:p>
        </p:txBody>
      </p:sp>
      <p:cxnSp>
        <p:nvCxnSpPr>
          <p:cNvPr id="53" name="直線コネクタ 52"/>
          <p:cNvCxnSpPr/>
          <p:nvPr/>
        </p:nvCxnSpPr>
        <p:spPr>
          <a:xfrm>
            <a:off x="1202241" y="4935641"/>
            <a:ext cx="6463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1848569" y="4436254"/>
            <a:ext cx="0" cy="501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870664" y="4935641"/>
            <a:ext cx="32758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1848569" y="4433955"/>
            <a:ext cx="20220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V="1">
            <a:off x="3870146" y="4433955"/>
            <a:ext cx="0" cy="501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7146524" y="4433955"/>
            <a:ext cx="11692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7146524" y="4433955"/>
            <a:ext cx="0" cy="501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916661" y="4288728"/>
            <a:ext cx="332142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H</a:t>
            </a:r>
            <a:endParaRPr kumimoji="1" lang="ja-JP" altLang="en-US" sz="16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37678" y="4752332"/>
            <a:ext cx="298480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L</a:t>
            </a:r>
            <a:endParaRPr kumimoji="1" lang="ja-JP" altLang="en-US" sz="16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16661" y="5126429"/>
            <a:ext cx="332142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H</a:t>
            </a:r>
            <a:endParaRPr kumimoji="1" lang="ja-JP" altLang="en-US" sz="1600" dirty="0"/>
          </a:p>
        </p:txBody>
      </p:sp>
      <p:cxnSp>
        <p:nvCxnSpPr>
          <p:cNvPr id="83" name="直線コネクタ 82"/>
          <p:cNvCxnSpPr/>
          <p:nvPr/>
        </p:nvCxnSpPr>
        <p:spPr>
          <a:xfrm flipH="1">
            <a:off x="1184806" y="5273954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flipH="1">
            <a:off x="1221796" y="5775642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48318" y="5261976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/>
              <a:t>PE</a:t>
            </a:r>
            <a:r>
              <a:rPr lang="ja-JP" altLang="en-US" sz="1600" dirty="0"/>
              <a:t>型の</a:t>
            </a:r>
            <a:br>
              <a:rPr lang="en-US" altLang="ja-JP" sz="1600" dirty="0"/>
            </a:br>
            <a:r>
              <a:rPr lang="ja-JP" altLang="en-US" sz="1600" dirty="0"/>
              <a:t>出力</a:t>
            </a:r>
            <a:endParaRPr kumimoji="1" lang="ja-JP" altLang="en-US" sz="1600" dirty="0"/>
          </a:p>
        </p:txBody>
      </p:sp>
      <p:grpSp>
        <p:nvGrpSpPr>
          <p:cNvPr id="180" name="グループ化 179"/>
          <p:cNvGrpSpPr/>
          <p:nvPr/>
        </p:nvGrpSpPr>
        <p:grpSpPr>
          <a:xfrm>
            <a:off x="1202241" y="5261976"/>
            <a:ext cx="7119309" cy="511367"/>
            <a:chOff x="1202241" y="5261976"/>
            <a:chExt cx="7119309" cy="511367"/>
          </a:xfrm>
        </p:grpSpPr>
        <p:cxnSp>
          <p:nvCxnSpPr>
            <p:cNvPr id="86" name="直線コネクタ 85"/>
            <p:cNvCxnSpPr/>
            <p:nvPr/>
          </p:nvCxnSpPr>
          <p:spPr>
            <a:xfrm>
              <a:off x="1202241" y="5773342"/>
              <a:ext cx="174801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4362428" y="5773342"/>
              <a:ext cx="28800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>
              <a:off x="2924246" y="5271656"/>
              <a:ext cx="146567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flipV="1">
              <a:off x="2942002" y="52716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V="1">
              <a:off x="4371875" y="52716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flipV="1">
              <a:off x="7242493" y="5261976"/>
              <a:ext cx="1079057" cy="96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flipV="1">
              <a:off x="7260249" y="52716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テキスト ボックス 107"/>
          <p:cNvSpPr txBox="1"/>
          <p:nvPr/>
        </p:nvSpPr>
        <p:spPr>
          <a:xfrm>
            <a:off x="937678" y="5590033"/>
            <a:ext cx="298480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L</a:t>
            </a:r>
            <a:endParaRPr kumimoji="1" lang="ja-JP" altLang="en-US" sz="1600" dirty="0"/>
          </a:p>
        </p:txBody>
      </p:sp>
      <p:cxnSp>
        <p:nvCxnSpPr>
          <p:cNvPr id="113" name="直線コネクタ 112"/>
          <p:cNvCxnSpPr/>
          <p:nvPr/>
        </p:nvCxnSpPr>
        <p:spPr>
          <a:xfrm flipH="1">
            <a:off x="1184806" y="6111654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1221796" y="6613342"/>
            <a:ext cx="708742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42703" y="6099676"/>
            <a:ext cx="878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/>
              <a:t>NE</a:t>
            </a:r>
            <a:r>
              <a:rPr kumimoji="1" lang="ja-JP" altLang="en-US" sz="1600" dirty="0"/>
              <a:t>型の</a:t>
            </a:r>
            <a:br>
              <a:rPr kumimoji="1" lang="en-US" altLang="ja-JP" sz="1600" dirty="0"/>
            </a:br>
            <a:r>
              <a:rPr kumimoji="1" lang="ja-JP" altLang="en-US" sz="1600" dirty="0"/>
              <a:t>出力</a:t>
            </a:r>
          </a:p>
        </p:txBody>
      </p:sp>
      <p:grpSp>
        <p:nvGrpSpPr>
          <p:cNvPr id="181" name="グループ化 180"/>
          <p:cNvGrpSpPr/>
          <p:nvPr/>
        </p:nvGrpSpPr>
        <p:grpSpPr>
          <a:xfrm>
            <a:off x="1202241" y="6109356"/>
            <a:ext cx="7113528" cy="501687"/>
            <a:chOff x="1202241" y="6109356"/>
            <a:chExt cx="7113528" cy="501687"/>
          </a:xfrm>
        </p:grpSpPr>
        <p:cxnSp>
          <p:nvCxnSpPr>
            <p:cNvPr id="116" name="直線コネクタ 115"/>
            <p:cNvCxnSpPr/>
            <p:nvPr/>
          </p:nvCxnSpPr>
          <p:spPr>
            <a:xfrm>
              <a:off x="1202241" y="6611042"/>
              <a:ext cx="102405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flipV="1">
              <a:off x="2226298" y="61093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>
              <a:off x="5086386" y="6611042"/>
              <a:ext cx="289986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/>
            <p:nvPr/>
          </p:nvCxnSpPr>
          <p:spPr>
            <a:xfrm>
              <a:off x="2232734" y="6109356"/>
              <a:ext cx="28714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flipV="1">
              <a:off x="5104142" y="61093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>
              <a:off x="7966451" y="6109356"/>
              <a:ext cx="34931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 flipV="1">
              <a:off x="7984207" y="6109356"/>
              <a:ext cx="0" cy="5016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テキスト ボックス 136"/>
          <p:cNvSpPr txBox="1"/>
          <p:nvPr/>
        </p:nvSpPr>
        <p:spPr>
          <a:xfrm>
            <a:off x="916661" y="5964129"/>
            <a:ext cx="332142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H</a:t>
            </a:r>
            <a:endParaRPr kumimoji="1" lang="ja-JP" altLang="en-US" sz="16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937678" y="6427733"/>
            <a:ext cx="298480" cy="290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L</a:t>
            </a:r>
            <a:endParaRPr kumimoji="1" lang="ja-JP" altLang="en-US" sz="1600" dirty="0"/>
          </a:p>
        </p:txBody>
      </p:sp>
      <p:grpSp>
        <p:nvGrpSpPr>
          <p:cNvPr id="182" name="グループ化 181"/>
          <p:cNvGrpSpPr/>
          <p:nvPr/>
        </p:nvGrpSpPr>
        <p:grpSpPr>
          <a:xfrm>
            <a:off x="1393795" y="3436894"/>
            <a:ext cx="5993244" cy="1632437"/>
            <a:chOff x="1393795" y="3436894"/>
            <a:chExt cx="5993244" cy="1632437"/>
          </a:xfrm>
        </p:grpSpPr>
        <p:sp>
          <p:nvSpPr>
            <p:cNvPr id="165" name="円/楕円 164"/>
            <p:cNvSpPr/>
            <p:nvPr/>
          </p:nvSpPr>
          <p:spPr>
            <a:xfrm>
              <a:off x="1393795" y="3451028"/>
              <a:ext cx="219334" cy="1615476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2841609" y="3444862"/>
              <a:ext cx="219334" cy="1615476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166"/>
            <p:cNvSpPr/>
            <p:nvPr/>
          </p:nvSpPr>
          <p:spPr>
            <a:xfrm>
              <a:off x="4263105" y="3453855"/>
              <a:ext cx="219334" cy="1615476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円/楕円 172"/>
            <p:cNvSpPr/>
            <p:nvPr/>
          </p:nvSpPr>
          <p:spPr>
            <a:xfrm>
              <a:off x="5718434" y="3444862"/>
              <a:ext cx="219334" cy="1615476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円/楕円 173"/>
            <p:cNvSpPr/>
            <p:nvPr/>
          </p:nvSpPr>
          <p:spPr>
            <a:xfrm>
              <a:off x="7167705" y="3436894"/>
              <a:ext cx="219334" cy="1615476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3" name="グループ化 182"/>
          <p:cNvGrpSpPr/>
          <p:nvPr/>
        </p:nvGrpSpPr>
        <p:grpSpPr>
          <a:xfrm>
            <a:off x="1395546" y="5162187"/>
            <a:ext cx="5991493" cy="726601"/>
            <a:chOff x="1395546" y="5162187"/>
            <a:chExt cx="5991493" cy="726601"/>
          </a:xfrm>
        </p:grpSpPr>
        <p:sp>
          <p:nvSpPr>
            <p:cNvPr id="175" name="円/楕円 174"/>
            <p:cNvSpPr/>
            <p:nvPr/>
          </p:nvSpPr>
          <p:spPr>
            <a:xfrm>
              <a:off x="1395546" y="5654191"/>
              <a:ext cx="219334" cy="226292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2836328" y="5178363"/>
              <a:ext cx="219334" cy="226292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4260663" y="5659944"/>
              <a:ext cx="219334" cy="226292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5715403" y="5662496"/>
              <a:ext cx="219334" cy="226292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円/楕円 178"/>
            <p:cNvSpPr/>
            <p:nvPr/>
          </p:nvSpPr>
          <p:spPr>
            <a:xfrm>
              <a:off x="7167705" y="5162187"/>
              <a:ext cx="219334" cy="226292"/>
            </a:xfrm>
            <a:prstGeom prst="ellipse">
              <a:avLst/>
            </a:prstGeom>
            <a:noFill/>
            <a:ln w="19050">
              <a:solidFill>
                <a:srgbClr val="66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9" name="グループ化 208"/>
          <p:cNvGrpSpPr/>
          <p:nvPr/>
        </p:nvGrpSpPr>
        <p:grpSpPr>
          <a:xfrm>
            <a:off x="2121587" y="3438572"/>
            <a:ext cx="5993244" cy="1632437"/>
            <a:chOff x="1393795" y="3436894"/>
            <a:chExt cx="5993244" cy="1632437"/>
          </a:xfrm>
        </p:grpSpPr>
        <p:sp>
          <p:nvSpPr>
            <p:cNvPr id="210" name="円/楕円 209"/>
            <p:cNvSpPr/>
            <p:nvPr/>
          </p:nvSpPr>
          <p:spPr>
            <a:xfrm>
              <a:off x="1393795" y="3451028"/>
              <a:ext cx="219334" cy="1615476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円/楕円 210"/>
            <p:cNvSpPr/>
            <p:nvPr/>
          </p:nvSpPr>
          <p:spPr>
            <a:xfrm>
              <a:off x="2841609" y="3444862"/>
              <a:ext cx="219334" cy="1615476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円/楕円 211"/>
            <p:cNvSpPr/>
            <p:nvPr/>
          </p:nvSpPr>
          <p:spPr>
            <a:xfrm>
              <a:off x="4263105" y="3453855"/>
              <a:ext cx="219334" cy="1615476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円/楕円 212"/>
            <p:cNvSpPr/>
            <p:nvPr/>
          </p:nvSpPr>
          <p:spPr>
            <a:xfrm>
              <a:off x="5718434" y="3444862"/>
              <a:ext cx="219334" cy="1615476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円/楕円 213"/>
            <p:cNvSpPr/>
            <p:nvPr/>
          </p:nvSpPr>
          <p:spPr>
            <a:xfrm>
              <a:off x="7167705" y="3436894"/>
              <a:ext cx="219334" cy="1615476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5" name="グループ化 214"/>
          <p:cNvGrpSpPr/>
          <p:nvPr/>
        </p:nvGrpSpPr>
        <p:grpSpPr>
          <a:xfrm>
            <a:off x="2123338" y="6008199"/>
            <a:ext cx="5991493" cy="716260"/>
            <a:chOff x="1395546" y="5172528"/>
            <a:chExt cx="5991493" cy="716260"/>
          </a:xfrm>
        </p:grpSpPr>
        <p:sp>
          <p:nvSpPr>
            <p:cNvPr id="216" name="円/楕円 215"/>
            <p:cNvSpPr/>
            <p:nvPr/>
          </p:nvSpPr>
          <p:spPr>
            <a:xfrm>
              <a:off x="1395546" y="5172528"/>
              <a:ext cx="219334" cy="226292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円/楕円 216"/>
            <p:cNvSpPr/>
            <p:nvPr/>
          </p:nvSpPr>
          <p:spPr>
            <a:xfrm>
              <a:off x="2836328" y="5178363"/>
              <a:ext cx="219334" cy="226292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円/楕円 217"/>
            <p:cNvSpPr/>
            <p:nvPr/>
          </p:nvSpPr>
          <p:spPr>
            <a:xfrm>
              <a:off x="4260663" y="5659944"/>
              <a:ext cx="219334" cy="226292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円/楕円 218"/>
            <p:cNvSpPr/>
            <p:nvPr/>
          </p:nvSpPr>
          <p:spPr>
            <a:xfrm>
              <a:off x="5715403" y="5662496"/>
              <a:ext cx="219334" cy="226292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円/楕円 219"/>
            <p:cNvSpPr/>
            <p:nvPr/>
          </p:nvSpPr>
          <p:spPr>
            <a:xfrm>
              <a:off x="7167705" y="5178363"/>
              <a:ext cx="219334" cy="226292"/>
            </a:xfrm>
            <a:prstGeom prst="ellipse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9" name="テキスト ボックス 108"/>
          <p:cNvSpPr txBox="1"/>
          <p:nvPr/>
        </p:nvSpPr>
        <p:spPr>
          <a:xfrm>
            <a:off x="539552" y="1518088"/>
            <a:ext cx="8664154" cy="224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記憶素子に対して入力を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記憶するタイミング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を指示する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Low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）と 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High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）を繰り返す周期信号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各記憶素子は信号の立ち上がり（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PE: Positive Edge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）または立ち下がり（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NE: Negative Edge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）において入力を記憶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67544" y="980728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クロック信号</a:t>
            </a:r>
          </a:p>
        </p:txBody>
      </p:sp>
    </p:spTree>
    <p:extLst>
      <p:ext uri="{BB962C8B-B14F-4D97-AF65-F5344CB8AC3E}">
        <p14:creationId xmlns:p14="http://schemas.microsoft.com/office/powerpoint/2010/main" val="393642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正方形/長方形 281"/>
          <p:cNvSpPr/>
          <p:nvPr/>
        </p:nvSpPr>
        <p:spPr>
          <a:xfrm>
            <a:off x="1621827" y="4849306"/>
            <a:ext cx="2082437" cy="1931790"/>
          </a:xfrm>
          <a:prstGeom prst="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5" name="直線コネクタ 234"/>
          <p:cNvCxnSpPr/>
          <p:nvPr/>
        </p:nvCxnSpPr>
        <p:spPr>
          <a:xfrm flipH="1" flipV="1">
            <a:off x="7969083" y="4749531"/>
            <a:ext cx="18549" cy="20292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コネクタ 229"/>
          <p:cNvCxnSpPr/>
          <p:nvPr/>
        </p:nvCxnSpPr>
        <p:spPr>
          <a:xfrm flipH="1" flipV="1">
            <a:off x="4915970" y="4750808"/>
            <a:ext cx="18549" cy="20292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/>
          <p:nvPr/>
        </p:nvCxnSpPr>
        <p:spPr>
          <a:xfrm flipH="1" flipV="1">
            <a:off x="5677755" y="4743408"/>
            <a:ext cx="18549" cy="20292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コネクタ 232"/>
          <p:cNvCxnSpPr/>
          <p:nvPr/>
        </p:nvCxnSpPr>
        <p:spPr>
          <a:xfrm flipH="1" flipV="1">
            <a:off x="6444724" y="4759210"/>
            <a:ext cx="18549" cy="20292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>
          <a:xfrm flipH="1" flipV="1">
            <a:off x="7206509" y="4751810"/>
            <a:ext cx="18549" cy="20292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クロック周波数と回路遅延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11</a:t>
            </a:fld>
            <a:endParaRPr kumimoji="1" lang="ja-JP" altLang="en-US"/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4983322" y="2219287"/>
            <a:ext cx="40222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4983322" y="2204297"/>
            <a:ext cx="264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871634" y="2204297"/>
            <a:ext cx="6547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232560" y="1702611"/>
            <a:ext cx="6547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5248234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887308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519096" y="1702611"/>
            <a:ext cx="23201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6519096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868478" y="1953454"/>
            <a:ext cx="161029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248234" y="1498849"/>
            <a:ext cx="0" cy="203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519096" y="1498849"/>
            <a:ext cx="0" cy="203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5248234" y="1600730"/>
            <a:ext cx="1278148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232560" y="1268760"/>
            <a:ext cx="1333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クロックサイクル</a:t>
            </a:r>
            <a:r>
              <a:rPr kumimoji="1" lang="en-US" altLang="ja-JP" sz="1400" dirty="0"/>
              <a:t>1</a:t>
            </a:r>
            <a:endParaRPr kumimoji="1" lang="ja-JP" altLang="en-US" sz="1400" dirty="0"/>
          </a:p>
        </p:txBody>
      </p:sp>
      <p:cxnSp>
        <p:nvCxnSpPr>
          <p:cNvPr id="54" name="直線コネクタ 53"/>
          <p:cNvCxnSpPr/>
          <p:nvPr/>
        </p:nvCxnSpPr>
        <p:spPr>
          <a:xfrm>
            <a:off x="7149052" y="2204297"/>
            <a:ext cx="264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8037364" y="2204297"/>
            <a:ext cx="6547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7398290" y="1702611"/>
            <a:ext cx="6547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7413964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8053038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8684825" y="1702611"/>
            <a:ext cx="23201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8684825" y="1702611"/>
            <a:ext cx="0" cy="5016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右中かっこ 62"/>
          <p:cNvSpPr/>
          <p:nvPr/>
        </p:nvSpPr>
        <p:spPr>
          <a:xfrm rot="5400000">
            <a:off x="6897829" y="612602"/>
            <a:ext cx="148156" cy="34473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88048" y="2402791"/>
            <a:ext cx="567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1</a:t>
            </a:r>
            <a:r>
              <a:rPr kumimoji="1" lang="ja-JP" altLang="en-US" sz="1400" dirty="0"/>
              <a:t>秒間</a:t>
            </a:r>
          </a:p>
        </p:txBody>
      </p:sp>
      <p:cxnSp>
        <p:nvCxnSpPr>
          <p:cNvPr id="68" name="直線コネクタ 67"/>
          <p:cNvCxnSpPr/>
          <p:nvPr/>
        </p:nvCxnSpPr>
        <p:spPr>
          <a:xfrm>
            <a:off x="7413964" y="1498849"/>
            <a:ext cx="0" cy="203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8684825" y="1498849"/>
            <a:ext cx="0" cy="203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7413964" y="1600730"/>
            <a:ext cx="1278148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7398290" y="1268760"/>
            <a:ext cx="1360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クロックサイクル</a:t>
            </a:r>
            <a:r>
              <a:rPr kumimoji="1" lang="en-US" altLang="ja-JP" sz="1400" dirty="0"/>
              <a:t>N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054850" y="2635637"/>
            <a:ext cx="1946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[ N Hz </a:t>
            </a:r>
            <a:r>
              <a:rPr kumimoji="1" lang="ja-JP" altLang="en-US" sz="1400" dirty="0"/>
              <a:t>のクロック信号 </a:t>
            </a:r>
            <a:r>
              <a:rPr kumimoji="1" lang="en-US" altLang="ja-JP" sz="1400" dirty="0"/>
              <a:t>]</a:t>
            </a:r>
            <a:endParaRPr kumimoji="1" lang="ja-JP" altLang="en-US" sz="1400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1409850" y="4988582"/>
            <a:ext cx="2460894" cy="1551141"/>
            <a:chOff x="336771" y="3614486"/>
            <a:chExt cx="4024049" cy="2536422"/>
          </a:xfrm>
        </p:grpSpPr>
        <p:sp>
          <p:nvSpPr>
            <p:cNvPr id="76" name="フローチャート : 論理積ゲート 27"/>
            <p:cNvSpPr/>
            <p:nvPr/>
          </p:nvSpPr>
          <p:spPr>
            <a:xfrm>
              <a:off x="1071672" y="3614486"/>
              <a:ext cx="720080" cy="576064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フローチャート : 論理積ゲート 28"/>
            <p:cNvSpPr/>
            <p:nvPr/>
          </p:nvSpPr>
          <p:spPr>
            <a:xfrm>
              <a:off x="2223800" y="4608743"/>
              <a:ext cx="720080" cy="576064"/>
            </a:xfrm>
            <a:prstGeom prst="flowChartDelay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フローチャート : 記憶データ 29"/>
            <p:cNvSpPr/>
            <p:nvPr/>
          </p:nvSpPr>
          <p:spPr>
            <a:xfrm rot="10800000">
              <a:off x="3299238" y="4102727"/>
              <a:ext cx="720080" cy="576064"/>
            </a:xfrm>
            <a:prstGeom prst="flowChartOnlineStorag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フローチャート : 記憶データ 30"/>
            <p:cNvSpPr/>
            <p:nvPr/>
          </p:nvSpPr>
          <p:spPr>
            <a:xfrm rot="10800000">
              <a:off x="2223800" y="5435478"/>
              <a:ext cx="720080" cy="576064"/>
            </a:xfrm>
            <a:prstGeom prst="flowChartOnlineStorag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弧 79"/>
            <p:cNvSpPr/>
            <p:nvPr/>
          </p:nvSpPr>
          <p:spPr>
            <a:xfrm rot="2589483">
              <a:off x="1472027" y="5326631"/>
              <a:ext cx="789189" cy="824277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1" name="直線コネクタ 80"/>
            <p:cNvCxnSpPr/>
            <p:nvPr/>
          </p:nvCxnSpPr>
          <p:spPr>
            <a:xfrm>
              <a:off x="347899" y="3758503"/>
              <a:ext cx="72713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365963" y="4896775"/>
              <a:ext cx="70077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>
              <a:off x="869503" y="4550590"/>
              <a:ext cx="20216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V="1">
              <a:off x="869503" y="3758502"/>
              <a:ext cx="0" cy="7920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V="1">
              <a:off x="761653" y="4075165"/>
              <a:ext cx="0" cy="8354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761653" y="4075165"/>
              <a:ext cx="3229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円/楕円 86"/>
            <p:cNvSpPr/>
            <p:nvPr/>
          </p:nvSpPr>
          <p:spPr>
            <a:xfrm>
              <a:off x="850712" y="3716937"/>
              <a:ext cx="72401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725487" y="4866332"/>
              <a:ext cx="72401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9" name="直線コネクタ 88"/>
            <p:cNvCxnSpPr/>
            <p:nvPr/>
          </p:nvCxnSpPr>
          <p:spPr>
            <a:xfrm>
              <a:off x="1791752" y="4743339"/>
              <a:ext cx="43204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 flipV="1">
              <a:off x="2007776" y="4743339"/>
              <a:ext cx="0" cy="7920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V="1">
              <a:off x="1899926" y="5060002"/>
              <a:ext cx="0" cy="8354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>
              <a:off x="360167" y="5898496"/>
              <a:ext cx="186267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>
              <a:off x="1899926" y="5063030"/>
              <a:ext cx="3229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>
              <a:off x="2007775" y="5522138"/>
              <a:ext cx="20216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フローチャート : 記憶データ 46"/>
            <p:cNvSpPr/>
            <p:nvPr/>
          </p:nvSpPr>
          <p:spPr>
            <a:xfrm rot="10800000">
              <a:off x="1075031" y="4445364"/>
              <a:ext cx="720080" cy="576064"/>
            </a:xfrm>
            <a:prstGeom prst="flowChartOnlineStorag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弧 95"/>
            <p:cNvSpPr/>
            <p:nvPr/>
          </p:nvSpPr>
          <p:spPr>
            <a:xfrm rot="2589483">
              <a:off x="336771" y="4336517"/>
              <a:ext cx="789189" cy="824277"/>
            </a:xfrm>
            <a:prstGeom prst="arc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1979673" y="4708461"/>
              <a:ext cx="72401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1854448" y="5857856"/>
              <a:ext cx="72401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9" name="直線コネクタ 98"/>
            <p:cNvCxnSpPr/>
            <p:nvPr/>
          </p:nvCxnSpPr>
          <p:spPr>
            <a:xfrm>
              <a:off x="3146302" y="4206395"/>
              <a:ext cx="23801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3146302" y="4571146"/>
              <a:ext cx="23801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flipV="1">
              <a:off x="3141366" y="3886672"/>
              <a:ext cx="0" cy="3197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1785893" y="3886672"/>
              <a:ext cx="136040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 flipV="1">
              <a:off x="3152024" y="4571148"/>
              <a:ext cx="0" cy="34114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flipV="1">
              <a:off x="2946153" y="4910630"/>
              <a:ext cx="205871" cy="166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 flipV="1">
              <a:off x="4019318" y="4389093"/>
              <a:ext cx="341502" cy="166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flipV="1">
              <a:off x="2949580" y="5721844"/>
              <a:ext cx="1411240" cy="16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テキスト ボックス 106"/>
          <p:cNvSpPr txBox="1"/>
          <p:nvPr/>
        </p:nvSpPr>
        <p:spPr>
          <a:xfrm>
            <a:off x="3622541" y="51604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</a:t>
            </a:r>
            <a:endParaRPr kumimoji="1" lang="ja-JP" altLang="en-US" baseline="-25000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350469" y="60666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</a:t>
            </a:r>
            <a:endParaRPr kumimoji="1" lang="ja-JP" altLang="en-US" baseline="-250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628445" y="5970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endParaRPr kumimoji="1" lang="ja-JP" altLang="en-US" baseline="-25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353434" y="54276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baseline="-25000" dirty="0"/>
          </a:p>
        </p:txBody>
      </p:sp>
      <p:sp>
        <p:nvSpPr>
          <p:cNvPr id="111" name="正方形/長方形 110"/>
          <p:cNvSpPr/>
          <p:nvPr/>
        </p:nvSpPr>
        <p:spPr>
          <a:xfrm>
            <a:off x="1292233" y="4981106"/>
            <a:ext cx="126749" cy="271694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1287728" y="5692798"/>
            <a:ext cx="126749" cy="271694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1289826" y="6277330"/>
            <a:ext cx="126749" cy="271694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8" name="直線コネクタ 127"/>
          <p:cNvCxnSpPr/>
          <p:nvPr/>
        </p:nvCxnSpPr>
        <p:spPr>
          <a:xfrm>
            <a:off x="1290580" y="5872250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V="1">
            <a:off x="1290579" y="5891781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1294112" y="5156951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1294111" y="5176482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1294113" y="6450814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 flipV="1">
            <a:off x="1294112" y="6470345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1158252" y="6383509"/>
            <a:ext cx="11965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1163703" y="5772762"/>
            <a:ext cx="11965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1163703" y="5076655"/>
            <a:ext cx="11965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1359515" y="47537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x</a:t>
            </a:r>
            <a:endParaRPr kumimoji="1" lang="ja-JP" altLang="en-US" baseline="-25000" dirty="0"/>
          </a:p>
        </p:txBody>
      </p:sp>
      <p:cxnSp>
        <p:nvCxnSpPr>
          <p:cNvPr id="138" name="直線矢印コネクタ 137"/>
          <p:cNvCxnSpPr/>
          <p:nvPr/>
        </p:nvCxnSpPr>
        <p:spPr>
          <a:xfrm>
            <a:off x="4761656" y="4750808"/>
            <a:ext cx="38527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8570701" y="4595962"/>
            <a:ext cx="480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  <a:endParaRPr kumimoji="1" lang="ja-JP" altLang="en-US" sz="1200" dirty="0"/>
          </a:p>
        </p:txBody>
      </p:sp>
      <p:cxnSp>
        <p:nvCxnSpPr>
          <p:cNvPr id="140" name="直線矢印コネクタ 139"/>
          <p:cNvCxnSpPr/>
          <p:nvPr/>
        </p:nvCxnSpPr>
        <p:spPr>
          <a:xfrm flipV="1">
            <a:off x="4761656" y="4743408"/>
            <a:ext cx="0" cy="203668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 flipH="1">
            <a:off x="4768762" y="5047012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 flipH="1" flipV="1">
            <a:off x="4749118" y="4849306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テキスト ボックス 143"/>
          <p:cNvSpPr txBox="1"/>
          <p:nvPr/>
        </p:nvSpPr>
        <p:spPr>
          <a:xfrm>
            <a:off x="4410336" y="4816197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err="1"/>
              <a:t>clk</a:t>
            </a:r>
            <a:endParaRPr kumimoji="1" lang="ja-JP" altLang="en-US" sz="1200" dirty="0"/>
          </a:p>
        </p:txBody>
      </p:sp>
      <p:cxnSp>
        <p:nvCxnSpPr>
          <p:cNvPr id="145" name="直線コネクタ 144"/>
          <p:cNvCxnSpPr/>
          <p:nvPr/>
        </p:nvCxnSpPr>
        <p:spPr>
          <a:xfrm>
            <a:off x="4751832" y="5047012"/>
            <a:ext cx="1593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>
            <a:off x="4901777" y="4849307"/>
            <a:ext cx="3939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 flipV="1">
            <a:off x="4911206" y="4849307"/>
            <a:ext cx="0" cy="1977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050819" y="5047012"/>
            <a:ext cx="8176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5295682" y="4849307"/>
            <a:ext cx="7645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V="1">
            <a:off x="6060249" y="4849307"/>
            <a:ext cx="0" cy="1977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6814600" y="5047012"/>
            <a:ext cx="3939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7198622" y="4849307"/>
            <a:ext cx="7610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 flipV="1">
            <a:off x="7208051" y="4849307"/>
            <a:ext cx="0" cy="1977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>
            <a:off x="8344128" y="5047012"/>
            <a:ext cx="1855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7959653" y="4849307"/>
            <a:ext cx="3939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 flipV="1">
            <a:off x="8353558" y="4849307"/>
            <a:ext cx="0" cy="1977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テキスト ボックス 165"/>
          <p:cNvSpPr txBox="1"/>
          <p:nvPr/>
        </p:nvSpPr>
        <p:spPr>
          <a:xfrm>
            <a:off x="4494444" y="513171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X</a:t>
            </a:r>
            <a:endParaRPr kumimoji="1" lang="ja-JP" altLang="en-US" sz="1200" dirty="0"/>
          </a:p>
        </p:txBody>
      </p:sp>
      <p:cxnSp>
        <p:nvCxnSpPr>
          <p:cNvPr id="172" name="直線コネクタ 171"/>
          <p:cNvCxnSpPr/>
          <p:nvPr/>
        </p:nvCxnSpPr>
        <p:spPr>
          <a:xfrm flipH="1">
            <a:off x="4774811" y="5379246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 flipH="1" flipV="1">
            <a:off x="4755167" y="5181540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4757881" y="5379246"/>
            <a:ext cx="15937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4907826" y="5181541"/>
            <a:ext cx="230627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 flipV="1">
            <a:off x="4917255" y="5181541"/>
            <a:ext cx="0" cy="197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/>
          <p:nvPr/>
        </p:nvCxnSpPr>
        <p:spPr>
          <a:xfrm flipV="1">
            <a:off x="7214100" y="5181541"/>
            <a:ext cx="0" cy="197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/>
          <p:nvPr/>
        </p:nvCxnSpPr>
        <p:spPr>
          <a:xfrm>
            <a:off x="7208505" y="5379246"/>
            <a:ext cx="132718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テキスト ボックス 196"/>
          <p:cNvSpPr txBox="1"/>
          <p:nvPr/>
        </p:nvSpPr>
        <p:spPr>
          <a:xfrm>
            <a:off x="4507559" y="545095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y</a:t>
            </a:r>
            <a:endParaRPr kumimoji="1" lang="ja-JP" altLang="en-US" sz="1200" dirty="0"/>
          </a:p>
        </p:txBody>
      </p:sp>
      <p:cxnSp>
        <p:nvCxnSpPr>
          <p:cNvPr id="198" name="直線コネクタ 197"/>
          <p:cNvCxnSpPr/>
          <p:nvPr/>
        </p:nvCxnSpPr>
        <p:spPr>
          <a:xfrm flipH="1">
            <a:off x="4773525" y="5703139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 flipH="1" flipV="1">
            <a:off x="4753881" y="5505433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/>
          <p:nvPr/>
        </p:nvCxnSpPr>
        <p:spPr>
          <a:xfrm>
            <a:off x="4756595" y="5703139"/>
            <a:ext cx="15937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コネクタ 200"/>
          <p:cNvCxnSpPr/>
          <p:nvPr/>
        </p:nvCxnSpPr>
        <p:spPr>
          <a:xfrm>
            <a:off x="4906540" y="5703139"/>
            <a:ext cx="363222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テキスト ボックス 205"/>
          <p:cNvSpPr txBox="1"/>
          <p:nvPr/>
        </p:nvSpPr>
        <p:spPr>
          <a:xfrm>
            <a:off x="4511915" y="581372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z</a:t>
            </a:r>
            <a:endParaRPr kumimoji="1" lang="ja-JP" altLang="en-US" sz="1200" dirty="0"/>
          </a:p>
        </p:txBody>
      </p:sp>
      <p:cxnSp>
        <p:nvCxnSpPr>
          <p:cNvPr id="207" name="直線コネクタ 206"/>
          <p:cNvCxnSpPr/>
          <p:nvPr/>
        </p:nvCxnSpPr>
        <p:spPr>
          <a:xfrm flipH="1">
            <a:off x="4777881" y="6065907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/>
          <p:cNvCxnSpPr/>
          <p:nvPr/>
        </p:nvCxnSpPr>
        <p:spPr>
          <a:xfrm flipH="1" flipV="1">
            <a:off x="4758237" y="5868201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>
            <a:off x="4760951" y="6065907"/>
            <a:ext cx="15937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>
            <a:off x="4910896" y="5868202"/>
            <a:ext cx="363222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コネクタ 210"/>
          <p:cNvCxnSpPr/>
          <p:nvPr/>
        </p:nvCxnSpPr>
        <p:spPr>
          <a:xfrm flipV="1">
            <a:off x="4920325" y="5868202"/>
            <a:ext cx="0" cy="197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テキスト ボックス 211"/>
          <p:cNvSpPr txBox="1"/>
          <p:nvPr/>
        </p:nvSpPr>
        <p:spPr>
          <a:xfrm>
            <a:off x="4513201" y="611010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C00000"/>
                </a:solidFill>
              </a:rPr>
              <a:t>c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cxnSp>
        <p:nvCxnSpPr>
          <p:cNvPr id="213" name="直線コネクタ 212"/>
          <p:cNvCxnSpPr/>
          <p:nvPr/>
        </p:nvCxnSpPr>
        <p:spPr>
          <a:xfrm flipH="1">
            <a:off x="4779167" y="6362295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コネクタ 213"/>
          <p:cNvCxnSpPr/>
          <p:nvPr/>
        </p:nvCxnSpPr>
        <p:spPr>
          <a:xfrm flipH="1" flipV="1">
            <a:off x="4759523" y="6164589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/>
          <p:cNvCxnSpPr/>
          <p:nvPr/>
        </p:nvCxnSpPr>
        <p:spPr>
          <a:xfrm>
            <a:off x="4762237" y="6362295"/>
            <a:ext cx="246512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コネクタ 215"/>
          <p:cNvCxnSpPr/>
          <p:nvPr/>
        </p:nvCxnSpPr>
        <p:spPr>
          <a:xfrm>
            <a:off x="7227357" y="6164590"/>
            <a:ext cx="131704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/>
          <p:nvPr/>
        </p:nvCxnSpPr>
        <p:spPr>
          <a:xfrm flipV="1">
            <a:off x="7227357" y="6184301"/>
            <a:ext cx="0" cy="197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テキスト ボックス 217"/>
          <p:cNvSpPr txBox="1"/>
          <p:nvPr/>
        </p:nvSpPr>
        <p:spPr>
          <a:xfrm>
            <a:off x="4513201" y="644075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s</a:t>
            </a:r>
            <a:endParaRPr kumimoji="1" lang="ja-JP" altLang="en-US" sz="1200" dirty="0"/>
          </a:p>
        </p:txBody>
      </p:sp>
      <p:cxnSp>
        <p:nvCxnSpPr>
          <p:cNvPr id="219" name="直線コネクタ 218"/>
          <p:cNvCxnSpPr/>
          <p:nvPr/>
        </p:nvCxnSpPr>
        <p:spPr>
          <a:xfrm flipH="1">
            <a:off x="4779167" y="6692944"/>
            <a:ext cx="3763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>
          <a:xfrm flipH="1" flipV="1">
            <a:off x="4759523" y="6495238"/>
            <a:ext cx="3780524" cy="50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>
          <a:xfrm>
            <a:off x="4762237" y="6692944"/>
            <a:ext cx="1682487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6430125" y="6495239"/>
            <a:ext cx="211427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/>
          <p:nvPr/>
        </p:nvCxnSpPr>
        <p:spPr>
          <a:xfrm flipV="1">
            <a:off x="6439555" y="6495239"/>
            <a:ext cx="0" cy="197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>
          <a:xfrm>
            <a:off x="1245899" y="5181541"/>
            <a:ext cx="4182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/>
          <p:nvPr/>
        </p:nvCxnSpPr>
        <p:spPr>
          <a:xfrm>
            <a:off x="1247997" y="5883999"/>
            <a:ext cx="4182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>
            <a:off x="1247469" y="6466578"/>
            <a:ext cx="4182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コネクタ 239"/>
          <p:cNvCxnSpPr/>
          <p:nvPr/>
        </p:nvCxnSpPr>
        <p:spPr>
          <a:xfrm flipH="1" flipV="1">
            <a:off x="1245899" y="5179293"/>
            <a:ext cx="2098" cy="151365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/>
          <p:cNvCxnSpPr/>
          <p:nvPr/>
        </p:nvCxnSpPr>
        <p:spPr>
          <a:xfrm>
            <a:off x="1157470" y="6691789"/>
            <a:ext cx="267318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テキスト ボックス 244"/>
          <p:cNvSpPr txBox="1"/>
          <p:nvPr/>
        </p:nvSpPr>
        <p:spPr>
          <a:xfrm>
            <a:off x="857707" y="6490657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aseline="-25000" dirty="0" err="1"/>
              <a:t>clk</a:t>
            </a:r>
            <a:endParaRPr kumimoji="1" lang="ja-JP" altLang="en-US" baseline="-25000" dirty="0"/>
          </a:p>
        </p:txBody>
      </p:sp>
      <p:cxnSp>
        <p:nvCxnSpPr>
          <p:cNvPr id="249" name="直線コネクタ 248"/>
          <p:cNvCxnSpPr/>
          <p:nvPr/>
        </p:nvCxnSpPr>
        <p:spPr>
          <a:xfrm>
            <a:off x="1229925" y="5876185"/>
            <a:ext cx="29603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コネクタ 249"/>
          <p:cNvCxnSpPr/>
          <p:nvPr/>
        </p:nvCxnSpPr>
        <p:spPr>
          <a:xfrm>
            <a:off x="1231097" y="6460020"/>
            <a:ext cx="29603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テキスト ボックス 253"/>
          <p:cNvSpPr txBox="1"/>
          <p:nvPr/>
        </p:nvSpPr>
        <p:spPr>
          <a:xfrm>
            <a:off x="7431541" y="445014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回路遅延</a:t>
            </a:r>
          </a:p>
        </p:txBody>
      </p:sp>
      <p:sp>
        <p:nvSpPr>
          <p:cNvPr id="256" name="右中かっこ 255"/>
          <p:cNvSpPr/>
          <p:nvPr/>
        </p:nvSpPr>
        <p:spPr>
          <a:xfrm rot="16200000" flipV="1">
            <a:off x="6025678" y="3571174"/>
            <a:ext cx="58698" cy="2287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7" name="直線コネクタ 256"/>
          <p:cNvCxnSpPr/>
          <p:nvPr/>
        </p:nvCxnSpPr>
        <p:spPr>
          <a:xfrm flipV="1">
            <a:off x="6043446" y="4640886"/>
            <a:ext cx="1452993" cy="41607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正方形/長方形 259"/>
          <p:cNvSpPr/>
          <p:nvPr/>
        </p:nvSpPr>
        <p:spPr>
          <a:xfrm>
            <a:off x="3874895" y="5369586"/>
            <a:ext cx="126749" cy="271694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正方形/長方形 260"/>
          <p:cNvSpPr/>
          <p:nvPr/>
        </p:nvSpPr>
        <p:spPr>
          <a:xfrm>
            <a:off x="3870390" y="6194143"/>
            <a:ext cx="126749" cy="271694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2" name="直線コネクタ 261"/>
          <p:cNvCxnSpPr/>
          <p:nvPr/>
        </p:nvCxnSpPr>
        <p:spPr>
          <a:xfrm>
            <a:off x="3873242" y="6373595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コネクタ 262"/>
          <p:cNvCxnSpPr/>
          <p:nvPr/>
        </p:nvCxnSpPr>
        <p:spPr>
          <a:xfrm flipV="1">
            <a:off x="3873241" y="6393126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線コネクタ 263"/>
          <p:cNvCxnSpPr/>
          <p:nvPr/>
        </p:nvCxnSpPr>
        <p:spPr>
          <a:xfrm>
            <a:off x="3876774" y="5545431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コネクタ 264"/>
          <p:cNvCxnSpPr/>
          <p:nvPr/>
        </p:nvCxnSpPr>
        <p:spPr>
          <a:xfrm flipV="1">
            <a:off x="3876773" y="5564962"/>
            <a:ext cx="41829" cy="234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/>
          <p:cNvCxnSpPr/>
          <p:nvPr/>
        </p:nvCxnSpPr>
        <p:spPr>
          <a:xfrm>
            <a:off x="3997041" y="6274107"/>
            <a:ext cx="11965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/>
          <p:nvPr/>
        </p:nvCxnSpPr>
        <p:spPr>
          <a:xfrm>
            <a:off x="4009626" y="5456398"/>
            <a:ext cx="11965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コネクタ 267"/>
          <p:cNvCxnSpPr/>
          <p:nvPr/>
        </p:nvCxnSpPr>
        <p:spPr>
          <a:xfrm>
            <a:off x="3828561" y="5570021"/>
            <a:ext cx="4182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コネクタ 268"/>
          <p:cNvCxnSpPr/>
          <p:nvPr/>
        </p:nvCxnSpPr>
        <p:spPr>
          <a:xfrm>
            <a:off x="3830659" y="6385344"/>
            <a:ext cx="4182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線コネクタ 269"/>
          <p:cNvCxnSpPr/>
          <p:nvPr/>
        </p:nvCxnSpPr>
        <p:spPr>
          <a:xfrm>
            <a:off x="3812587" y="6377530"/>
            <a:ext cx="29603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線コネクタ 270"/>
          <p:cNvCxnSpPr/>
          <p:nvPr/>
        </p:nvCxnSpPr>
        <p:spPr>
          <a:xfrm flipV="1">
            <a:off x="3828437" y="5562279"/>
            <a:ext cx="0" cy="112951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コネクタ 273"/>
          <p:cNvCxnSpPr/>
          <p:nvPr/>
        </p:nvCxnSpPr>
        <p:spPr>
          <a:xfrm>
            <a:off x="1228548" y="6691789"/>
            <a:ext cx="3098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テキスト ボックス 282"/>
          <p:cNvSpPr txBox="1"/>
          <p:nvPr/>
        </p:nvSpPr>
        <p:spPr>
          <a:xfrm>
            <a:off x="2338038" y="4565184"/>
            <a:ext cx="730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回路 </a:t>
            </a:r>
            <a:r>
              <a:rPr kumimoji="1" lang="en-US" altLang="ja-JP" sz="1400" dirty="0"/>
              <a:t>A</a:t>
            </a:r>
            <a:endParaRPr kumimoji="1" lang="ja-JP" altLang="en-US" sz="1400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467544" y="97758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クロック周波数</a:t>
            </a: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467544" y="268975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回路遅延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539552" y="1428798"/>
            <a:ext cx="8664154" cy="365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クロック信号の周波数（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単位は </a:t>
            </a:r>
            <a:r>
              <a:rPr lang="en-US" altLang="ja-JP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Hz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秒間に何回信号が立ち上がるか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組み合わせ回路部分の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最長パスの遅延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回路に入力できる最大のクロック周波数を決定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「回路遅延 ＜ クロックサイクル」でないと回路が正常動作しない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63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" grpId="0" animBg="1"/>
      <p:bldP spid="107" grpId="0"/>
      <p:bldP spid="108" grpId="0"/>
      <p:bldP spid="109" grpId="0"/>
      <p:bldP spid="110" grpId="0"/>
      <p:bldP spid="111" grpId="0" animBg="1"/>
      <p:bldP spid="112" grpId="0" animBg="1"/>
      <p:bldP spid="113" grpId="0" animBg="1"/>
      <p:bldP spid="137" grpId="0"/>
      <p:bldP spid="139" grpId="0"/>
      <p:bldP spid="144" grpId="0"/>
      <p:bldP spid="166" grpId="0"/>
      <p:bldP spid="197" grpId="0"/>
      <p:bldP spid="206" grpId="0"/>
      <p:bldP spid="212" grpId="0"/>
      <p:bldP spid="218" grpId="0"/>
      <p:bldP spid="245" grpId="0"/>
      <p:bldP spid="254" grpId="0"/>
      <p:bldP spid="256" grpId="0" animBg="1"/>
      <p:bldP spid="260" grpId="0" animBg="1"/>
      <p:bldP spid="261" grpId="0" animBg="1"/>
      <p:bldP spid="283" grpId="0"/>
      <p:bldP spid="1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単純な実装方式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9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実装の説明に入る前に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428798"/>
            <a:ext cx="8664154" cy="280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参考書ではボトムアップに説明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この講義ではトップダウンに説明</a:t>
            </a:r>
            <a:b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（その方がわかりやすいため）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25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テキスト ボックス 158"/>
          <p:cNvSpPr txBox="1"/>
          <p:nvPr/>
        </p:nvSpPr>
        <p:spPr>
          <a:xfrm>
            <a:off x="3966915" y="3369681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レジスタファイル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プロセッサ全体の構成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35508"/>
            <a:ext cx="1284016" cy="1811109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05223"/>
            <a:ext cx="1159075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83152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grpSp>
        <p:nvGrpSpPr>
          <p:cNvPr id="9" name="グループ化 8"/>
          <p:cNvGrpSpPr/>
          <p:nvPr/>
        </p:nvGrpSpPr>
        <p:grpSpPr>
          <a:xfrm rot="16200000">
            <a:off x="5600772" y="3897254"/>
            <a:ext cx="1241254" cy="705176"/>
            <a:chOff x="1943382" y="4001244"/>
            <a:chExt cx="1983752" cy="803933"/>
          </a:xfrm>
        </p:grpSpPr>
        <p:sp>
          <p:nvSpPr>
            <p:cNvPr id="10" name="台形 9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 rot="16200000">
            <a:off x="6029001" y="4073896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23704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grpSp>
        <p:nvGrpSpPr>
          <p:cNvPr id="14" name="グループ化 13"/>
          <p:cNvGrpSpPr/>
          <p:nvPr/>
        </p:nvGrpSpPr>
        <p:grpSpPr>
          <a:xfrm rot="16200000">
            <a:off x="1497680" y="1718894"/>
            <a:ext cx="874979" cy="497089"/>
            <a:chOff x="1943382" y="4001244"/>
            <a:chExt cx="1983752" cy="803933"/>
          </a:xfrm>
        </p:grpSpPr>
        <p:sp>
          <p:nvSpPr>
            <p:cNvPr id="15" name="台形 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 rot="16200000">
            <a:off x="1663943" y="1783464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加算</a:t>
            </a:r>
          </a:p>
        </p:txBody>
      </p:sp>
      <p:grpSp>
        <p:nvGrpSpPr>
          <p:cNvPr id="18" name="グループ化 17"/>
          <p:cNvGrpSpPr/>
          <p:nvPr/>
        </p:nvGrpSpPr>
        <p:grpSpPr>
          <a:xfrm rot="16200000">
            <a:off x="5988024" y="1698184"/>
            <a:ext cx="874979" cy="497089"/>
            <a:chOff x="1943382" y="4001244"/>
            <a:chExt cx="1983752" cy="803933"/>
          </a:xfrm>
        </p:grpSpPr>
        <p:sp>
          <p:nvSpPr>
            <p:cNvPr id="19" name="台形 18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二等辺三角形 19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 rot="16200000">
            <a:off x="6157380" y="17618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加算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768679" y="4154701"/>
            <a:ext cx="64300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422060" y="2185849"/>
            <a:ext cx="2556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1032057" y="1714959"/>
            <a:ext cx="6456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1035931" y="1714959"/>
            <a:ext cx="0" cy="247848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997185" y="4123704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66036" y="1998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3007930" y="2476715"/>
            <a:ext cx="600080" cy="991892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 rot="16200000">
            <a:off x="3010453" y="28033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制御</a:t>
            </a:r>
            <a:endParaRPr kumimoji="1" lang="ja-JP" altLang="en-US" sz="1600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2457900" y="4585506"/>
            <a:ext cx="32546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2783366" y="3880898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2783366" y="2984568"/>
            <a:ext cx="22537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2783366" y="2995842"/>
            <a:ext cx="0" cy="285138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2783366" y="4287081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3358628" y="4786437"/>
            <a:ext cx="24938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2783366" y="4966424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3008741" y="4585506"/>
            <a:ext cx="23182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3007930" y="4287081"/>
            <a:ext cx="0" cy="2984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台形 53"/>
          <p:cNvSpPr/>
          <p:nvPr/>
        </p:nvSpPr>
        <p:spPr>
          <a:xfrm rot="5400000">
            <a:off x="2963047" y="4716415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3302072" y="3460863"/>
            <a:ext cx="0" cy="102055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757740" y="3880898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2757740" y="4286287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2985546" y="4286287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2757739" y="4966424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円/楕円 70"/>
          <p:cNvSpPr/>
          <p:nvPr/>
        </p:nvSpPr>
        <p:spPr>
          <a:xfrm>
            <a:off x="3930722" y="5522177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 rot="16200000">
            <a:off x="3959985" y="557706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符号</a:t>
            </a:r>
            <a:br>
              <a:rPr lang="en-US" altLang="ja-JP" sz="1400" dirty="0"/>
            </a:br>
            <a:r>
              <a:rPr lang="ja-JP" altLang="en-US" sz="1400" dirty="0"/>
              <a:t>拡張</a:t>
            </a:r>
            <a:endParaRPr kumimoji="1" lang="ja-JP" altLang="en-US" sz="1400" dirty="0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2783364" y="5855935"/>
            <a:ext cx="11612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円/楕円 76"/>
          <p:cNvSpPr/>
          <p:nvPr/>
        </p:nvSpPr>
        <p:spPr>
          <a:xfrm>
            <a:off x="5450290" y="5627942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 rot="16200000">
            <a:off x="5479554" y="568283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/>
              <a:t>ALU</a:t>
            </a:r>
            <a:br>
              <a:rPr lang="en-US" altLang="ja-JP" sz="1400" dirty="0"/>
            </a:br>
            <a:r>
              <a:rPr lang="ja-JP" altLang="en-US" sz="1400" dirty="0"/>
              <a:t>制御</a:t>
            </a:r>
            <a:endParaRPr kumimoji="1" lang="ja-JP" altLang="en-US" sz="1400" dirty="0"/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6266917" y="4758584"/>
            <a:ext cx="0" cy="1177215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H="1">
            <a:off x="6066224" y="5953154"/>
            <a:ext cx="20069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5298223" y="5951756"/>
            <a:ext cx="14742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3711216" y="6233185"/>
            <a:ext cx="158700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3710405" y="5861282"/>
            <a:ext cx="0" cy="37190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flipV="1">
            <a:off x="5298223" y="5951757"/>
            <a:ext cx="0" cy="28142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3683698" y="5848987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4892026" y="3880898"/>
            <a:ext cx="97678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641030" y="4585506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台形 95"/>
          <p:cNvSpPr/>
          <p:nvPr/>
        </p:nvSpPr>
        <p:spPr>
          <a:xfrm rot="5400000">
            <a:off x="5250004" y="4529789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4892026" y="4341605"/>
            <a:ext cx="6342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5216580" y="4830396"/>
            <a:ext cx="3096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4538882" y="5847223"/>
            <a:ext cx="677698" cy="871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5206048" y="2169568"/>
            <a:ext cx="0" cy="367765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>
            <a:off x="5099558" y="5118208"/>
            <a:ext cx="220110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/>
          <p:cNvCxnSpPr/>
          <p:nvPr/>
        </p:nvCxnSpPr>
        <p:spPr>
          <a:xfrm>
            <a:off x="5099558" y="4341605"/>
            <a:ext cx="0" cy="77660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円/楕円 119"/>
          <p:cNvSpPr/>
          <p:nvPr/>
        </p:nvSpPr>
        <p:spPr>
          <a:xfrm>
            <a:off x="5068864" y="4300618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1" name="直線矢印コネクタ 120"/>
          <p:cNvCxnSpPr/>
          <p:nvPr/>
        </p:nvCxnSpPr>
        <p:spPr>
          <a:xfrm>
            <a:off x="6564197" y="4259930"/>
            <a:ext cx="73883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台形 122"/>
          <p:cNvSpPr/>
          <p:nvPr/>
        </p:nvSpPr>
        <p:spPr>
          <a:xfrm rot="5400000">
            <a:off x="8293616" y="3968568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4" name="直線矢印コネクタ 123"/>
          <p:cNvCxnSpPr/>
          <p:nvPr/>
        </p:nvCxnSpPr>
        <p:spPr>
          <a:xfrm>
            <a:off x="8351219" y="4269773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>
            <a:off x="6875483" y="3809851"/>
            <a:ext cx="16943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>
            <a:off x="6884572" y="3803044"/>
            <a:ext cx="0" cy="46672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円/楕円 128"/>
          <p:cNvSpPr/>
          <p:nvPr/>
        </p:nvSpPr>
        <p:spPr>
          <a:xfrm>
            <a:off x="6855141" y="4222232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0" name="直線矢印コネクタ 129"/>
          <p:cNvCxnSpPr/>
          <p:nvPr/>
        </p:nvCxnSpPr>
        <p:spPr>
          <a:xfrm>
            <a:off x="8695409" y="4031335"/>
            <a:ext cx="178875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/>
          <p:nvPr/>
        </p:nvCxnSpPr>
        <p:spPr>
          <a:xfrm>
            <a:off x="8874284" y="4031335"/>
            <a:ext cx="0" cy="234526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/>
          <p:cNvCxnSpPr/>
          <p:nvPr/>
        </p:nvCxnSpPr>
        <p:spPr>
          <a:xfrm>
            <a:off x="3358628" y="6367015"/>
            <a:ext cx="551565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>
            <a:off x="3365301" y="5244115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>
          <a:xfrm>
            <a:off x="3371370" y="5244115"/>
            <a:ext cx="0" cy="11229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 flipV="1">
            <a:off x="3930722" y="3339487"/>
            <a:ext cx="0" cy="27377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 flipH="1">
            <a:off x="3500992" y="3339487"/>
            <a:ext cx="429730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 flipV="1">
            <a:off x="5587128" y="3213343"/>
            <a:ext cx="0" cy="1065322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H="1">
            <a:off x="3579733" y="3213343"/>
            <a:ext cx="2007395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V="1">
            <a:off x="5699533" y="3087197"/>
            <a:ext cx="0" cy="252482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>
          <a:xfrm flipH="1">
            <a:off x="3608010" y="3087197"/>
            <a:ext cx="209152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V="1">
            <a:off x="7675664" y="2834905"/>
            <a:ext cx="0" cy="128513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>
            <a:off x="3605360" y="2961051"/>
            <a:ext cx="3825802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矢印コネクタ 159"/>
          <p:cNvCxnSpPr/>
          <p:nvPr/>
        </p:nvCxnSpPr>
        <p:spPr>
          <a:xfrm flipV="1">
            <a:off x="8622010" y="2708759"/>
            <a:ext cx="0" cy="101145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3579735" y="2708759"/>
            <a:ext cx="5042275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 flipV="1">
            <a:off x="7431162" y="2961051"/>
            <a:ext cx="0" cy="115899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 flipH="1">
            <a:off x="3500992" y="2582613"/>
            <a:ext cx="338761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矢印コネクタ 171"/>
          <p:cNvCxnSpPr/>
          <p:nvPr/>
        </p:nvCxnSpPr>
        <p:spPr>
          <a:xfrm>
            <a:off x="4632141" y="1681617"/>
            <a:ext cx="15418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矢印コネクタ 172"/>
          <p:cNvCxnSpPr/>
          <p:nvPr/>
        </p:nvCxnSpPr>
        <p:spPr>
          <a:xfrm>
            <a:off x="2183714" y="1947700"/>
            <a:ext cx="245088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/>
          <p:cNvCxnSpPr/>
          <p:nvPr/>
        </p:nvCxnSpPr>
        <p:spPr>
          <a:xfrm>
            <a:off x="4634602" y="1404255"/>
            <a:ext cx="0" cy="53372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台形 179"/>
          <p:cNvSpPr/>
          <p:nvPr/>
        </p:nvSpPr>
        <p:spPr>
          <a:xfrm rot="5400000">
            <a:off x="6612347" y="1584501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1" name="直線矢印コネクタ 180"/>
          <p:cNvCxnSpPr/>
          <p:nvPr/>
        </p:nvCxnSpPr>
        <p:spPr>
          <a:xfrm>
            <a:off x="4627664" y="1404255"/>
            <a:ext cx="22569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矢印コネクタ 189"/>
          <p:cNvCxnSpPr/>
          <p:nvPr/>
        </p:nvCxnSpPr>
        <p:spPr>
          <a:xfrm>
            <a:off x="6674058" y="1815975"/>
            <a:ext cx="2105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矢印コネクタ 195"/>
          <p:cNvCxnSpPr/>
          <p:nvPr/>
        </p:nvCxnSpPr>
        <p:spPr>
          <a:xfrm>
            <a:off x="5959608" y="2169568"/>
            <a:ext cx="2168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円/楕円 197"/>
          <p:cNvSpPr/>
          <p:nvPr/>
        </p:nvSpPr>
        <p:spPr>
          <a:xfrm>
            <a:off x="5359528" y="1870250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テキスト ボックス 198"/>
          <p:cNvSpPr txBox="1"/>
          <p:nvPr/>
        </p:nvSpPr>
        <p:spPr>
          <a:xfrm rot="16200000">
            <a:off x="5311049" y="1955916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/>
              <a:t>2</a:t>
            </a:r>
            <a:r>
              <a:rPr lang="ja-JP" altLang="en-US" sz="1200" dirty="0"/>
              <a:t>ビット</a:t>
            </a:r>
            <a:br>
              <a:rPr lang="en-US" altLang="ja-JP" sz="1200" dirty="0"/>
            </a:br>
            <a:r>
              <a:rPr lang="ja-JP" altLang="en-US" sz="1200" dirty="0"/>
              <a:t>左シフト</a:t>
            </a:r>
            <a:endParaRPr kumimoji="1" lang="ja-JP" altLang="en-US" sz="1200" dirty="0"/>
          </a:p>
        </p:txBody>
      </p:sp>
      <p:cxnSp>
        <p:nvCxnSpPr>
          <p:cNvPr id="200" name="直線矢印コネクタ 199"/>
          <p:cNvCxnSpPr/>
          <p:nvPr/>
        </p:nvCxnSpPr>
        <p:spPr>
          <a:xfrm>
            <a:off x="5206048" y="2175306"/>
            <a:ext cx="17311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>
            <a:off x="7008066" y="1645798"/>
            <a:ext cx="852655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矢印コネクタ 206"/>
          <p:cNvCxnSpPr/>
          <p:nvPr/>
        </p:nvCxnSpPr>
        <p:spPr>
          <a:xfrm>
            <a:off x="7860721" y="1039815"/>
            <a:ext cx="0" cy="63130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矢印コネクタ 210"/>
          <p:cNvCxnSpPr/>
          <p:nvPr/>
        </p:nvCxnSpPr>
        <p:spPr>
          <a:xfrm>
            <a:off x="161800" y="1057711"/>
            <a:ext cx="7708233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>
          <a:xfrm flipV="1">
            <a:off x="161800" y="1057711"/>
            <a:ext cx="0" cy="309699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>
          <a:xfrm>
            <a:off x="161800" y="4146403"/>
            <a:ext cx="3074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フローチャート: 論理積ゲート 218"/>
          <p:cNvSpPr/>
          <p:nvPr/>
        </p:nvSpPr>
        <p:spPr>
          <a:xfrm rot="16200000">
            <a:off x="6837897" y="2168279"/>
            <a:ext cx="228167" cy="193676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0" name="直線矢印コネクタ 219"/>
          <p:cNvCxnSpPr/>
          <p:nvPr/>
        </p:nvCxnSpPr>
        <p:spPr>
          <a:xfrm flipH="1">
            <a:off x="3593065" y="2834905"/>
            <a:ext cx="4082599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矢印コネクタ 230"/>
          <p:cNvCxnSpPr/>
          <p:nvPr/>
        </p:nvCxnSpPr>
        <p:spPr>
          <a:xfrm>
            <a:off x="6949376" y="1937982"/>
            <a:ext cx="0" cy="194833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矢印コネクタ 233"/>
          <p:cNvCxnSpPr/>
          <p:nvPr/>
        </p:nvCxnSpPr>
        <p:spPr>
          <a:xfrm>
            <a:off x="6880711" y="2379201"/>
            <a:ext cx="0" cy="203412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矢印コネクタ 236"/>
          <p:cNvCxnSpPr/>
          <p:nvPr/>
        </p:nvCxnSpPr>
        <p:spPr>
          <a:xfrm>
            <a:off x="7008066" y="2379201"/>
            <a:ext cx="0" cy="157286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矢印コネクタ 238"/>
          <p:cNvCxnSpPr/>
          <p:nvPr/>
        </p:nvCxnSpPr>
        <p:spPr>
          <a:xfrm flipH="1">
            <a:off x="6564198" y="3952067"/>
            <a:ext cx="449942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円/楕円 240"/>
          <p:cNvSpPr/>
          <p:nvPr/>
        </p:nvSpPr>
        <p:spPr>
          <a:xfrm>
            <a:off x="2750326" y="4555900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円/楕円 241"/>
          <p:cNvSpPr/>
          <p:nvPr/>
        </p:nvSpPr>
        <p:spPr>
          <a:xfrm>
            <a:off x="4601956" y="1647269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1448737" y="5148692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命令メモリ</a:t>
            </a: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7270393" y="5285639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データメモリ</a:t>
            </a:r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1388562" y="3990645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1956840" y="4399509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7257969" y="412705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7254711" y="4879542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Write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7865680" y="4092869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4322276" y="3677371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1</a:t>
            </a:r>
            <a:endParaRPr kumimoji="1" lang="ja-JP" altLang="en-US" sz="1050" dirty="0"/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4326609" y="414040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2</a:t>
            </a:r>
            <a:endParaRPr kumimoji="1" lang="ja-JP" altLang="en-US" sz="1050" dirty="0"/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3569022" y="3657764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1</a:t>
            </a:r>
            <a:endParaRPr kumimoji="1" lang="ja-JP" altLang="en-US" sz="1050" dirty="0"/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3573403" y="4098938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2</a:t>
            </a:r>
            <a:endParaRPr kumimoji="1" lang="ja-JP" altLang="en-US" sz="1050" dirty="0"/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575314" y="4585506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endParaRPr kumimoji="1" lang="ja-JP" altLang="en-US" sz="1050" dirty="0"/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3576145" y="5030406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endParaRPr kumimoji="1" lang="ja-JP" altLang="en-US" sz="1050" dirty="0"/>
          </a:p>
        </p:txBody>
      </p:sp>
      <p:sp>
        <p:nvSpPr>
          <p:cNvPr id="263" name="テキスト ボックス 262"/>
          <p:cNvSpPr txBox="1"/>
          <p:nvPr/>
        </p:nvSpPr>
        <p:spPr>
          <a:xfrm rot="16200000">
            <a:off x="2994475" y="3585031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3441013" y="3308126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3959212" y="3183852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5651797" y="3144197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" name="テキスト ボックス 266"/>
          <p:cNvSpPr txBox="1"/>
          <p:nvPr/>
        </p:nvSpPr>
        <p:spPr>
          <a:xfrm rot="16200000">
            <a:off x="7074602" y="3065606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" name="テキスト ボックス 267"/>
          <p:cNvSpPr txBox="1"/>
          <p:nvPr/>
        </p:nvSpPr>
        <p:spPr>
          <a:xfrm rot="16200000">
            <a:off x="7437536" y="3065606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9" name="テキスト ボックス 268"/>
          <p:cNvSpPr txBox="1"/>
          <p:nvPr/>
        </p:nvSpPr>
        <p:spPr>
          <a:xfrm>
            <a:off x="8050640" y="2530860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3459833" y="2404928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1" name="テキスト ボックス 270"/>
          <p:cNvSpPr txBox="1"/>
          <p:nvPr/>
        </p:nvSpPr>
        <p:spPr>
          <a:xfrm>
            <a:off x="6526237" y="3781726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86702" y="980728"/>
            <a:ext cx="2494369" cy="4526991"/>
            <a:chOff x="86702" y="1323253"/>
            <a:chExt cx="2494369" cy="4526991"/>
          </a:xfrm>
        </p:grpSpPr>
        <p:sp>
          <p:nvSpPr>
            <p:cNvPr id="3" name="正方形/長方形 2"/>
            <p:cNvSpPr/>
            <p:nvPr/>
          </p:nvSpPr>
          <p:spPr>
            <a:xfrm>
              <a:off x="86702" y="1323253"/>
              <a:ext cx="2494369" cy="4526991"/>
            </a:xfrm>
            <a:prstGeom prst="rect">
              <a:avLst/>
            </a:prstGeom>
            <a:solidFill>
              <a:srgbClr val="F6DDD8">
                <a:alpha val="20000"/>
              </a:srgbClr>
            </a:solidFill>
            <a:ln w="19050">
              <a:solidFill>
                <a:srgbClr val="FF0000">
                  <a:alpha val="30196"/>
                </a:srgb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148448" y="5445494"/>
              <a:ext cx="1116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FF0000"/>
                  </a:solidFill>
                </a:rPr>
                <a:t>命令フェッチ</a:t>
              </a: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1184516" y="2076599"/>
            <a:ext cx="3814769" cy="4493194"/>
            <a:chOff x="1165339" y="2419124"/>
            <a:chExt cx="3814769" cy="4493194"/>
          </a:xfrm>
        </p:grpSpPr>
        <p:sp>
          <p:nvSpPr>
            <p:cNvPr id="138" name="正方形/長方形 137"/>
            <p:cNvSpPr/>
            <p:nvPr/>
          </p:nvSpPr>
          <p:spPr>
            <a:xfrm>
              <a:off x="2648503" y="2419124"/>
              <a:ext cx="2331605" cy="4184344"/>
            </a:xfrm>
            <a:prstGeom prst="rect">
              <a:avLst/>
            </a:prstGeom>
            <a:solidFill>
              <a:srgbClr val="EFF8FF">
                <a:alpha val="20000"/>
              </a:srgbClr>
            </a:solidFill>
            <a:ln w="19050">
              <a:solidFill>
                <a:srgbClr val="0020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1165339" y="6389098"/>
              <a:ext cx="14750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2060"/>
                  </a:solidFill>
                </a:rPr>
                <a:t>命令デコード＆</a:t>
              </a:r>
              <a:br>
                <a:rPr kumimoji="1" lang="en-US" altLang="ja-JP" sz="1400" dirty="0">
                  <a:solidFill>
                    <a:srgbClr val="002060"/>
                  </a:solidFill>
                </a:rPr>
              </a:br>
              <a:r>
                <a:rPr kumimoji="1" lang="ja-JP" altLang="en-US" sz="1400" dirty="0">
                  <a:solidFill>
                    <a:srgbClr val="002060"/>
                  </a:solidFill>
                </a:rPr>
                <a:t>レジスタ読み出し</a:t>
              </a: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7168611" y="3995104"/>
            <a:ext cx="1261001" cy="1825197"/>
            <a:chOff x="7168611" y="4337629"/>
            <a:chExt cx="1261001" cy="1825197"/>
          </a:xfrm>
        </p:grpSpPr>
        <p:sp>
          <p:nvSpPr>
            <p:cNvPr id="162" name="正方形/長方形 161"/>
            <p:cNvSpPr/>
            <p:nvPr/>
          </p:nvSpPr>
          <p:spPr>
            <a:xfrm>
              <a:off x="7211380" y="4337629"/>
              <a:ext cx="1218232" cy="1556637"/>
            </a:xfrm>
            <a:prstGeom prst="rect">
              <a:avLst/>
            </a:prstGeom>
            <a:solidFill>
              <a:srgbClr val="FFFFCC">
                <a:alpha val="20000"/>
              </a:srgbClr>
            </a:solidFill>
            <a:ln w="19050">
              <a:solidFill>
                <a:srgbClr val="FF99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7168611" y="5855049"/>
              <a:ext cx="12426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CC6600"/>
                  </a:solidFill>
                </a:rPr>
                <a:t>メモリアクセス</a:t>
              </a: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3194931" y="3620914"/>
            <a:ext cx="5775990" cy="3128976"/>
            <a:chOff x="3194931" y="3963439"/>
            <a:chExt cx="5775990" cy="3128976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3194931" y="3963439"/>
              <a:ext cx="5775990" cy="2829166"/>
              <a:chOff x="3282769" y="4028834"/>
              <a:chExt cx="5775990" cy="2829166"/>
            </a:xfrm>
          </p:grpSpPr>
          <p:cxnSp>
            <p:nvCxnSpPr>
              <p:cNvPr id="35" name="直線コネクタ 34"/>
              <p:cNvCxnSpPr/>
              <p:nvPr/>
            </p:nvCxnSpPr>
            <p:spPr>
              <a:xfrm>
                <a:off x="8595184" y="4037134"/>
                <a:ext cx="0" cy="2662703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>
                <a:off x="8593660" y="4028834"/>
                <a:ext cx="465099" cy="8300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>
                <a:off x="9058759" y="4043293"/>
                <a:ext cx="0" cy="2814707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/>
              <p:cNvCxnSpPr/>
              <p:nvPr/>
            </p:nvCxnSpPr>
            <p:spPr>
              <a:xfrm>
                <a:off x="3283526" y="6829058"/>
                <a:ext cx="5775232" cy="0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/>
              <p:cNvCxnSpPr/>
              <p:nvPr/>
            </p:nvCxnSpPr>
            <p:spPr>
              <a:xfrm>
                <a:off x="3291744" y="4815361"/>
                <a:ext cx="0" cy="2021208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>
                <a:off x="3282769" y="4816136"/>
                <a:ext cx="856915" cy="0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>
                <a:off x="4103754" y="4816136"/>
                <a:ext cx="0" cy="1883701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>
                <a:off x="4103754" y="6699837"/>
                <a:ext cx="4491430" cy="0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5" name="テキスト ボックス 184"/>
            <p:cNvSpPr txBox="1"/>
            <p:nvPr/>
          </p:nvSpPr>
          <p:spPr>
            <a:xfrm>
              <a:off x="6509300" y="6784638"/>
              <a:ext cx="1489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srgbClr val="C00000"/>
                  </a:solidFill>
                </a:rPr>
                <a:t>レジスタ書き込み</a:t>
              </a:r>
              <a:endParaRPr kumimoji="1" lang="ja-JP" alt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8" name="円/楕円 157"/>
          <p:cNvSpPr/>
          <p:nvPr/>
        </p:nvSpPr>
        <p:spPr>
          <a:xfrm>
            <a:off x="5172438" y="4795524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グループ化 58"/>
          <p:cNvGrpSpPr/>
          <p:nvPr/>
        </p:nvGrpSpPr>
        <p:grpSpPr>
          <a:xfrm>
            <a:off x="5051382" y="1200091"/>
            <a:ext cx="2075570" cy="5091826"/>
            <a:chOff x="5051382" y="1542616"/>
            <a:chExt cx="2075570" cy="5091826"/>
          </a:xfrm>
        </p:grpSpPr>
        <p:sp>
          <p:nvSpPr>
            <p:cNvPr id="140" name="正方形/長方形 139"/>
            <p:cNvSpPr/>
            <p:nvPr/>
          </p:nvSpPr>
          <p:spPr>
            <a:xfrm>
              <a:off x="5051382" y="1542616"/>
              <a:ext cx="2075570" cy="5091826"/>
            </a:xfrm>
            <a:prstGeom prst="rect">
              <a:avLst/>
            </a:prstGeom>
            <a:solidFill>
              <a:srgbClr val="CCFFCC">
                <a:alpha val="20000"/>
              </a:srgbClr>
            </a:solidFill>
            <a:ln w="19050">
              <a:solidFill>
                <a:srgbClr val="00808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6547586" y="5808208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8080"/>
                  </a:solidFill>
                </a:rPr>
                <a:t>実行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98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命令フェッチ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>
            <a:off x="39232" y="3993614"/>
            <a:ext cx="1159075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09712" y="3971543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grpSp>
        <p:nvGrpSpPr>
          <p:cNvPr id="8" name="グループ化 7"/>
          <p:cNvGrpSpPr/>
          <p:nvPr/>
        </p:nvGrpSpPr>
        <p:grpSpPr>
          <a:xfrm rot="16200000">
            <a:off x="1497680" y="1707285"/>
            <a:ext cx="874979" cy="497089"/>
            <a:chOff x="1943382" y="4001244"/>
            <a:chExt cx="1983752" cy="803933"/>
          </a:xfrm>
        </p:grpSpPr>
        <p:sp>
          <p:nvSpPr>
            <p:cNvPr id="9" name="台形 8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二等辺三角形 9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 rot="16200000">
            <a:off x="1663943" y="177185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加算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768679" y="4143092"/>
            <a:ext cx="64300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1422060" y="2174240"/>
            <a:ext cx="2556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032057" y="1703350"/>
            <a:ext cx="6456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1035931" y="1703350"/>
            <a:ext cx="0" cy="247848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997185" y="4112095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036" y="19871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61800" y="4134794"/>
            <a:ext cx="3074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448737" y="513708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命令メモリ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88562" y="397903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56840" y="438790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457900" y="4604909"/>
            <a:ext cx="3937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2183714" y="1953119"/>
            <a:ext cx="3710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24725" y="3979036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851525" y="3979036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2554726" y="4455507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258593" y="1791083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465376" y="2036229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80072" y="424876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7251" y="424771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1944" y="473444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35354" y="233617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57948" y="207497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33801" y="44076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命令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15758" y="1768453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PC+4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91880" y="1580072"/>
            <a:ext cx="6998102" cy="444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命令の読み出し</a:t>
            </a:r>
          </a:p>
          <a:p>
            <a:pPr marL="914400" lvl="1" indent="-4572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p"/>
            </a:pPr>
            <a:r>
              <a:rPr lang="en-US" altLang="ja-JP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を使用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して（命令）メモリにアクセス</a:t>
            </a:r>
          </a:p>
          <a:p>
            <a:pPr marL="914400" lvl="1" indent="-4572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読み出した命令を後続の回路に送る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の更新</a:t>
            </a:r>
          </a:p>
          <a:p>
            <a:pPr marL="914400" lvl="1" indent="-4572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次の命令フェッチのために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 </a:t>
            </a:r>
            <a:r>
              <a:rPr lang="en-US" altLang="ja-JP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 </a:t>
            </a:r>
            <a: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を加算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命令は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4B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おきに配置されているため</a:t>
            </a:r>
          </a:p>
          <a:p>
            <a:pPr marL="914400" lvl="1" indent="-4572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分岐命令の結果によっては上書きが発生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41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命令デコードとレジスタ読み出し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81826" y="3185710"/>
            <a:ext cx="1284016" cy="1811109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981746" y="2026917"/>
            <a:ext cx="600080" cy="991892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984269" y="23535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制御</a:t>
            </a:r>
            <a:endParaRPr kumimoji="1" lang="ja-JP" altLang="en-US" sz="1600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31716" y="4135708"/>
            <a:ext cx="32546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757182" y="3431100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757182" y="2534770"/>
            <a:ext cx="22537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757182" y="2522862"/>
            <a:ext cx="0" cy="28745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757182" y="3837283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332444" y="4336639"/>
            <a:ext cx="249382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757182" y="4516626"/>
            <a:ext cx="457200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982557" y="4135708"/>
            <a:ext cx="231825" cy="0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981746" y="3837283"/>
            <a:ext cx="0" cy="298425"/>
          </a:xfrm>
          <a:prstGeom prst="straightConnector1">
            <a:avLst/>
          </a:prstGeom>
          <a:ln w="190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台形 17"/>
          <p:cNvSpPr/>
          <p:nvPr/>
        </p:nvSpPr>
        <p:spPr>
          <a:xfrm rot="5400000">
            <a:off x="936863" y="4266617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1275888" y="3011065"/>
            <a:ext cx="0" cy="102055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31556" y="3431100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31556" y="3836489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959362" y="3836489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31555" y="4516626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1904538" y="5072379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1933801" y="512726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符号</a:t>
            </a:r>
            <a:br>
              <a:rPr lang="en-US" altLang="ja-JP" sz="1400" dirty="0"/>
            </a:br>
            <a:r>
              <a:rPr lang="ja-JP" altLang="en-US" sz="1400" dirty="0"/>
              <a:t>拡張</a:t>
            </a:r>
            <a:endParaRPr kumimoji="1" lang="ja-JP" altLang="en-US" sz="1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757180" y="5406137"/>
            <a:ext cx="11612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1339117" y="4794317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1904538" y="2889689"/>
            <a:ext cx="0" cy="27377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1474808" y="2889689"/>
            <a:ext cx="429730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724142" y="4106102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35696" y="2951366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レジスタファイル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96092" y="322757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1</a:t>
            </a:r>
            <a:endParaRPr kumimoji="1" lang="ja-JP" altLang="en-US" sz="105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00425" y="3690604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2</a:t>
            </a:r>
            <a:endParaRPr kumimoji="1" lang="ja-JP" altLang="en-US" sz="105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42838" y="3207966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1</a:t>
            </a:r>
            <a:endParaRPr kumimoji="1" lang="ja-JP" altLang="en-US" sz="105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47219" y="3649140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2</a:t>
            </a:r>
            <a:endParaRPr kumimoji="1" lang="ja-JP" altLang="en-US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49130" y="4135708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endParaRPr kumimoji="1" lang="ja-JP" altLang="en-US" sz="10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49961" y="4580608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endParaRPr kumimoji="1" lang="ja-JP" altLang="en-US" sz="1050" dirty="0"/>
          </a:p>
        </p:txBody>
      </p:sp>
      <p:sp>
        <p:nvSpPr>
          <p:cNvPr id="39" name="テキスト ボックス 38"/>
          <p:cNvSpPr txBox="1"/>
          <p:nvPr/>
        </p:nvSpPr>
        <p:spPr>
          <a:xfrm rot="16200000">
            <a:off x="968291" y="3135233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14829" y="2858328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09528" y="26582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836493" y="2023056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2874733" y="3908331"/>
            <a:ext cx="3978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2877085" y="3422034"/>
            <a:ext cx="39550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1555070" y="2761923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1581826" y="2634155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1581826" y="2506387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>
            <a:off x="1581826" y="2378619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1541634" y="2250851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H="1">
            <a:off x="1477820" y="2123083"/>
            <a:ext cx="39930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1940935" y="2531990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56032" y="2397215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56032" y="22694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80978" y="2150823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 rot="16200000">
            <a:off x="-447201" y="386881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命令 </a:t>
            </a:r>
            <a:r>
              <a:rPr kumimoji="1" lang="en-US" altLang="ja-JP" dirty="0"/>
              <a:t>[31-0]</a:t>
            </a:r>
            <a:endParaRPr kumimoji="1" lang="ja-JP" altLang="en-US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505106" y="3976337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60453" y="424606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>
            <a:off x="2975911" y="3264521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831258" y="353424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2991814" y="3776853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2847161" y="40465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87100" y="5507781"/>
            <a:ext cx="86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[15-0]</a:t>
            </a:r>
            <a:endParaRPr kumimoji="1" lang="ja-JP" altLang="en-US" sz="1050" dirty="0"/>
          </a:p>
        </p:txBody>
      </p:sp>
      <p:sp>
        <p:nvSpPr>
          <p:cNvPr id="68" name="テキスト ボックス 67"/>
          <p:cNvSpPr txBox="1"/>
          <p:nvPr/>
        </p:nvSpPr>
        <p:spPr>
          <a:xfrm rot="16200000">
            <a:off x="-331415" y="3032817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[20-16]</a:t>
            </a:r>
            <a:r>
              <a:rPr kumimoji="1" lang="ja-JP" altLang="en-US" sz="1050" dirty="0"/>
              <a:t>（</a:t>
            </a:r>
            <a:r>
              <a:rPr kumimoji="1" lang="en-US" altLang="ja-JP" sz="1050" dirty="0"/>
              <a:t>R/I </a:t>
            </a:r>
            <a:r>
              <a:rPr kumimoji="1" lang="ja-JP" altLang="en-US" sz="1050" dirty="0"/>
              <a:t>形式）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 rot="16200000">
            <a:off x="283848" y="1753415"/>
            <a:ext cx="942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[31-26]</a:t>
            </a:r>
            <a:endParaRPr kumimoji="1" lang="ja-JP" altLang="en-US" sz="1050" dirty="0"/>
          </a:p>
        </p:txBody>
      </p:sp>
      <p:sp>
        <p:nvSpPr>
          <p:cNvPr id="70" name="テキスト ボックス 69"/>
          <p:cNvSpPr txBox="1"/>
          <p:nvPr/>
        </p:nvSpPr>
        <p:spPr>
          <a:xfrm rot="16200000">
            <a:off x="-171062" y="2654884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[25-21]</a:t>
            </a:r>
            <a:r>
              <a:rPr kumimoji="1" lang="ja-JP" altLang="en-US" sz="1050" dirty="0"/>
              <a:t>（</a:t>
            </a:r>
            <a:r>
              <a:rPr kumimoji="1" lang="en-US" altLang="ja-JP" sz="1050" dirty="0"/>
              <a:t>R/I </a:t>
            </a:r>
            <a:r>
              <a:rPr kumimoji="1" lang="ja-JP" altLang="en-US" sz="1050" dirty="0"/>
              <a:t>形式）</a:t>
            </a:r>
          </a:p>
        </p:txBody>
      </p:sp>
      <p:cxnSp>
        <p:nvCxnSpPr>
          <p:cNvPr id="72" name="直線コネクタ 71"/>
          <p:cNvCxnSpPr/>
          <p:nvPr/>
        </p:nvCxnSpPr>
        <p:spPr>
          <a:xfrm flipV="1">
            <a:off x="686398" y="4523063"/>
            <a:ext cx="230714" cy="26460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502389" y="3643071"/>
            <a:ext cx="393542" cy="19689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759013" y="2301809"/>
            <a:ext cx="40000" cy="22341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98527" y="5412574"/>
            <a:ext cx="171342" cy="12423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531508" y="5323310"/>
            <a:ext cx="40507" cy="1411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1378514" y="541257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>
            <a:off x="1065988" y="3767714"/>
            <a:ext cx="40507" cy="1411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936898" y="385697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>
            <a:off x="1065988" y="3359078"/>
            <a:ext cx="40507" cy="1411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936898" y="344834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832525" y="2467258"/>
            <a:ext cx="40507" cy="1411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703435" y="25565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 rot="16200000">
            <a:off x="2876430" y="3047346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レジスタ値</a:t>
            </a:r>
            <a:r>
              <a:rPr kumimoji="1"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92" name="テキスト ボックス 91"/>
          <p:cNvSpPr txBox="1"/>
          <p:nvPr/>
        </p:nvSpPr>
        <p:spPr>
          <a:xfrm rot="16200000">
            <a:off x="2883878" y="4044096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レジスタ値</a:t>
            </a:r>
            <a:r>
              <a:rPr kumimoji="1"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93" name="テキスト ボックス 92"/>
          <p:cNvSpPr txBox="1"/>
          <p:nvPr/>
        </p:nvSpPr>
        <p:spPr>
          <a:xfrm rot="16200000">
            <a:off x="-7258" y="4742744"/>
            <a:ext cx="9108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85000"/>
                  </a:schemeClr>
                </a:solidFill>
              </a:rPr>
              <a:t>命令 </a:t>
            </a:r>
            <a:r>
              <a:rPr kumimoji="1" lang="en-US" altLang="ja-JP" sz="1050" dirty="0">
                <a:solidFill>
                  <a:schemeClr val="bg1">
                    <a:lumMod val="85000"/>
                  </a:schemeClr>
                </a:solidFill>
              </a:rPr>
              <a:t>[15-11]</a:t>
            </a:r>
            <a:endParaRPr kumimoji="1" lang="ja-JP" altLang="en-US" sz="105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 rot="16200000">
            <a:off x="257352" y="4759840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85000"/>
                  </a:schemeClr>
                </a:solidFill>
              </a:rPr>
              <a:t>（</a:t>
            </a:r>
            <a:r>
              <a:rPr kumimoji="1" lang="en-US" altLang="ja-JP" sz="1050" dirty="0">
                <a:solidFill>
                  <a:schemeClr val="bg1">
                    <a:lumMod val="85000"/>
                  </a:schemeClr>
                </a:solidFill>
              </a:rPr>
              <a:t>R</a:t>
            </a:r>
            <a:r>
              <a:rPr kumimoji="1" lang="ja-JP" altLang="en-US" sz="1050" dirty="0">
                <a:solidFill>
                  <a:schemeClr val="bg1">
                    <a:lumMod val="85000"/>
                  </a:schemeClr>
                </a:solidFill>
              </a:rPr>
              <a:t>形式）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72254" y="5680380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（</a:t>
            </a:r>
            <a:r>
              <a:rPr kumimoji="1" lang="en-US" altLang="ja-JP" sz="1050" dirty="0"/>
              <a:t>I </a:t>
            </a:r>
            <a:r>
              <a:rPr kumimoji="1" lang="ja-JP" altLang="en-US" sz="1050" dirty="0"/>
              <a:t>形式）</a:t>
            </a:r>
          </a:p>
        </p:txBody>
      </p:sp>
      <p:cxnSp>
        <p:nvCxnSpPr>
          <p:cNvPr id="97" name="直線コネクタ 96"/>
          <p:cNvCxnSpPr/>
          <p:nvPr/>
        </p:nvCxnSpPr>
        <p:spPr>
          <a:xfrm>
            <a:off x="678331" y="3234255"/>
            <a:ext cx="194701" cy="19684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 rot="16200000">
            <a:off x="548712" y="1799485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（全形式）</a:t>
            </a:r>
          </a:p>
        </p:txBody>
      </p:sp>
      <p:cxnSp>
        <p:nvCxnSpPr>
          <p:cNvPr id="103" name="直線矢印コネクタ 102"/>
          <p:cNvCxnSpPr/>
          <p:nvPr/>
        </p:nvCxnSpPr>
        <p:spPr>
          <a:xfrm>
            <a:off x="2513022" y="5397425"/>
            <a:ext cx="3978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2630103" y="5265947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2485450" y="553567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564372" y="1464336"/>
            <a:ext cx="6998102" cy="462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命令デコード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命令形式に応じて</a:t>
            </a: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命令をフィールドに分解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各フィールドの信号を適切な回路に送る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オペコードを解析し，制御信号を生成</a:t>
            </a: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レジスタ読み出し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レジスタ番号を表す信号は，命令から該当する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フィールドを抽出することにより生成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同時に </a:t>
            </a:r>
            <a:r>
              <a:rPr lang="en-US" altLang="ja-JP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 </a:t>
            </a:r>
            <a:r>
              <a:rPr lang="ja-JP" altLang="en-US" sz="1600" dirty="0" err="1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つまで</a:t>
            </a:r>
            <a:r>
              <a:rPr lang="ja-JP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レジスタアクセスが可能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 </a:t>
            </a:r>
            <a:r>
              <a:rPr lang="ja-JP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つの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レジスタを参照して行う演算があるため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符号拡張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形式の命令用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ビットの即値フィールドを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ビットに変換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922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実行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17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 rot="16200000">
            <a:off x="1206531" y="3886983"/>
            <a:ext cx="1241254" cy="705176"/>
            <a:chOff x="1943382" y="4001244"/>
            <a:chExt cx="1983752" cy="803933"/>
          </a:xfrm>
        </p:grpSpPr>
        <p:sp>
          <p:nvSpPr>
            <p:cNvPr id="7" name="台形 6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二等辺三角形 7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 rot="16200000">
            <a:off x="1634760" y="4063625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 rot="16200000">
            <a:off x="1593783" y="1687913"/>
            <a:ext cx="874979" cy="497089"/>
            <a:chOff x="1943382" y="4001244"/>
            <a:chExt cx="1983752" cy="803933"/>
          </a:xfrm>
        </p:grpSpPr>
        <p:sp>
          <p:nvSpPr>
            <p:cNvPr id="11" name="台形 10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 rot="16200000">
            <a:off x="1763139" y="17515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加算</a:t>
            </a:r>
          </a:p>
        </p:txBody>
      </p:sp>
      <p:sp>
        <p:nvSpPr>
          <p:cNvPr id="14" name="円/楕円 13"/>
          <p:cNvSpPr/>
          <p:nvPr/>
        </p:nvSpPr>
        <p:spPr>
          <a:xfrm>
            <a:off x="1056049" y="5617671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16200000">
            <a:off x="1085313" y="567256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/>
              <a:t>ALU</a:t>
            </a:r>
            <a:br>
              <a:rPr lang="en-US" altLang="ja-JP" sz="1400" dirty="0"/>
            </a:br>
            <a:r>
              <a:rPr lang="ja-JP" altLang="en-US" sz="1400" dirty="0"/>
              <a:t>制御</a:t>
            </a:r>
            <a:endParaRPr kumimoji="1" lang="ja-JP" altLang="en-US" sz="1400" dirty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872676" y="4748313"/>
            <a:ext cx="0" cy="1177215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>
            <a:off x="1671983" y="5942883"/>
            <a:ext cx="20069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903982" y="5941485"/>
            <a:ext cx="14742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903982" y="5941486"/>
            <a:ext cx="0" cy="28142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246789" y="4575235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台形 20"/>
          <p:cNvSpPr/>
          <p:nvPr/>
        </p:nvSpPr>
        <p:spPr>
          <a:xfrm rot="5400000">
            <a:off x="855763" y="4519518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822339" y="4820125"/>
            <a:ext cx="3096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811807" y="2159297"/>
            <a:ext cx="0" cy="367765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1192887" y="3203072"/>
            <a:ext cx="0" cy="1065322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1395075" y="5220277"/>
            <a:ext cx="0" cy="381473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台形 27"/>
          <p:cNvSpPr/>
          <p:nvPr/>
        </p:nvSpPr>
        <p:spPr>
          <a:xfrm rot="5400000">
            <a:off x="2218106" y="1574230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279817" y="1805704"/>
            <a:ext cx="2105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565367" y="2159297"/>
            <a:ext cx="2168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965287" y="1859979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 rot="16200000">
            <a:off x="916808" y="1945645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/>
              <a:t>2</a:t>
            </a:r>
            <a:r>
              <a:rPr lang="ja-JP" altLang="en-US" sz="1200" dirty="0"/>
              <a:t>ビット</a:t>
            </a:r>
            <a:br>
              <a:rPr lang="en-US" altLang="ja-JP" sz="1200" dirty="0"/>
            </a:br>
            <a:r>
              <a:rPr lang="ja-JP" altLang="en-US" sz="1200" dirty="0"/>
              <a:t>左シフト</a:t>
            </a:r>
            <a:endParaRPr kumimoji="1" lang="ja-JP" altLang="en-US" sz="12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811807" y="2165035"/>
            <a:ext cx="17311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: 論理積ゲート 33"/>
          <p:cNvSpPr/>
          <p:nvPr/>
        </p:nvSpPr>
        <p:spPr>
          <a:xfrm rot="16200000">
            <a:off x="2443656" y="2158008"/>
            <a:ext cx="228167" cy="193676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2555135" y="1927711"/>
            <a:ext cx="0" cy="194833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486470" y="2368930"/>
            <a:ext cx="0" cy="203412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2613825" y="2368930"/>
            <a:ext cx="0" cy="157286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2169957" y="3941796"/>
            <a:ext cx="449942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169416" y="5018843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31996" y="3771455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2184682" y="4243260"/>
            <a:ext cx="4698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2619899" y="1623313"/>
            <a:ext cx="36320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1112806" y="1412763"/>
            <a:ext cx="140195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599448" y="1696848"/>
            <a:ext cx="118389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426333" y="3888853"/>
            <a:ext cx="104568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>
          <a:xfrm>
            <a:off x="782202" y="4801588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426333" y="5817320"/>
            <a:ext cx="385474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600859" y="3740116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378250" y="387649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600859" y="5640170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02121" y="580220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779377" y="1552165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56647" y="169684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2312428" y="4096762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167775" y="436649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>
            <a:off x="2703837" y="1463701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559184" y="173342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426333" y="4353199"/>
            <a:ext cx="70178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96957" y="4198629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378250" y="433827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956284" y="2986744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095143" y="245960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 rot="16200000">
            <a:off x="-247682" y="3483593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レジスタ値</a:t>
            </a:r>
            <a:r>
              <a:rPr kumimoji="1"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77" name="テキスト ボックス 76"/>
          <p:cNvSpPr txBox="1"/>
          <p:nvPr/>
        </p:nvSpPr>
        <p:spPr>
          <a:xfrm rot="16200000">
            <a:off x="-240234" y="4480343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レジスタ値</a:t>
            </a:r>
            <a:r>
              <a:rPr kumimoji="1"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78" name="テキスト ボックス 77"/>
          <p:cNvSpPr txBox="1"/>
          <p:nvPr/>
        </p:nvSpPr>
        <p:spPr>
          <a:xfrm rot="16200000">
            <a:off x="-155269" y="561084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符号拡張</a:t>
            </a: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1112806" y="1412763"/>
            <a:ext cx="0" cy="28408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円/楕円 80"/>
          <p:cNvSpPr/>
          <p:nvPr/>
        </p:nvSpPr>
        <p:spPr>
          <a:xfrm>
            <a:off x="1083201" y="1671068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 rot="16200000">
            <a:off x="94564" y="1558915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PC</a:t>
            </a:r>
            <a:r>
              <a:rPr kumimoji="1" lang="ja-JP" altLang="en-US" sz="1400" dirty="0"/>
              <a:t>＋４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 rot="16200000">
            <a:off x="2357062" y="410490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演算結果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 rot="16200000">
            <a:off x="2710431" y="146942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Next PC</a:t>
            </a:r>
            <a:endParaRPr kumimoji="1" lang="ja-JP" altLang="en-US" sz="14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21826" y="6222914"/>
            <a:ext cx="1818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命令 </a:t>
            </a:r>
            <a:r>
              <a:rPr kumimoji="1" lang="en-US" altLang="ja-JP" sz="1200" dirty="0"/>
              <a:t>[5-0] </a:t>
            </a:r>
            <a:r>
              <a:rPr kumimoji="1" lang="ja-JP" altLang="en-US" sz="1200" dirty="0"/>
              <a:t>（</a:t>
            </a:r>
            <a:r>
              <a:rPr kumimoji="1" lang="en-US" altLang="ja-JP" sz="1200" dirty="0"/>
              <a:t>=</a:t>
            </a:r>
            <a:r>
              <a:rPr kumimoji="1" lang="ja-JP" altLang="en-US" sz="1200" dirty="0"/>
              <a:t>機能コード）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40675" y="5161247"/>
            <a:ext cx="6623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/>
              <a:t>マルチ</a:t>
            </a:r>
            <a:br>
              <a:rPr kumimoji="1" lang="en-US" altLang="ja-JP" sz="1050" dirty="0"/>
            </a:br>
            <a:r>
              <a:rPr kumimoji="1" lang="ja-JP" altLang="en-US" sz="1050" dirty="0"/>
              <a:t>プレクサ</a:t>
            </a:r>
          </a:p>
        </p:txBody>
      </p:sp>
      <p:cxnSp>
        <p:nvCxnSpPr>
          <p:cNvPr id="75" name="直線コネクタ 74"/>
          <p:cNvCxnSpPr>
            <a:endCxn id="21" idx="3"/>
          </p:cNvCxnSpPr>
          <p:nvPr/>
        </p:nvCxnSpPr>
        <p:spPr>
          <a:xfrm flipV="1">
            <a:off x="1117617" y="4888184"/>
            <a:ext cx="77171" cy="280694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299272" y="1412776"/>
            <a:ext cx="6998102" cy="461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演算の実行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レジスタ値または符号拡張された値を入力として 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ALU </a:t>
            </a: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が演算を実行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算術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論理演算だけでなくメモリアクセス命令の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アドレス計算にもこの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ALU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を使用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演算に用いる値をマルチプレクサにより制御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命令デコードの結果および命令の下位ビット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（機能コード）に応じて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ALU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を制御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次の 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の計算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＋４ に符号拡張された値を加算</a:t>
            </a:r>
            <a:b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（分岐命令用）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命令デコードの結果と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ALU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によるレジスタ比較の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結果に応じて次の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を決定</a:t>
            </a:r>
          </a:p>
        </p:txBody>
      </p:sp>
    </p:spTree>
    <p:extLst>
      <p:ext uri="{BB962C8B-B14F-4D97-AF65-F5344CB8AC3E}">
        <p14:creationId xmlns:p14="http://schemas.microsoft.com/office/powerpoint/2010/main" val="15253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メモリアクセス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416397" y="3276321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464585" y="3422390"/>
            <a:ext cx="3844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383759" y="4438256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データメモリ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71335" y="3279672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68077" y="4032159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Write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79046" y="3245486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1031989" y="3422390"/>
            <a:ext cx="3844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1031989" y="4240615"/>
            <a:ext cx="3844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610571" y="3283591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465918" y="355331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1183856" y="4071510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039203" y="434123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1174176" y="3263860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029523" y="353358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1833977" y="2760955"/>
            <a:ext cx="0" cy="499715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589475" y="2760955"/>
            <a:ext cx="0" cy="499715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 rot="16200000">
            <a:off x="1273542" y="239403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1522891" y="2391693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1073" y="326850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演算結果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13655" y="4087804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レジスタ値</a:t>
            </a:r>
            <a:r>
              <a:rPr kumimoji="1"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34022" y="3174075"/>
            <a:ext cx="66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メモリ</a:t>
            </a:r>
            <a:br>
              <a:rPr lang="en-US" altLang="ja-JP" sz="1400" dirty="0"/>
            </a:br>
            <a:r>
              <a:rPr lang="ja-JP" altLang="en-US" sz="1400" dirty="0"/>
              <a:t>データ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22570" y="1196752"/>
            <a:ext cx="6998102" cy="54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データの読み出し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演算結果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（アドレス計算の結果）</a:t>
            </a: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を入力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として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メモリにアクセス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読み出したデータを後続の回路へ転送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データの書き込み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演算結果（アドレス計算の結果）を入力として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メモリにアクセス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レジスタファイルから読み出した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レジスタ２の値を書き込み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読み書きの制御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命令デコード時に</a:t>
            </a:r>
            <a:r>
              <a:rPr lang="ja-JP" altLang="en-US" sz="16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２つの制御信号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MemRead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, </a:t>
            </a:r>
            <a:r>
              <a:rPr lang="en-US" altLang="ja-JP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MemWrite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）を生成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制御信号が 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 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の時，</a:t>
            </a: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対応する操作をメモリに対して行う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948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直線矢印コネクタ 91"/>
          <p:cNvCxnSpPr/>
          <p:nvPr/>
        </p:nvCxnSpPr>
        <p:spPr>
          <a:xfrm>
            <a:off x="757180" y="4228594"/>
            <a:ext cx="0" cy="89594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59013" y="2243958"/>
            <a:ext cx="0" cy="131355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レジスタ書き込み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81826" y="2897678"/>
            <a:ext cx="1284016" cy="1811109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981746" y="1738885"/>
            <a:ext cx="600080" cy="9918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984269" y="206555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31716" y="3847676"/>
            <a:ext cx="32546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757182" y="3143068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757182" y="2246738"/>
            <a:ext cx="22537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757182" y="3551934"/>
            <a:ext cx="0" cy="68309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959362" y="3549251"/>
            <a:ext cx="62246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332444" y="4048607"/>
            <a:ext cx="24938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757182" y="4228594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982557" y="3847676"/>
            <a:ext cx="23182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981746" y="3549251"/>
            <a:ext cx="0" cy="2984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台形 17"/>
          <p:cNvSpPr/>
          <p:nvPr/>
        </p:nvSpPr>
        <p:spPr>
          <a:xfrm rot="5400000">
            <a:off x="936863" y="3978585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1275888" y="2723033"/>
            <a:ext cx="0" cy="102055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31556" y="314306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31556" y="3548457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959362" y="3548457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31555" y="4228594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1904538" y="4784347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1933801" y="483923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符号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拡張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757180" y="5118105"/>
            <a:ext cx="1161253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1339117" y="4506285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1904538" y="2601657"/>
            <a:ext cx="0" cy="27377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1474808" y="2601657"/>
            <a:ext cx="429730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724142" y="3818070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68052" y="2613428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レジスタファイル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96092" y="2939541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00425" y="340257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42838" y="2919934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47219" y="3361108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49130" y="3847676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endParaRPr kumimoji="1" lang="ja-JP" altLang="en-US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49961" y="4292576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endParaRPr kumimoji="1" lang="ja-JP" altLang="en-US" sz="1050" dirty="0"/>
          </a:p>
        </p:txBody>
      </p:sp>
      <p:sp>
        <p:nvSpPr>
          <p:cNvPr id="38" name="テキスト ボックス 37"/>
          <p:cNvSpPr txBox="1"/>
          <p:nvPr/>
        </p:nvSpPr>
        <p:spPr>
          <a:xfrm rot="16200000">
            <a:off x="968291" y="2847201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14829" y="2570296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909528" y="2370241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836493" y="1735024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2874733" y="3620299"/>
            <a:ext cx="3978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2877085" y="3134002"/>
            <a:ext cx="39550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1555070" y="2473891"/>
            <a:ext cx="399301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>
            <a:off x="1581826" y="2346123"/>
            <a:ext cx="399301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1581826" y="2218355"/>
            <a:ext cx="399301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581826" y="2090587"/>
            <a:ext cx="399301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1541635" y="1962819"/>
            <a:ext cx="2092111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1477820" y="1835051"/>
            <a:ext cx="399301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940935" y="224395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956032" y="2109183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56032" y="1981415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588218" y="175057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 rot="16200000">
            <a:off x="-447201" y="358078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命令 </a:t>
            </a:r>
            <a:r>
              <a:rPr kumimoji="1" lang="en-US" altLang="ja-JP" dirty="0"/>
              <a:t>[31-0]</a:t>
            </a:r>
            <a:endParaRPr kumimoji="1" lang="ja-JP" altLang="en-US" dirty="0"/>
          </a:p>
        </p:txBody>
      </p:sp>
      <p:cxnSp>
        <p:nvCxnSpPr>
          <p:cNvPr id="55" name="直線コネクタ 54"/>
          <p:cNvCxnSpPr/>
          <p:nvPr/>
        </p:nvCxnSpPr>
        <p:spPr>
          <a:xfrm>
            <a:off x="505106" y="3688305"/>
            <a:ext cx="92990" cy="324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360453" y="395803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2975911" y="2976489"/>
            <a:ext cx="92990" cy="32407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2831258" y="324621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2991814" y="3488821"/>
            <a:ext cx="92990" cy="32407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2847161" y="375854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7100" y="5219749"/>
            <a:ext cx="86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命令 </a:t>
            </a:r>
            <a:r>
              <a:rPr kumimoji="1" lang="en-US" altLang="ja-JP" sz="1050" dirty="0">
                <a:solidFill>
                  <a:schemeClr val="bg1">
                    <a:lumMod val="75000"/>
                  </a:schemeClr>
                </a:solidFill>
              </a:rPr>
              <a:t>[15-0]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 rot="16200000">
            <a:off x="-331415" y="2744785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[20-16]</a:t>
            </a:r>
            <a:r>
              <a:rPr kumimoji="1" lang="ja-JP" altLang="en-US" sz="1050" dirty="0"/>
              <a:t>（</a:t>
            </a:r>
            <a:r>
              <a:rPr kumimoji="1" lang="en-US" altLang="ja-JP" sz="1050" dirty="0"/>
              <a:t>R/I </a:t>
            </a:r>
            <a:r>
              <a:rPr kumimoji="1" lang="ja-JP" altLang="en-US" sz="1050" dirty="0"/>
              <a:t>形式）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 rot="16200000">
            <a:off x="-171062" y="2366852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命令 </a:t>
            </a:r>
            <a:r>
              <a:rPr kumimoji="1" lang="en-US" altLang="ja-JP" sz="1050" dirty="0">
                <a:solidFill>
                  <a:schemeClr val="bg1">
                    <a:lumMod val="75000"/>
                  </a:schemeClr>
                </a:solidFill>
              </a:rPr>
              <a:t>[25-21]</a:t>
            </a:r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（</a:t>
            </a:r>
            <a:r>
              <a:rPr kumimoji="1" lang="en-US" altLang="ja-JP" sz="1050" dirty="0">
                <a:solidFill>
                  <a:schemeClr val="bg1">
                    <a:lumMod val="75000"/>
                  </a:schemeClr>
                </a:solidFill>
              </a:rPr>
              <a:t>R/I </a:t>
            </a:r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形式）</a:t>
            </a: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686398" y="4235031"/>
            <a:ext cx="230714" cy="264601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02389" y="3355039"/>
            <a:ext cx="393542" cy="196895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759013" y="2013777"/>
            <a:ext cx="40000" cy="2234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698527" y="5124542"/>
            <a:ext cx="171342" cy="1242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1531508" y="5035278"/>
            <a:ext cx="40507" cy="14116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1378514" y="512454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>
            <a:off x="1065988" y="3479682"/>
            <a:ext cx="40507" cy="14116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936898" y="356894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>
            <a:off x="1065988" y="3071046"/>
            <a:ext cx="40507" cy="14116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936898" y="316031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直線コネクタ 73"/>
          <p:cNvCxnSpPr/>
          <p:nvPr/>
        </p:nvCxnSpPr>
        <p:spPr>
          <a:xfrm>
            <a:off x="832525" y="2179226"/>
            <a:ext cx="40507" cy="14116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703435" y="226849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 rot="16200000">
            <a:off x="2876430" y="2759314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レジスタ値</a:t>
            </a:r>
            <a:r>
              <a:rPr kumimoji="1" lang="en-US" altLang="ja-JP" sz="140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 rot="16200000">
            <a:off x="2883878" y="3756064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レジスタ値</a:t>
            </a:r>
            <a:r>
              <a:rPr kumimoji="1" lang="en-US" altLang="ja-JP" sz="140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 rot="16200000">
            <a:off x="-7258" y="4454712"/>
            <a:ext cx="9108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命令 </a:t>
            </a:r>
            <a:r>
              <a:rPr kumimoji="1" lang="en-US" altLang="ja-JP" sz="1050" dirty="0"/>
              <a:t>[15-11]</a:t>
            </a:r>
            <a:endParaRPr kumimoji="1" lang="ja-JP" altLang="en-US" sz="1050" dirty="0"/>
          </a:p>
        </p:txBody>
      </p:sp>
      <p:sp>
        <p:nvSpPr>
          <p:cNvPr id="79" name="テキスト ボックス 78"/>
          <p:cNvSpPr txBox="1"/>
          <p:nvPr/>
        </p:nvSpPr>
        <p:spPr>
          <a:xfrm rot="16200000">
            <a:off x="257352" y="4471808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（</a:t>
            </a:r>
            <a:r>
              <a:rPr kumimoji="1" lang="en-US" altLang="ja-JP" sz="1050" dirty="0"/>
              <a:t>R</a:t>
            </a:r>
            <a:r>
              <a:rPr kumimoji="1" lang="ja-JP" altLang="en-US" sz="1050" dirty="0"/>
              <a:t>形式）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72254" y="5392348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（</a:t>
            </a:r>
            <a:r>
              <a:rPr kumimoji="1" lang="en-US" altLang="ja-JP" sz="1050" dirty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形式）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678331" y="2946223"/>
            <a:ext cx="194701" cy="19684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 rot="16200000">
            <a:off x="548712" y="1511453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（全形式）</a:t>
            </a: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2513022" y="5109393"/>
            <a:ext cx="3978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2630103" y="4977915"/>
            <a:ext cx="92990" cy="32407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2485450" y="524764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 rot="16200000">
            <a:off x="283848" y="1465383"/>
            <a:ext cx="942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75000"/>
                  </a:schemeClr>
                </a:solidFill>
              </a:rPr>
              <a:t>命令 </a:t>
            </a:r>
            <a:r>
              <a:rPr kumimoji="1" lang="en-US" altLang="ja-JP" sz="1050" dirty="0">
                <a:solidFill>
                  <a:schemeClr val="bg1">
                    <a:lumMod val="75000"/>
                  </a:schemeClr>
                </a:solidFill>
              </a:rPr>
              <a:t>[31-26]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765231" y="3554327"/>
            <a:ext cx="21651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台形 99"/>
          <p:cNvSpPr/>
          <p:nvPr/>
        </p:nvSpPr>
        <p:spPr>
          <a:xfrm>
            <a:off x="1011622" y="5450728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1" name="直線矢印コネクタ 100"/>
          <p:cNvCxnSpPr/>
          <p:nvPr/>
        </p:nvCxnSpPr>
        <p:spPr>
          <a:xfrm flipV="1">
            <a:off x="1595860" y="5576263"/>
            <a:ext cx="0" cy="3856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 flipH="1" flipV="1">
            <a:off x="1350647" y="4499632"/>
            <a:ext cx="1" cy="95109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V="1">
            <a:off x="1092844" y="5576263"/>
            <a:ext cx="0" cy="3856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755401" y="5961880"/>
            <a:ext cx="66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メモリ</a:t>
            </a:r>
            <a:br>
              <a:rPr lang="en-US" altLang="ja-JP" sz="1400" dirty="0"/>
            </a:br>
            <a:r>
              <a:rPr lang="ja-JP" altLang="en-US" sz="1400" dirty="0"/>
              <a:t>データ</a:t>
            </a:r>
            <a:endParaRPr kumimoji="1" lang="ja-JP" altLang="en-US" sz="1400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357244" y="596188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演算</a:t>
            </a:r>
            <a:br>
              <a:rPr lang="en-US" altLang="ja-JP" sz="1400" dirty="0"/>
            </a:br>
            <a:r>
              <a:rPr lang="ja-JP" altLang="en-US" sz="1400" dirty="0"/>
              <a:t>結果</a:t>
            </a:r>
            <a:endParaRPr kumimoji="1" lang="ja-JP" altLang="en-US" sz="1400" dirty="0"/>
          </a:p>
        </p:txBody>
      </p:sp>
      <p:cxnSp>
        <p:nvCxnSpPr>
          <p:cNvPr id="109" name="直線矢印コネクタ 108"/>
          <p:cNvCxnSpPr/>
          <p:nvPr/>
        </p:nvCxnSpPr>
        <p:spPr>
          <a:xfrm>
            <a:off x="1653803" y="5503723"/>
            <a:ext cx="1979943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>
            <a:off x="3633746" y="1960050"/>
            <a:ext cx="0" cy="3545967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1492157" y="5777571"/>
            <a:ext cx="224911" cy="762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1617478" y="561042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>
            <a:off x="983616" y="5778197"/>
            <a:ext cx="224911" cy="762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1108937" y="561104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2" name="直線コネクタ 121"/>
          <p:cNvCxnSpPr/>
          <p:nvPr/>
        </p:nvCxnSpPr>
        <p:spPr>
          <a:xfrm>
            <a:off x="1247037" y="4880217"/>
            <a:ext cx="224911" cy="762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1372358" y="471306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kumimoji="1"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773828" y="1844824"/>
            <a:ext cx="6998102" cy="357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レジスタ書き込み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演算結果または（データ）メモリから</a:t>
            </a:r>
            <a:b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読み出した値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を書き込み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マルチプレクサにより書き込む値を制御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マルチプレクサを制御するための信号は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命令デコード時に生成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書き込みを行うレジスタの番号も命令</a:t>
            </a:r>
            <a:b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デコード時に生成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93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構造と動作（復習）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19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動作例（加算命令）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48429"/>
            <a:ext cx="1284016" cy="181110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18144"/>
            <a:ext cx="1159075" cy="29895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PC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96073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台形 9"/>
          <p:cNvSpPr/>
          <p:nvPr/>
        </p:nvSpPr>
        <p:spPr>
          <a:xfrm rot="16200000" flipV="1">
            <a:off x="5601204" y="3910607"/>
            <a:ext cx="1241254" cy="704311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二等辺三角形 10"/>
          <p:cNvSpPr/>
          <p:nvPr/>
        </p:nvSpPr>
        <p:spPr>
          <a:xfrm rot="16200000" flipV="1">
            <a:off x="5886245" y="4141891"/>
            <a:ext cx="162545" cy="1974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6029001" y="408681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36625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台形 14"/>
          <p:cNvSpPr/>
          <p:nvPr/>
        </p:nvSpPr>
        <p:spPr>
          <a:xfrm rot="16200000" flipV="1">
            <a:off x="1497985" y="173212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6200000" flipV="1">
            <a:off x="1698914" y="189515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1663943" y="179638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sp>
        <p:nvSpPr>
          <p:cNvPr id="19" name="台形 18"/>
          <p:cNvSpPr/>
          <p:nvPr/>
        </p:nvSpPr>
        <p:spPr>
          <a:xfrm rot="16200000" flipV="1">
            <a:off x="5988329" y="171141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二等辺三角形 19"/>
          <p:cNvSpPr/>
          <p:nvPr/>
        </p:nvSpPr>
        <p:spPr>
          <a:xfrm rot="16200000" flipV="1">
            <a:off x="6189258" y="187444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6157380" y="17747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768679" y="4167622"/>
            <a:ext cx="64300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422060" y="2198770"/>
            <a:ext cx="25563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2057" y="1727880"/>
            <a:ext cx="64564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35931" y="1727880"/>
            <a:ext cx="0" cy="247848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997185" y="413662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66036" y="20116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007930" y="2489636"/>
            <a:ext cx="600080" cy="9918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 rot="16200000">
            <a:off x="3010453" y="2816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457900" y="4598427"/>
            <a:ext cx="32546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783366" y="3893819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2783366" y="2997489"/>
            <a:ext cx="22537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783366" y="3008763"/>
            <a:ext cx="0" cy="285138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83366" y="4300002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358628" y="4799358"/>
            <a:ext cx="249382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783366" y="4979345"/>
            <a:ext cx="457200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008741" y="4598427"/>
            <a:ext cx="23182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3007930" y="4300002"/>
            <a:ext cx="0" cy="298425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台形 38"/>
          <p:cNvSpPr/>
          <p:nvPr/>
        </p:nvSpPr>
        <p:spPr>
          <a:xfrm rot="5400000">
            <a:off x="2963047" y="4729336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3302072" y="3473784"/>
            <a:ext cx="0" cy="102055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57740" y="3893819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757740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985546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757739" y="4979345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3930722" y="5535098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3959985" y="5589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符号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拡張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783364" y="5868856"/>
            <a:ext cx="1161253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450290" y="5640863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6200000">
            <a:off x="5479554" y="56957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266917" y="4771505"/>
            <a:ext cx="0" cy="1177215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6066224" y="5966075"/>
            <a:ext cx="20069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5298223" y="5964677"/>
            <a:ext cx="14742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3711216" y="6246106"/>
            <a:ext cx="158700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710405" y="5874203"/>
            <a:ext cx="0" cy="371903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8223" y="5964678"/>
            <a:ext cx="0" cy="28142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683698" y="58619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892026" y="3893819"/>
            <a:ext cx="97678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641030" y="4598427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台形 58"/>
          <p:cNvSpPr/>
          <p:nvPr/>
        </p:nvSpPr>
        <p:spPr>
          <a:xfrm rot="5400000">
            <a:off x="5250004" y="4542710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892026" y="4354526"/>
            <a:ext cx="63423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216580" y="4843317"/>
            <a:ext cx="3096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538882" y="5860144"/>
            <a:ext cx="677698" cy="871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206048" y="2182489"/>
            <a:ext cx="0" cy="367765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5099558" y="5131129"/>
            <a:ext cx="220110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99558" y="4354526"/>
            <a:ext cx="0" cy="7766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068864" y="4313539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564197" y="4272851"/>
            <a:ext cx="73883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台形 67"/>
          <p:cNvSpPr/>
          <p:nvPr/>
        </p:nvSpPr>
        <p:spPr>
          <a:xfrm rot="5400000">
            <a:off x="8293616" y="3981489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8351219" y="4282694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875483" y="3822772"/>
            <a:ext cx="169439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884572" y="3815965"/>
            <a:ext cx="0" cy="46672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6855141" y="4235153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8695409" y="4044256"/>
            <a:ext cx="17887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8874284" y="4044256"/>
            <a:ext cx="0" cy="234526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358628" y="6379936"/>
            <a:ext cx="55156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3365301" y="5257036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371370" y="5257036"/>
            <a:ext cx="0" cy="11229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3930722" y="3352408"/>
            <a:ext cx="0" cy="27377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3500992" y="3352408"/>
            <a:ext cx="429730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587128" y="3226264"/>
            <a:ext cx="0" cy="106532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3579733" y="3226264"/>
            <a:ext cx="200739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5699533" y="3100118"/>
            <a:ext cx="0" cy="252482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H="1">
            <a:off x="3608010" y="3100118"/>
            <a:ext cx="209152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7675664" y="2847826"/>
            <a:ext cx="0" cy="128513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>
            <a:off x="3605360" y="2973972"/>
            <a:ext cx="382580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7431162" y="2973972"/>
            <a:ext cx="0" cy="115899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3500992" y="2595534"/>
            <a:ext cx="338761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4632141" y="1694538"/>
            <a:ext cx="154186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183714" y="1960621"/>
            <a:ext cx="245088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634602" y="1417176"/>
            <a:ext cx="0" cy="53372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台形 90"/>
          <p:cNvSpPr/>
          <p:nvPr/>
        </p:nvSpPr>
        <p:spPr>
          <a:xfrm rot="5400000">
            <a:off x="6612347" y="1597422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4627664" y="1417176"/>
            <a:ext cx="22569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6674058" y="1828896"/>
            <a:ext cx="21051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959608" y="2182489"/>
            <a:ext cx="2168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5359528" y="1883171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 rot="16200000">
            <a:off x="5311049" y="1968837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ビット</a:t>
            </a:r>
            <a:b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左シフト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5206048" y="2188227"/>
            <a:ext cx="173119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7008066" y="1658719"/>
            <a:ext cx="85265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7860721" y="1052736"/>
            <a:ext cx="0" cy="6313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161800" y="1070632"/>
            <a:ext cx="770823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161800" y="1070632"/>
            <a:ext cx="0" cy="309699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161800" y="4159324"/>
            <a:ext cx="30749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論理積ゲート 102"/>
          <p:cNvSpPr/>
          <p:nvPr/>
        </p:nvSpPr>
        <p:spPr>
          <a:xfrm rot="16200000">
            <a:off x="6837897" y="2181200"/>
            <a:ext cx="228167" cy="193676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 flipH="1">
            <a:off x="3593065" y="2847826"/>
            <a:ext cx="4082599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6949376" y="1950903"/>
            <a:ext cx="0" cy="194833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6880711" y="2392122"/>
            <a:ext cx="0" cy="20341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7008066" y="2392122"/>
            <a:ext cx="0" cy="157286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>
            <a:off x="6564198" y="3964988"/>
            <a:ext cx="44994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750326" y="4568821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0" name="円/楕円 109"/>
          <p:cNvSpPr/>
          <p:nvPr/>
        </p:nvSpPr>
        <p:spPr>
          <a:xfrm>
            <a:off x="4601956" y="1660190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448737" y="516161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命令メモリ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270393" y="5298560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データメモリ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966915" y="338260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</a:rPr>
              <a:t>レジスタファイル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388562" y="400356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956840" y="441243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257969" y="41399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254711" y="4892463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865680" y="410579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322276" y="369029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326609" y="415332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69022" y="3670685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73403" y="4111859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75314" y="4598427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576145" y="5043327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2994475" y="3597952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41013" y="3321047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59212" y="31967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51797" y="315711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7074602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7437536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59833" y="241784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26237" y="37946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172438" y="480844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8622010" y="2721680"/>
            <a:ext cx="0" cy="101145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>
            <a:off x="3579735" y="2721680"/>
            <a:ext cx="504227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8050640" y="254378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 rot="16200000">
            <a:off x="35278" y="4022701"/>
            <a:ext cx="115276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16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40" name="グループ化 239"/>
          <p:cNvGrpSpPr/>
          <p:nvPr/>
        </p:nvGrpSpPr>
        <p:grpSpPr>
          <a:xfrm>
            <a:off x="773292" y="1561725"/>
            <a:ext cx="1684608" cy="3907665"/>
            <a:chOff x="773292" y="1891329"/>
            <a:chExt cx="1684608" cy="3907665"/>
          </a:xfrm>
        </p:grpSpPr>
        <p:grpSp>
          <p:nvGrpSpPr>
            <p:cNvPr id="147" name="グループ化 146"/>
            <p:cNvGrpSpPr/>
            <p:nvPr/>
          </p:nvGrpSpPr>
          <p:grpSpPr>
            <a:xfrm>
              <a:off x="773292" y="2051017"/>
              <a:ext cx="903724" cy="2478489"/>
              <a:chOff x="773292" y="2051017"/>
              <a:chExt cx="903724" cy="2478489"/>
            </a:xfrm>
          </p:grpSpPr>
          <p:grpSp>
            <p:nvGrpSpPr>
              <p:cNvPr id="143" name="グループ化 142"/>
              <p:cNvGrpSpPr/>
              <p:nvPr/>
            </p:nvGrpSpPr>
            <p:grpSpPr>
              <a:xfrm>
                <a:off x="773292" y="2051017"/>
                <a:ext cx="903724" cy="2478489"/>
                <a:chOff x="915255" y="2209884"/>
                <a:chExt cx="903724" cy="2478489"/>
              </a:xfrm>
            </p:grpSpPr>
            <p:cxnSp>
              <p:nvCxnSpPr>
                <p:cNvPr id="139" name="直線矢印コネクタ 138"/>
                <p:cNvCxnSpPr/>
                <p:nvPr/>
              </p:nvCxnSpPr>
              <p:spPr>
                <a:xfrm>
                  <a:off x="915255" y="4656093"/>
                  <a:ext cx="643003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矢印コネクタ 139"/>
                <p:cNvCxnSpPr/>
                <p:nvPr/>
              </p:nvCxnSpPr>
              <p:spPr>
                <a:xfrm>
                  <a:off x="1173338" y="2209884"/>
                  <a:ext cx="645641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矢印コネクタ 140"/>
                <p:cNvCxnSpPr/>
                <p:nvPr/>
              </p:nvCxnSpPr>
              <p:spPr>
                <a:xfrm flipV="1">
                  <a:off x="1181730" y="2209884"/>
                  <a:ext cx="0" cy="247848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円/楕円 141"/>
                <p:cNvSpPr/>
                <p:nvPr/>
              </p:nvSpPr>
              <p:spPr>
                <a:xfrm>
                  <a:off x="1149585" y="4618629"/>
                  <a:ext cx="69743" cy="697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6" name="グループ化 145"/>
              <p:cNvGrpSpPr/>
              <p:nvPr/>
            </p:nvGrpSpPr>
            <p:grpSpPr>
              <a:xfrm>
                <a:off x="1165354" y="2341247"/>
                <a:ext cx="511662" cy="369332"/>
                <a:chOff x="1146154" y="2932707"/>
                <a:chExt cx="511662" cy="369332"/>
              </a:xfrm>
            </p:grpSpPr>
            <p:cxnSp>
              <p:nvCxnSpPr>
                <p:cNvPr id="144" name="直線矢印コネクタ 143"/>
                <p:cNvCxnSpPr/>
                <p:nvPr/>
              </p:nvCxnSpPr>
              <p:spPr>
                <a:xfrm>
                  <a:off x="1402178" y="3119834"/>
                  <a:ext cx="25563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テキスト ボックス 144"/>
                <p:cNvSpPr txBox="1"/>
                <p:nvPr/>
              </p:nvSpPr>
              <p:spPr>
                <a:xfrm>
                  <a:off x="1146154" y="2932707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/>
                    <a:t>4</a:t>
                  </a:r>
                  <a:endParaRPr kumimoji="1" lang="ja-JP" altLang="en-US" dirty="0"/>
                </a:p>
              </p:txBody>
            </p:sp>
          </p:grpSp>
        </p:grpSp>
        <p:grpSp>
          <p:nvGrpSpPr>
            <p:cNvPr id="152" name="グループ化 151"/>
            <p:cNvGrpSpPr/>
            <p:nvPr/>
          </p:nvGrpSpPr>
          <p:grpSpPr>
            <a:xfrm>
              <a:off x="1695441" y="1891329"/>
              <a:ext cx="497089" cy="874979"/>
              <a:chOff x="1839025" y="2024874"/>
              <a:chExt cx="497089" cy="874979"/>
            </a:xfrm>
          </p:grpSpPr>
          <p:grpSp>
            <p:nvGrpSpPr>
              <p:cNvPr id="148" name="グループ化 147"/>
              <p:cNvGrpSpPr/>
              <p:nvPr/>
            </p:nvGrpSpPr>
            <p:grpSpPr>
              <a:xfrm rot="16200000">
                <a:off x="1650080" y="2213819"/>
                <a:ext cx="874979" cy="497089"/>
                <a:chOff x="1943382" y="4001244"/>
                <a:chExt cx="1983752" cy="803933"/>
              </a:xfrm>
            </p:grpSpPr>
            <p:sp>
              <p:nvSpPr>
                <p:cNvPr id="149" name="台形 148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二等辺三角形 149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テキスト ボックス 150"/>
              <p:cNvSpPr txBox="1"/>
              <p:nvPr/>
            </p:nvSpPr>
            <p:spPr>
              <a:xfrm rot="16200000">
                <a:off x="1816343" y="2278389"/>
                <a:ext cx="6109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solidFill>
                      <a:schemeClr val="bg1"/>
                    </a:solidFill>
                  </a:rPr>
                  <a:t>加算</a:t>
                </a: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1409712" y="4325677"/>
              <a:ext cx="1048188" cy="1473317"/>
              <a:chOff x="1562112" y="4478077"/>
              <a:chExt cx="1048188" cy="1473317"/>
            </a:xfrm>
          </p:grpSpPr>
          <p:sp>
            <p:nvSpPr>
              <p:cNvPr id="153" name="正方形/長方形 152"/>
              <p:cNvSpPr/>
              <p:nvPr/>
            </p:nvSpPr>
            <p:spPr>
              <a:xfrm>
                <a:off x="1562112" y="4478077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1601137" y="5643617"/>
                <a:ext cx="9701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命令メモリ</a:t>
                </a:r>
              </a:p>
            </p:txBody>
          </p:sp>
        </p:grpSp>
      </p:grpSp>
      <p:grpSp>
        <p:nvGrpSpPr>
          <p:cNvPr id="158" name="グループ化 157"/>
          <p:cNvGrpSpPr/>
          <p:nvPr/>
        </p:nvGrpSpPr>
        <p:grpSpPr>
          <a:xfrm>
            <a:off x="2183714" y="1417176"/>
            <a:ext cx="3016231" cy="4828930"/>
            <a:chOff x="2183714" y="1746780"/>
            <a:chExt cx="3016231" cy="4828930"/>
          </a:xfrm>
        </p:grpSpPr>
        <p:cxnSp>
          <p:nvCxnSpPr>
            <p:cNvPr id="159" name="直線矢印コネクタ 158"/>
            <p:cNvCxnSpPr/>
            <p:nvPr/>
          </p:nvCxnSpPr>
          <p:spPr>
            <a:xfrm flipH="1">
              <a:off x="3608011" y="3429722"/>
              <a:ext cx="1284015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矢印コネクタ 159"/>
            <p:cNvCxnSpPr/>
            <p:nvPr/>
          </p:nvCxnSpPr>
          <p:spPr>
            <a:xfrm flipH="1">
              <a:off x="3579736" y="3051284"/>
              <a:ext cx="1305678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正方形/長方形 160"/>
            <p:cNvSpPr/>
            <p:nvPr/>
          </p:nvSpPr>
          <p:spPr>
            <a:xfrm>
              <a:off x="3608010" y="3978033"/>
              <a:ext cx="1284016" cy="1811109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2" name="円/楕円 161"/>
            <p:cNvSpPr/>
            <p:nvPr/>
          </p:nvSpPr>
          <p:spPr>
            <a:xfrm>
              <a:off x="3007930" y="2819240"/>
              <a:ext cx="600080" cy="991892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 rot="16200000">
              <a:off x="3010453" y="3145908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制御</a:t>
              </a:r>
              <a:endParaRPr kumimoji="1" lang="ja-JP" altLang="en-US" sz="1600" dirty="0"/>
            </a:p>
          </p:txBody>
        </p:sp>
        <p:cxnSp>
          <p:nvCxnSpPr>
            <p:cNvPr id="164" name="直線矢印コネクタ 163"/>
            <p:cNvCxnSpPr/>
            <p:nvPr/>
          </p:nvCxnSpPr>
          <p:spPr>
            <a:xfrm>
              <a:off x="2457900" y="4928031"/>
              <a:ext cx="32546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矢印コネクタ 164"/>
            <p:cNvCxnSpPr/>
            <p:nvPr/>
          </p:nvCxnSpPr>
          <p:spPr>
            <a:xfrm>
              <a:off x="2783366" y="4223423"/>
              <a:ext cx="82464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矢印コネクタ 165"/>
            <p:cNvCxnSpPr/>
            <p:nvPr/>
          </p:nvCxnSpPr>
          <p:spPr>
            <a:xfrm>
              <a:off x="2783366" y="3327093"/>
              <a:ext cx="2253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矢印コネクタ 166"/>
            <p:cNvCxnSpPr/>
            <p:nvPr/>
          </p:nvCxnSpPr>
          <p:spPr>
            <a:xfrm>
              <a:off x="2783366" y="3338367"/>
              <a:ext cx="0" cy="285138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矢印コネクタ 167"/>
            <p:cNvCxnSpPr/>
            <p:nvPr/>
          </p:nvCxnSpPr>
          <p:spPr>
            <a:xfrm>
              <a:off x="2783366" y="4629606"/>
              <a:ext cx="82464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矢印コネクタ 168"/>
            <p:cNvCxnSpPr/>
            <p:nvPr/>
          </p:nvCxnSpPr>
          <p:spPr>
            <a:xfrm>
              <a:off x="3358628" y="5128962"/>
              <a:ext cx="2493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/>
            <p:cNvCxnSpPr/>
            <p:nvPr/>
          </p:nvCxnSpPr>
          <p:spPr>
            <a:xfrm>
              <a:off x="2783366" y="5308949"/>
              <a:ext cx="457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台形 170"/>
            <p:cNvSpPr/>
            <p:nvPr/>
          </p:nvSpPr>
          <p:spPr>
            <a:xfrm rot="5400000">
              <a:off x="2963047" y="5058940"/>
              <a:ext cx="678051" cy="125535"/>
            </a:xfrm>
            <a:prstGeom prst="trapezoid">
              <a:avLst>
                <a:gd name="adj" fmla="val 52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2" name="直線矢印コネクタ 171"/>
            <p:cNvCxnSpPr/>
            <p:nvPr/>
          </p:nvCxnSpPr>
          <p:spPr>
            <a:xfrm flipV="1">
              <a:off x="3302072" y="3803388"/>
              <a:ext cx="0" cy="1020554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/>
            <p:cNvCxnSpPr/>
            <p:nvPr/>
          </p:nvCxnSpPr>
          <p:spPr>
            <a:xfrm>
              <a:off x="2757740" y="4223423"/>
              <a:ext cx="5125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>
              <a:off x="2757740" y="4628812"/>
              <a:ext cx="5125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/>
            <p:cNvCxnSpPr/>
            <p:nvPr/>
          </p:nvCxnSpPr>
          <p:spPr>
            <a:xfrm>
              <a:off x="2757739" y="5308949"/>
              <a:ext cx="5125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矢印コネクタ 175"/>
            <p:cNvCxnSpPr/>
            <p:nvPr/>
          </p:nvCxnSpPr>
          <p:spPr>
            <a:xfrm>
              <a:off x="2783364" y="6198460"/>
              <a:ext cx="92704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矢印コネクタ 176"/>
            <p:cNvCxnSpPr/>
            <p:nvPr/>
          </p:nvCxnSpPr>
          <p:spPr>
            <a:xfrm>
              <a:off x="3711216" y="6575710"/>
              <a:ext cx="1180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矢印コネクタ 177"/>
            <p:cNvCxnSpPr/>
            <p:nvPr/>
          </p:nvCxnSpPr>
          <p:spPr>
            <a:xfrm flipV="1">
              <a:off x="3710405" y="6203807"/>
              <a:ext cx="0" cy="37190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矢印コネクタ 178"/>
            <p:cNvCxnSpPr/>
            <p:nvPr/>
          </p:nvCxnSpPr>
          <p:spPr>
            <a:xfrm flipV="1">
              <a:off x="3930722" y="3682012"/>
              <a:ext cx="0" cy="273776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矢印コネクタ 179"/>
            <p:cNvCxnSpPr/>
            <p:nvPr/>
          </p:nvCxnSpPr>
          <p:spPr>
            <a:xfrm flipH="1">
              <a:off x="3500992" y="3682012"/>
              <a:ext cx="429730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矢印コネクタ 180"/>
            <p:cNvCxnSpPr/>
            <p:nvPr/>
          </p:nvCxnSpPr>
          <p:spPr>
            <a:xfrm>
              <a:off x="2183714" y="2290225"/>
              <a:ext cx="245088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矢印コネクタ 181"/>
            <p:cNvCxnSpPr/>
            <p:nvPr/>
          </p:nvCxnSpPr>
          <p:spPr>
            <a:xfrm>
              <a:off x="4634602" y="1746780"/>
              <a:ext cx="0" cy="53372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円/楕円 182"/>
            <p:cNvSpPr/>
            <p:nvPr/>
          </p:nvSpPr>
          <p:spPr>
            <a:xfrm>
              <a:off x="2750326" y="4898425"/>
              <a:ext cx="69743" cy="697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3966915" y="3712206"/>
              <a:ext cx="12330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レジスタファイル</a:t>
              </a:r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 rot="16200000">
              <a:off x="2994475" y="3927556"/>
              <a:ext cx="44916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RegDst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3441013" y="3650651"/>
              <a:ext cx="5261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RegWrite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3" name="テキスト ボックス 192"/>
            <p:cNvSpPr txBox="1"/>
            <p:nvPr/>
          </p:nvSpPr>
          <p:spPr>
            <a:xfrm>
              <a:off x="3959212" y="3526377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ALUSrc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4" name="直線矢印コネクタ 193"/>
            <p:cNvCxnSpPr/>
            <p:nvPr/>
          </p:nvCxnSpPr>
          <p:spPr>
            <a:xfrm>
              <a:off x="4634602" y="1746948"/>
              <a:ext cx="2574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矢印コネクタ 194"/>
            <p:cNvCxnSpPr/>
            <p:nvPr/>
          </p:nvCxnSpPr>
          <p:spPr>
            <a:xfrm flipH="1">
              <a:off x="3579736" y="3555868"/>
              <a:ext cx="1312290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グループ化 195"/>
          <p:cNvGrpSpPr/>
          <p:nvPr/>
        </p:nvGrpSpPr>
        <p:grpSpPr>
          <a:xfrm>
            <a:off x="4885414" y="1321164"/>
            <a:ext cx="2128726" cy="4952699"/>
            <a:chOff x="4885414" y="1650768"/>
            <a:chExt cx="2128726" cy="4952699"/>
          </a:xfrm>
        </p:grpSpPr>
        <p:cxnSp>
          <p:nvCxnSpPr>
            <p:cNvPr id="197" name="直線矢印コネクタ 196"/>
            <p:cNvCxnSpPr/>
            <p:nvPr/>
          </p:nvCxnSpPr>
          <p:spPr>
            <a:xfrm flipH="1">
              <a:off x="4892026" y="3555868"/>
              <a:ext cx="695104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8" name="グループ化 197"/>
            <p:cNvGrpSpPr/>
            <p:nvPr/>
          </p:nvGrpSpPr>
          <p:grpSpPr>
            <a:xfrm>
              <a:off x="4885414" y="1650768"/>
              <a:ext cx="2128726" cy="4952699"/>
              <a:chOff x="4885414" y="1650768"/>
              <a:chExt cx="2128726" cy="4952699"/>
            </a:xfrm>
          </p:grpSpPr>
          <p:grpSp>
            <p:nvGrpSpPr>
              <p:cNvPr id="201" name="グループ化 200"/>
              <p:cNvGrpSpPr/>
              <p:nvPr/>
            </p:nvGrpSpPr>
            <p:grpSpPr>
              <a:xfrm rot="16200000">
                <a:off x="5600772" y="4239779"/>
                <a:ext cx="1241254" cy="705176"/>
                <a:chOff x="1943382" y="4001244"/>
                <a:chExt cx="1983752" cy="803933"/>
              </a:xfrm>
            </p:grpSpPr>
            <p:sp>
              <p:nvSpPr>
                <p:cNvPr id="221" name="台形 220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2" name="二等辺三角形 221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2" name="テキスト ボックス 201"/>
              <p:cNvSpPr txBox="1"/>
              <p:nvPr/>
            </p:nvSpPr>
            <p:spPr>
              <a:xfrm rot="16200000">
                <a:off x="6029001" y="4416421"/>
                <a:ext cx="5822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>
                    <a:solidFill>
                      <a:schemeClr val="bg1"/>
                    </a:solidFill>
                  </a:rPr>
                  <a:t>ALU</a:t>
                </a:r>
                <a:endParaRPr kumimoji="1" lang="ja-JP" alt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3" name="円/楕円 202"/>
              <p:cNvSpPr/>
              <p:nvPr/>
            </p:nvSpPr>
            <p:spPr>
              <a:xfrm>
                <a:off x="5450290" y="5970467"/>
                <a:ext cx="600080" cy="63300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テキスト ボックス 203"/>
              <p:cNvSpPr txBox="1"/>
              <p:nvPr/>
            </p:nvSpPr>
            <p:spPr>
              <a:xfrm rot="16200000">
                <a:off x="5479554" y="6025356"/>
                <a:ext cx="5437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400" dirty="0"/>
                  <a:t>ALU</a:t>
                </a:r>
                <a:br>
                  <a:rPr lang="en-US" altLang="ja-JP" sz="1400" dirty="0"/>
                </a:br>
                <a:r>
                  <a:rPr lang="ja-JP" altLang="en-US" sz="1400" dirty="0"/>
                  <a:t>制御</a:t>
                </a:r>
                <a:endParaRPr kumimoji="1" lang="ja-JP" altLang="en-US" sz="1400" dirty="0"/>
              </a:p>
            </p:txBody>
          </p:sp>
          <p:cxnSp>
            <p:nvCxnSpPr>
              <p:cNvPr id="205" name="直線矢印コネクタ 204"/>
              <p:cNvCxnSpPr/>
              <p:nvPr/>
            </p:nvCxnSpPr>
            <p:spPr>
              <a:xfrm>
                <a:off x="6266917" y="5101109"/>
                <a:ext cx="0" cy="1177215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矢印コネクタ 205"/>
              <p:cNvCxnSpPr/>
              <p:nvPr/>
            </p:nvCxnSpPr>
            <p:spPr>
              <a:xfrm flipH="1">
                <a:off x="6066224" y="6295679"/>
                <a:ext cx="200693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矢印コネクタ 206"/>
              <p:cNvCxnSpPr/>
              <p:nvPr/>
            </p:nvCxnSpPr>
            <p:spPr>
              <a:xfrm>
                <a:off x="5298223" y="6294281"/>
                <a:ext cx="147427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矢印コネクタ 207"/>
              <p:cNvCxnSpPr/>
              <p:nvPr/>
            </p:nvCxnSpPr>
            <p:spPr>
              <a:xfrm flipV="1">
                <a:off x="5298223" y="6294282"/>
                <a:ext cx="0" cy="28142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矢印コネクタ 208"/>
              <p:cNvCxnSpPr/>
              <p:nvPr/>
            </p:nvCxnSpPr>
            <p:spPr>
              <a:xfrm>
                <a:off x="4892026" y="4223423"/>
                <a:ext cx="976785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矢印コネクタ 209"/>
              <p:cNvCxnSpPr/>
              <p:nvPr/>
            </p:nvCxnSpPr>
            <p:spPr>
              <a:xfrm>
                <a:off x="5641030" y="4928031"/>
                <a:ext cx="23410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台形 210"/>
              <p:cNvSpPr/>
              <p:nvPr/>
            </p:nvSpPr>
            <p:spPr>
              <a:xfrm rot="5400000">
                <a:off x="5250004" y="4872314"/>
                <a:ext cx="678051" cy="125535"/>
              </a:xfrm>
              <a:prstGeom prst="trapezoid">
                <a:avLst>
                  <a:gd name="adj" fmla="val 5277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2" name="直線矢印コネクタ 211"/>
              <p:cNvCxnSpPr/>
              <p:nvPr/>
            </p:nvCxnSpPr>
            <p:spPr>
              <a:xfrm>
                <a:off x="4892026" y="4684130"/>
                <a:ext cx="63423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矢印コネクタ 212"/>
              <p:cNvCxnSpPr/>
              <p:nvPr/>
            </p:nvCxnSpPr>
            <p:spPr>
              <a:xfrm>
                <a:off x="6564197" y="4612298"/>
                <a:ext cx="32440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矢印コネクタ 213"/>
              <p:cNvCxnSpPr/>
              <p:nvPr/>
            </p:nvCxnSpPr>
            <p:spPr>
              <a:xfrm flipV="1">
                <a:off x="5587128" y="3555868"/>
                <a:ext cx="0" cy="1065322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矢印コネクタ 214"/>
              <p:cNvCxnSpPr/>
              <p:nvPr/>
            </p:nvCxnSpPr>
            <p:spPr>
              <a:xfrm flipV="1">
                <a:off x="5699533" y="3429722"/>
                <a:ext cx="0" cy="2524824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台形 215"/>
              <p:cNvSpPr/>
              <p:nvPr/>
            </p:nvSpPr>
            <p:spPr>
              <a:xfrm rot="5400000">
                <a:off x="6612347" y="1927026"/>
                <a:ext cx="678051" cy="125535"/>
              </a:xfrm>
              <a:prstGeom prst="trapezoid">
                <a:avLst>
                  <a:gd name="adj" fmla="val 5277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7" name="直線矢印コネクタ 216"/>
              <p:cNvCxnSpPr/>
              <p:nvPr/>
            </p:nvCxnSpPr>
            <p:spPr>
              <a:xfrm>
                <a:off x="4885414" y="1746780"/>
                <a:ext cx="199915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矢印コネクタ 217"/>
              <p:cNvCxnSpPr/>
              <p:nvPr/>
            </p:nvCxnSpPr>
            <p:spPr>
              <a:xfrm>
                <a:off x="6949376" y="2280507"/>
                <a:ext cx="0" cy="194833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テキスト ボックス 218"/>
              <p:cNvSpPr txBox="1"/>
              <p:nvPr/>
            </p:nvSpPr>
            <p:spPr>
              <a:xfrm>
                <a:off x="5651797" y="3486722"/>
                <a:ext cx="552816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ALUOp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0" name="直線矢印コネクタ 219"/>
              <p:cNvCxnSpPr/>
              <p:nvPr/>
            </p:nvCxnSpPr>
            <p:spPr>
              <a:xfrm>
                <a:off x="4885414" y="6575710"/>
                <a:ext cx="41280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9" name="直線矢印コネクタ 198"/>
            <p:cNvCxnSpPr/>
            <p:nvPr/>
          </p:nvCxnSpPr>
          <p:spPr>
            <a:xfrm flipH="1">
              <a:off x="4892027" y="3429722"/>
              <a:ext cx="807506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矢印コネクタ 199"/>
            <p:cNvCxnSpPr/>
            <p:nvPr/>
          </p:nvCxnSpPr>
          <p:spPr>
            <a:xfrm flipH="1">
              <a:off x="4892028" y="3051284"/>
              <a:ext cx="2122112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グループ化 222"/>
          <p:cNvGrpSpPr/>
          <p:nvPr/>
        </p:nvGrpSpPr>
        <p:grpSpPr>
          <a:xfrm>
            <a:off x="161800" y="1052736"/>
            <a:ext cx="8712484" cy="5336786"/>
            <a:chOff x="161800" y="1382340"/>
            <a:chExt cx="8712484" cy="5336786"/>
          </a:xfrm>
        </p:grpSpPr>
        <p:sp>
          <p:nvSpPr>
            <p:cNvPr id="224" name="台形 223"/>
            <p:cNvSpPr/>
            <p:nvPr/>
          </p:nvSpPr>
          <p:spPr>
            <a:xfrm rot="5400000">
              <a:off x="8293616" y="4311093"/>
              <a:ext cx="678051" cy="125535"/>
            </a:xfrm>
            <a:prstGeom prst="trapezoid">
              <a:avLst>
                <a:gd name="adj" fmla="val 52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5" name="直線矢印コネクタ 224"/>
            <p:cNvCxnSpPr/>
            <p:nvPr/>
          </p:nvCxnSpPr>
          <p:spPr>
            <a:xfrm>
              <a:off x="6875483" y="4152376"/>
              <a:ext cx="169439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矢印コネクタ 225"/>
            <p:cNvCxnSpPr/>
            <p:nvPr/>
          </p:nvCxnSpPr>
          <p:spPr>
            <a:xfrm>
              <a:off x="6884572" y="4145569"/>
              <a:ext cx="0" cy="46672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矢印コネクタ 226"/>
            <p:cNvCxnSpPr/>
            <p:nvPr/>
          </p:nvCxnSpPr>
          <p:spPr>
            <a:xfrm>
              <a:off x="8695409" y="4373860"/>
              <a:ext cx="1788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線矢印コネクタ 227"/>
            <p:cNvCxnSpPr/>
            <p:nvPr/>
          </p:nvCxnSpPr>
          <p:spPr>
            <a:xfrm>
              <a:off x="8874284" y="4373860"/>
              <a:ext cx="0" cy="234526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矢印コネクタ 228"/>
            <p:cNvCxnSpPr/>
            <p:nvPr/>
          </p:nvCxnSpPr>
          <p:spPr>
            <a:xfrm>
              <a:off x="3358628" y="6709540"/>
              <a:ext cx="5515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矢印コネクタ 229"/>
            <p:cNvCxnSpPr/>
            <p:nvPr/>
          </p:nvCxnSpPr>
          <p:spPr>
            <a:xfrm>
              <a:off x="7008066" y="1988323"/>
              <a:ext cx="85265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矢印コネクタ 230"/>
            <p:cNvCxnSpPr/>
            <p:nvPr/>
          </p:nvCxnSpPr>
          <p:spPr>
            <a:xfrm>
              <a:off x="7860721" y="1382340"/>
              <a:ext cx="0" cy="63130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矢印コネクタ 231"/>
            <p:cNvCxnSpPr/>
            <p:nvPr/>
          </p:nvCxnSpPr>
          <p:spPr>
            <a:xfrm>
              <a:off x="161800" y="1400236"/>
              <a:ext cx="770823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矢印コネクタ 232"/>
            <p:cNvCxnSpPr/>
            <p:nvPr/>
          </p:nvCxnSpPr>
          <p:spPr>
            <a:xfrm flipV="1">
              <a:off x="161800" y="1400236"/>
              <a:ext cx="0" cy="309699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矢印コネクタ 233"/>
            <p:cNvCxnSpPr/>
            <p:nvPr/>
          </p:nvCxnSpPr>
          <p:spPr>
            <a:xfrm>
              <a:off x="161800" y="4488928"/>
              <a:ext cx="30749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矢印コネクタ 234"/>
            <p:cNvCxnSpPr/>
            <p:nvPr/>
          </p:nvCxnSpPr>
          <p:spPr>
            <a:xfrm flipV="1">
              <a:off x="8622010" y="3051284"/>
              <a:ext cx="0" cy="1011456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テキスト ボックス 235"/>
            <p:cNvSpPr txBox="1"/>
            <p:nvPr/>
          </p:nvSpPr>
          <p:spPr>
            <a:xfrm>
              <a:off x="8050640" y="2873385"/>
              <a:ext cx="57773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MemtoReg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7" name="直線矢印コネクタ 236"/>
            <p:cNvCxnSpPr/>
            <p:nvPr/>
          </p:nvCxnSpPr>
          <p:spPr>
            <a:xfrm>
              <a:off x="3365301" y="5586640"/>
              <a:ext cx="2341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>
            <a:xfrm>
              <a:off x="3371370" y="5586640"/>
              <a:ext cx="0" cy="11229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矢印コネクタ 238"/>
            <p:cNvCxnSpPr/>
            <p:nvPr/>
          </p:nvCxnSpPr>
          <p:spPr>
            <a:xfrm flipH="1">
              <a:off x="7008066" y="3051284"/>
              <a:ext cx="1613944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正方形/長方形 240"/>
          <p:cNvSpPr/>
          <p:nvPr/>
        </p:nvSpPr>
        <p:spPr>
          <a:xfrm rot="16200000">
            <a:off x="34399" y="4020790"/>
            <a:ext cx="1156591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20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1409711" y="4458045"/>
            <a:ext cx="1045927" cy="28160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a</a:t>
            </a:r>
            <a:r>
              <a:rPr kumimoji="1" lang="en-US" altLang="ja-JP" sz="1050" dirty="0">
                <a:solidFill>
                  <a:schemeClr val="tx1"/>
                </a:solidFill>
              </a:rPr>
              <a:t>dd $t1, $s1, $s2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42" name="テキスト ボックス 241"/>
          <p:cNvSpPr txBox="1"/>
          <p:nvPr/>
        </p:nvSpPr>
        <p:spPr>
          <a:xfrm>
            <a:off x="2752095" y="5618089"/>
            <a:ext cx="545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“add”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2719675" y="4741387"/>
            <a:ext cx="5661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C00000"/>
                </a:solidFill>
              </a:rPr>
              <a:t>“9(t1)”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2713359" y="4074408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C00000"/>
                </a:solidFill>
              </a:rPr>
              <a:t>“18(s2)”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719675" y="384289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C00000"/>
                </a:solidFill>
              </a:rPr>
              <a:t>“17(s1)”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246" name="テキスト ボックス 245"/>
          <p:cNvSpPr txBox="1"/>
          <p:nvPr/>
        </p:nvSpPr>
        <p:spPr>
          <a:xfrm>
            <a:off x="2465031" y="2738838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“ALU”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1082024" y="446697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16</a:t>
            </a:r>
            <a:endParaRPr kumimoji="1" lang="ja-JP" altLang="en-US" sz="1200" dirty="0"/>
          </a:p>
        </p:txBody>
      </p:sp>
      <p:grpSp>
        <p:nvGrpSpPr>
          <p:cNvPr id="254" name="グループ化 253"/>
          <p:cNvGrpSpPr/>
          <p:nvPr/>
        </p:nvGrpSpPr>
        <p:grpSpPr>
          <a:xfrm>
            <a:off x="3551434" y="3757139"/>
            <a:ext cx="1336186" cy="1614845"/>
            <a:chOff x="3551434" y="4086743"/>
            <a:chExt cx="1336186" cy="1614845"/>
          </a:xfrm>
        </p:grpSpPr>
        <p:sp>
          <p:nvSpPr>
            <p:cNvPr id="248" name="正方形/長方形 247"/>
            <p:cNvSpPr/>
            <p:nvPr/>
          </p:nvSpPr>
          <p:spPr>
            <a:xfrm>
              <a:off x="3838122" y="4086743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100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9" name="正方形/長方形 248"/>
            <p:cNvSpPr/>
            <p:nvPr/>
          </p:nvSpPr>
          <p:spPr>
            <a:xfrm>
              <a:off x="3835955" y="4556415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10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3841693" y="5419988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0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51" name="テキスト ボックス 250"/>
            <p:cNvSpPr txBox="1"/>
            <p:nvPr/>
          </p:nvSpPr>
          <p:spPr>
            <a:xfrm>
              <a:off x="3551434" y="4120782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17</a:t>
              </a:r>
              <a:endParaRPr kumimoji="1" lang="ja-JP" altLang="en-US" sz="1050" dirty="0"/>
            </a:p>
          </p:txBody>
        </p:sp>
        <p:sp>
          <p:nvSpPr>
            <p:cNvPr id="252" name="テキスト ボックス 251"/>
            <p:cNvSpPr txBox="1"/>
            <p:nvPr/>
          </p:nvSpPr>
          <p:spPr>
            <a:xfrm>
              <a:off x="3556997" y="4559352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18</a:t>
              </a:r>
              <a:endParaRPr kumimoji="1" lang="ja-JP" altLang="en-US" sz="1050" dirty="0"/>
            </a:p>
          </p:txBody>
        </p:sp>
        <p:sp>
          <p:nvSpPr>
            <p:cNvPr id="253" name="テキスト ボックス 252"/>
            <p:cNvSpPr txBox="1"/>
            <p:nvPr/>
          </p:nvSpPr>
          <p:spPr>
            <a:xfrm>
              <a:off x="3598192" y="5433221"/>
              <a:ext cx="26000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/>
                <a:t>9</a:t>
              </a:r>
              <a:endParaRPr kumimoji="1" lang="ja-JP" altLang="en-US" sz="1050" dirty="0"/>
            </a:p>
          </p:txBody>
        </p:sp>
      </p:grpSp>
      <p:sp>
        <p:nvSpPr>
          <p:cNvPr id="255" name="テキスト ボックス 254"/>
          <p:cNvSpPr txBox="1"/>
          <p:nvPr/>
        </p:nvSpPr>
        <p:spPr>
          <a:xfrm>
            <a:off x="6560745" y="4278183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“110”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56" name="正方形/長方形 255"/>
          <p:cNvSpPr/>
          <p:nvPr/>
        </p:nvSpPr>
        <p:spPr>
          <a:xfrm>
            <a:off x="3847119" y="5088388"/>
            <a:ext cx="1045927" cy="281600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110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2891943" y="517700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“110”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9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241" grpId="0" animBg="1"/>
      <p:bldP spid="138" grpId="0" animBg="1"/>
      <p:bldP spid="242" grpId="0"/>
      <p:bldP spid="243" grpId="0"/>
      <p:bldP spid="244" grpId="0"/>
      <p:bldP spid="245" grpId="0"/>
      <p:bldP spid="246" grpId="0"/>
      <p:bldP spid="247" grpId="0"/>
      <p:bldP spid="255" grpId="0"/>
      <p:bldP spid="256" grpId="0" animBg="1"/>
      <p:bldP spid="2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動作例（</a:t>
            </a:r>
            <a:r>
              <a:rPr lang="ja-JP" altLang="en-US" dirty="0"/>
              <a:t>ロード</a:t>
            </a:r>
            <a:r>
              <a:rPr kumimoji="1" lang="ja-JP" altLang="en-US" dirty="0"/>
              <a:t>命令）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48429"/>
            <a:ext cx="1284016" cy="181110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18144"/>
            <a:ext cx="1159075" cy="29895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PC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96073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台形 9"/>
          <p:cNvSpPr/>
          <p:nvPr/>
        </p:nvSpPr>
        <p:spPr>
          <a:xfrm rot="16200000" flipV="1">
            <a:off x="5601204" y="3910607"/>
            <a:ext cx="1241254" cy="704311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二等辺三角形 10"/>
          <p:cNvSpPr/>
          <p:nvPr/>
        </p:nvSpPr>
        <p:spPr>
          <a:xfrm rot="16200000" flipV="1">
            <a:off x="5886245" y="4141891"/>
            <a:ext cx="162545" cy="1974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6029001" y="408681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36625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台形 14"/>
          <p:cNvSpPr/>
          <p:nvPr/>
        </p:nvSpPr>
        <p:spPr>
          <a:xfrm rot="16200000" flipV="1">
            <a:off x="1497985" y="173212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6200000" flipV="1">
            <a:off x="1698914" y="189515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1663943" y="179638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sp>
        <p:nvSpPr>
          <p:cNvPr id="19" name="台形 18"/>
          <p:cNvSpPr/>
          <p:nvPr/>
        </p:nvSpPr>
        <p:spPr>
          <a:xfrm rot="16200000" flipV="1">
            <a:off x="5988329" y="171141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二等辺三角形 19"/>
          <p:cNvSpPr/>
          <p:nvPr/>
        </p:nvSpPr>
        <p:spPr>
          <a:xfrm rot="16200000" flipV="1">
            <a:off x="6189258" y="187444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6157380" y="17747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768679" y="4167622"/>
            <a:ext cx="64300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422060" y="2198770"/>
            <a:ext cx="25563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2057" y="1727880"/>
            <a:ext cx="64564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35931" y="1727880"/>
            <a:ext cx="0" cy="247848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997185" y="413662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66036" y="20116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007930" y="2489636"/>
            <a:ext cx="600080" cy="9918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 rot="16200000">
            <a:off x="3010453" y="2816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457900" y="4598427"/>
            <a:ext cx="32546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783366" y="3893819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2783366" y="2997489"/>
            <a:ext cx="22537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783366" y="3008763"/>
            <a:ext cx="0" cy="285138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83366" y="4300002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358628" y="4799358"/>
            <a:ext cx="249382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783366" y="4979345"/>
            <a:ext cx="457200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008741" y="4598427"/>
            <a:ext cx="23182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3007930" y="4300002"/>
            <a:ext cx="0" cy="298425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台形 38"/>
          <p:cNvSpPr/>
          <p:nvPr/>
        </p:nvSpPr>
        <p:spPr>
          <a:xfrm rot="5400000">
            <a:off x="2963047" y="4729336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3302072" y="3473784"/>
            <a:ext cx="0" cy="102055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57740" y="3893819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757740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985546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757739" y="4979345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3930722" y="5535098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3959985" y="5589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符号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拡張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783364" y="5868856"/>
            <a:ext cx="1161253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450290" y="5640863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6200000">
            <a:off x="5479554" y="56957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266917" y="4771505"/>
            <a:ext cx="0" cy="1177215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6066224" y="5966075"/>
            <a:ext cx="20069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5298223" y="5964677"/>
            <a:ext cx="14742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3711216" y="6246106"/>
            <a:ext cx="158700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710405" y="5874203"/>
            <a:ext cx="0" cy="371903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8223" y="5964678"/>
            <a:ext cx="0" cy="28142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683698" y="58619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892026" y="3893819"/>
            <a:ext cx="97678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641030" y="4598427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台形 58"/>
          <p:cNvSpPr/>
          <p:nvPr/>
        </p:nvSpPr>
        <p:spPr>
          <a:xfrm rot="5400000">
            <a:off x="5250004" y="4542710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892026" y="4354526"/>
            <a:ext cx="63423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216580" y="4843317"/>
            <a:ext cx="3096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538882" y="5860144"/>
            <a:ext cx="677698" cy="871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206048" y="2182489"/>
            <a:ext cx="0" cy="367765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5099558" y="5131129"/>
            <a:ext cx="220110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99558" y="4354526"/>
            <a:ext cx="0" cy="7766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068864" y="4313539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564197" y="4272851"/>
            <a:ext cx="73883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台形 67"/>
          <p:cNvSpPr/>
          <p:nvPr/>
        </p:nvSpPr>
        <p:spPr>
          <a:xfrm rot="5400000">
            <a:off x="8293616" y="3981489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8351219" y="4282694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875483" y="3822772"/>
            <a:ext cx="169439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884572" y="3815965"/>
            <a:ext cx="0" cy="46672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6855141" y="4235153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8695409" y="4044256"/>
            <a:ext cx="17887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8874284" y="4044256"/>
            <a:ext cx="0" cy="234526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358628" y="6379936"/>
            <a:ext cx="55156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3365301" y="5257036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371370" y="5257036"/>
            <a:ext cx="0" cy="11229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3930722" y="3352408"/>
            <a:ext cx="0" cy="27377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3500992" y="3352408"/>
            <a:ext cx="429730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587128" y="3226264"/>
            <a:ext cx="0" cy="106532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3579733" y="3226264"/>
            <a:ext cx="200739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5699533" y="3100118"/>
            <a:ext cx="0" cy="252482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H="1">
            <a:off x="3608010" y="3100118"/>
            <a:ext cx="209152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7675664" y="2847826"/>
            <a:ext cx="0" cy="128513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>
            <a:off x="3605360" y="2973972"/>
            <a:ext cx="382580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7431162" y="2973972"/>
            <a:ext cx="0" cy="115899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3500992" y="2595534"/>
            <a:ext cx="338761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4632141" y="1694538"/>
            <a:ext cx="154186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183714" y="1960621"/>
            <a:ext cx="245088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634602" y="1417176"/>
            <a:ext cx="0" cy="53372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台形 90"/>
          <p:cNvSpPr/>
          <p:nvPr/>
        </p:nvSpPr>
        <p:spPr>
          <a:xfrm rot="5400000">
            <a:off x="6612347" y="1597422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4627664" y="1417176"/>
            <a:ext cx="22569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6674058" y="1828896"/>
            <a:ext cx="21051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959608" y="2182489"/>
            <a:ext cx="2168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5359528" y="1883171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 rot="16200000">
            <a:off x="5311049" y="1968837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ビット</a:t>
            </a:r>
            <a:b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左シフト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5206048" y="2188227"/>
            <a:ext cx="173119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7008066" y="1658719"/>
            <a:ext cx="85265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7860721" y="1052736"/>
            <a:ext cx="0" cy="6313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161800" y="1070632"/>
            <a:ext cx="770823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161800" y="1070632"/>
            <a:ext cx="0" cy="309699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161800" y="4159324"/>
            <a:ext cx="30749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論理積ゲート 102"/>
          <p:cNvSpPr/>
          <p:nvPr/>
        </p:nvSpPr>
        <p:spPr>
          <a:xfrm rot="16200000">
            <a:off x="6837897" y="2181200"/>
            <a:ext cx="228167" cy="193676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 flipH="1">
            <a:off x="3593065" y="2847826"/>
            <a:ext cx="4082599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6949376" y="1950903"/>
            <a:ext cx="0" cy="194833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6880711" y="2392122"/>
            <a:ext cx="0" cy="20341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7008066" y="2392122"/>
            <a:ext cx="0" cy="157286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>
            <a:off x="6564198" y="3964988"/>
            <a:ext cx="44994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750326" y="4568821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0" name="円/楕円 109"/>
          <p:cNvSpPr/>
          <p:nvPr/>
        </p:nvSpPr>
        <p:spPr>
          <a:xfrm>
            <a:off x="4601956" y="1660190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448737" y="516161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命令メモリ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270393" y="5298560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データメモリ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966915" y="338260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</a:rPr>
              <a:t>レジスタファイル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388562" y="400356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956840" y="441243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257969" y="41399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254711" y="4892463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865680" y="410579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322276" y="369029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326609" y="415332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69022" y="3670685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73403" y="4111859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75314" y="4598427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576145" y="5043327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2994475" y="3597952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41013" y="3321047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59212" y="31967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51797" y="315711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7074602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7437536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59833" y="241784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26237" y="37946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172438" y="480844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8622010" y="2721680"/>
            <a:ext cx="0" cy="101145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>
            <a:off x="3579735" y="2721680"/>
            <a:ext cx="504227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8050640" y="254378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 rot="16200000">
            <a:off x="34072" y="4019087"/>
            <a:ext cx="115718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４</a:t>
            </a:r>
          </a:p>
        </p:txBody>
      </p:sp>
      <p:grpSp>
        <p:nvGrpSpPr>
          <p:cNvPr id="240" name="グループ化 239"/>
          <p:cNvGrpSpPr/>
          <p:nvPr/>
        </p:nvGrpSpPr>
        <p:grpSpPr>
          <a:xfrm>
            <a:off x="773292" y="1561725"/>
            <a:ext cx="1684608" cy="3907665"/>
            <a:chOff x="773292" y="1891329"/>
            <a:chExt cx="1684608" cy="3907665"/>
          </a:xfrm>
        </p:grpSpPr>
        <p:grpSp>
          <p:nvGrpSpPr>
            <p:cNvPr id="147" name="グループ化 146"/>
            <p:cNvGrpSpPr/>
            <p:nvPr/>
          </p:nvGrpSpPr>
          <p:grpSpPr>
            <a:xfrm>
              <a:off x="773292" y="2051017"/>
              <a:ext cx="903724" cy="2478489"/>
              <a:chOff x="773292" y="2051017"/>
              <a:chExt cx="903724" cy="2478489"/>
            </a:xfrm>
          </p:grpSpPr>
          <p:grpSp>
            <p:nvGrpSpPr>
              <p:cNvPr id="143" name="グループ化 142"/>
              <p:cNvGrpSpPr/>
              <p:nvPr/>
            </p:nvGrpSpPr>
            <p:grpSpPr>
              <a:xfrm>
                <a:off x="773292" y="2051017"/>
                <a:ext cx="903724" cy="2478489"/>
                <a:chOff x="915255" y="2209884"/>
                <a:chExt cx="903724" cy="2478489"/>
              </a:xfrm>
            </p:grpSpPr>
            <p:cxnSp>
              <p:nvCxnSpPr>
                <p:cNvPr id="139" name="直線矢印コネクタ 138"/>
                <p:cNvCxnSpPr/>
                <p:nvPr/>
              </p:nvCxnSpPr>
              <p:spPr>
                <a:xfrm>
                  <a:off x="915255" y="4655450"/>
                  <a:ext cx="643003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矢印コネクタ 139"/>
                <p:cNvCxnSpPr/>
                <p:nvPr/>
              </p:nvCxnSpPr>
              <p:spPr>
                <a:xfrm>
                  <a:off x="1173338" y="2216351"/>
                  <a:ext cx="645641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矢印コネクタ 140"/>
                <p:cNvCxnSpPr/>
                <p:nvPr/>
              </p:nvCxnSpPr>
              <p:spPr>
                <a:xfrm flipV="1">
                  <a:off x="1183605" y="2209884"/>
                  <a:ext cx="0" cy="247848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円/楕円 141"/>
                <p:cNvSpPr/>
                <p:nvPr/>
              </p:nvSpPr>
              <p:spPr>
                <a:xfrm>
                  <a:off x="1149585" y="4618629"/>
                  <a:ext cx="69743" cy="697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6" name="グループ化 145"/>
              <p:cNvGrpSpPr/>
              <p:nvPr/>
            </p:nvGrpSpPr>
            <p:grpSpPr>
              <a:xfrm>
                <a:off x="1165354" y="2341247"/>
                <a:ext cx="511662" cy="369332"/>
                <a:chOff x="1146154" y="2932707"/>
                <a:chExt cx="511662" cy="369332"/>
              </a:xfrm>
            </p:grpSpPr>
            <p:cxnSp>
              <p:nvCxnSpPr>
                <p:cNvPr id="144" name="直線矢印コネクタ 143"/>
                <p:cNvCxnSpPr/>
                <p:nvPr/>
              </p:nvCxnSpPr>
              <p:spPr>
                <a:xfrm>
                  <a:off x="1402178" y="3119834"/>
                  <a:ext cx="25563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テキスト ボックス 144"/>
                <p:cNvSpPr txBox="1"/>
                <p:nvPr/>
              </p:nvSpPr>
              <p:spPr>
                <a:xfrm>
                  <a:off x="1146154" y="2932707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/>
                    <a:t>4</a:t>
                  </a:r>
                  <a:endParaRPr kumimoji="1" lang="ja-JP" altLang="en-US" dirty="0"/>
                </a:p>
              </p:txBody>
            </p:sp>
          </p:grpSp>
        </p:grpSp>
        <p:grpSp>
          <p:nvGrpSpPr>
            <p:cNvPr id="152" name="グループ化 151"/>
            <p:cNvGrpSpPr/>
            <p:nvPr/>
          </p:nvGrpSpPr>
          <p:grpSpPr>
            <a:xfrm>
              <a:off x="1695441" y="1891329"/>
              <a:ext cx="497089" cy="874979"/>
              <a:chOff x="1839025" y="2024874"/>
              <a:chExt cx="497089" cy="874979"/>
            </a:xfrm>
          </p:grpSpPr>
          <p:grpSp>
            <p:nvGrpSpPr>
              <p:cNvPr id="148" name="グループ化 147"/>
              <p:cNvGrpSpPr/>
              <p:nvPr/>
            </p:nvGrpSpPr>
            <p:grpSpPr>
              <a:xfrm rot="16200000">
                <a:off x="1650080" y="2213819"/>
                <a:ext cx="874979" cy="497089"/>
                <a:chOff x="1943382" y="4001244"/>
                <a:chExt cx="1983752" cy="803933"/>
              </a:xfrm>
            </p:grpSpPr>
            <p:sp>
              <p:nvSpPr>
                <p:cNvPr id="149" name="台形 148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二等辺三角形 149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テキスト ボックス 150"/>
              <p:cNvSpPr txBox="1"/>
              <p:nvPr/>
            </p:nvSpPr>
            <p:spPr>
              <a:xfrm rot="16200000">
                <a:off x="1816343" y="2278389"/>
                <a:ext cx="6109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solidFill>
                      <a:schemeClr val="bg1"/>
                    </a:solidFill>
                  </a:rPr>
                  <a:t>加算</a:t>
                </a: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1409712" y="4325677"/>
              <a:ext cx="1048188" cy="1473317"/>
              <a:chOff x="1562112" y="4478077"/>
              <a:chExt cx="1048188" cy="1473317"/>
            </a:xfrm>
          </p:grpSpPr>
          <p:sp>
            <p:nvSpPr>
              <p:cNvPr id="153" name="正方形/長方形 152"/>
              <p:cNvSpPr/>
              <p:nvPr/>
            </p:nvSpPr>
            <p:spPr>
              <a:xfrm>
                <a:off x="1562112" y="4478077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1601137" y="5643617"/>
                <a:ext cx="9701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命令メモリ</a:t>
                </a:r>
              </a:p>
            </p:txBody>
          </p:sp>
        </p:grpSp>
      </p:grpSp>
      <p:grpSp>
        <p:nvGrpSpPr>
          <p:cNvPr id="223" name="グループ化 222"/>
          <p:cNvGrpSpPr/>
          <p:nvPr/>
        </p:nvGrpSpPr>
        <p:grpSpPr>
          <a:xfrm>
            <a:off x="161800" y="1052736"/>
            <a:ext cx="8712484" cy="5336786"/>
            <a:chOff x="161800" y="1382340"/>
            <a:chExt cx="8712484" cy="5336786"/>
          </a:xfrm>
        </p:grpSpPr>
        <p:sp>
          <p:nvSpPr>
            <p:cNvPr id="224" name="台形 223"/>
            <p:cNvSpPr/>
            <p:nvPr/>
          </p:nvSpPr>
          <p:spPr>
            <a:xfrm rot="5400000">
              <a:off x="8293616" y="4311093"/>
              <a:ext cx="678051" cy="125535"/>
            </a:xfrm>
            <a:prstGeom prst="trapezoid">
              <a:avLst>
                <a:gd name="adj" fmla="val 52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5" name="直線矢印コネクタ 224"/>
            <p:cNvCxnSpPr/>
            <p:nvPr/>
          </p:nvCxnSpPr>
          <p:spPr>
            <a:xfrm>
              <a:off x="8351219" y="4612298"/>
              <a:ext cx="21865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矢印コネクタ 226"/>
            <p:cNvCxnSpPr/>
            <p:nvPr/>
          </p:nvCxnSpPr>
          <p:spPr>
            <a:xfrm>
              <a:off x="8695409" y="4373860"/>
              <a:ext cx="1788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線矢印コネクタ 227"/>
            <p:cNvCxnSpPr/>
            <p:nvPr/>
          </p:nvCxnSpPr>
          <p:spPr>
            <a:xfrm>
              <a:off x="8874284" y="4373860"/>
              <a:ext cx="0" cy="234526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矢印コネクタ 228"/>
            <p:cNvCxnSpPr/>
            <p:nvPr/>
          </p:nvCxnSpPr>
          <p:spPr>
            <a:xfrm>
              <a:off x="3358628" y="6709540"/>
              <a:ext cx="5515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矢印コネクタ 229"/>
            <p:cNvCxnSpPr/>
            <p:nvPr/>
          </p:nvCxnSpPr>
          <p:spPr>
            <a:xfrm>
              <a:off x="7008066" y="1988323"/>
              <a:ext cx="85265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矢印コネクタ 230"/>
            <p:cNvCxnSpPr/>
            <p:nvPr/>
          </p:nvCxnSpPr>
          <p:spPr>
            <a:xfrm>
              <a:off x="7860721" y="1382340"/>
              <a:ext cx="0" cy="63130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矢印コネクタ 231"/>
            <p:cNvCxnSpPr/>
            <p:nvPr/>
          </p:nvCxnSpPr>
          <p:spPr>
            <a:xfrm>
              <a:off x="161800" y="1400236"/>
              <a:ext cx="770823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矢印コネクタ 232"/>
            <p:cNvCxnSpPr/>
            <p:nvPr/>
          </p:nvCxnSpPr>
          <p:spPr>
            <a:xfrm flipV="1">
              <a:off x="161800" y="1400236"/>
              <a:ext cx="0" cy="309699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矢印コネクタ 233"/>
            <p:cNvCxnSpPr/>
            <p:nvPr/>
          </p:nvCxnSpPr>
          <p:spPr>
            <a:xfrm>
              <a:off x="161800" y="4488928"/>
              <a:ext cx="30749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矢印コネクタ 234"/>
            <p:cNvCxnSpPr/>
            <p:nvPr/>
          </p:nvCxnSpPr>
          <p:spPr>
            <a:xfrm flipV="1">
              <a:off x="8622010" y="3051284"/>
              <a:ext cx="0" cy="1011456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テキスト ボックス 235"/>
            <p:cNvSpPr txBox="1"/>
            <p:nvPr/>
          </p:nvSpPr>
          <p:spPr>
            <a:xfrm>
              <a:off x="8050640" y="2873385"/>
              <a:ext cx="57773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MemtoReg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7" name="直線矢印コネクタ 236"/>
            <p:cNvCxnSpPr/>
            <p:nvPr/>
          </p:nvCxnSpPr>
          <p:spPr>
            <a:xfrm>
              <a:off x="3365301" y="5586640"/>
              <a:ext cx="2341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>
            <a:xfrm>
              <a:off x="3371370" y="5586640"/>
              <a:ext cx="0" cy="11229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矢印コネクタ 238"/>
            <p:cNvCxnSpPr/>
            <p:nvPr/>
          </p:nvCxnSpPr>
          <p:spPr>
            <a:xfrm flipH="1">
              <a:off x="8381595" y="3051284"/>
              <a:ext cx="240416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正方形/長方形 240"/>
          <p:cNvSpPr/>
          <p:nvPr/>
        </p:nvSpPr>
        <p:spPr>
          <a:xfrm rot="16200000">
            <a:off x="32427" y="4018846"/>
            <a:ext cx="116047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８</a:t>
            </a:r>
          </a:p>
        </p:txBody>
      </p:sp>
      <p:sp>
        <p:nvSpPr>
          <p:cNvPr id="138" name="正方形/長方形 137"/>
          <p:cNvSpPr/>
          <p:nvPr/>
        </p:nvSpPr>
        <p:spPr>
          <a:xfrm>
            <a:off x="1409711" y="4457627"/>
            <a:ext cx="1045927" cy="28160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 err="1">
                <a:solidFill>
                  <a:schemeClr val="tx1"/>
                </a:solidFill>
              </a:rPr>
              <a:t>lw</a:t>
            </a:r>
            <a:r>
              <a:rPr lang="en-US" altLang="ja-JP" sz="1050" dirty="0">
                <a:solidFill>
                  <a:schemeClr val="tx1"/>
                </a:solidFill>
              </a:rPr>
              <a:t> $s2, 4($t0)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262" name="グループ化 261"/>
          <p:cNvGrpSpPr/>
          <p:nvPr/>
        </p:nvGrpSpPr>
        <p:grpSpPr>
          <a:xfrm>
            <a:off x="2183714" y="1417176"/>
            <a:ext cx="3016231" cy="4750922"/>
            <a:chOff x="2183714" y="1746780"/>
            <a:chExt cx="3016231" cy="4750922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2183714" y="1746780"/>
              <a:ext cx="3016231" cy="4451680"/>
              <a:chOff x="2183714" y="1746780"/>
              <a:chExt cx="3016231" cy="4451680"/>
            </a:xfrm>
          </p:grpSpPr>
          <p:cxnSp>
            <p:nvCxnSpPr>
              <p:cNvPr id="159" name="直線矢印コネクタ 158"/>
              <p:cNvCxnSpPr/>
              <p:nvPr/>
            </p:nvCxnSpPr>
            <p:spPr>
              <a:xfrm flipH="1">
                <a:off x="3608011" y="3429722"/>
                <a:ext cx="1284015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直線矢印コネクタ 159"/>
              <p:cNvCxnSpPr/>
              <p:nvPr/>
            </p:nvCxnSpPr>
            <p:spPr>
              <a:xfrm flipH="1">
                <a:off x="3579736" y="3051284"/>
                <a:ext cx="1305678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正方形/長方形 160"/>
              <p:cNvSpPr/>
              <p:nvPr/>
            </p:nvSpPr>
            <p:spPr>
              <a:xfrm>
                <a:off x="3608010" y="3978033"/>
                <a:ext cx="1284016" cy="1811109"/>
              </a:xfrm>
              <a:prstGeom prst="rect">
                <a:avLst/>
              </a:prstGeom>
              <a:solidFill>
                <a:srgbClr val="00FF99"/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円/楕円 161"/>
              <p:cNvSpPr/>
              <p:nvPr/>
            </p:nvSpPr>
            <p:spPr>
              <a:xfrm>
                <a:off x="3007930" y="2819240"/>
                <a:ext cx="600080" cy="991892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テキスト ボックス 162"/>
              <p:cNvSpPr txBox="1"/>
              <p:nvPr/>
            </p:nvSpPr>
            <p:spPr>
              <a:xfrm rot="16200000">
                <a:off x="3010453" y="3145908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600" dirty="0"/>
                  <a:t>制御</a:t>
                </a:r>
                <a:endParaRPr kumimoji="1" lang="ja-JP" altLang="en-US" sz="1600" dirty="0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>
                <a:off x="2457900" y="4928031"/>
                <a:ext cx="32546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矢印コネクタ 164"/>
              <p:cNvCxnSpPr/>
              <p:nvPr/>
            </p:nvCxnSpPr>
            <p:spPr>
              <a:xfrm>
                <a:off x="2783366" y="4223423"/>
                <a:ext cx="82464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矢印コネクタ 165"/>
              <p:cNvCxnSpPr/>
              <p:nvPr/>
            </p:nvCxnSpPr>
            <p:spPr>
              <a:xfrm>
                <a:off x="2783366" y="3327093"/>
                <a:ext cx="22537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矢印コネクタ 166"/>
              <p:cNvCxnSpPr/>
              <p:nvPr/>
            </p:nvCxnSpPr>
            <p:spPr>
              <a:xfrm>
                <a:off x="2783366" y="3338367"/>
                <a:ext cx="0" cy="285138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2789371" y="4630884"/>
                <a:ext cx="207367" cy="48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矢印コネクタ 168"/>
              <p:cNvCxnSpPr/>
              <p:nvPr/>
            </p:nvCxnSpPr>
            <p:spPr>
              <a:xfrm>
                <a:off x="3358628" y="5128962"/>
                <a:ext cx="24938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台形 170"/>
              <p:cNvSpPr/>
              <p:nvPr/>
            </p:nvSpPr>
            <p:spPr>
              <a:xfrm rot="5400000">
                <a:off x="2963047" y="5058940"/>
                <a:ext cx="678051" cy="125535"/>
              </a:xfrm>
              <a:prstGeom prst="trapezoid">
                <a:avLst>
                  <a:gd name="adj" fmla="val 5277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2" name="直線矢印コネクタ 171"/>
              <p:cNvCxnSpPr/>
              <p:nvPr/>
            </p:nvCxnSpPr>
            <p:spPr>
              <a:xfrm flipV="1">
                <a:off x="3302072" y="3803388"/>
                <a:ext cx="0" cy="1020554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>
                <a:off x="2757740" y="4223423"/>
                <a:ext cx="51251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>
                <a:off x="2757740" y="4628812"/>
                <a:ext cx="51251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矢印コネクタ 175"/>
              <p:cNvCxnSpPr/>
              <p:nvPr/>
            </p:nvCxnSpPr>
            <p:spPr>
              <a:xfrm>
                <a:off x="2789371" y="6198460"/>
                <a:ext cx="114135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矢印コネクタ 178"/>
              <p:cNvCxnSpPr/>
              <p:nvPr/>
            </p:nvCxnSpPr>
            <p:spPr>
              <a:xfrm flipV="1">
                <a:off x="3930722" y="3682012"/>
                <a:ext cx="0" cy="273776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矢印コネクタ 179"/>
              <p:cNvCxnSpPr/>
              <p:nvPr/>
            </p:nvCxnSpPr>
            <p:spPr>
              <a:xfrm flipH="1">
                <a:off x="3500992" y="3682012"/>
                <a:ext cx="429730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矢印コネクタ 180"/>
              <p:cNvCxnSpPr/>
              <p:nvPr/>
            </p:nvCxnSpPr>
            <p:spPr>
              <a:xfrm>
                <a:off x="2183714" y="2290225"/>
                <a:ext cx="245088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矢印コネクタ 181"/>
              <p:cNvCxnSpPr/>
              <p:nvPr/>
            </p:nvCxnSpPr>
            <p:spPr>
              <a:xfrm>
                <a:off x="4634602" y="1746780"/>
                <a:ext cx="0" cy="53372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円/楕円 182"/>
              <p:cNvSpPr/>
              <p:nvPr/>
            </p:nvSpPr>
            <p:spPr>
              <a:xfrm>
                <a:off x="2750326" y="4898425"/>
                <a:ext cx="69743" cy="697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テキスト ボックス 183"/>
              <p:cNvSpPr txBox="1"/>
              <p:nvPr/>
            </p:nvSpPr>
            <p:spPr>
              <a:xfrm>
                <a:off x="3966915" y="3712206"/>
                <a:ext cx="12330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/>
                  <a:t>レジスタファイル</a:t>
                </a:r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 rot="16200000">
                <a:off x="2994475" y="3927556"/>
                <a:ext cx="449162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RegDst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2" name="テキスト ボックス 191"/>
              <p:cNvSpPr txBox="1"/>
              <p:nvPr/>
            </p:nvSpPr>
            <p:spPr>
              <a:xfrm>
                <a:off x="3441013" y="3650651"/>
                <a:ext cx="52610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RegWrite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3" name="テキスト ボックス 192"/>
              <p:cNvSpPr txBox="1"/>
              <p:nvPr/>
            </p:nvSpPr>
            <p:spPr>
              <a:xfrm>
                <a:off x="3959212" y="3526377"/>
                <a:ext cx="47320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ALUSrc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4" name="直線矢印コネクタ 193"/>
              <p:cNvCxnSpPr/>
              <p:nvPr/>
            </p:nvCxnSpPr>
            <p:spPr>
              <a:xfrm>
                <a:off x="4634602" y="1746948"/>
                <a:ext cx="25742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矢印コネクタ 194"/>
              <p:cNvCxnSpPr/>
              <p:nvPr/>
            </p:nvCxnSpPr>
            <p:spPr>
              <a:xfrm flipH="1">
                <a:off x="3579736" y="3555868"/>
                <a:ext cx="1312290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2" name="テキスト ボックス 241"/>
            <p:cNvSpPr txBox="1"/>
            <p:nvPr/>
          </p:nvSpPr>
          <p:spPr>
            <a:xfrm>
              <a:off x="2789371" y="5947693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“4”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244" name="テキスト ボックス 243"/>
            <p:cNvSpPr txBox="1"/>
            <p:nvPr/>
          </p:nvSpPr>
          <p:spPr>
            <a:xfrm>
              <a:off x="2721875" y="4393164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C00000"/>
                  </a:solidFill>
                </a:rPr>
                <a:t>“18(s2)”</a:t>
              </a:r>
              <a:endParaRPr kumimoji="1" lang="ja-JP" altLang="en-US" sz="1050" dirty="0">
                <a:solidFill>
                  <a:srgbClr val="C00000"/>
                </a:solidFill>
              </a:endParaRPr>
            </a:p>
          </p:txBody>
        </p:sp>
        <p:sp>
          <p:nvSpPr>
            <p:cNvPr id="245" name="テキスト ボックス 244"/>
            <p:cNvSpPr txBox="1"/>
            <p:nvPr/>
          </p:nvSpPr>
          <p:spPr>
            <a:xfrm>
              <a:off x="2720114" y="3974531"/>
              <a:ext cx="5661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C00000"/>
                  </a:solidFill>
                </a:rPr>
                <a:t>“8(t0)”</a:t>
              </a:r>
              <a:endParaRPr kumimoji="1" lang="ja-JP" altLang="en-US" sz="1050" dirty="0">
                <a:solidFill>
                  <a:srgbClr val="C00000"/>
                </a:solidFill>
              </a:endParaRPr>
            </a:p>
          </p:txBody>
        </p:sp>
        <p:sp>
          <p:nvSpPr>
            <p:cNvPr id="246" name="テキスト ボックス 245"/>
            <p:cNvSpPr txBox="1"/>
            <p:nvPr/>
          </p:nvSpPr>
          <p:spPr>
            <a:xfrm>
              <a:off x="2550492" y="3068442"/>
              <a:ext cx="431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</a:t>
              </a:r>
              <a:r>
                <a:rPr kumimoji="1" lang="en-US" altLang="ja-JP" sz="1200" dirty="0" err="1">
                  <a:solidFill>
                    <a:srgbClr val="C00000"/>
                  </a:solidFill>
                </a:rPr>
                <a:t>lw</a:t>
              </a:r>
              <a:r>
                <a:rPr kumimoji="1" lang="en-US" altLang="ja-JP" sz="1200" dirty="0">
                  <a:solidFill>
                    <a:srgbClr val="C00000"/>
                  </a:solidFill>
                </a:rPr>
                <a:t>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3007930" y="4620481"/>
              <a:ext cx="232636" cy="329302"/>
              <a:chOff x="3160330" y="4782007"/>
              <a:chExt cx="232636" cy="329302"/>
            </a:xfrm>
          </p:grpSpPr>
          <p:cxnSp>
            <p:nvCxnSpPr>
              <p:cNvPr id="247" name="直線矢印コネクタ 246"/>
              <p:cNvCxnSpPr/>
              <p:nvPr/>
            </p:nvCxnSpPr>
            <p:spPr>
              <a:xfrm>
                <a:off x="3161141" y="5089557"/>
                <a:ext cx="2318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矢印コネクタ 247"/>
              <p:cNvCxnSpPr/>
              <p:nvPr/>
            </p:nvCxnSpPr>
            <p:spPr>
              <a:xfrm flipV="1">
                <a:off x="3160330" y="4782007"/>
                <a:ext cx="0" cy="32930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0" name="円/楕円 249"/>
            <p:cNvSpPr/>
            <p:nvPr/>
          </p:nvSpPr>
          <p:spPr>
            <a:xfrm>
              <a:off x="3931977" y="5864702"/>
              <a:ext cx="600080" cy="633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テキスト ボックス 250"/>
            <p:cNvSpPr txBox="1"/>
            <p:nvPr/>
          </p:nvSpPr>
          <p:spPr>
            <a:xfrm rot="16200000">
              <a:off x="3961240" y="5919591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/>
                <a:t>符号</a:t>
              </a:r>
              <a:br>
                <a:rPr lang="en-US" altLang="ja-JP" sz="1400" dirty="0"/>
              </a:br>
              <a:r>
                <a:rPr lang="ja-JP" altLang="en-US" sz="1400" dirty="0"/>
                <a:t>拡張</a:t>
              </a:r>
              <a:endParaRPr kumimoji="1" lang="ja-JP" altLang="en-US" sz="1400" dirty="0"/>
            </a:p>
          </p:txBody>
        </p:sp>
        <p:cxnSp>
          <p:nvCxnSpPr>
            <p:cNvPr id="252" name="直線矢印コネクタ 251"/>
            <p:cNvCxnSpPr/>
            <p:nvPr/>
          </p:nvCxnSpPr>
          <p:spPr>
            <a:xfrm flipH="1">
              <a:off x="3614526" y="3303576"/>
              <a:ext cx="1277502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グループ化 267"/>
          <p:cNvGrpSpPr/>
          <p:nvPr/>
        </p:nvGrpSpPr>
        <p:grpSpPr>
          <a:xfrm>
            <a:off x="4543310" y="1321164"/>
            <a:ext cx="2470830" cy="4952699"/>
            <a:chOff x="4543310" y="1650768"/>
            <a:chExt cx="2470830" cy="4952699"/>
          </a:xfrm>
        </p:grpSpPr>
        <p:grpSp>
          <p:nvGrpSpPr>
            <p:cNvPr id="196" name="グループ化 195"/>
            <p:cNvGrpSpPr/>
            <p:nvPr/>
          </p:nvGrpSpPr>
          <p:grpSpPr>
            <a:xfrm>
              <a:off x="4885414" y="1650768"/>
              <a:ext cx="2128726" cy="4952699"/>
              <a:chOff x="4885414" y="1650768"/>
              <a:chExt cx="2128726" cy="4952699"/>
            </a:xfrm>
          </p:grpSpPr>
          <p:cxnSp>
            <p:nvCxnSpPr>
              <p:cNvPr id="197" name="直線矢印コネクタ 196"/>
              <p:cNvCxnSpPr/>
              <p:nvPr/>
            </p:nvCxnSpPr>
            <p:spPr>
              <a:xfrm flipH="1">
                <a:off x="4892026" y="3555868"/>
                <a:ext cx="695104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8" name="グループ化 197"/>
              <p:cNvGrpSpPr/>
              <p:nvPr/>
            </p:nvGrpSpPr>
            <p:grpSpPr>
              <a:xfrm>
                <a:off x="4885414" y="1650768"/>
                <a:ext cx="2128726" cy="4952699"/>
                <a:chOff x="4885414" y="1650768"/>
                <a:chExt cx="2128726" cy="4952699"/>
              </a:xfrm>
            </p:grpSpPr>
            <p:grpSp>
              <p:nvGrpSpPr>
                <p:cNvPr id="201" name="グループ化 200"/>
                <p:cNvGrpSpPr/>
                <p:nvPr/>
              </p:nvGrpSpPr>
              <p:grpSpPr>
                <a:xfrm rot="16200000">
                  <a:off x="5600772" y="4239779"/>
                  <a:ext cx="1241254" cy="705176"/>
                  <a:chOff x="1943382" y="4001244"/>
                  <a:chExt cx="1983752" cy="803933"/>
                </a:xfrm>
              </p:grpSpPr>
              <p:sp>
                <p:nvSpPr>
                  <p:cNvPr id="221" name="台形 220"/>
                  <p:cNvSpPr/>
                  <p:nvPr/>
                </p:nvSpPr>
                <p:spPr>
                  <a:xfrm flipV="1">
                    <a:off x="1943382" y="4002230"/>
                    <a:ext cx="1983752" cy="802947"/>
                  </a:xfrm>
                  <a:prstGeom prst="trapezoid">
                    <a:avLst/>
                  </a:prstGeom>
                  <a:solidFill>
                    <a:srgbClr val="6699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22" name="二等辺三角形 221"/>
                  <p:cNvSpPr/>
                  <p:nvPr/>
                </p:nvSpPr>
                <p:spPr>
                  <a:xfrm flipV="1">
                    <a:off x="2840795" y="4001244"/>
                    <a:ext cx="259777" cy="225059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02" name="テキスト ボックス 201"/>
                <p:cNvSpPr txBox="1"/>
                <p:nvPr/>
              </p:nvSpPr>
              <p:spPr>
                <a:xfrm rot="16200000">
                  <a:off x="6029001" y="4416421"/>
                  <a:ext cx="58221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600" dirty="0">
                      <a:solidFill>
                        <a:schemeClr val="bg1"/>
                      </a:solidFill>
                    </a:rPr>
                    <a:t>ALU</a:t>
                  </a:r>
                  <a:endParaRPr kumimoji="1" lang="ja-JP" altLang="en-US" sz="1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3" name="円/楕円 202"/>
                <p:cNvSpPr/>
                <p:nvPr/>
              </p:nvSpPr>
              <p:spPr>
                <a:xfrm>
                  <a:off x="5450290" y="5970467"/>
                  <a:ext cx="600080" cy="633000"/>
                </a:xfrm>
                <a:prstGeom prst="ellips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" name="テキスト ボックス 203"/>
                <p:cNvSpPr txBox="1"/>
                <p:nvPr/>
              </p:nvSpPr>
              <p:spPr>
                <a:xfrm rot="16200000">
                  <a:off x="5479554" y="6025356"/>
                  <a:ext cx="5437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400" dirty="0"/>
                    <a:t>ALU</a:t>
                  </a:r>
                  <a:br>
                    <a:rPr lang="en-US" altLang="ja-JP" sz="1400" dirty="0"/>
                  </a:br>
                  <a:r>
                    <a:rPr lang="ja-JP" altLang="en-US" sz="1400" dirty="0"/>
                    <a:t>制御</a:t>
                  </a:r>
                  <a:endParaRPr kumimoji="1" lang="ja-JP" altLang="en-US" sz="1400" dirty="0"/>
                </a:p>
              </p:txBody>
            </p:sp>
            <p:cxnSp>
              <p:nvCxnSpPr>
                <p:cNvPr id="205" name="直線矢印コネクタ 204"/>
                <p:cNvCxnSpPr/>
                <p:nvPr/>
              </p:nvCxnSpPr>
              <p:spPr>
                <a:xfrm>
                  <a:off x="6266917" y="5101109"/>
                  <a:ext cx="0" cy="1177215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線矢印コネクタ 205"/>
                <p:cNvCxnSpPr/>
                <p:nvPr/>
              </p:nvCxnSpPr>
              <p:spPr>
                <a:xfrm flipH="1">
                  <a:off x="6066224" y="6295679"/>
                  <a:ext cx="200693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矢印コネクタ 208"/>
                <p:cNvCxnSpPr/>
                <p:nvPr/>
              </p:nvCxnSpPr>
              <p:spPr>
                <a:xfrm>
                  <a:off x="4892026" y="4223423"/>
                  <a:ext cx="97678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矢印コネクタ 209"/>
                <p:cNvCxnSpPr/>
                <p:nvPr/>
              </p:nvCxnSpPr>
              <p:spPr>
                <a:xfrm>
                  <a:off x="5641030" y="4928031"/>
                  <a:ext cx="23410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1" name="台形 210"/>
                <p:cNvSpPr/>
                <p:nvPr/>
              </p:nvSpPr>
              <p:spPr>
                <a:xfrm rot="5400000">
                  <a:off x="5250004" y="4872314"/>
                  <a:ext cx="678051" cy="125535"/>
                </a:xfrm>
                <a:prstGeom prst="trapezoid">
                  <a:avLst>
                    <a:gd name="adj" fmla="val 52778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14" name="直線矢印コネクタ 213"/>
                <p:cNvCxnSpPr/>
                <p:nvPr/>
              </p:nvCxnSpPr>
              <p:spPr>
                <a:xfrm flipV="1">
                  <a:off x="5587128" y="3555868"/>
                  <a:ext cx="0" cy="1065322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直線矢印コネクタ 214"/>
                <p:cNvCxnSpPr/>
                <p:nvPr/>
              </p:nvCxnSpPr>
              <p:spPr>
                <a:xfrm flipV="1">
                  <a:off x="5699533" y="3429722"/>
                  <a:ext cx="0" cy="2524824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6" name="台形 215"/>
                <p:cNvSpPr/>
                <p:nvPr/>
              </p:nvSpPr>
              <p:spPr>
                <a:xfrm rot="5400000">
                  <a:off x="6612347" y="1927026"/>
                  <a:ext cx="678051" cy="125535"/>
                </a:xfrm>
                <a:prstGeom prst="trapezoid">
                  <a:avLst>
                    <a:gd name="adj" fmla="val 52778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17" name="直線矢印コネクタ 216"/>
                <p:cNvCxnSpPr/>
                <p:nvPr/>
              </p:nvCxnSpPr>
              <p:spPr>
                <a:xfrm>
                  <a:off x="4885414" y="1746780"/>
                  <a:ext cx="199915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直線矢印コネクタ 217"/>
                <p:cNvCxnSpPr/>
                <p:nvPr/>
              </p:nvCxnSpPr>
              <p:spPr>
                <a:xfrm>
                  <a:off x="6949376" y="2280507"/>
                  <a:ext cx="0" cy="194833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9" name="テキスト ボックス 218"/>
                <p:cNvSpPr txBox="1"/>
                <p:nvPr/>
              </p:nvSpPr>
              <p:spPr>
                <a:xfrm>
                  <a:off x="5651797" y="3486722"/>
                  <a:ext cx="552816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700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ALUOp</a:t>
                  </a:r>
                  <a:endParaRPr kumimoji="1" lang="ja-JP" altLang="en-US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99" name="直線矢印コネクタ 198"/>
              <p:cNvCxnSpPr/>
              <p:nvPr/>
            </p:nvCxnSpPr>
            <p:spPr>
              <a:xfrm flipH="1">
                <a:off x="4892027" y="3429722"/>
                <a:ext cx="807506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矢印コネクタ 199"/>
              <p:cNvCxnSpPr/>
              <p:nvPr/>
            </p:nvCxnSpPr>
            <p:spPr>
              <a:xfrm flipH="1">
                <a:off x="4892028" y="3051284"/>
                <a:ext cx="2122112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直線矢印コネクタ 253"/>
            <p:cNvCxnSpPr/>
            <p:nvPr/>
          </p:nvCxnSpPr>
          <p:spPr>
            <a:xfrm flipH="1">
              <a:off x="4892026" y="3303576"/>
              <a:ext cx="2116040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矢印コネクタ 262"/>
            <p:cNvCxnSpPr/>
            <p:nvPr/>
          </p:nvCxnSpPr>
          <p:spPr>
            <a:xfrm>
              <a:off x="5221008" y="5174685"/>
              <a:ext cx="3096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矢印コネクタ 263"/>
            <p:cNvCxnSpPr/>
            <p:nvPr/>
          </p:nvCxnSpPr>
          <p:spPr>
            <a:xfrm>
              <a:off x="4543310" y="6191512"/>
              <a:ext cx="677698" cy="871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矢印コネクタ 264"/>
            <p:cNvCxnSpPr/>
            <p:nvPr/>
          </p:nvCxnSpPr>
          <p:spPr>
            <a:xfrm>
              <a:off x="5210476" y="5156150"/>
              <a:ext cx="0" cy="106854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1" name="グループ化 280"/>
          <p:cNvGrpSpPr/>
          <p:nvPr/>
        </p:nvGrpSpPr>
        <p:grpSpPr>
          <a:xfrm>
            <a:off x="6565356" y="2721680"/>
            <a:ext cx="1817398" cy="2878986"/>
            <a:chOff x="6565356" y="3051284"/>
            <a:chExt cx="1817398" cy="2878986"/>
          </a:xfrm>
        </p:grpSpPr>
        <p:cxnSp>
          <p:nvCxnSpPr>
            <p:cNvPr id="257" name="直線矢印コネクタ 256"/>
            <p:cNvCxnSpPr/>
            <p:nvPr/>
          </p:nvCxnSpPr>
          <p:spPr>
            <a:xfrm flipH="1">
              <a:off x="7008066" y="3303576"/>
              <a:ext cx="430745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矢印コネクタ 258"/>
            <p:cNvCxnSpPr/>
            <p:nvPr/>
          </p:nvCxnSpPr>
          <p:spPr>
            <a:xfrm flipV="1">
              <a:off x="7430231" y="3304775"/>
              <a:ext cx="0" cy="1161454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テキスト ボックス 260"/>
            <p:cNvSpPr txBox="1"/>
            <p:nvPr/>
          </p:nvSpPr>
          <p:spPr>
            <a:xfrm rot="16200000">
              <a:off x="7074602" y="3414494"/>
              <a:ext cx="57773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MemRead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6" name="グループ化 275"/>
            <p:cNvGrpSpPr/>
            <p:nvPr/>
          </p:nvGrpSpPr>
          <p:grpSpPr>
            <a:xfrm>
              <a:off x="6565356" y="4460558"/>
              <a:ext cx="1817398" cy="1469712"/>
              <a:chOff x="6716597" y="4618629"/>
              <a:chExt cx="1817398" cy="1469712"/>
            </a:xfrm>
          </p:grpSpPr>
          <p:sp>
            <p:nvSpPr>
              <p:cNvPr id="270" name="正方形/長方形 269"/>
              <p:cNvSpPr/>
              <p:nvPr/>
            </p:nvSpPr>
            <p:spPr>
              <a:xfrm>
                <a:off x="7455431" y="4618629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cxnSp>
            <p:nvCxnSpPr>
              <p:cNvPr id="271" name="直線矢印コネクタ 270"/>
              <p:cNvCxnSpPr/>
              <p:nvPr/>
            </p:nvCxnSpPr>
            <p:spPr>
              <a:xfrm>
                <a:off x="6716597" y="4754855"/>
                <a:ext cx="73883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2" name="テキスト ボックス 271"/>
              <p:cNvSpPr txBox="1"/>
              <p:nvPr/>
            </p:nvSpPr>
            <p:spPr>
              <a:xfrm>
                <a:off x="7422793" y="5780564"/>
                <a:ext cx="1111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データメモリ</a:t>
                </a:r>
              </a:p>
            </p:txBody>
          </p:sp>
        </p:grpSp>
        <p:cxnSp>
          <p:nvCxnSpPr>
            <p:cNvPr id="279" name="直線矢印コネクタ 278"/>
            <p:cNvCxnSpPr/>
            <p:nvPr/>
          </p:nvCxnSpPr>
          <p:spPr>
            <a:xfrm flipH="1">
              <a:off x="7014140" y="3051284"/>
              <a:ext cx="1368614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2" name="テキスト ボックス 281"/>
          <p:cNvSpPr txBox="1"/>
          <p:nvPr/>
        </p:nvSpPr>
        <p:spPr>
          <a:xfrm>
            <a:off x="1166509" y="446220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4</a:t>
            </a:r>
            <a:endParaRPr kumimoji="1" lang="ja-JP" altLang="en-US" sz="1200" dirty="0"/>
          </a:p>
        </p:txBody>
      </p:sp>
      <p:grpSp>
        <p:nvGrpSpPr>
          <p:cNvPr id="284" name="グループ化 283"/>
          <p:cNvGrpSpPr/>
          <p:nvPr/>
        </p:nvGrpSpPr>
        <p:grpSpPr>
          <a:xfrm>
            <a:off x="3565536" y="3757139"/>
            <a:ext cx="1322084" cy="1614845"/>
            <a:chOff x="3565536" y="4086743"/>
            <a:chExt cx="1322084" cy="1614845"/>
          </a:xfrm>
        </p:grpSpPr>
        <p:sp>
          <p:nvSpPr>
            <p:cNvPr id="285" name="正方形/長方形 284"/>
            <p:cNvSpPr/>
            <p:nvPr/>
          </p:nvSpPr>
          <p:spPr>
            <a:xfrm>
              <a:off x="3838122" y="4086743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1024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3841693" y="5419988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0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8" name="テキスト ボックス 287"/>
            <p:cNvSpPr txBox="1"/>
            <p:nvPr/>
          </p:nvSpPr>
          <p:spPr>
            <a:xfrm>
              <a:off x="3609082" y="4105336"/>
              <a:ext cx="26000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8</a:t>
              </a:r>
              <a:endParaRPr kumimoji="1" lang="ja-JP" altLang="en-US" sz="1050" dirty="0"/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3565536" y="5433221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/>
                <a:t>18</a:t>
              </a:r>
              <a:endParaRPr kumimoji="1" lang="ja-JP" altLang="en-US" sz="1050" dirty="0"/>
            </a:p>
          </p:txBody>
        </p:sp>
      </p:grpSp>
      <p:sp>
        <p:nvSpPr>
          <p:cNvPr id="291" name="テキスト ボックス 290"/>
          <p:cNvSpPr txBox="1"/>
          <p:nvPr/>
        </p:nvSpPr>
        <p:spPr>
          <a:xfrm>
            <a:off x="6560745" y="4278183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“1028”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93" name="正方形/長方形 292"/>
          <p:cNvSpPr/>
          <p:nvPr/>
        </p:nvSpPr>
        <p:spPr>
          <a:xfrm>
            <a:off x="7305399" y="4129224"/>
            <a:ext cx="1045927" cy="281600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10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2967734" y="5190239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“10”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98" name="正方形/長方形 297"/>
          <p:cNvSpPr/>
          <p:nvPr/>
        </p:nvSpPr>
        <p:spPr>
          <a:xfrm>
            <a:off x="3846147" y="5088626"/>
            <a:ext cx="1045927" cy="281600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10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9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241" grpId="0" animBg="1"/>
      <p:bldP spid="138" grpId="0" animBg="1"/>
      <p:bldP spid="282" grpId="0"/>
      <p:bldP spid="291" grpId="0"/>
      <p:bldP spid="293" grpId="0" animBg="1"/>
      <p:bldP spid="297" grpId="0"/>
      <p:bldP spid="29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動作例（</a:t>
            </a:r>
            <a:r>
              <a:rPr lang="ja-JP" altLang="en-US" dirty="0"/>
              <a:t>ストア</a:t>
            </a:r>
            <a:r>
              <a:rPr kumimoji="1" lang="ja-JP" altLang="en-US" dirty="0"/>
              <a:t>命令）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48429"/>
            <a:ext cx="1284016" cy="181110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18144"/>
            <a:ext cx="1159075" cy="29895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PC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96073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台形 9"/>
          <p:cNvSpPr/>
          <p:nvPr/>
        </p:nvSpPr>
        <p:spPr>
          <a:xfrm rot="16200000" flipV="1">
            <a:off x="5601204" y="3910607"/>
            <a:ext cx="1241254" cy="704311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二等辺三角形 10"/>
          <p:cNvSpPr/>
          <p:nvPr/>
        </p:nvSpPr>
        <p:spPr>
          <a:xfrm rot="16200000" flipV="1">
            <a:off x="5886245" y="4141891"/>
            <a:ext cx="162545" cy="1974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6029001" y="408681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36625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台形 14"/>
          <p:cNvSpPr/>
          <p:nvPr/>
        </p:nvSpPr>
        <p:spPr>
          <a:xfrm rot="16200000" flipV="1">
            <a:off x="1497985" y="173212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6200000" flipV="1">
            <a:off x="1698914" y="189515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1663943" y="179638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sp>
        <p:nvSpPr>
          <p:cNvPr id="19" name="台形 18"/>
          <p:cNvSpPr/>
          <p:nvPr/>
        </p:nvSpPr>
        <p:spPr>
          <a:xfrm rot="16200000" flipV="1">
            <a:off x="5988329" y="171141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二等辺三角形 19"/>
          <p:cNvSpPr/>
          <p:nvPr/>
        </p:nvSpPr>
        <p:spPr>
          <a:xfrm rot="16200000" flipV="1">
            <a:off x="6189258" y="187444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6157380" y="17747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768679" y="4167622"/>
            <a:ext cx="64300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422060" y="2198770"/>
            <a:ext cx="25563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2057" y="1727880"/>
            <a:ext cx="64564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35931" y="1727880"/>
            <a:ext cx="0" cy="247848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997185" y="413662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66036" y="20116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007930" y="2489636"/>
            <a:ext cx="600080" cy="9918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 rot="16200000">
            <a:off x="3010453" y="2816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457900" y="4598427"/>
            <a:ext cx="32546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783366" y="3893819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2783366" y="2997489"/>
            <a:ext cx="22537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783366" y="3008763"/>
            <a:ext cx="0" cy="285138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83366" y="4300002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358628" y="4799358"/>
            <a:ext cx="249382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783366" y="4979345"/>
            <a:ext cx="457200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008741" y="4598427"/>
            <a:ext cx="23182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3007930" y="4300002"/>
            <a:ext cx="0" cy="298425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台形 38"/>
          <p:cNvSpPr/>
          <p:nvPr/>
        </p:nvSpPr>
        <p:spPr>
          <a:xfrm rot="5400000">
            <a:off x="2963047" y="4729336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3302072" y="3473784"/>
            <a:ext cx="0" cy="102055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57740" y="3893819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757740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985546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757739" y="4979345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3930722" y="5535098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3959985" y="5589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符号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拡張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783364" y="5868856"/>
            <a:ext cx="1161253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450290" y="5640863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6200000">
            <a:off x="5479554" y="56957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266917" y="4771505"/>
            <a:ext cx="0" cy="1177215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6066224" y="5966075"/>
            <a:ext cx="20069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5298223" y="5964677"/>
            <a:ext cx="14742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3711216" y="6246106"/>
            <a:ext cx="158700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710405" y="5874203"/>
            <a:ext cx="0" cy="371903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8223" y="5964678"/>
            <a:ext cx="0" cy="28142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683698" y="58619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892026" y="3893819"/>
            <a:ext cx="97678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641030" y="4598427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台形 58"/>
          <p:cNvSpPr/>
          <p:nvPr/>
        </p:nvSpPr>
        <p:spPr>
          <a:xfrm rot="5400000">
            <a:off x="5250004" y="4542710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892026" y="4354526"/>
            <a:ext cx="63423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216580" y="4843317"/>
            <a:ext cx="3096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538882" y="5860144"/>
            <a:ext cx="677698" cy="871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206048" y="2182489"/>
            <a:ext cx="0" cy="367765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5099558" y="5131129"/>
            <a:ext cx="220110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99558" y="4354526"/>
            <a:ext cx="0" cy="7766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068864" y="4313539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564197" y="4272851"/>
            <a:ext cx="73883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台形 67"/>
          <p:cNvSpPr/>
          <p:nvPr/>
        </p:nvSpPr>
        <p:spPr>
          <a:xfrm rot="5400000">
            <a:off x="8293616" y="3981489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8351219" y="4282694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875483" y="3822772"/>
            <a:ext cx="169439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884572" y="3815965"/>
            <a:ext cx="0" cy="46672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6855141" y="4235153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8695409" y="4044256"/>
            <a:ext cx="17887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8874284" y="4044256"/>
            <a:ext cx="0" cy="234526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358628" y="6379936"/>
            <a:ext cx="55156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3365301" y="5257036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371370" y="5257036"/>
            <a:ext cx="0" cy="11229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3930722" y="3352408"/>
            <a:ext cx="0" cy="27377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3500992" y="3352408"/>
            <a:ext cx="429730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587128" y="3226264"/>
            <a:ext cx="0" cy="106532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3579733" y="3226264"/>
            <a:ext cx="200739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5699533" y="3100118"/>
            <a:ext cx="0" cy="252482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H="1">
            <a:off x="3608010" y="3100118"/>
            <a:ext cx="209152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7675664" y="2847826"/>
            <a:ext cx="0" cy="128513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>
            <a:off x="3605360" y="2973972"/>
            <a:ext cx="382580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7431162" y="2973972"/>
            <a:ext cx="0" cy="115899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3500992" y="2595534"/>
            <a:ext cx="338761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4632141" y="1694538"/>
            <a:ext cx="154186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183714" y="1960621"/>
            <a:ext cx="245088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634602" y="1417176"/>
            <a:ext cx="0" cy="53372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台形 90"/>
          <p:cNvSpPr/>
          <p:nvPr/>
        </p:nvSpPr>
        <p:spPr>
          <a:xfrm rot="5400000">
            <a:off x="6612347" y="1597422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4627664" y="1417176"/>
            <a:ext cx="22569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6674058" y="1828896"/>
            <a:ext cx="21051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959608" y="2182489"/>
            <a:ext cx="2168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5359528" y="1883171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 rot="16200000">
            <a:off x="5311049" y="1968837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ビット</a:t>
            </a:r>
            <a:b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左シフト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5206048" y="2188227"/>
            <a:ext cx="173119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7008066" y="1658719"/>
            <a:ext cx="85265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7860721" y="1052736"/>
            <a:ext cx="0" cy="6313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161800" y="1070632"/>
            <a:ext cx="770823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161800" y="1070632"/>
            <a:ext cx="0" cy="309699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161800" y="4159324"/>
            <a:ext cx="30749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論理積ゲート 102"/>
          <p:cNvSpPr/>
          <p:nvPr/>
        </p:nvSpPr>
        <p:spPr>
          <a:xfrm rot="16200000">
            <a:off x="6837897" y="2181200"/>
            <a:ext cx="228167" cy="193676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 flipH="1">
            <a:off x="3593065" y="2847826"/>
            <a:ext cx="4082599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6949376" y="1950903"/>
            <a:ext cx="0" cy="194833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6880711" y="2392122"/>
            <a:ext cx="0" cy="20341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7008066" y="2392122"/>
            <a:ext cx="0" cy="157286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>
            <a:off x="6564198" y="3964988"/>
            <a:ext cx="44994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750326" y="4568821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0" name="円/楕円 109"/>
          <p:cNvSpPr/>
          <p:nvPr/>
        </p:nvSpPr>
        <p:spPr>
          <a:xfrm>
            <a:off x="4601956" y="1660190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448737" y="516161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命令メモリ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270393" y="5298560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データメモリ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966915" y="338260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</a:rPr>
              <a:t>レジスタファイル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388562" y="400356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956840" y="441243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257969" y="41399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254711" y="4892463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865680" y="410579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322276" y="369029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326609" y="415332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69022" y="3670685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73403" y="4111859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75314" y="4598427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576145" y="5043327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2994475" y="3597952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41013" y="3321047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59212" y="31967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51797" y="315711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7074602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7437536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59833" y="241784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26237" y="37946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172438" y="480844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8622010" y="2721680"/>
            <a:ext cx="0" cy="101145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>
            <a:off x="3579735" y="2721680"/>
            <a:ext cx="504227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8050640" y="254378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 rot="16200000">
            <a:off x="34072" y="4019087"/>
            <a:ext cx="115718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28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40" name="グループ化 239"/>
          <p:cNvGrpSpPr/>
          <p:nvPr/>
        </p:nvGrpSpPr>
        <p:grpSpPr>
          <a:xfrm>
            <a:off x="773292" y="1561725"/>
            <a:ext cx="1684608" cy="3907665"/>
            <a:chOff x="773292" y="1891329"/>
            <a:chExt cx="1684608" cy="3907665"/>
          </a:xfrm>
        </p:grpSpPr>
        <p:grpSp>
          <p:nvGrpSpPr>
            <p:cNvPr id="147" name="グループ化 146"/>
            <p:cNvGrpSpPr/>
            <p:nvPr/>
          </p:nvGrpSpPr>
          <p:grpSpPr>
            <a:xfrm>
              <a:off x="773292" y="2051017"/>
              <a:ext cx="903724" cy="2478489"/>
              <a:chOff x="773292" y="2051017"/>
              <a:chExt cx="903724" cy="2478489"/>
            </a:xfrm>
          </p:grpSpPr>
          <p:grpSp>
            <p:nvGrpSpPr>
              <p:cNvPr id="143" name="グループ化 142"/>
              <p:cNvGrpSpPr/>
              <p:nvPr/>
            </p:nvGrpSpPr>
            <p:grpSpPr>
              <a:xfrm>
                <a:off x="773292" y="2051017"/>
                <a:ext cx="903724" cy="2478489"/>
                <a:chOff x="915255" y="2209884"/>
                <a:chExt cx="903724" cy="2478489"/>
              </a:xfrm>
            </p:grpSpPr>
            <p:cxnSp>
              <p:nvCxnSpPr>
                <p:cNvPr id="139" name="直線矢印コネクタ 138"/>
                <p:cNvCxnSpPr/>
                <p:nvPr/>
              </p:nvCxnSpPr>
              <p:spPr>
                <a:xfrm>
                  <a:off x="915255" y="4655450"/>
                  <a:ext cx="643003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矢印コネクタ 139"/>
                <p:cNvCxnSpPr/>
                <p:nvPr/>
              </p:nvCxnSpPr>
              <p:spPr>
                <a:xfrm>
                  <a:off x="1173338" y="2216351"/>
                  <a:ext cx="645641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矢印コネクタ 140"/>
                <p:cNvCxnSpPr/>
                <p:nvPr/>
              </p:nvCxnSpPr>
              <p:spPr>
                <a:xfrm flipV="1">
                  <a:off x="1183605" y="2209884"/>
                  <a:ext cx="0" cy="247848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円/楕円 141"/>
                <p:cNvSpPr/>
                <p:nvPr/>
              </p:nvSpPr>
              <p:spPr>
                <a:xfrm>
                  <a:off x="1149585" y="4618629"/>
                  <a:ext cx="69743" cy="697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6" name="グループ化 145"/>
              <p:cNvGrpSpPr/>
              <p:nvPr/>
            </p:nvGrpSpPr>
            <p:grpSpPr>
              <a:xfrm>
                <a:off x="1165354" y="2341247"/>
                <a:ext cx="511662" cy="369332"/>
                <a:chOff x="1146154" y="2932707"/>
                <a:chExt cx="511662" cy="369332"/>
              </a:xfrm>
            </p:grpSpPr>
            <p:cxnSp>
              <p:nvCxnSpPr>
                <p:cNvPr id="144" name="直線矢印コネクタ 143"/>
                <p:cNvCxnSpPr/>
                <p:nvPr/>
              </p:nvCxnSpPr>
              <p:spPr>
                <a:xfrm>
                  <a:off x="1402178" y="3119834"/>
                  <a:ext cx="25563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テキスト ボックス 144"/>
                <p:cNvSpPr txBox="1"/>
                <p:nvPr/>
              </p:nvSpPr>
              <p:spPr>
                <a:xfrm>
                  <a:off x="1146154" y="2932707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/>
                    <a:t>4</a:t>
                  </a:r>
                  <a:endParaRPr kumimoji="1" lang="ja-JP" altLang="en-US" dirty="0"/>
                </a:p>
              </p:txBody>
            </p:sp>
          </p:grpSp>
        </p:grpSp>
        <p:grpSp>
          <p:nvGrpSpPr>
            <p:cNvPr id="152" name="グループ化 151"/>
            <p:cNvGrpSpPr/>
            <p:nvPr/>
          </p:nvGrpSpPr>
          <p:grpSpPr>
            <a:xfrm>
              <a:off x="1695441" y="1891329"/>
              <a:ext cx="497089" cy="874979"/>
              <a:chOff x="1839025" y="2024874"/>
              <a:chExt cx="497089" cy="874979"/>
            </a:xfrm>
          </p:grpSpPr>
          <p:grpSp>
            <p:nvGrpSpPr>
              <p:cNvPr id="148" name="グループ化 147"/>
              <p:cNvGrpSpPr/>
              <p:nvPr/>
            </p:nvGrpSpPr>
            <p:grpSpPr>
              <a:xfrm rot="16200000">
                <a:off x="1650080" y="2213819"/>
                <a:ext cx="874979" cy="497089"/>
                <a:chOff x="1943382" y="4001244"/>
                <a:chExt cx="1983752" cy="803933"/>
              </a:xfrm>
            </p:grpSpPr>
            <p:sp>
              <p:nvSpPr>
                <p:cNvPr id="149" name="台形 148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二等辺三角形 149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テキスト ボックス 150"/>
              <p:cNvSpPr txBox="1"/>
              <p:nvPr/>
            </p:nvSpPr>
            <p:spPr>
              <a:xfrm rot="16200000">
                <a:off x="1816343" y="2278389"/>
                <a:ext cx="6109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solidFill>
                      <a:schemeClr val="bg1"/>
                    </a:solidFill>
                  </a:rPr>
                  <a:t>加算</a:t>
                </a: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1409712" y="4325677"/>
              <a:ext cx="1048188" cy="1473317"/>
              <a:chOff x="1562112" y="4478077"/>
              <a:chExt cx="1048188" cy="1473317"/>
            </a:xfrm>
          </p:grpSpPr>
          <p:sp>
            <p:nvSpPr>
              <p:cNvPr id="153" name="正方形/長方形 152"/>
              <p:cNvSpPr/>
              <p:nvPr/>
            </p:nvSpPr>
            <p:spPr>
              <a:xfrm>
                <a:off x="1562112" y="4478077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1601137" y="5643617"/>
                <a:ext cx="9701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命令メモリ</a:t>
                </a:r>
              </a:p>
            </p:txBody>
          </p:sp>
        </p:grpSp>
      </p:grpSp>
      <p:grpSp>
        <p:nvGrpSpPr>
          <p:cNvPr id="223" name="グループ化 222"/>
          <p:cNvGrpSpPr/>
          <p:nvPr/>
        </p:nvGrpSpPr>
        <p:grpSpPr>
          <a:xfrm>
            <a:off x="161800" y="1052736"/>
            <a:ext cx="7708233" cy="3114887"/>
            <a:chOff x="161800" y="1382340"/>
            <a:chExt cx="7708233" cy="3114887"/>
          </a:xfrm>
        </p:grpSpPr>
        <p:cxnSp>
          <p:nvCxnSpPr>
            <p:cNvPr id="230" name="直線矢印コネクタ 229"/>
            <p:cNvCxnSpPr/>
            <p:nvPr/>
          </p:nvCxnSpPr>
          <p:spPr>
            <a:xfrm>
              <a:off x="7008066" y="1988323"/>
              <a:ext cx="85265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矢印コネクタ 230"/>
            <p:cNvCxnSpPr/>
            <p:nvPr/>
          </p:nvCxnSpPr>
          <p:spPr>
            <a:xfrm>
              <a:off x="7860721" y="1382340"/>
              <a:ext cx="0" cy="63130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矢印コネクタ 231"/>
            <p:cNvCxnSpPr/>
            <p:nvPr/>
          </p:nvCxnSpPr>
          <p:spPr>
            <a:xfrm>
              <a:off x="161800" y="1400236"/>
              <a:ext cx="770823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矢印コネクタ 232"/>
            <p:cNvCxnSpPr/>
            <p:nvPr/>
          </p:nvCxnSpPr>
          <p:spPr>
            <a:xfrm flipV="1">
              <a:off x="161800" y="1400236"/>
              <a:ext cx="0" cy="309699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矢印コネクタ 233"/>
            <p:cNvCxnSpPr/>
            <p:nvPr/>
          </p:nvCxnSpPr>
          <p:spPr>
            <a:xfrm>
              <a:off x="161800" y="4488928"/>
              <a:ext cx="30749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正方形/長方形 240"/>
          <p:cNvSpPr/>
          <p:nvPr/>
        </p:nvSpPr>
        <p:spPr>
          <a:xfrm rot="16200000">
            <a:off x="32427" y="4018846"/>
            <a:ext cx="116047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1409711" y="4467850"/>
            <a:ext cx="1045927" cy="28160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 err="1">
                <a:solidFill>
                  <a:schemeClr val="tx1"/>
                </a:solidFill>
              </a:rPr>
              <a:t>sw</a:t>
            </a:r>
            <a:r>
              <a:rPr lang="en-US" altLang="ja-JP" sz="1050" dirty="0">
                <a:solidFill>
                  <a:schemeClr val="tx1"/>
                </a:solidFill>
              </a:rPr>
              <a:t> $s0, 16($t0)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262" name="グループ化 261"/>
          <p:cNvGrpSpPr/>
          <p:nvPr/>
        </p:nvGrpSpPr>
        <p:grpSpPr>
          <a:xfrm>
            <a:off x="2183714" y="1417176"/>
            <a:ext cx="3016231" cy="4750922"/>
            <a:chOff x="2183714" y="1746780"/>
            <a:chExt cx="3016231" cy="4750922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2183714" y="1746780"/>
              <a:ext cx="3016231" cy="4451680"/>
              <a:chOff x="2183714" y="1746780"/>
              <a:chExt cx="3016231" cy="4451680"/>
            </a:xfrm>
          </p:grpSpPr>
          <p:cxnSp>
            <p:nvCxnSpPr>
              <p:cNvPr id="159" name="直線矢印コネクタ 158"/>
              <p:cNvCxnSpPr/>
              <p:nvPr/>
            </p:nvCxnSpPr>
            <p:spPr>
              <a:xfrm flipH="1">
                <a:off x="3608011" y="3429722"/>
                <a:ext cx="1284015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正方形/長方形 160"/>
              <p:cNvSpPr/>
              <p:nvPr/>
            </p:nvSpPr>
            <p:spPr>
              <a:xfrm>
                <a:off x="3608010" y="3978033"/>
                <a:ext cx="1284016" cy="1811109"/>
              </a:xfrm>
              <a:prstGeom prst="rect">
                <a:avLst/>
              </a:prstGeom>
              <a:solidFill>
                <a:srgbClr val="00FF99"/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円/楕円 161"/>
              <p:cNvSpPr/>
              <p:nvPr/>
            </p:nvSpPr>
            <p:spPr>
              <a:xfrm>
                <a:off x="3007930" y="2819240"/>
                <a:ext cx="600080" cy="991892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テキスト ボックス 162"/>
              <p:cNvSpPr txBox="1"/>
              <p:nvPr/>
            </p:nvSpPr>
            <p:spPr>
              <a:xfrm rot="16200000">
                <a:off x="3010453" y="3145908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600" dirty="0"/>
                  <a:t>制御</a:t>
                </a:r>
                <a:endParaRPr kumimoji="1" lang="ja-JP" altLang="en-US" sz="1600" dirty="0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>
                <a:off x="2457900" y="4928031"/>
                <a:ext cx="32546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矢印コネクタ 164"/>
              <p:cNvCxnSpPr/>
              <p:nvPr/>
            </p:nvCxnSpPr>
            <p:spPr>
              <a:xfrm>
                <a:off x="2783366" y="4223423"/>
                <a:ext cx="82464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矢印コネクタ 165"/>
              <p:cNvCxnSpPr/>
              <p:nvPr/>
            </p:nvCxnSpPr>
            <p:spPr>
              <a:xfrm>
                <a:off x="2783366" y="3327093"/>
                <a:ext cx="22537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矢印コネクタ 166"/>
              <p:cNvCxnSpPr/>
              <p:nvPr/>
            </p:nvCxnSpPr>
            <p:spPr>
              <a:xfrm>
                <a:off x="2783366" y="3338367"/>
                <a:ext cx="0" cy="285138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2789371" y="4630884"/>
                <a:ext cx="207367" cy="48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>
                <a:off x="2757740" y="4223423"/>
                <a:ext cx="51251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>
                <a:off x="2757740" y="4628812"/>
                <a:ext cx="51251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矢印コネクタ 175"/>
              <p:cNvCxnSpPr/>
              <p:nvPr/>
            </p:nvCxnSpPr>
            <p:spPr>
              <a:xfrm>
                <a:off x="2789371" y="6198460"/>
                <a:ext cx="114135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矢印コネクタ 178"/>
              <p:cNvCxnSpPr/>
              <p:nvPr/>
            </p:nvCxnSpPr>
            <p:spPr>
              <a:xfrm flipV="1">
                <a:off x="3930722" y="3682012"/>
                <a:ext cx="0" cy="273776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矢印コネクタ 179"/>
              <p:cNvCxnSpPr/>
              <p:nvPr/>
            </p:nvCxnSpPr>
            <p:spPr>
              <a:xfrm flipH="1">
                <a:off x="3500992" y="3682012"/>
                <a:ext cx="429730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矢印コネクタ 180"/>
              <p:cNvCxnSpPr/>
              <p:nvPr/>
            </p:nvCxnSpPr>
            <p:spPr>
              <a:xfrm>
                <a:off x="2183714" y="2290225"/>
                <a:ext cx="245088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矢印コネクタ 181"/>
              <p:cNvCxnSpPr/>
              <p:nvPr/>
            </p:nvCxnSpPr>
            <p:spPr>
              <a:xfrm>
                <a:off x="4634602" y="1746780"/>
                <a:ext cx="0" cy="53372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円/楕円 182"/>
              <p:cNvSpPr/>
              <p:nvPr/>
            </p:nvSpPr>
            <p:spPr>
              <a:xfrm>
                <a:off x="2750326" y="4898425"/>
                <a:ext cx="69743" cy="697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テキスト ボックス 183"/>
              <p:cNvSpPr txBox="1"/>
              <p:nvPr/>
            </p:nvSpPr>
            <p:spPr>
              <a:xfrm>
                <a:off x="3966915" y="3712206"/>
                <a:ext cx="12330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dirty="0"/>
                  <a:t>レジスタファイル</a:t>
                </a:r>
              </a:p>
            </p:txBody>
          </p:sp>
          <p:sp>
            <p:nvSpPr>
              <p:cNvPr id="192" name="テキスト ボックス 191"/>
              <p:cNvSpPr txBox="1"/>
              <p:nvPr/>
            </p:nvSpPr>
            <p:spPr>
              <a:xfrm>
                <a:off x="3441013" y="3650651"/>
                <a:ext cx="52610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RegWrite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3" name="テキスト ボックス 192"/>
              <p:cNvSpPr txBox="1"/>
              <p:nvPr/>
            </p:nvSpPr>
            <p:spPr>
              <a:xfrm>
                <a:off x="3959212" y="3526377"/>
                <a:ext cx="47320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ALUSrc</a:t>
                </a:r>
                <a:endParaRPr kumimoji="1" lang="ja-JP" altLang="en-US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4" name="直線矢印コネクタ 193"/>
              <p:cNvCxnSpPr/>
              <p:nvPr/>
            </p:nvCxnSpPr>
            <p:spPr>
              <a:xfrm>
                <a:off x="4634602" y="1746948"/>
                <a:ext cx="25742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矢印コネクタ 194"/>
              <p:cNvCxnSpPr/>
              <p:nvPr/>
            </p:nvCxnSpPr>
            <p:spPr>
              <a:xfrm flipH="1">
                <a:off x="3579736" y="3555868"/>
                <a:ext cx="1312290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2" name="テキスト ボックス 241"/>
            <p:cNvSpPr txBox="1"/>
            <p:nvPr/>
          </p:nvSpPr>
          <p:spPr>
            <a:xfrm>
              <a:off x="2789371" y="594769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“16”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244" name="テキスト ボックス 243"/>
            <p:cNvSpPr txBox="1"/>
            <p:nvPr/>
          </p:nvSpPr>
          <p:spPr>
            <a:xfrm>
              <a:off x="2713941" y="4393164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C00000"/>
                  </a:solidFill>
                </a:rPr>
                <a:t>“16(s0)”</a:t>
              </a:r>
              <a:endParaRPr kumimoji="1" lang="ja-JP" altLang="en-US" sz="1050" dirty="0">
                <a:solidFill>
                  <a:srgbClr val="C00000"/>
                </a:solidFill>
              </a:endParaRPr>
            </a:p>
          </p:txBody>
        </p:sp>
        <p:sp>
          <p:nvSpPr>
            <p:cNvPr id="245" name="テキスト ボックス 244"/>
            <p:cNvSpPr txBox="1"/>
            <p:nvPr/>
          </p:nvSpPr>
          <p:spPr>
            <a:xfrm>
              <a:off x="2719572" y="3974531"/>
              <a:ext cx="5661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C00000"/>
                  </a:solidFill>
                </a:rPr>
                <a:t>“8(t0)”</a:t>
              </a:r>
              <a:endParaRPr kumimoji="1" lang="ja-JP" altLang="en-US" sz="1050" dirty="0">
                <a:solidFill>
                  <a:srgbClr val="C00000"/>
                </a:solidFill>
              </a:endParaRPr>
            </a:p>
          </p:txBody>
        </p:sp>
        <p:sp>
          <p:nvSpPr>
            <p:cNvPr id="246" name="テキスト ボックス 245"/>
            <p:cNvSpPr txBox="1"/>
            <p:nvPr/>
          </p:nvSpPr>
          <p:spPr>
            <a:xfrm>
              <a:off x="2550492" y="306844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</a:t>
              </a:r>
              <a:r>
                <a:rPr lang="en-US" altLang="ja-JP" sz="1200" dirty="0" err="1">
                  <a:solidFill>
                    <a:srgbClr val="C00000"/>
                  </a:solidFill>
                </a:rPr>
                <a:t>s</a:t>
              </a:r>
              <a:r>
                <a:rPr kumimoji="1" lang="en-US" altLang="ja-JP" sz="1200" dirty="0" err="1">
                  <a:solidFill>
                    <a:srgbClr val="C00000"/>
                  </a:solidFill>
                </a:rPr>
                <a:t>w</a:t>
              </a:r>
              <a:r>
                <a:rPr kumimoji="1" lang="en-US" altLang="ja-JP" sz="1200" dirty="0">
                  <a:solidFill>
                    <a:srgbClr val="C00000"/>
                  </a:solidFill>
                </a:rPr>
                <a:t>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247" name="直線矢印コネクタ 246"/>
            <p:cNvCxnSpPr/>
            <p:nvPr/>
          </p:nvCxnSpPr>
          <p:spPr>
            <a:xfrm>
              <a:off x="2991751" y="4628812"/>
              <a:ext cx="6178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円/楕円 249"/>
            <p:cNvSpPr/>
            <p:nvPr/>
          </p:nvSpPr>
          <p:spPr>
            <a:xfrm>
              <a:off x="3931977" y="5864702"/>
              <a:ext cx="600080" cy="633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テキスト ボックス 250"/>
            <p:cNvSpPr txBox="1"/>
            <p:nvPr/>
          </p:nvSpPr>
          <p:spPr>
            <a:xfrm rot="16200000">
              <a:off x="3961240" y="5919591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/>
                <a:t>符号</a:t>
              </a:r>
              <a:br>
                <a:rPr lang="en-US" altLang="ja-JP" sz="1400" dirty="0"/>
              </a:br>
              <a:r>
                <a:rPr lang="ja-JP" altLang="en-US" sz="1400" dirty="0"/>
                <a:t>拡張</a:t>
              </a:r>
              <a:endParaRPr kumimoji="1" lang="ja-JP" altLang="en-US" sz="1400" dirty="0"/>
            </a:p>
          </p:txBody>
        </p:sp>
        <p:cxnSp>
          <p:nvCxnSpPr>
            <p:cNvPr id="252" name="直線矢印コネクタ 251"/>
            <p:cNvCxnSpPr/>
            <p:nvPr/>
          </p:nvCxnSpPr>
          <p:spPr>
            <a:xfrm flipH="1">
              <a:off x="3614526" y="3177430"/>
              <a:ext cx="1277502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1" name="グループ化 280"/>
          <p:cNvGrpSpPr/>
          <p:nvPr/>
        </p:nvGrpSpPr>
        <p:grpSpPr>
          <a:xfrm>
            <a:off x="6565356" y="2847826"/>
            <a:ext cx="1817398" cy="2752840"/>
            <a:chOff x="6565356" y="3177430"/>
            <a:chExt cx="1817398" cy="2752840"/>
          </a:xfrm>
        </p:grpSpPr>
        <p:cxnSp>
          <p:nvCxnSpPr>
            <p:cNvPr id="257" name="直線矢印コネクタ 256"/>
            <p:cNvCxnSpPr/>
            <p:nvPr/>
          </p:nvCxnSpPr>
          <p:spPr>
            <a:xfrm flipH="1">
              <a:off x="7008068" y="3177430"/>
              <a:ext cx="667596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矢印コネクタ 258"/>
            <p:cNvCxnSpPr/>
            <p:nvPr/>
          </p:nvCxnSpPr>
          <p:spPr>
            <a:xfrm flipV="1">
              <a:off x="7677129" y="3177430"/>
              <a:ext cx="0" cy="1288799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テキスト ボックス 260"/>
            <p:cNvSpPr txBox="1"/>
            <p:nvPr/>
          </p:nvSpPr>
          <p:spPr>
            <a:xfrm rot="16200000">
              <a:off x="7431161" y="3406019"/>
              <a:ext cx="57773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MemWrite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6" name="グループ化 275"/>
            <p:cNvGrpSpPr/>
            <p:nvPr/>
          </p:nvGrpSpPr>
          <p:grpSpPr>
            <a:xfrm>
              <a:off x="6565356" y="4460558"/>
              <a:ext cx="1817398" cy="1469712"/>
              <a:chOff x="6716597" y="4618629"/>
              <a:chExt cx="1817398" cy="1469712"/>
            </a:xfrm>
          </p:grpSpPr>
          <p:sp>
            <p:nvSpPr>
              <p:cNvPr id="270" name="正方形/長方形 269"/>
              <p:cNvSpPr/>
              <p:nvPr/>
            </p:nvSpPr>
            <p:spPr>
              <a:xfrm>
                <a:off x="7455431" y="4618629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cxnSp>
            <p:nvCxnSpPr>
              <p:cNvPr id="271" name="直線矢印コネクタ 270"/>
              <p:cNvCxnSpPr/>
              <p:nvPr/>
            </p:nvCxnSpPr>
            <p:spPr>
              <a:xfrm>
                <a:off x="6716597" y="4754855"/>
                <a:ext cx="73883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2" name="テキスト ボックス 271"/>
              <p:cNvSpPr txBox="1"/>
              <p:nvPr/>
            </p:nvSpPr>
            <p:spPr>
              <a:xfrm>
                <a:off x="7422793" y="5780564"/>
                <a:ext cx="1111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データメモリ</a:t>
                </a:r>
              </a:p>
            </p:txBody>
          </p:sp>
        </p:grpSp>
      </p:grpSp>
      <p:sp>
        <p:nvSpPr>
          <p:cNvPr id="280" name="テキスト ボックス 279"/>
          <p:cNvSpPr txBox="1"/>
          <p:nvPr/>
        </p:nvSpPr>
        <p:spPr>
          <a:xfrm>
            <a:off x="1098278" y="448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28</a:t>
            </a:r>
            <a:endParaRPr kumimoji="1" lang="ja-JP" altLang="en-US" sz="1200" dirty="0"/>
          </a:p>
        </p:txBody>
      </p:sp>
      <p:grpSp>
        <p:nvGrpSpPr>
          <p:cNvPr id="282" name="グループ化 281"/>
          <p:cNvGrpSpPr/>
          <p:nvPr/>
        </p:nvGrpSpPr>
        <p:grpSpPr>
          <a:xfrm>
            <a:off x="3565536" y="3757139"/>
            <a:ext cx="1322084" cy="741335"/>
            <a:chOff x="3565536" y="4086743"/>
            <a:chExt cx="1322084" cy="741335"/>
          </a:xfrm>
        </p:grpSpPr>
        <p:sp>
          <p:nvSpPr>
            <p:cNvPr id="283" name="正方形/長方形 282"/>
            <p:cNvSpPr/>
            <p:nvPr/>
          </p:nvSpPr>
          <p:spPr>
            <a:xfrm>
              <a:off x="3838122" y="4086743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1024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4" name="正方形/長方形 283"/>
            <p:cNvSpPr/>
            <p:nvPr/>
          </p:nvSpPr>
          <p:spPr>
            <a:xfrm>
              <a:off x="3841693" y="4546478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65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5" name="テキスト ボックス 284"/>
            <p:cNvSpPr txBox="1"/>
            <p:nvPr/>
          </p:nvSpPr>
          <p:spPr>
            <a:xfrm>
              <a:off x="3609082" y="4105336"/>
              <a:ext cx="26000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8</a:t>
              </a:r>
              <a:endParaRPr kumimoji="1" lang="ja-JP" altLang="en-US" sz="1050" dirty="0"/>
            </a:p>
          </p:txBody>
        </p:sp>
        <p:sp>
          <p:nvSpPr>
            <p:cNvPr id="286" name="テキスト ボックス 285"/>
            <p:cNvSpPr txBox="1"/>
            <p:nvPr/>
          </p:nvSpPr>
          <p:spPr>
            <a:xfrm>
              <a:off x="3565536" y="4559711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/>
                <a:t>16</a:t>
              </a:r>
              <a:endParaRPr kumimoji="1" lang="ja-JP" altLang="en-US" sz="1050" dirty="0"/>
            </a:p>
          </p:txBody>
        </p:sp>
      </p:grpSp>
      <p:cxnSp>
        <p:nvCxnSpPr>
          <p:cNvPr id="288" name="直線矢印コネクタ 287"/>
          <p:cNvCxnSpPr/>
          <p:nvPr/>
        </p:nvCxnSpPr>
        <p:spPr>
          <a:xfrm>
            <a:off x="6570698" y="5131129"/>
            <a:ext cx="7290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2" name="グループ化 291"/>
          <p:cNvGrpSpPr/>
          <p:nvPr/>
        </p:nvGrpSpPr>
        <p:grpSpPr>
          <a:xfrm>
            <a:off x="4543310" y="1321164"/>
            <a:ext cx="2470830" cy="4952699"/>
            <a:chOff x="4543310" y="1650768"/>
            <a:chExt cx="2470830" cy="4952699"/>
          </a:xfrm>
        </p:grpSpPr>
        <p:grpSp>
          <p:nvGrpSpPr>
            <p:cNvPr id="268" name="グループ化 267"/>
            <p:cNvGrpSpPr/>
            <p:nvPr/>
          </p:nvGrpSpPr>
          <p:grpSpPr>
            <a:xfrm>
              <a:off x="4543310" y="1650768"/>
              <a:ext cx="2470830" cy="4952699"/>
              <a:chOff x="4543310" y="1650768"/>
              <a:chExt cx="2470830" cy="4952699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4885414" y="1650768"/>
                <a:ext cx="2128726" cy="4952699"/>
                <a:chOff x="4885414" y="1650768"/>
                <a:chExt cx="2128726" cy="4952699"/>
              </a:xfrm>
            </p:grpSpPr>
            <p:cxnSp>
              <p:nvCxnSpPr>
                <p:cNvPr id="197" name="直線矢印コネクタ 196"/>
                <p:cNvCxnSpPr/>
                <p:nvPr/>
              </p:nvCxnSpPr>
              <p:spPr>
                <a:xfrm flipH="1">
                  <a:off x="4892026" y="3555868"/>
                  <a:ext cx="695104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8" name="グループ化 197"/>
                <p:cNvGrpSpPr/>
                <p:nvPr/>
              </p:nvGrpSpPr>
              <p:grpSpPr>
                <a:xfrm>
                  <a:off x="4885414" y="1650768"/>
                  <a:ext cx="2128726" cy="4952699"/>
                  <a:chOff x="4885414" y="1650768"/>
                  <a:chExt cx="2128726" cy="4952699"/>
                </a:xfrm>
              </p:grpSpPr>
              <p:grpSp>
                <p:nvGrpSpPr>
                  <p:cNvPr id="201" name="グループ化 200"/>
                  <p:cNvGrpSpPr/>
                  <p:nvPr/>
                </p:nvGrpSpPr>
                <p:grpSpPr>
                  <a:xfrm rot="16200000">
                    <a:off x="5600772" y="4239779"/>
                    <a:ext cx="1241254" cy="705176"/>
                    <a:chOff x="1943382" y="4001244"/>
                    <a:chExt cx="1983752" cy="803933"/>
                  </a:xfrm>
                </p:grpSpPr>
                <p:sp>
                  <p:nvSpPr>
                    <p:cNvPr id="221" name="台形 220"/>
                    <p:cNvSpPr/>
                    <p:nvPr/>
                  </p:nvSpPr>
                  <p:spPr>
                    <a:xfrm flipV="1">
                      <a:off x="1943382" y="4002230"/>
                      <a:ext cx="1983752" cy="802947"/>
                    </a:xfrm>
                    <a:prstGeom prst="trapezoid">
                      <a:avLst/>
                    </a:prstGeom>
                    <a:solidFill>
                      <a:srgbClr val="6699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22" name="二等辺三角形 221"/>
                    <p:cNvSpPr/>
                    <p:nvPr/>
                  </p:nvSpPr>
                  <p:spPr>
                    <a:xfrm flipV="1">
                      <a:off x="2840795" y="4001244"/>
                      <a:ext cx="259777" cy="225059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202" name="テキスト ボックス 201"/>
                  <p:cNvSpPr txBox="1"/>
                  <p:nvPr/>
                </p:nvSpPr>
                <p:spPr>
                  <a:xfrm rot="16200000">
                    <a:off x="6029001" y="4416421"/>
                    <a:ext cx="582211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sz="1600" dirty="0">
                        <a:solidFill>
                          <a:schemeClr val="bg1"/>
                        </a:solidFill>
                      </a:rPr>
                      <a:t>ALU</a:t>
                    </a:r>
                    <a:endParaRPr kumimoji="1" lang="ja-JP" altLang="en-US" sz="16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3" name="円/楕円 202"/>
                  <p:cNvSpPr/>
                  <p:nvPr/>
                </p:nvSpPr>
                <p:spPr>
                  <a:xfrm>
                    <a:off x="5450290" y="5970467"/>
                    <a:ext cx="600080" cy="633000"/>
                  </a:xfrm>
                  <a:prstGeom prst="ellipse">
                    <a:avLst/>
                  </a:prstGeom>
                  <a:solidFill>
                    <a:srgbClr val="FFFF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4" name="テキスト ボックス 203"/>
                  <p:cNvSpPr txBox="1"/>
                  <p:nvPr/>
                </p:nvSpPr>
                <p:spPr>
                  <a:xfrm rot="16200000">
                    <a:off x="5479554" y="6025356"/>
                    <a:ext cx="543739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1400" dirty="0"/>
                      <a:t>ALU</a:t>
                    </a:r>
                    <a:br>
                      <a:rPr lang="en-US" altLang="ja-JP" sz="1400" dirty="0"/>
                    </a:br>
                    <a:r>
                      <a:rPr lang="ja-JP" altLang="en-US" sz="1400" dirty="0"/>
                      <a:t>制御</a:t>
                    </a:r>
                    <a:endParaRPr kumimoji="1" lang="ja-JP" altLang="en-US" sz="1400" dirty="0"/>
                  </a:p>
                </p:txBody>
              </p:sp>
              <p:cxnSp>
                <p:nvCxnSpPr>
                  <p:cNvPr id="205" name="直線矢印コネクタ 204"/>
                  <p:cNvCxnSpPr/>
                  <p:nvPr/>
                </p:nvCxnSpPr>
                <p:spPr>
                  <a:xfrm>
                    <a:off x="6266917" y="5101109"/>
                    <a:ext cx="0" cy="1177215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矢印コネクタ 205"/>
                  <p:cNvCxnSpPr/>
                  <p:nvPr/>
                </p:nvCxnSpPr>
                <p:spPr>
                  <a:xfrm flipH="1">
                    <a:off x="6066224" y="6295679"/>
                    <a:ext cx="200693" cy="0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線矢印コネクタ 208"/>
                  <p:cNvCxnSpPr/>
                  <p:nvPr/>
                </p:nvCxnSpPr>
                <p:spPr>
                  <a:xfrm>
                    <a:off x="4892026" y="4223423"/>
                    <a:ext cx="976785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直線矢印コネクタ 209"/>
                  <p:cNvCxnSpPr/>
                  <p:nvPr/>
                </p:nvCxnSpPr>
                <p:spPr>
                  <a:xfrm>
                    <a:off x="5641030" y="4928031"/>
                    <a:ext cx="234108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1" name="台形 210"/>
                  <p:cNvSpPr/>
                  <p:nvPr/>
                </p:nvSpPr>
                <p:spPr>
                  <a:xfrm rot="5400000">
                    <a:off x="5250004" y="4872314"/>
                    <a:ext cx="678051" cy="125535"/>
                  </a:xfrm>
                  <a:prstGeom prst="trapezoid">
                    <a:avLst>
                      <a:gd name="adj" fmla="val 52778"/>
                    </a:avLst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12" name="直線矢印コネクタ 211"/>
                  <p:cNvCxnSpPr/>
                  <p:nvPr/>
                </p:nvCxnSpPr>
                <p:spPr>
                  <a:xfrm>
                    <a:off x="4902558" y="4684130"/>
                    <a:ext cx="197000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直線矢印コネクタ 213"/>
                  <p:cNvCxnSpPr/>
                  <p:nvPr/>
                </p:nvCxnSpPr>
                <p:spPr>
                  <a:xfrm flipV="1">
                    <a:off x="5587128" y="3555868"/>
                    <a:ext cx="0" cy="1065322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矢印コネクタ 214"/>
                  <p:cNvCxnSpPr/>
                  <p:nvPr/>
                </p:nvCxnSpPr>
                <p:spPr>
                  <a:xfrm flipV="1">
                    <a:off x="5699533" y="3429722"/>
                    <a:ext cx="0" cy="2524824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6" name="台形 215"/>
                  <p:cNvSpPr/>
                  <p:nvPr/>
                </p:nvSpPr>
                <p:spPr>
                  <a:xfrm rot="5400000">
                    <a:off x="6612347" y="1927026"/>
                    <a:ext cx="678051" cy="125535"/>
                  </a:xfrm>
                  <a:prstGeom prst="trapezoid">
                    <a:avLst>
                      <a:gd name="adj" fmla="val 52778"/>
                    </a:avLst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17" name="直線矢印コネクタ 216"/>
                  <p:cNvCxnSpPr/>
                  <p:nvPr/>
                </p:nvCxnSpPr>
                <p:spPr>
                  <a:xfrm>
                    <a:off x="4885414" y="1746780"/>
                    <a:ext cx="1999158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矢印コネクタ 217"/>
                  <p:cNvCxnSpPr/>
                  <p:nvPr/>
                </p:nvCxnSpPr>
                <p:spPr>
                  <a:xfrm>
                    <a:off x="6949376" y="2280507"/>
                    <a:ext cx="0" cy="194833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9" name="テキスト ボックス 218"/>
                  <p:cNvSpPr txBox="1"/>
                  <p:nvPr/>
                </p:nvSpPr>
                <p:spPr>
                  <a:xfrm>
                    <a:off x="5651797" y="3486722"/>
                    <a:ext cx="55281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ja-JP" sz="700" i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ALUOp</a:t>
                    </a:r>
                    <a:endParaRPr kumimoji="1" lang="ja-JP" altLang="en-US" sz="7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99" name="直線矢印コネクタ 198"/>
                <p:cNvCxnSpPr/>
                <p:nvPr/>
              </p:nvCxnSpPr>
              <p:spPr>
                <a:xfrm flipH="1">
                  <a:off x="4892027" y="3429722"/>
                  <a:ext cx="807506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4" name="直線矢印コネクタ 253"/>
              <p:cNvCxnSpPr/>
              <p:nvPr/>
            </p:nvCxnSpPr>
            <p:spPr>
              <a:xfrm flipH="1">
                <a:off x="4892026" y="3177430"/>
                <a:ext cx="2116040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直線矢印コネクタ 262"/>
              <p:cNvCxnSpPr/>
              <p:nvPr/>
            </p:nvCxnSpPr>
            <p:spPr>
              <a:xfrm>
                <a:off x="5221008" y="5174685"/>
                <a:ext cx="30968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直線矢印コネクタ 263"/>
              <p:cNvCxnSpPr/>
              <p:nvPr/>
            </p:nvCxnSpPr>
            <p:spPr>
              <a:xfrm>
                <a:off x="4543310" y="6191512"/>
                <a:ext cx="677698" cy="87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/>
              <p:cNvCxnSpPr/>
              <p:nvPr/>
            </p:nvCxnSpPr>
            <p:spPr>
              <a:xfrm>
                <a:off x="5210476" y="5156150"/>
                <a:ext cx="0" cy="106854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9" name="直線矢印コネクタ 288"/>
            <p:cNvCxnSpPr/>
            <p:nvPr/>
          </p:nvCxnSpPr>
          <p:spPr>
            <a:xfrm>
              <a:off x="5099558" y="5460733"/>
              <a:ext cx="147442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矢印コネクタ 289"/>
            <p:cNvCxnSpPr/>
            <p:nvPr/>
          </p:nvCxnSpPr>
          <p:spPr>
            <a:xfrm>
              <a:off x="5095110" y="4684130"/>
              <a:ext cx="0" cy="77660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円/楕円 290"/>
            <p:cNvSpPr/>
            <p:nvPr/>
          </p:nvSpPr>
          <p:spPr>
            <a:xfrm>
              <a:off x="5069859" y="4644471"/>
              <a:ext cx="69743" cy="697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293" name="テキスト ボックス 292"/>
          <p:cNvSpPr txBox="1"/>
          <p:nvPr/>
        </p:nvSpPr>
        <p:spPr>
          <a:xfrm>
            <a:off x="6560745" y="4278183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C00000"/>
                </a:solidFill>
              </a:rPr>
              <a:t>“1040”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94" name="正方形/長方形 293"/>
          <p:cNvSpPr/>
          <p:nvPr/>
        </p:nvSpPr>
        <p:spPr>
          <a:xfrm>
            <a:off x="7305399" y="5001908"/>
            <a:ext cx="1045927" cy="281600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65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0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241" grpId="0" animBg="1"/>
      <p:bldP spid="138" grpId="0" animBg="1"/>
      <p:bldP spid="280" grpId="0"/>
      <p:bldP spid="293" grpId="0"/>
      <p:bldP spid="29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動作例（</a:t>
            </a:r>
            <a:r>
              <a:rPr lang="ja-JP" altLang="en-US" dirty="0"/>
              <a:t>条件</a:t>
            </a:r>
            <a:r>
              <a:rPr kumimoji="1" lang="ja-JP" altLang="en-US" dirty="0"/>
              <a:t>分岐命令）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48429"/>
            <a:ext cx="1284016" cy="181110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18144"/>
            <a:ext cx="1159075" cy="29895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PC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96073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台形 9"/>
          <p:cNvSpPr/>
          <p:nvPr/>
        </p:nvSpPr>
        <p:spPr>
          <a:xfrm rot="16200000" flipV="1">
            <a:off x="5601204" y="3910607"/>
            <a:ext cx="1241254" cy="704311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二等辺三角形 10"/>
          <p:cNvSpPr/>
          <p:nvPr/>
        </p:nvSpPr>
        <p:spPr>
          <a:xfrm rot="16200000" flipV="1">
            <a:off x="5886245" y="4141891"/>
            <a:ext cx="162545" cy="1974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6029001" y="408681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36625"/>
            <a:ext cx="1048188" cy="115907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台形 14"/>
          <p:cNvSpPr/>
          <p:nvPr/>
        </p:nvSpPr>
        <p:spPr>
          <a:xfrm rot="16200000" flipV="1">
            <a:off x="1497985" y="173212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6200000" flipV="1">
            <a:off x="1698914" y="189515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1663943" y="179638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sp>
        <p:nvSpPr>
          <p:cNvPr id="19" name="台形 18"/>
          <p:cNvSpPr/>
          <p:nvPr/>
        </p:nvSpPr>
        <p:spPr>
          <a:xfrm rot="16200000" flipV="1">
            <a:off x="5988329" y="1711410"/>
            <a:ext cx="874979" cy="496479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二等辺三角形 19"/>
          <p:cNvSpPr/>
          <p:nvPr/>
        </p:nvSpPr>
        <p:spPr>
          <a:xfrm rot="16200000" flipV="1">
            <a:off x="6189258" y="1874445"/>
            <a:ext cx="114581" cy="1391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6157380" y="17747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>
                    <a:lumMod val="75000"/>
                  </a:schemeClr>
                </a:solidFill>
              </a:rPr>
              <a:t>加算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768679" y="4167622"/>
            <a:ext cx="64300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422060" y="2198770"/>
            <a:ext cx="25563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2057" y="1727880"/>
            <a:ext cx="64564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35931" y="1727880"/>
            <a:ext cx="0" cy="247848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997185" y="413662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66036" y="20116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3007930" y="2489636"/>
            <a:ext cx="600080" cy="9918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 rot="16200000">
            <a:off x="3010453" y="2816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457900" y="4598427"/>
            <a:ext cx="32546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783366" y="3893819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2783366" y="2997489"/>
            <a:ext cx="22537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783366" y="3008763"/>
            <a:ext cx="0" cy="285138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83366" y="4300002"/>
            <a:ext cx="824644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358628" y="4799358"/>
            <a:ext cx="249382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783366" y="4979345"/>
            <a:ext cx="457200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008741" y="4598427"/>
            <a:ext cx="231825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3007930" y="4300002"/>
            <a:ext cx="0" cy="298425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台形 38"/>
          <p:cNvSpPr/>
          <p:nvPr/>
        </p:nvSpPr>
        <p:spPr>
          <a:xfrm rot="5400000">
            <a:off x="2963047" y="4729336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3302072" y="3473784"/>
            <a:ext cx="0" cy="102055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57740" y="3893819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757740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985546" y="42992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757739" y="4979345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3930722" y="5535098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3959985" y="5589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符号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拡張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783364" y="5868856"/>
            <a:ext cx="1161253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450290" y="5640863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6200000">
            <a:off x="5479554" y="56957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  <a:t>ALU</a:t>
            </a:r>
            <a:br>
              <a:rPr lang="en-US" altLang="ja-JP" sz="1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制御</a:t>
            </a:r>
            <a:endParaRPr kumimoji="1" lang="ja-JP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266917" y="4771505"/>
            <a:ext cx="0" cy="1177215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6066224" y="5966075"/>
            <a:ext cx="20069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5298223" y="5964677"/>
            <a:ext cx="14742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3711216" y="6246106"/>
            <a:ext cx="1587007" cy="0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710405" y="5874203"/>
            <a:ext cx="0" cy="371903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8223" y="5964678"/>
            <a:ext cx="0" cy="28142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683698" y="5861908"/>
            <a:ext cx="5125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892026" y="3893819"/>
            <a:ext cx="97678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641030" y="4598427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台形 58"/>
          <p:cNvSpPr/>
          <p:nvPr/>
        </p:nvSpPr>
        <p:spPr>
          <a:xfrm rot="5400000">
            <a:off x="5250004" y="4542710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892026" y="4354526"/>
            <a:ext cx="63423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216580" y="4843317"/>
            <a:ext cx="30968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538882" y="5860144"/>
            <a:ext cx="677698" cy="871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206048" y="2182489"/>
            <a:ext cx="0" cy="3677655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5099558" y="5131129"/>
            <a:ext cx="220110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99558" y="4354526"/>
            <a:ext cx="0" cy="7766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068864" y="4313539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564197" y="4272851"/>
            <a:ext cx="73883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台形 67"/>
          <p:cNvSpPr/>
          <p:nvPr/>
        </p:nvSpPr>
        <p:spPr>
          <a:xfrm rot="5400000">
            <a:off x="8293616" y="3981489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8351219" y="4282694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875483" y="3822772"/>
            <a:ext cx="169439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884572" y="3815965"/>
            <a:ext cx="0" cy="46672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6855141" y="4235153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8695409" y="4044256"/>
            <a:ext cx="17887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8874284" y="4044256"/>
            <a:ext cx="0" cy="234526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358628" y="6379936"/>
            <a:ext cx="551565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3365301" y="5257036"/>
            <a:ext cx="2341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371370" y="5257036"/>
            <a:ext cx="0" cy="11229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3930722" y="3352408"/>
            <a:ext cx="0" cy="27377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3500992" y="3352408"/>
            <a:ext cx="429730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587128" y="3226264"/>
            <a:ext cx="0" cy="106532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3579733" y="3226264"/>
            <a:ext cx="200739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5699533" y="3100118"/>
            <a:ext cx="0" cy="2524824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H="1">
            <a:off x="3608010" y="3100118"/>
            <a:ext cx="209152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7675664" y="2847826"/>
            <a:ext cx="0" cy="128513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>
            <a:off x="3605360" y="2973972"/>
            <a:ext cx="382580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7431162" y="2973972"/>
            <a:ext cx="0" cy="115899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3500992" y="2595534"/>
            <a:ext cx="3387613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4632141" y="1694538"/>
            <a:ext cx="154186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183714" y="1960621"/>
            <a:ext cx="245088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634602" y="1417176"/>
            <a:ext cx="0" cy="53372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台形 90"/>
          <p:cNvSpPr/>
          <p:nvPr/>
        </p:nvSpPr>
        <p:spPr>
          <a:xfrm rot="5400000">
            <a:off x="6612347" y="1597422"/>
            <a:ext cx="678051" cy="125535"/>
          </a:xfrm>
          <a:prstGeom prst="trapezoid">
            <a:avLst>
              <a:gd name="adj" fmla="val 5277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4627664" y="1417176"/>
            <a:ext cx="225690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6674058" y="1828896"/>
            <a:ext cx="21051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959608" y="2182489"/>
            <a:ext cx="21686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5359528" y="1883171"/>
            <a:ext cx="600080" cy="633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 rot="16200000">
            <a:off x="5311049" y="1968837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ビット</a:t>
            </a:r>
            <a:br>
              <a:rPr lang="en-US" altLang="ja-JP" sz="1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</a:rPr>
              <a:t>左シフト</a:t>
            </a:r>
            <a:endParaRPr kumimoji="1" lang="ja-JP" alt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5206048" y="2188227"/>
            <a:ext cx="173119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7008066" y="1658719"/>
            <a:ext cx="852655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7860721" y="1052736"/>
            <a:ext cx="0" cy="63130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161800" y="1070632"/>
            <a:ext cx="7708233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161800" y="1070632"/>
            <a:ext cx="0" cy="309699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161800" y="4159324"/>
            <a:ext cx="307492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: 論理積ゲート 102"/>
          <p:cNvSpPr/>
          <p:nvPr/>
        </p:nvSpPr>
        <p:spPr>
          <a:xfrm rot="16200000">
            <a:off x="6837897" y="2181200"/>
            <a:ext cx="228167" cy="193676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 flipH="1">
            <a:off x="3593065" y="2847826"/>
            <a:ext cx="4082599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6949376" y="1950903"/>
            <a:ext cx="0" cy="194833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6880711" y="2392122"/>
            <a:ext cx="0" cy="203412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7008066" y="2392122"/>
            <a:ext cx="0" cy="157286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>
            <a:off x="6564198" y="3964988"/>
            <a:ext cx="449942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750326" y="4568821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0" name="円/楕円 109"/>
          <p:cNvSpPr/>
          <p:nvPr/>
        </p:nvSpPr>
        <p:spPr>
          <a:xfrm>
            <a:off x="4601956" y="1660190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448737" y="516161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命令メモリ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270393" y="5298560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75000"/>
                  </a:schemeClr>
                </a:solidFill>
              </a:rPr>
              <a:t>データメモリ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966915" y="338260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</a:rPr>
              <a:t>レジスタファイル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388562" y="400356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956840" y="441243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257969" y="41399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アドレス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254711" y="4892463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865680" y="410579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322276" y="369029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326609" y="415332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69022" y="3670685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1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73403" y="4111859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Read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 2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75314" y="4598427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altLang="ja-JP" sz="1050" dirty="0" err="1">
                <a:solidFill>
                  <a:schemeClr val="bg1">
                    <a:lumMod val="75000"/>
                  </a:schemeClr>
                </a:solidFill>
              </a:rPr>
              <a:t>Reg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576145" y="5043327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  <a:t>Write</a:t>
            </a:r>
            <a:br>
              <a:rPr lang="en-US" altLang="ja-JP" sz="105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ja-JP" altLang="en-US" sz="1050" dirty="0">
                <a:solidFill>
                  <a:schemeClr val="bg1">
                    <a:lumMod val="75000"/>
                  </a:schemeClr>
                </a:solidFill>
              </a:rPr>
              <a:t>データ</a:t>
            </a:r>
            <a:endParaRPr kumimoji="1" lang="ja-JP" alt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2994475" y="3597952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41013" y="3321047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59212" y="31967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51797" y="315711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7074602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7437536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59833" y="241784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26237" y="37946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172438" y="4808445"/>
            <a:ext cx="69743" cy="697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8622010" y="2721680"/>
            <a:ext cx="0" cy="1011456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>
            <a:off x="3579735" y="2721680"/>
            <a:ext cx="5042275" cy="0"/>
          </a:xfrm>
          <a:prstGeom prst="straightConnector1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8050640" y="254378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 rot="16200000">
            <a:off x="35278" y="4022701"/>
            <a:ext cx="1152769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40" name="グループ化 239"/>
          <p:cNvGrpSpPr/>
          <p:nvPr/>
        </p:nvGrpSpPr>
        <p:grpSpPr>
          <a:xfrm>
            <a:off x="773292" y="1561725"/>
            <a:ext cx="1684608" cy="3907665"/>
            <a:chOff x="773292" y="1891329"/>
            <a:chExt cx="1684608" cy="3907665"/>
          </a:xfrm>
        </p:grpSpPr>
        <p:grpSp>
          <p:nvGrpSpPr>
            <p:cNvPr id="147" name="グループ化 146"/>
            <p:cNvGrpSpPr/>
            <p:nvPr/>
          </p:nvGrpSpPr>
          <p:grpSpPr>
            <a:xfrm>
              <a:off x="773292" y="2051017"/>
              <a:ext cx="903724" cy="2478489"/>
              <a:chOff x="773292" y="2051017"/>
              <a:chExt cx="903724" cy="2478489"/>
            </a:xfrm>
          </p:grpSpPr>
          <p:grpSp>
            <p:nvGrpSpPr>
              <p:cNvPr id="143" name="グループ化 142"/>
              <p:cNvGrpSpPr/>
              <p:nvPr/>
            </p:nvGrpSpPr>
            <p:grpSpPr>
              <a:xfrm>
                <a:off x="773292" y="2051017"/>
                <a:ext cx="903724" cy="2478489"/>
                <a:chOff x="915255" y="2209884"/>
                <a:chExt cx="903724" cy="2478489"/>
              </a:xfrm>
            </p:grpSpPr>
            <p:cxnSp>
              <p:nvCxnSpPr>
                <p:cNvPr id="139" name="直線矢印コネクタ 138"/>
                <p:cNvCxnSpPr/>
                <p:nvPr/>
              </p:nvCxnSpPr>
              <p:spPr>
                <a:xfrm>
                  <a:off x="915255" y="4656093"/>
                  <a:ext cx="643003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矢印コネクタ 139"/>
                <p:cNvCxnSpPr/>
                <p:nvPr/>
              </p:nvCxnSpPr>
              <p:spPr>
                <a:xfrm>
                  <a:off x="1173338" y="2209884"/>
                  <a:ext cx="645641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矢印コネクタ 140"/>
                <p:cNvCxnSpPr/>
                <p:nvPr/>
              </p:nvCxnSpPr>
              <p:spPr>
                <a:xfrm flipV="1">
                  <a:off x="1181730" y="2209884"/>
                  <a:ext cx="0" cy="247848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円/楕円 141"/>
                <p:cNvSpPr/>
                <p:nvPr/>
              </p:nvSpPr>
              <p:spPr>
                <a:xfrm>
                  <a:off x="1149585" y="4618629"/>
                  <a:ext cx="69743" cy="697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6" name="グループ化 145"/>
              <p:cNvGrpSpPr/>
              <p:nvPr/>
            </p:nvGrpSpPr>
            <p:grpSpPr>
              <a:xfrm>
                <a:off x="1165354" y="2341247"/>
                <a:ext cx="511662" cy="369332"/>
                <a:chOff x="1146154" y="2932707"/>
                <a:chExt cx="511662" cy="369332"/>
              </a:xfrm>
            </p:grpSpPr>
            <p:cxnSp>
              <p:nvCxnSpPr>
                <p:cNvPr id="144" name="直線矢印コネクタ 143"/>
                <p:cNvCxnSpPr/>
                <p:nvPr/>
              </p:nvCxnSpPr>
              <p:spPr>
                <a:xfrm>
                  <a:off x="1402178" y="3119834"/>
                  <a:ext cx="25563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テキスト ボックス 144"/>
                <p:cNvSpPr txBox="1"/>
                <p:nvPr/>
              </p:nvSpPr>
              <p:spPr>
                <a:xfrm>
                  <a:off x="1146154" y="2932707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/>
                    <a:t>4</a:t>
                  </a:r>
                  <a:endParaRPr kumimoji="1" lang="ja-JP" altLang="en-US" dirty="0"/>
                </a:p>
              </p:txBody>
            </p:sp>
          </p:grpSp>
        </p:grpSp>
        <p:grpSp>
          <p:nvGrpSpPr>
            <p:cNvPr id="152" name="グループ化 151"/>
            <p:cNvGrpSpPr/>
            <p:nvPr/>
          </p:nvGrpSpPr>
          <p:grpSpPr>
            <a:xfrm>
              <a:off x="1695441" y="1891329"/>
              <a:ext cx="497089" cy="874979"/>
              <a:chOff x="1839025" y="2024874"/>
              <a:chExt cx="497089" cy="874979"/>
            </a:xfrm>
          </p:grpSpPr>
          <p:grpSp>
            <p:nvGrpSpPr>
              <p:cNvPr id="148" name="グループ化 147"/>
              <p:cNvGrpSpPr/>
              <p:nvPr/>
            </p:nvGrpSpPr>
            <p:grpSpPr>
              <a:xfrm rot="16200000">
                <a:off x="1650080" y="2213819"/>
                <a:ext cx="874979" cy="497089"/>
                <a:chOff x="1943382" y="4001244"/>
                <a:chExt cx="1983752" cy="803933"/>
              </a:xfrm>
            </p:grpSpPr>
            <p:sp>
              <p:nvSpPr>
                <p:cNvPr id="149" name="台形 148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二等辺三角形 149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テキスト ボックス 150"/>
              <p:cNvSpPr txBox="1"/>
              <p:nvPr/>
            </p:nvSpPr>
            <p:spPr>
              <a:xfrm rot="16200000">
                <a:off x="1816343" y="2278389"/>
                <a:ext cx="6109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solidFill>
                      <a:schemeClr val="bg1"/>
                    </a:solidFill>
                  </a:rPr>
                  <a:t>加算</a:t>
                </a: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1409712" y="4325677"/>
              <a:ext cx="1048188" cy="1473317"/>
              <a:chOff x="1562112" y="4478077"/>
              <a:chExt cx="1048188" cy="1473317"/>
            </a:xfrm>
          </p:grpSpPr>
          <p:sp>
            <p:nvSpPr>
              <p:cNvPr id="153" name="正方形/長方形 152"/>
              <p:cNvSpPr/>
              <p:nvPr/>
            </p:nvSpPr>
            <p:spPr>
              <a:xfrm>
                <a:off x="1562112" y="4478077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1601137" y="5643617"/>
                <a:ext cx="9701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400" dirty="0"/>
                  <a:t>命令メモリ</a:t>
                </a:r>
              </a:p>
            </p:txBody>
          </p:sp>
        </p:grpSp>
      </p:grpSp>
      <p:grpSp>
        <p:nvGrpSpPr>
          <p:cNvPr id="223" name="グループ化 222"/>
          <p:cNvGrpSpPr/>
          <p:nvPr/>
        </p:nvGrpSpPr>
        <p:grpSpPr>
          <a:xfrm>
            <a:off x="161800" y="1052736"/>
            <a:ext cx="7708233" cy="3114887"/>
            <a:chOff x="161800" y="1382340"/>
            <a:chExt cx="7708233" cy="3114887"/>
          </a:xfrm>
        </p:grpSpPr>
        <p:cxnSp>
          <p:nvCxnSpPr>
            <p:cNvPr id="230" name="直線矢印コネクタ 229"/>
            <p:cNvCxnSpPr/>
            <p:nvPr/>
          </p:nvCxnSpPr>
          <p:spPr>
            <a:xfrm>
              <a:off x="7008066" y="1988323"/>
              <a:ext cx="85265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矢印コネクタ 230"/>
            <p:cNvCxnSpPr/>
            <p:nvPr/>
          </p:nvCxnSpPr>
          <p:spPr>
            <a:xfrm>
              <a:off x="7860721" y="1382340"/>
              <a:ext cx="0" cy="63130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矢印コネクタ 231"/>
            <p:cNvCxnSpPr/>
            <p:nvPr/>
          </p:nvCxnSpPr>
          <p:spPr>
            <a:xfrm>
              <a:off x="161800" y="1400236"/>
              <a:ext cx="770823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矢印コネクタ 232"/>
            <p:cNvCxnSpPr/>
            <p:nvPr/>
          </p:nvCxnSpPr>
          <p:spPr>
            <a:xfrm flipV="1">
              <a:off x="161800" y="1400236"/>
              <a:ext cx="0" cy="309699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矢印コネクタ 233"/>
            <p:cNvCxnSpPr/>
            <p:nvPr/>
          </p:nvCxnSpPr>
          <p:spPr>
            <a:xfrm>
              <a:off x="161800" y="4488928"/>
              <a:ext cx="30749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正方形/長方形 240"/>
          <p:cNvSpPr/>
          <p:nvPr/>
        </p:nvSpPr>
        <p:spPr>
          <a:xfrm rot="16200000">
            <a:off x="35212" y="4020790"/>
            <a:ext cx="1156591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132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1409711" y="4466963"/>
            <a:ext cx="1045927" cy="28160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050" dirty="0" err="1">
                <a:solidFill>
                  <a:schemeClr val="tx1"/>
                </a:solidFill>
              </a:rPr>
              <a:t>beq</a:t>
            </a:r>
            <a:r>
              <a:rPr lang="en-US" altLang="ja-JP" sz="1050" dirty="0">
                <a:solidFill>
                  <a:schemeClr val="tx1"/>
                </a:solidFill>
              </a:rPr>
              <a:t> $s3, $s4, 20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183714" y="1417176"/>
            <a:ext cx="3016231" cy="4750922"/>
            <a:chOff x="2183714" y="1746780"/>
            <a:chExt cx="3016231" cy="4750922"/>
          </a:xfrm>
        </p:grpSpPr>
        <p:grpSp>
          <p:nvGrpSpPr>
            <p:cNvPr id="285" name="グループ化 284"/>
            <p:cNvGrpSpPr/>
            <p:nvPr/>
          </p:nvGrpSpPr>
          <p:grpSpPr>
            <a:xfrm>
              <a:off x="2183714" y="1746780"/>
              <a:ext cx="3016231" cy="4750922"/>
              <a:chOff x="2183714" y="1746780"/>
              <a:chExt cx="3016231" cy="4750922"/>
            </a:xfrm>
          </p:grpSpPr>
          <p:grpSp>
            <p:nvGrpSpPr>
              <p:cNvPr id="286" name="グループ化 285"/>
              <p:cNvGrpSpPr/>
              <p:nvPr/>
            </p:nvGrpSpPr>
            <p:grpSpPr>
              <a:xfrm>
                <a:off x="2183714" y="1746780"/>
                <a:ext cx="3016231" cy="4451680"/>
                <a:chOff x="2183714" y="1746780"/>
                <a:chExt cx="3016231" cy="4451680"/>
              </a:xfrm>
            </p:grpSpPr>
            <p:cxnSp>
              <p:nvCxnSpPr>
                <p:cNvPr id="295" name="直線矢印コネクタ 294"/>
                <p:cNvCxnSpPr/>
                <p:nvPr/>
              </p:nvCxnSpPr>
              <p:spPr>
                <a:xfrm flipH="1">
                  <a:off x="3608011" y="3429722"/>
                  <a:ext cx="1284015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6" name="正方形/長方形 295"/>
                <p:cNvSpPr/>
                <p:nvPr/>
              </p:nvSpPr>
              <p:spPr>
                <a:xfrm>
                  <a:off x="3608010" y="3978033"/>
                  <a:ext cx="1284016" cy="1811109"/>
                </a:xfrm>
                <a:prstGeom prst="rect">
                  <a:avLst/>
                </a:prstGeom>
                <a:solidFill>
                  <a:srgbClr val="00FF99"/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kumimoji="1" lang="ja-JP" altLang="en-US" sz="2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" name="円/楕円 296"/>
                <p:cNvSpPr/>
                <p:nvPr/>
              </p:nvSpPr>
              <p:spPr>
                <a:xfrm>
                  <a:off x="3007930" y="2819240"/>
                  <a:ext cx="600080" cy="991892"/>
                </a:xfrm>
                <a:prstGeom prst="ellips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" name="テキスト ボックス 297"/>
                <p:cNvSpPr txBox="1"/>
                <p:nvPr/>
              </p:nvSpPr>
              <p:spPr>
                <a:xfrm rot="16200000">
                  <a:off x="3010453" y="3145908"/>
                  <a:ext cx="59503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600" dirty="0"/>
                    <a:t>制御</a:t>
                  </a:r>
                  <a:endParaRPr kumimoji="1" lang="ja-JP" altLang="en-US" sz="1600" dirty="0"/>
                </a:p>
              </p:txBody>
            </p:sp>
            <p:cxnSp>
              <p:nvCxnSpPr>
                <p:cNvPr id="299" name="直線矢印コネクタ 298"/>
                <p:cNvCxnSpPr/>
                <p:nvPr/>
              </p:nvCxnSpPr>
              <p:spPr>
                <a:xfrm>
                  <a:off x="2457900" y="4928031"/>
                  <a:ext cx="325466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直線矢印コネクタ 299"/>
                <p:cNvCxnSpPr/>
                <p:nvPr/>
              </p:nvCxnSpPr>
              <p:spPr>
                <a:xfrm>
                  <a:off x="2783366" y="4223423"/>
                  <a:ext cx="82464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直線矢印コネクタ 300"/>
                <p:cNvCxnSpPr/>
                <p:nvPr/>
              </p:nvCxnSpPr>
              <p:spPr>
                <a:xfrm>
                  <a:off x="2783366" y="3327093"/>
                  <a:ext cx="225375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直線矢印コネクタ 301"/>
                <p:cNvCxnSpPr/>
                <p:nvPr/>
              </p:nvCxnSpPr>
              <p:spPr>
                <a:xfrm>
                  <a:off x="2783366" y="3338367"/>
                  <a:ext cx="0" cy="2851381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直線矢印コネクタ 302"/>
                <p:cNvCxnSpPr/>
                <p:nvPr/>
              </p:nvCxnSpPr>
              <p:spPr>
                <a:xfrm flipV="1">
                  <a:off x="2789371" y="4630884"/>
                  <a:ext cx="207367" cy="4831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直線コネクタ 303"/>
                <p:cNvCxnSpPr/>
                <p:nvPr/>
              </p:nvCxnSpPr>
              <p:spPr>
                <a:xfrm>
                  <a:off x="2757740" y="4223423"/>
                  <a:ext cx="5125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直線コネクタ 304"/>
                <p:cNvCxnSpPr/>
                <p:nvPr/>
              </p:nvCxnSpPr>
              <p:spPr>
                <a:xfrm>
                  <a:off x="2757740" y="4628812"/>
                  <a:ext cx="5125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直線矢印コネクタ 305"/>
                <p:cNvCxnSpPr/>
                <p:nvPr/>
              </p:nvCxnSpPr>
              <p:spPr>
                <a:xfrm>
                  <a:off x="2789371" y="6198460"/>
                  <a:ext cx="11413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直線矢印コネクタ 306"/>
                <p:cNvCxnSpPr/>
                <p:nvPr/>
              </p:nvCxnSpPr>
              <p:spPr>
                <a:xfrm flipV="1">
                  <a:off x="3930722" y="3682012"/>
                  <a:ext cx="0" cy="273776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直線矢印コネクタ 307"/>
                <p:cNvCxnSpPr/>
                <p:nvPr/>
              </p:nvCxnSpPr>
              <p:spPr>
                <a:xfrm flipH="1">
                  <a:off x="3500992" y="3682012"/>
                  <a:ext cx="429730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直線矢印コネクタ 308"/>
                <p:cNvCxnSpPr/>
                <p:nvPr/>
              </p:nvCxnSpPr>
              <p:spPr>
                <a:xfrm>
                  <a:off x="2183714" y="2290225"/>
                  <a:ext cx="245088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直線矢印コネクタ 309"/>
                <p:cNvCxnSpPr/>
                <p:nvPr/>
              </p:nvCxnSpPr>
              <p:spPr>
                <a:xfrm>
                  <a:off x="4634602" y="1746780"/>
                  <a:ext cx="0" cy="53372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1" name="円/楕円 310"/>
                <p:cNvSpPr/>
                <p:nvPr/>
              </p:nvSpPr>
              <p:spPr>
                <a:xfrm>
                  <a:off x="2750326" y="4898425"/>
                  <a:ext cx="69743" cy="697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" name="テキスト ボックス 311"/>
                <p:cNvSpPr txBox="1"/>
                <p:nvPr/>
              </p:nvSpPr>
              <p:spPr>
                <a:xfrm>
                  <a:off x="3966915" y="3712206"/>
                  <a:ext cx="123303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dirty="0"/>
                    <a:t>レジスタファイル</a:t>
                  </a:r>
                </a:p>
              </p:txBody>
            </p:sp>
            <p:sp>
              <p:nvSpPr>
                <p:cNvPr id="319" name="テキスト ボックス 318"/>
                <p:cNvSpPr txBox="1"/>
                <p:nvPr/>
              </p:nvSpPr>
              <p:spPr>
                <a:xfrm>
                  <a:off x="3441013" y="3650651"/>
                  <a:ext cx="526106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700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RegWrite</a:t>
                  </a:r>
                  <a:endParaRPr kumimoji="1" lang="ja-JP" altLang="en-US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0" name="テキスト ボックス 319"/>
                <p:cNvSpPr txBox="1"/>
                <p:nvPr/>
              </p:nvSpPr>
              <p:spPr>
                <a:xfrm>
                  <a:off x="3959212" y="3526377"/>
                  <a:ext cx="473206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700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ALUSrc</a:t>
                  </a:r>
                  <a:endParaRPr kumimoji="1" lang="ja-JP" altLang="en-US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21" name="直線矢印コネクタ 320"/>
                <p:cNvCxnSpPr/>
                <p:nvPr/>
              </p:nvCxnSpPr>
              <p:spPr>
                <a:xfrm>
                  <a:off x="4634602" y="1746948"/>
                  <a:ext cx="257424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直線矢印コネクタ 321"/>
                <p:cNvCxnSpPr/>
                <p:nvPr/>
              </p:nvCxnSpPr>
              <p:spPr>
                <a:xfrm flipH="1">
                  <a:off x="3579736" y="3555868"/>
                  <a:ext cx="1312290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7" name="テキスト ボックス 286"/>
              <p:cNvSpPr txBox="1"/>
              <p:nvPr/>
            </p:nvSpPr>
            <p:spPr>
              <a:xfrm>
                <a:off x="2789371" y="5947693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solidFill>
                      <a:srgbClr val="C00000"/>
                    </a:solidFill>
                  </a:rPr>
                  <a:t>“20”</a:t>
                </a:r>
                <a:endParaRPr kumimoji="1" lang="ja-JP" altLang="en-US" sz="1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88" name="テキスト ボックス 287"/>
              <p:cNvSpPr txBox="1"/>
              <p:nvPr/>
            </p:nvSpPr>
            <p:spPr>
              <a:xfrm>
                <a:off x="2729230" y="4401847"/>
                <a:ext cx="65755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>
                    <a:solidFill>
                      <a:srgbClr val="C00000"/>
                    </a:solidFill>
                  </a:rPr>
                  <a:t>“20(s4)”</a:t>
                </a:r>
                <a:endParaRPr kumimoji="1" lang="ja-JP" altLang="en-US" sz="105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89" name="テキスト ボックス 288"/>
              <p:cNvSpPr txBox="1"/>
              <p:nvPr/>
            </p:nvSpPr>
            <p:spPr>
              <a:xfrm>
                <a:off x="2719371" y="4179853"/>
                <a:ext cx="67678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>
                    <a:solidFill>
                      <a:srgbClr val="C00000"/>
                    </a:solidFill>
                  </a:rPr>
                  <a:t>“19(s3)”</a:t>
                </a:r>
                <a:endParaRPr kumimoji="1" lang="ja-JP" altLang="en-US" sz="105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90" name="テキスト ボックス 289"/>
              <p:cNvSpPr txBox="1"/>
              <p:nvPr/>
            </p:nvSpPr>
            <p:spPr>
              <a:xfrm>
                <a:off x="2480810" y="3068442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solidFill>
                      <a:srgbClr val="C00000"/>
                    </a:solidFill>
                  </a:rPr>
                  <a:t>“</a:t>
                </a:r>
                <a:r>
                  <a:rPr lang="en-US" altLang="ja-JP" sz="1200" dirty="0" err="1">
                    <a:solidFill>
                      <a:srgbClr val="C00000"/>
                    </a:solidFill>
                  </a:rPr>
                  <a:t>beq</a:t>
                </a:r>
                <a:r>
                  <a:rPr kumimoji="1" lang="en-US" altLang="ja-JP" sz="1200" dirty="0">
                    <a:solidFill>
                      <a:srgbClr val="C00000"/>
                    </a:solidFill>
                  </a:rPr>
                  <a:t>”</a:t>
                </a:r>
                <a:endParaRPr kumimoji="1" lang="ja-JP" altLang="en-US" sz="1200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91" name="直線矢印コネクタ 290"/>
              <p:cNvCxnSpPr/>
              <p:nvPr/>
            </p:nvCxnSpPr>
            <p:spPr>
              <a:xfrm>
                <a:off x="2991751" y="4628812"/>
                <a:ext cx="61785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円/楕円 291"/>
              <p:cNvSpPr/>
              <p:nvPr/>
            </p:nvSpPr>
            <p:spPr>
              <a:xfrm>
                <a:off x="3931977" y="5864702"/>
                <a:ext cx="600080" cy="63300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" name="テキスト ボックス 292"/>
              <p:cNvSpPr txBox="1"/>
              <p:nvPr/>
            </p:nvSpPr>
            <p:spPr>
              <a:xfrm rot="16200000">
                <a:off x="3961240" y="5919591"/>
                <a:ext cx="5437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400" dirty="0"/>
                  <a:t>符号</a:t>
                </a:r>
                <a:br>
                  <a:rPr lang="en-US" altLang="ja-JP" sz="1400" dirty="0"/>
                </a:br>
                <a:r>
                  <a:rPr lang="ja-JP" altLang="en-US" sz="1400" dirty="0"/>
                  <a:t>拡張</a:t>
                </a:r>
                <a:endParaRPr kumimoji="1" lang="ja-JP" altLang="en-US" sz="1400" dirty="0"/>
              </a:p>
            </p:txBody>
          </p:sp>
          <p:cxnSp>
            <p:nvCxnSpPr>
              <p:cNvPr id="294" name="直線矢印コネクタ 293"/>
              <p:cNvCxnSpPr/>
              <p:nvPr/>
            </p:nvCxnSpPr>
            <p:spPr>
              <a:xfrm flipH="1">
                <a:off x="3500992" y="2925138"/>
                <a:ext cx="1384422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3" name="テキスト ボックス 322"/>
            <p:cNvSpPr txBox="1"/>
            <p:nvPr/>
          </p:nvSpPr>
          <p:spPr>
            <a:xfrm>
              <a:off x="3459833" y="2747453"/>
              <a:ext cx="57773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Branch</a:t>
              </a:r>
              <a:endParaRPr kumimoji="1" lang="ja-JP" alt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4" name="直線矢印コネクタ 323"/>
            <p:cNvCxnSpPr/>
            <p:nvPr/>
          </p:nvCxnSpPr>
          <p:spPr>
            <a:xfrm>
              <a:off x="4627990" y="2024142"/>
              <a:ext cx="2574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円/楕円 324"/>
            <p:cNvSpPr/>
            <p:nvPr/>
          </p:nvSpPr>
          <p:spPr>
            <a:xfrm>
              <a:off x="4595788" y="1998382"/>
              <a:ext cx="69743" cy="697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394" name="テキスト ボックス 393"/>
          <p:cNvSpPr txBox="1"/>
          <p:nvPr/>
        </p:nvSpPr>
        <p:spPr>
          <a:xfrm>
            <a:off x="1098278" y="448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48</a:t>
            </a:r>
            <a:endParaRPr kumimoji="1" lang="ja-JP" altLang="en-US" sz="1200" dirty="0"/>
          </a:p>
        </p:txBody>
      </p:sp>
      <p:grpSp>
        <p:nvGrpSpPr>
          <p:cNvPr id="395" name="グループ化 394"/>
          <p:cNvGrpSpPr/>
          <p:nvPr/>
        </p:nvGrpSpPr>
        <p:grpSpPr>
          <a:xfrm>
            <a:off x="3551434" y="3757139"/>
            <a:ext cx="1332615" cy="751272"/>
            <a:chOff x="3551434" y="4086743"/>
            <a:chExt cx="1332615" cy="751272"/>
          </a:xfrm>
        </p:grpSpPr>
        <p:sp>
          <p:nvSpPr>
            <p:cNvPr id="396" name="正方形/長方形 395"/>
            <p:cNvSpPr/>
            <p:nvPr/>
          </p:nvSpPr>
          <p:spPr>
            <a:xfrm>
              <a:off x="3838122" y="4086743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5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97" name="正方形/長方形 396"/>
            <p:cNvSpPr/>
            <p:nvPr/>
          </p:nvSpPr>
          <p:spPr>
            <a:xfrm>
              <a:off x="3835955" y="4556415"/>
              <a:ext cx="1045927" cy="2816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5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99" name="テキスト ボックス 398"/>
            <p:cNvSpPr txBox="1"/>
            <p:nvPr/>
          </p:nvSpPr>
          <p:spPr>
            <a:xfrm>
              <a:off x="3551434" y="4120782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19</a:t>
              </a:r>
              <a:endParaRPr kumimoji="1" lang="ja-JP" altLang="en-US" sz="1050" dirty="0"/>
            </a:p>
          </p:txBody>
        </p:sp>
        <p:sp>
          <p:nvSpPr>
            <p:cNvPr id="400" name="テキスト ボックス 399"/>
            <p:cNvSpPr txBox="1"/>
            <p:nvPr/>
          </p:nvSpPr>
          <p:spPr>
            <a:xfrm>
              <a:off x="3556997" y="4559352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20</a:t>
              </a:r>
              <a:endParaRPr kumimoji="1" lang="ja-JP" altLang="en-US" sz="1050" dirty="0"/>
            </a:p>
          </p:txBody>
        </p:sp>
      </p:grpSp>
      <p:grpSp>
        <p:nvGrpSpPr>
          <p:cNvPr id="406" name="グループ化 405"/>
          <p:cNvGrpSpPr/>
          <p:nvPr/>
        </p:nvGrpSpPr>
        <p:grpSpPr>
          <a:xfrm>
            <a:off x="4545362" y="1321164"/>
            <a:ext cx="2978971" cy="4952699"/>
            <a:chOff x="4545362" y="1650768"/>
            <a:chExt cx="2978971" cy="4952699"/>
          </a:xfrm>
        </p:grpSpPr>
        <p:grpSp>
          <p:nvGrpSpPr>
            <p:cNvPr id="393" name="グループ化 392"/>
            <p:cNvGrpSpPr/>
            <p:nvPr/>
          </p:nvGrpSpPr>
          <p:grpSpPr>
            <a:xfrm>
              <a:off x="4545362" y="1650768"/>
              <a:ext cx="2558609" cy="4952699"/>
              <a:chOff x="4545362" y="1650768"/>
              <a:chExt cx="2558609" cy="4952699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4877731" y="1650768"/>
                <a:ext cx="2136409" cy="4952699"/>
                <a:chOff x="4877731" y="1650768"/>
                <a:chExt cx="2136409" cy="4952699"/>
              </a:xfrm>
            </p:grpSpPr>
            <p:cxnSp>
              <p:nvCxnSpPr>
                <p:cNvPr id="197" name="直線矢印コネクタ 196"/>
                <p:cNvCxnSpPr/>
                <p:nvPr/>
              </p:nvCxnSpPr>
              <p:spPr>
                <a:xfrm flipH="1">
                  <a:off x="4892026" y="3555868"/>
                  <a:ext cx="695104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8" name="グループ化 197"/>
                <p:cNvGrpSpPr/>
                <p:nvPr/>
              </p:nvGrpSpPr>
              <p:grpSpPr>
                <a:xfrm>
                  <a:off x="4885414" y="1650768"/>
                  <a:ext cx="2128726" cy="4952699"/>
                  <a:chOff x="4885414" y="1650768"/>
                  <a:chExt cx="2128726" cy="4952699"/>
                </a:xfrm>
              </p:grpSpPr>
              <p:grpSp>
                <p:nvGrpSpPr>
                  <p:cNvPr id="201" name="グループ化 200"/>
                  <p:cNvGrpSpPr/>
                  <p:nvPr/>
                </p:nvGrpSpPr>
                <p:grpSpPr>
                  <a:xfrm rot="16200000">
                    <a:off x="5600772" y="4239779"/>
                    <a:ext cx="1241254" cy="705176"/>
                    <a:chOff x="1943382" y="4001244"/>
                    <a:chExt cx="1983752" cy="803933"/>
                  </a:xfrm>
                </p:grpSpPr>
                <p:sp>
                  <p:nvSpPr>
                    <p:cNvPr id="221" name="台形 220"/>
                    <p:cNvSpPr/>
                    <p:nvPr/>
                  </p:nvSpPr>
                  <p:spPr>
                    <a:xfrm flipV="1">
                      <a:off x="1943382" y="4002230"/>
                      <a:ext cx="1983752" cy="802947"/>
                    </a:xfrm>
                    <a:prstGeom prst="trapezoid">
                      <a:avLst/>
                    </a:prstGeom>
                    <a:solidFill>
                      <a:srgbClr val="6699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22" name="二等辺三角形 221"/>
                    <p:cNvSpPr/>
                    <p:nvPr/>
                  </p:nvSpPr>
                  <p:spPr>
                    <a:xfrm flipV="1">
                      <a:off x="2840795" y="4001244"/>
                      <a:ext cx="259777" cy="225059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202" name="テキスト ボックス 201"/>
                  <p:cNvSpPr txBox="1"/>
                  <p:nvPr/>
                </p:nvSpPr>
                <p:spPr>
                  <a:xfrm rot="16200000">
                    <a:off x="6029001" y="4416421"/>
                    <a:ext cx="582211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en-US" altLang="ja-JP" sz="1600" dirty="0">
                        <a:solidFill>
                          <a:schemeClr val="bg1"/>
                        </a:solidFill>
                      </a:rPr>
                      <a:t>ALU</a:t>
                    </a:r>
                    <a:endParaRPr kumimoji="1" lang="ja-JP" altLang="en-US" sz="16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3" name="円/楕円 202"/>
                  <p:cNvSpPr/>
                  <p:nvPr/>
                </p:nvSpPr>
                <p:spPr>
                  <a:xfrm>
                    <a:off x="5450290" y="5970467"/>
                    <a:ext cx="600080" cy="633000"/>
                  </a:xfrm>
                  <a:prstGeom prst="ellipse">
                    <a:avLst/>
                  </a:prstGeom>
                  <a:solidFill>
                    <a:srgbClr val="FFFF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4" name="テキスト ボックス 203"/>
                  <p:cNvSpPr txBox="1"/>
                  <p:nvPr/>
                </p:nvSpPr>
                <p:spPr>
                  <a:xfrm rot="16200000">
                    <a:off x="5479554" y="6025356"/>
                    <a:ext cx="543739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1400" dirty="0"/>
                      <a:t>ALU</a:t>
                    </a:r>
                    <a:br>
                      <a:rPr lang="en-US" altLang="ja-JP" sz="1400" dirty="0"/>
                    </a:br>
                    <a:r>
                      <a:rPr lang="ja-JP" altLang="en-US" sz="1400" dirty="0"/>
                      <a:t>制御</a:t>
                    </a:r>
                    <a:endParaRPr kumimoji="1" lang="ja-JP" altLang="en-US" sz="1400" dirty="0"/>
                  </a:p>
                </p:txBody>
              </p:sp>
              <p:cxnSp>
                <p:nvCxnSpPr>
                  <p:cNvPr id="205" name="直線矢印コネクタ 204"/>
                  <p:cNvCxnSpPr/>
                  <p:nvPr/>
                </p:nvCxnSpPr>
                <p:spPr>
                  <a:xfrm>
                    <a:off x="6266917" y="5101109"/>
                    <a:ext cx="0" cy="1177215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矢印コネクタ 205"/>
                  <p:cNvCxnSpPr/>
                  <p:nvPr/>
                </p:nvCxnSpPr>
                <p:spPr>
                  <a:xfrm flipH="1">
                    <a:off x="6066224" y="6295679"/>
                    <a:ext cx="200693" cy="0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直線矢印コネクタ 206"/>
                  <p:cNvCxnSpPr/>
                  <p:nvPr/>
                </p:nvCxnSpPr>
                <p:spPr>
                  <a:xfrm>
                    <a:off x="5298223" y="6294281"/>
                    <a:ext cx="147427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直線矢印コネクタ 207"/>
                  <p:cNvCxnSpPr/>
                  <p:nvPr/>
                </p:nvCxnSpPr>
                <p:spPr>
                  <a:xfrm flipV="1">
                    <a:off x="5298223" y="6294282"/>
                    <a:ext cx="0" cy="28142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線矢印コネクタ 208"/>
                  <p:cNvCxnSpPr/>
                  <p:nvPr/>
                </p:nvCxnSpPr>
                <p:spPr>
                  <a:xfrm>
                    <a:off x="4892026" y="4223423"/>
                    <a:ext cx="976785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直線矢印コネクタ 209"/>
                  <p:cNvCxnSpPr/>
                  <p:nvPr/>
                </p:nvCxnSpPr>
                <p:spPr>
                  <a:xfrm>
                    <a:off x="5641030" y="4928031"/>
                    <a:ext cx="234108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1" name="台形 210"/>
                  <p:cNvSpPr/>
                  <p:nvPr/>
                </p:nvSpPr>
                <p:spPr>
                  <a:xfrm rot="5400000">
                    <a:off x="5250004" y="4872314"/>
                    <a:ext cx="678051" cy="125535"/>
                  </a:xfrm>
                  <a:prstGeom prst="trapezoid">
                    <a:avLst>
                      <a:gd name="adj" fmla="val 52778"/>
                    </a:avLst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12" name="直線矢印コネクタ 211"/>
                  <p:cNvCxnSpPr/>
                  <p:nvPr/>
                </p:nvCxnSpPr>
                <p:spPr>
                  <a:xfrm>
                    <a:off x="4892026" y="4684130"/>
                    <a:ext cx="634236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直線矢印コネクタ 213"/>
                  <p:cNvCxnSpPr/>
                  <p:nvPr/>
                </p:nvCxnSpPr>
                <p:spPr>
                  <a:xfrm flipV="1">
                    <a:off x="5587128" y="3555868"/>
                    <a:ext cx="0" cy="1065322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矢印コネクタ 214"/>
                  <p:cNvCxnSpPr/>
                  <p:nvPr/>
                </p:nvCxnSpPr>
                <p:spPr>
                  <a:xfrm flipV="1">
                    <a:off x="5699533" y="3429722"/>
                    <a:ext cx="0" cy="2524824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6" name="台形 215"/>
                  <p:cNvSpPr/>
                  <p:nvPr/>
                </p:nvSpPr>
                <p:spPr>
                  <a:xfrm rot="5400000">
                    <a:off x="6612347" y="1927026"/>
                    <a:ext cx="678051" cy="125535"/>
                  </a:xfrm>
                  <a:prstGeom prst="trapezoid">
                    <a:avLst>
                      <a:gd name="adj" fmla="val 52778"/>
                    </a:avLst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17" name="直線矢印コネクタ 216"/>
                  <p:cNvCxnSpPr/>
                  <p:nvPr/>
                </p:nvCxnSpPr>
                <p:spPr>
                  <a:xfrm>
                    <a:off x="4885414" y="1746780"/>
                    <a:ext cx="1999158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矢印コネクタ 217"/>
                  <p:cNvCxnSpPr/>
                  <p:nvPr/>
                </p:nvCxnSpPr>
                <p:spPr>
                  <a:xfrm>
                    <a:off x="6949376" y="2280507"/>
                    <a:ext cx="0" cy="194833"/>
                  </a:xfrm>
                  <a:prstGeom prst="straightConnector1">
                    <a:avLst/>
                  </a:prstGeom>
                  <a:ln w="9525">
                    <a:solidFill>
                      <a:srgbClr val="800080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9" name="テキスト ボックス 218"/>
                  <p:cNvSpPr txBox="1"/>
                  <p:nvPr/>
                </p:nvSpPr>
                <p:spPr>
                  <a:xfrm>
                    <a:off x="5651797" y="3486722"/>
                    <a:ext cx="552816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ja-JP" sz="700" i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ALUOp</a:t>
                    </a:r>
                    <a:endParaRPr kumimoji="1" lang="ja-JP" altLang="en-US" sz="7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220" name="直線矢印コネクタ 219"/>
                  <p:cNvCxnSpPr/>
                  <p:nvPr/>
                </p:nvCxnSpPr>
                <p:spPr>
                  <a:xfrm>
                    <a:off x="4885414" y="6575710"/>
                    <a:ext cx="412809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9" name="直線矢印コネクタ 198"/>
                <p:cNvCxnSpPr/>
                <p:nvPr/>
              </p:nvCxnSpPr>
              <p:spPr>
                <a:xfrm flipH="1">
                  <a:off x="4892027" y="3429722"/>
                  <a:ext cx="807506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直線矢印コネクタ 199"/>
                <p:cNvCxnSpPr/>
                <p:nvPr/>
              </p:nvCxnSpPr>
              <p:spPr>
                <a:xfrm flipH="1">
                  <a:off x="4877731" y="2925138"/>
                  <a:ext cx="2006841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グループ化 17"/>
              <p:cNvGrpSpPr/>
              <p:nvPr/>
            </p:nvGrpSpPr>
            <p:grpSpPr>
              <a:xfrm>
                <a:off x="4545362" y="1850761"/>
                <a:ext cx="2345690" cy="4346696"/>
                <a:chOff x="4691282" y="2004164"/>
                <a:chExt cx="2345690" cy="4346696"/>
              </a:xfrm>
            </p:grpSpPr>
            <p:grpSp>
              <p:nvGrpSpPr>
                <p:cNvPr id="326" name="グループ化 325"/>
                <p:cNvGrpSpPr/>
                <p:nvPr/>
              </p:nvGrpSpPr>
              <p:grpSpPr>
                <a:xfrm rot="16200000">
                  <a:off x="6140424" y="2193109"/>
                  <a:ext cx="874979" cy="497089"/>
                  <a:chOff x="1943382" y="4001244"/>
                  <a:chExt cx="1983752" cy="803933"/>
                </a:xfrm>
              </p:grpSpPr>
              <p:sp>
                <p:nvSpPr>
                  <p:cNvPr id="327" name="台形 326"/>
                  <p:cNvSpPr/>
                  <p:nvPr/>
                </p:nvSpPr>
                <p:spPr>
                  <a:xfrm flipV="1">
                    <a:off x="1943382" y="4002230"/>
                    <a:ext cx="1983752" cy="802947"/>
                  </a:xfrm>
                  <a:prstGeom prst="trapezoid">
                    <a:avLst/>
                  </a:prstGeom>
                  <a:solidFill>
                    <a:srgbClr val="6699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8" name="二等辺三角形 327"/>
                  <p:cNvSpPr/>
                  <p:nvPr/>
                </p:nvSpPr>
                <p:spPr>
                  <a:xfrm flipV="1">
                    <a:off x="2840795" y="4001244"/>
                    <a:ext cx="259777" cy="225059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29" name="テキスト ボックス 328"/>
                <p:cNvSpPr txBox="1"/>
                <p:nvPr/>
              </p:nvSpPr>
              <p:spPr>
                <a:xfrm rot="16200000">
                  <a:off x="6309780" y="2256750"/>
                  <a:ext cx="59503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>
                      <a:solidFill>
                        <a:schemeClr val="bg1"/>
                      </a:solidFill>
                    </a:rPr>
                    <a:t>加算</a:t>
                  </a:r>
                </a:p>
              </p:txBody>
            </p:sp>
            <p:cxnSp>
              <p:nvCxnSpPr>
                <p:cNvPr id="330" name="直線矢印コネクタ 329"/>
                <p:cNvCxnSpPr/>
                <p:nvPr/>
              </p:nvCxnSpPr>
              <p:spPr>
                <a:xfrm>
                  <a:off x="4691282" y="6342148"/>
                  <a:ext cx="677698" cy="871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直線矢印コネクタ 330"/>
                <p:cNvCxnSpPr/>
                <p:nvPr/>
              </p:nvCxnSpPr>
              <p:spPr>
                <a:xfrm>
                  <a:off x="5358448" y="2664493"/>
                  <a:ext cx="0" cy="3677655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直線矢印コネクタ 331"/>
                <p:cNvCxnSpPr/>
                <p:nvPr/>
              </p:nvCxnSpPr>
              <p:spPr>
                <a:xfrm>
                  <a:off x="5023651" y="2176542"/>
                  <a:ext cx="1302758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直線矢印コネクタ 332"/>
                <p:cNvCxnSpPr/>
                <p:nvPr/>
              </p:nvCxnSpPr>
              <p:spPr>
                <a:xfrm>
                  <a:off x="6826458" y="2310900"/>
                  <a:ext cx="210514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直線矢印コネクタ 333"/>
                <p:cNvCxnSpPr/>
                <p:nvPr/>
              </p:nvCxnSpPr>
              <p:spPr>
                <a:xfrm>
                  <a:off x="6112008" y="2664493"/>
                  <a:ext cx="216862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円/楕円 334"/>
                <p:cNvSpPr/>
                <p:nvPr/>
              </p:nvSpPr>
              <p:spPr>
                <a:xfrm>
                  <a:off x="5511928" y="2365175"/>
                  <a:ext cx="600080" cy="633000"/>
                </a:xfrm>
                <a:prstGeom prst="ellips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" name="テキスト ボックス 335"/>
                <p:cNvSpPr txBox="1"/>
                <p:nvPr/>
              </p:nvSpPr>
              <p:spPr>
                <a:xfrm rot="16200000">
                  <a:off x="5463449" y="2450841"/>
                  <a:ext cx="69922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200" dirty="0"/>
                    <a:t>2</a:t>
                  </a:r>
                  <a:r>
                    <a:rPr lang="ja-JP" altLang="en-US" sz="1200" dirty="0"/>
                    <a:t>ビット</a:t>
                  </a:r>
                  <a:br>
                    <a:rPr lang="en-US" altLang="ja-JP" sz="1200" dirty="0"/>
                  </a:br>
                  <a:r>
                    <a:rPr lang="ja-JP" altLang="en-US" sz="1200" dirty="0"/>
                    <a:t>左シフト</a:t>
                  </a:r>
                  <a:endParaRPr kumimoji="1" lang="ja-JP" altLang="en-US" sz="1200" dirty="0"/>
                </a:p>
              </p:txBody>
            </p:sp>
            <p:cxnSp>
              <p:nvCxnSpPr>
                <p:cNvPr id="337" name="直線矢印コネクタ 336"/>
                <p:cNvCxnSpPr/>
                <p:nvPr/>
              </p:nvCxnSpPr>
              <p:spPr>
                <a:xfrm>
                  <a:off x="5358448" y="2670231"/>
                  <a:ext cx="173119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グループ化 343"/>
              <p:cNvGrpSpPr/>
              <p:nvPr/>
            </p:nvGrpSpPr>
            <p:grpSpPr>
              <a:xfrm>
                <a:off x="6526238" y="2493558"/>
                <a:ext cx="577733" cy="1830748"/>
                <a:chOff x="6526238" y="2493558"/>
                <a:chExt cx="577733" cy="1830748"/>
              </a:xfrm>
            </p:grpSpPr>
            <p:sp>
              <p:nvSpPr>
                <p:cNvPr id="339" name="フローチャート: 論理積ゲート 338"/>
                <p:cNvSpPr/>
                <p:nvPr/>
              </p:nvSpPr>
              <p:spPr>
                <a:xfrm rot="16200000">
                  <a:off x="6837898" y="2510804"/>
                  <a:ext cx="228167" cy="193676"/>
                </a:xfrm>
                <a:prstGeom prst="flowChartDelay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40" name="直線矢印コネクタ 339"/>
                <p:cNvCxnSpPr/>
                <p:nvPr/>
              </p:nvCxnSpPr>
              <p:spPr>
                <a:xfrm>
                  <a:off x="6880712" y="2721726"/>
                  <a:ext cx="0" cy="203412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直線矢印コネクタ 340"/>
                <p:cNvCxnSpPr/>
                <p:nvPr/>
              </p:nvCxnSpPr>
              <p:spPr>
                <a:xfrm>
                  <a:off x="7008067" y="2721726"/>
                  <a:ext cx="0" cy="1572866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直線矢印コネクタ 341"/>
                <p:cNvCxnSpPr/>
                <p:nvPr/>
              </p:nvCxnSpPr>
              <p:spPr>
                <a:xfrm flipH="1">
                  <a:off x="6564199" y="4294592"/>
                  <a:ext cx="449942" cy="0"/>
                </a:xfrm>
                <a:prstGeom prst="straightConnector1">
                  <a:avLst/>
                </a:prstGeom>
                <a:ln w="9525">
                  <a:solidFill>
                    <a:srgbClr val="8000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3" name="テキスト ボックス 342"/>
                <p:cNvSpPr txBox="1"/>
                <p:nvPr/>
              </p:nvSpPr>
              <p:spPr>
                <a:xfrm>
                  <a:off x="6526238" y="4124251"/>
                  <a:ext cx="577733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7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Zero</a:t>
                  </a:r>
                  <a:endParaRPr kumimoji="1" lang="ja-JP" altLang="en-US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02" name="テキスト ボックス 401"/>
            <p:cNvSpPr txBox="1"/>
            <p:nvPr/>
          </p:nvSpPr>
          <p:spPr>
            <a:xfrm>
              <a:off x="5801011" y="2141781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“80”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403" name="テキスト ボックス 402"/>
            <p:cNvSpPr txBox="1"/>
            <p:nvPr/>
          </p:nvSpPr>
          <p:spPr>
            <a:xfrm>
              <a:off x="6533474" y="3843783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“true”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404" name="テキスト ボックス 403"/>
            <p:cNvSpPr txBox="1"/>
            <p:nvPr/>
          </p:nvSpPr>
          <p:spPr>
            <a:xfrm>
              <a:off x="5668029" y="1763605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“52”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405" name="テキスト ボックス 404"/>
            <p:cNvSpPr txBox="1"/>
            <p:nvPr/>
          </p:nvSpPr>
          <p:spPr>
            <a:xfrm>
              <a:off x="6982197" y="1976109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C00000"/>
                  </a:solidFill>
                </a:rPr>
                <a:t>“132”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687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241" grpId="0" animBg="1"/>
      <p:bldP spid="138" grpId="0" animBg="1"/>
      <p:bldP spid="3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単純な実装方式のクロックサイクル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24</a:t>
            </a:fld>
            <a:endParaRPr kumimoji="1" lang="ja-JP" altLang="en-US"/>
          </a:p>
        </p:txBody>
      </p:sp>
      <p:grpSp>
        <p:nvGrpSpPr>
          <p:cNvPr id="507" name="グループ化 506"/>
          <p:cNvGrpSpPr/>
          <p:nvPr/>
        </p:nvGrpSpPr>
        <p:grpSpPr>
          <a:xfrm>
            <a:off x="2226250" y="3656784"/>
            <a:ext cx="4617205" cy="2828242"/>
            <a:chOff x="222694" y="4401504"/>
            <a:chExt cx="3452726" cy="2114948"/>
          </a:xfrm>
        </p:grpSpPr>
        <p:sp>
          <p:nvSpPr>
            <p:cNvPr id="6" name="正方形/長方形 5"/>
            <p:cNvSpPr/>
            <p:nvPr/>
          </p:nvSpPr>
          <p:spPr>
            <a:xfrm>
              <a:off x="1588415" y="5430167"/>
              <a:ext cx="508851" cy="7177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mpd="sng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9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 rot="16200000">
              <a:off x="174121" y="5576684"/>
              <a:ext cx="459337" cy="1184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mpd="sng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en-US" altLang="ja-JP" sz="800" dirty="0">
                  <a:solidFill>
                    <a:schemeClr val="bg1">
                      <a:lumMod val="75000"/>
                    </a:schemeClr>
                  </a:solidFill>
                </a:rPr>
                <a:t>PC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17237" y="5567937"/>
              <a:ext cx="415393" cy="4593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9" name="台形 8"/>
            <p:cNvSpPr/>
            <p:nvPr/>
          </p:nvSpPr>
          <p:spPr>
            <a:xfrm rot="16200000" flipV="1">
              <a:off x="2378310" y="5534067"/>
              <a:ext cx="491904" cy="279116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" name="二等辺三角形 9"/>
            <p:cNvSpPr/>
            <p:nvPr/>
          </p:nvSpPr>
          <p:spPr>
            <a:xfrm rot="16200000" flipV="1">
              <a:off x="2491271" y="5625724"/>
              <a:ext cx="64416" cy="78234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2484314" y="5570954"/>
              <a:ext cx="35779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>
                  <a:solidFill>
                    <a:schemeClr val="bg1">
                      <a:lumMod val="75000"/>
                    </a:schemeClr>
                  </a:solidFill>
                </a:rPr>
                <a:t>ALU</a:t>
              </a:r>
              <a:endParaRPr kumimoji="1" lang="ja-JP" altLang="en-US" sz="7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52738" y="5623637"/>
              <a:ext cx="415393" cy="4593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mpd="sng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" name="台形 12"/>
            <p:cNvSpPr/>
            <p:nvPr/>
          </p:nvSpPr>
          <p:spPr>
            <a:xfrm rot="16200000" flipV="1">
              <a:off x="752219" y="4670741"/>
              <a:ext cx="346751" cy="196753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" name="二等辺三角形 13"/>
            <p:cNvSpPr/>
            <p:nvPr/>
          </p:nvSpPr>
          <p:spPr>
            <a:xfrm rot="16200000" flipV="1">
              <a:off x="831847" y="4735351"/>
              <a:ext cx="45408" cy="551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16200000">
              <a:off x="817988" y="4609403"/>
              <a:ext cx="2421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solidFill>
                    <a:schemeClr val="bg1">
                      <a:lumMod val="75000"/>
                    </a:schemeClr>
                  </a:solidFill>
                </a:rPr>
                <a:t>加算</a:t>
              </a:r>
            </a:p>
          </p:txBody>
        </p:sp>
        <p:sp>
          <p:nvSpPr>
            <p:cNvPr id="16" name="台形 15"/>
            <p:cNvSpPr/>
            <p:nvPr/>
          </p:nvSpPr>
          <p:spPr>
            <a:xfrm rot="16200000" flipV="1">
              <a:off x="2531727" y="4662534"/>
              <a:ext cx="346751" cy="196753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7" name="二等辺三角形 16"/>
            <p:cNvSpPr/>
            <p:nvPr/>
          </p:nvSpPr>
          <p:spPr>
            <a:xfrm rot="16200000" flipV="1">
              <a:off x="2611354" y="4727144"/>
              <a:ext cx="45408" cy="551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>
              <a:off x="463198" y="5635921"/>
              <a:ext cx="254820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>
              <a:off x="722130" y="4855673"/>
              <a:ext cx="101308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>
              <a:off x="567574" y="4669061"/>
              <a:ext cx="255865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flipV="1">
              <a:off x="569109" y="4669061"/>
              <a:ext cx="0" cy="982216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円/楕円 22"/>
            <p:cNvSpPr/>
            <p:nvPr/>
          </p:nvSpPr>
          <p:spPr>
            <a:xfrm>
              <a:off x="553754" y="5623637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1350605" y="4970942"/>
              <a:ext cx="237810" cy="39308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rot="16200000">
              <a:off x="1287409" y="5067455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dirty="0">
                  <a:solidFill>
                    <a:schemeClr val="bg1">
                      <a:lumMod val="75000"/>
                    </a:schemeClr>
                  </a:solidFill>
                </a:rPr>
                <a:t>制御</a:t>
              </a:r>
              <a:endParaRPr kumimoji="1" lang="ja-JP" altLang="en-US" sz="7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>
              <a:off x="1132630" y="5806648"/>
              <a:ext cx="128981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>
              <a:off x="1261611" y="5527414"/>
              <a:ext cx="326803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>
              <a:off x="1261611" y="5172202"/>
              <a:ext cx="89315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>
              <a:off x="1261611" y="5176670"/>
              <a:ext cx="0" cy="1129991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>
              <a:off x="1261611" y="5688383"/>
              <a:ext cx="326803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>
              <a:off x="1489585" y="5886276"/>
              <a:ext cx="98829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>
              <a:off x="1261611" y="5957604"/>
              <a:ext cx="181187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1350926" y="5806648"/>
              <a:ext cx="91871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flipV="1">
              <a:off x="1350605" y="5688383"/>
              <a:ext cx="0" cy="118265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台形 35"/>
            <p:cNvSpPr/>
            <p:nvPr/>
          </p:nvSpPr>
          <p:spPr>
            <a:xfrm rot="5400000">
              <a:off x="1332818" y="5858527"/>
              <a:ext cx="268709" cy="49749"/>
            </a:xfrm>
            <a:prstGeom prst="trapezoid">
              <a:avLst>
                <a:gd name="adj" fmla="val 5277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37" name="直線矢印コネクタ 36"/>
            <p:cNvCxnSpPr/>
            <p:nvPr/>
          </p:nvCxnSpPr>
          <p:spPr>
            <a:xfrm flipV="1">
              <a:off x="1467172" y="5360956"/>
              <a:ext cx="0" cy="404442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1251456" y="5527414"/>
              <a:ext cx="20311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1341734" y="5688069"/>
              <a:ext cx="2031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1251455" y="5957604"/>
              <a:ext cx="20311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円/楕円 41"/>
            <p:cNvSpPr/>
            <p:nvPr/>
          </p:nvSpPr>
          <p:spPr>
            <a:xfrm>
              <a:off x="1716304" y="6177847"/>
              <a:ext cx="237810" cy="25085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 rot="16200000">
              <a:off x="1666365" y="6164774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00" dirty="0">
                  <a:solidFill>
                    <a:schemeClr val="bg1">
                      <a:lumMod val="75000"/>
                    </a:schemeClr>
                  </a:solidFill>
                </a:rPr>
                <a:t>符号</a:t>
              </a:r>
              <a:br>
                <a:rPr lang="en-US" altLang="ja-JP" sz="6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600" dirty="0">
                  <a:solidFill>
                    <a:schemeClr val="bg1">
                      <a:lumMod val="75000"/>
                    </a:schemeClr>
                  </a:solidFill>
                </a:rPr>
                <a:t>拡張</a:t>
              </a:r>
              <a:endParaRPr kumimoji="1" lang="ja-JP" altLang="en-US" sz="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>
              <a:off x="1261610" y="6310114"/>
              <a:ext cx="460200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円/楕円 44"/>
            <p:cNvSpPr/>
            <p:nvPr/>
          </p:nvSpPr>
          <p:spPr>
            <a:xfrm>
              <a:off x="2318504" y="6219761"/>
              <a:ext cx="237810" cy="25085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 rot="16200000">
              <a:off x="2268565" y="6206689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600" dirty="0">
                  <a:solidFill>
                    <a:schemeClr val="bg1">
                      <a:lumMod val="75000"/>
                    </a:schemeClr>
                  </a:solidFill>
                </a:rPr>
                <a:t>ALU</a:t>
              </a:r>
              <a:br>
                <a:rPr lang="en-US" altLang="ja-JP" sz="6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600" dirty="0">
                  <a:solidFill>
                    <a:schemeClr val="bg1">
                      <a:lumMod val="75000"/>
                    </a:schemeClr>
                  </a:solidFill>
                </a:rPr>
                <a:t>制御</a:t>
              </a:r>
              <a:endParaRPr kumimoji="1" lang="ja-JP" altLang="en-US" sz="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47" name="直線矢印コネクタ 46"/>
            <p:cNvCxnSpPr/>
            <p:nvPr/>
          </p:nvCxnSpPr>
          <p:spPr>
            <a:xfrm>
              <a:off x="2642130" y="5875238"/>
              <a:ext cx="0" cy="466526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 flipH="1">
              <a:off x="2562596" y="6348642"/>
              <a:ext cx="79534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>
              <a:off x="2258240" y="6348088"/>
              <a:ext cx="58425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>
              <a:off x="1629315" y="6459617"/>
              <a:ext cx="628925" cy="0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V="1">
              <a:off x="1628993" y="6312233"/>
              <a:ext cx="0" cy="147384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 flipV="1">
              <a:off x="2258240" y="6348088"/>
              <a:ext cx="0" cy="111529"/>
            </a:xfrm>
            <a:prstGeom prst="straightConnector1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1618409" y="6307361"/>
              <a:ext cx="20311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>
              <a:off x="2097266" y="5527414"/>
              <a:ext cx="38709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>
              <a:off x="2394093" y="5806648"/>
              <a:ext cx="9277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台形 55"/>
            <p:cNvSpPr/>
            <p:nvPr/>
          </p:nvSpPr>
          <p:spPr>
            <a:xfrm rot="5400000">
              <a:off x="2239131" y="5784567"/>
              <a:ext cx="268709" cy="49749"/>
            </a:xfrm>
            <a:prstGeom prst="trapezoid">
              <a:avLst>
                <a:gd name="adj" fmla="val 5277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>
              <a:off x="2097266" y="5709991"/>
              <a:ext cx="251345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>
              <a:off x="2225885" y="5903697"/>
              <a:ext cx="12272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1957316" y="6306662"/>
              <a:ext cx="268569" cy="3453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>
              <a:off x="2221711" y="4849221"/>
              <a:ext cx="0" cy="1457441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>
              <a:off x="2179510" y="6017756"/>
              <a:ext cx="872290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>
              <a:off x="2179510" y="5709991"/>
              <a:ext cx="0" cy="307765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円/楕円 62"/>
            <p:cNvSpPr/>
            <p:nvPr/>
          </p:nvSpPr>
          <p:spPr>
            <a:xfrm>
              <a:off x="2167346" y="5693748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64" name="直線矢印コネクタ 63"/>
            <p:cNvCxnSpPr/>
            <p:nvPr/>
          </p:nvCxnSpPr>
          <p:spPr>
            <a:xfrm>
              <a:off x="2759941" y="5677623"/>
              <a:ext cx="292797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台形 64"/>
            <p:cNvSpPr/>
            <p:nvPr/>
          </p:nvSpPr>
          <p:spPr>
            <a:xfrm rot="5400000">
              <a:off x="3445303" y="5562158"/>
              <a:ext cx="268709" cy="49749"/>
            </a:xfrm>
            <a:prstGeom prst="trapezoid">
              <a:avLst>
                <a:gd name="adj" fmla="val 5277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66" name="直線矢印コネクタ 65"/>
            <p:cNvCxnSpPr/>
            <p:nvPr/>
          </p:nvCxnSpPr>
          <p:spPr>
            <a:xfrm>
              <a:off x="3468131" y="5681524"/>
              <a:ext cx="9277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>
              <a:off x="2883302" y="5499259"/>
              <a:ext cx="671481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/>
            <p:nvPr/>
          </p:nvCxnSpPr>
          <p:spPr>
            <a:xfrm>
              <a:off x="2886904" y="5496561"/>
              <a:ext cx="0" cy="184963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円/楕円 68"/>
            <p:cNvSpPr/>
            <p:nvPr/>
          </p:nvSpPr>
          <p:spPr>
            <a:xfrm>
              <a:off x="2875241" y="5662684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0" name="直線矢印コネクタ 69"/>
            <p:cNvCxnSpPr/>
            <p:nvPr/>
          </p:nvCxnSpPr>
          <p:spPr>
            <a:xfrm>
              <a:off x="3604532" y="5587032"/>
              <a:ext cx="70888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>
              <a:off x="3675420" y="5587032"/>
              <a:ext cx="0" cy="92942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>
              <a:off x="1489585" y="6512653"/>
              <a:ext cx="2185835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/>
            <p:nvPr/>
          </p:nvCxnSpPr>
          <p:spPr>
            <a:xfrm>
              <a:off x="1492230" y="6067652"/>
              <a:ext cx="9277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/>
            <p:nvPr/>
          </p:nvCxnSpPr>
          <p:spPr>
            <a:xfrm>
              <a:off x="1494635" y="6067652"/>
              <a:ext cx="0" cy="445001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/>
            <p:nvPr/>
          </p:nvCxnSpPr>
          <p:spPr>
            <a:xfrm flipV="1">
              <a:off x="1716304" y="5312855"/>
              <a:ext cx="0" cy="108496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矢印コネクタ 75"/>
            <p:cNvCxnSpPr/>
            <p:nvPr/>
          </p:nvCxnSpPr>
          <p:spPr>
            <a:xfrm flipH="1">
              <a:off x="1546004" y="5312855"/>
              <a:ext cx="170300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>
            <a:xfrm flipV="1">
              <a:off x="2372732" y="5262865"/>
              <a:ext cx="0" cy="422183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77"/>
            <p:cNvCxnSpPr/>
            <p:nvPr/>
          </p:nvCxnSpPr>
          <p:spPr>
            <a:xfrm flipH="1">
              <a:off x="1577209" y="5262865"/>
              <a:ext cx="795523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矢印コネクタ 78"/>
            <p:cNvCxnSpPr/>
            <p:nvPr/>
          </p:nvCxnSpPr>
          <p:spPr>
            <a:xfrm flipV="1">
              <a:off x="2417278" y="5212874"/>
              <a:ext cx="0" cy="1000578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>
            <a:xfrm flipH="1">
              <a:off x="1588415" y="5212874"/>
              <a:ext cx="828863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/>
            <p:cNvCxnSpPr/>
            <p:nvPr/>
          </p:nvCxnSpPr>
          <p:spPr>
            <a:xfrm flipV="1">
              <a:off x="3200411" y="5112891"/>
              <a:ext cx="0" cy="509295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/>
            <p:nvPr/>
          </p:nvCxnSpPr>
          <p:spPr>
            <a:xfrm flipH="1">
              <a:off x="1587364" y="5162883"/>
              <a:ext cx="1516152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>
            <a:xfrm flipV="1">
              <a:off x="3103516" y="5162883"/>
              <a:ext cx="0" cy="459303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/>
            <p:cNvCxnSpPr/>
            <p:nvPr/>
          </p:nvCxnSpPr>
          <p:spPr>
            <a:xfrm flipH="1">
              <a:off x="1546004" y="5012909"/>
              <a:ext cx="1342499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矢印コネクタ 84"/>
            <p:cNvCxnSpPr/>
            <p:nvPr/>
          </p:nvCxnSpPr>
          <p:spPr>
            <a:xfrm>
              <a:off x="1994274" y="4655848"/>
              <a:ext cx="611037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>
              <a:off x="1023971" y="4761295"/>
              <a:ext cx="971278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>
              <a:off x="1995249" y="4545930"/>
              <a:ext cx="0" cy="211514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台形 87"/>
            <p:cNvSpPr/>
            <p:nvPr/>
          </p:nvSpPr>
          <p:spPr>
            <a:xfrm rot="5400000">
              <a:off x="2779023" y="4617361"/>
              <a:ext cx="268709" cy="49749"/>
            </a:xfrm>
            <a:prstGeom prst="trapezoid">
              <a:avLst>
                <a:gd name="adj" fmla="val 5277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89" name="直線矢印コネクタ 88"/>
            <p:cNvCxnSpPr/>
            <p:nvPr/>
          </p:nvCxnSpPr>
          <p:spPr>
            <a:xfrm>
              <a:off x="1992500" y="4545930"/>
              <a:ext cx="894405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矢印コネクタ 89"/>
            <p:cNvCxnSpPr/>
            <p:nvPr/>
          </p:nvCxnSpPr>
          <p:spPr>
            <a:xfrm>
              <a:off x="2803478" y="4709093"/>
              <a:ext cx="8342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矢印コネクタ 90"/>
            <p:cNvCxnSpPr/>
            <p:nvPr/>
          </p:nvCxnSpPr>
          <p:spPr>
            <a:xfrm>
              <a:off x="2520344" y="4849221"/>
              <a:ext cx="85942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円/楕円 91"/>
            <p:cNvSpPr/>
            <p:nvPr/>
          </p:nvSpPr>
          <p:spPr>
            <a:xfrm>
              <a:off x="2282535" y="4730602"/>
              <a:ext cx="237810" cy="25085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94" name="直線矢印コネクタ 93"/>
            <p:cNvCxnSpPr/>
            <p:nvPr/>
          </p:nvCxnSpPr>
          <p:spPr>
            <a:xfrm>
              <a:off x="2221711" y="4851495"/>
              <a:ext cx="68606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矢印コネクタ 94"/>
            <p:cNvCxnSpPr/>
            <p:nvPr/>
          </p:nvCxnSpPr>
          <p:spPr>
            <a:xfrm>
              <a:off x="2935845" y="4641653"/>
              <a:ext cx="337904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95"/>
            <p:cNvCxnSpPr/>
            <p:nvPr/>
          </p:nvCxnSpPr>
          <p:spPr>
            <a:xfrm>
              <a:off x="3273749" y="4401504"/>
              <a:ext cx="0" cy="250183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>
              <a:off x="222694" y="4408596"/>
              <a:ext cx="3054745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/>
            <p:cNvCxnSpPr/>
            <p:nvPr/>
          </p:nvCxnSpPr>
          <p:spPr>
            <a:xfrm flipV="1">
              <a:off x="222694" y="4408596"/>
              <a:ext cx="0" cy="1227326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/>
            <p:cNvCxnSpPr/>
            <p:nvPr/>
          </p:nvCxnSpPr>
          <p:spPr>
            <a:xfrm>
              <a:off x="222694" y="5632633"/>
              <a:ext cx="121858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フローチャート: 論理積ゲート 99"/>
            <p:cNvSpPr/>
            <p:nvPr/>
          </p:nvSpPr>
          <p:spPr>
            <a:xfrm rot="16200000">
              <a:off x="2868407" y="4848710"/>
              <a:ext cx="90422" cy="76753"/>
            </a:xfrm>
            <a:prstGeom prst="flowChartDelay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01" name="直線矢印コネクタ 100"/>
            <p:cNvCxnSpPr/>
            <p:nvPr/>
          </p:nvCxnSpPr>
          <p:spPr>
            <a:xfrm flipH="1">
              <a:off x="1582492" y="5112891"/>
              <a:ext cx="1617919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/>
            <p:cNvCxnSpPr/>
            <p:nvPr/>
          </p:nvCxnSpPr>
          <p:spPr>
            <a:xfrm>
              <a:off x="2912586" y="4757444"/>
              <a:ext cx="0" cy="77212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矢印コネクタ 102"/>
            <p:cNvCxnSpPr/>
            <p:nvPr/>
          </p:nvCxnSpPr>
          <p:spPr>
            <a:xfrm>
              <a:off x="2885374" y="4932298"/>
              <a:ext cx="0" cy="80611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矢印コネクタ 103"/>
            <p:cNvCxnSpPr/>
            <p:nvPr/>
          </p:nvCxnSpPr>
          <p:spPr>
            <a:xfrm>
              <a:off x="2935845" y="4932298"/>
              <a:ext cx="0" cy="623321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104"/>
            <p:cNvCxnSpPr/>
            <p:nvPr/>
          </p:nvCxnSpPr>
          <p:spPr>
            <a:xfrm flipH="1">
              <a:off x="2759941" y="5555618"/>
              <a:ext cx="178310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円/楕円 105"/>
            <p:cNvSpPr/>
            <p:nvPr/>
          </p:nvSpPr>
          <p:spPr>
            <a:xfrm>
              <a:off x="1248518" y="5794915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1982312" y="4642236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708855" y="5570907"/>
              <a:ext cx="31451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アドレス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934062" y="5732939"/>
              <a:ext cx="28725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3034880" y="5624966"/>
              <a:ext cx="314510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アドレス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3033589" y="5923174"/>
              <a:ext cx="28725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Write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3275714" y="5611418"/>
              <a:ext cx="28725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1871476" y="5446758"/>
              <a:ext cx="3080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1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1873193" y="5630255"/>
              <a:ext cx="3080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2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1572964" y="5438988"/>
              <a:ext cx="28565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en-US" altLang="ja-JP" sz="300" dirty="0" err="1">
                  <a:solidFill>
                    <a:schemeClr val="bg1">
                      <a:lumMod val="75000"/>
                    </a:schemeClr>
                  </a:solidFill>
                </a:rPr>
                <a:t>Reg</a:t>
              </a:r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 1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1574700" y="5613823"/>
              <a:ext cx="28565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Read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en-US" altLang="ja-JP" sz="300" dirty="0" err="1">
                  <a:solidFill>
                    <a:schemeClr val="bg1">
                      <a:lumMod val="75000"/>
                    </a:schemeClr>
                  </a:solidFill>
                </a:rPr>
                <a:t>Reg</a:t>
              </a:r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 2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1575457" y="5806649"/>
              <a:ext cx="27443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Write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en-US" altLang="ja-JP" sz="300" dirty="0" err="1">
                  <a:solidFill>
                    <a:schemeClr val="bg1">
                      <a:lumMod val="75000"/>
                    </a:schemeClr>
                  </a:solidFill>
                </a:rPr>
                <a:t>Reg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1575787" y="5982961"/>
              <a:ext cx="28725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  <a:t>Write</a:t>
              </a:r>
              <a:br>
                <a:rPr lang="en-US" altLang="ja-JP" sz="300" dirty="0">
                  <a:solidFill>
                    <a:schemeClr val="bg1">
                      <a:lumMod val="75000"/>
                    </a:schemeClr>
                  </a:solidFill>
                </a:rPr>
              </a:br>
              <a:r>
                <a:rPr lang="ja-JP" altLang="en-US" sz="300" dirty="0">
                  <a:solidFill>
                    <a:schemeClr val="bg1">
                      <a:lumMod val="75000"/>
                    </a:schemeClr>
                  </a:solidFill>
                </a:rPr>
                <a:t>データ</a:t>
              </a:r>
              <a:endParaRPr kumimoji="1" lang="ja-JP" altLang="en-US" sz="3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1529693" y="4942493"/>
              <a:ext cx="228954" cy="107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" i="1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Branch</a:t>
              </a:r>
              <a:endParaRPr kumimoji="1" lang="ja-JP" altLang="en-US" sz="1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2744897" y="5488113"/>
              <a:ext cx="228954" cy="107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" i="1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Zero</a:t>
              </a:r>
              <a:endParaRPr kumimoji="1" lang="ja-JP" altLang="en-US" sz="100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2208392" y="5889877"/>
              <a:ext cx="27639" cy="276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31" name="直線矢印コネクタ 130"/>
            <p:cNvCxnSpPr/>
            <p:nvPr/>
          </p:nvCxnSpPr>
          <p:spPr>
            <a:xfrm flipV="1">
              <a:off x="3575445" y="5062900"/>
              <a:ext cx="0" cy="400836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/>
            <p:cNvCxnSpPr/>
            <p:nvPr/>
          </p:nvCxnSpPr>
          <p:spPr>
            <a:xfrm flipH="1">
              <a:off x="1577209" y="5062900"/>
              <a:ext cx="1998235" cy="0"/>
            </a:xfrm>
            <a:prstGeom prst="straightConnector1">
              <a:avLst/>
            </a:prstGeom>
            <a:ln w="952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正方形/長方形 133"/>
            <p:cNvSpPr/>
            <p:nvPr/>
          </p:nvSpPr>
          <p:spPr>
            <a:xfrm rot="16200000">
              <a:off x="172076" y="5577058"/>
              <a:ext cx="458590" cy="118475"/>
            </a:xfrm>
            <a:prstGeom prst="rect">
              <a:avLst/>
            </a:prstGeom>
            <a:solidFill>
              <a:srgbClr val="FFC00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ja-JP" altLang="en-US" sz="800" dirty="0">
                  <a:solidFill>
                    <a:schemeClr val="tx1"/>
                  </a:solidFill>
                </a:rPr>
                <a:t>４</a:t>
              </a:r>
            </a:p>
          </p:txBody>
        </p:sp>
        <p:grpSp>
          <p:nvGrpSpPr>
            <p:cNvPr id="135" name="グループ化 134"/>
            <p:cNvGrpSpPr/>
            <p:nvPr/>
          </p:nvGrpSpPr>
          <p:grpSpPr>
            <a:xfrm>
              <a:off x="465026" y="4603215"/>
              <a:ext cx="756294" cy="1424059"/>
              <a:chOff x="773292" y="1891330"/>
              <a:chExt cx="1908405" cy="3593420"/>
            </a:xfrm>
          </p:grpSpPr>
          <p:grpSp>
            <p:nvGrpSpPr>
              <p:cNvPr id="136" name="グループ化 135"/>
              <p:cNvGrpSpPr/>
              <p:nvPr/>
            </p:nvGrpSpPr>
            <p:grpSpPr>
              <a:xfrm>
                <a:off x="773292" y="2051017"/>
                <a:ext cx="903724" cy="2478489"/>
                <a:chOff x="773292" y="2051017"/>
                <a:chExt cx="903724" cy="2478489"/>
              </a:xfrm>
            </p:grpSpPr>
            <p:grpSp>
              <p:nvGrpSpPr>
                <p:cNvPr id="147" name="グループ化 146"/>
                <p:cNvGrpSpPr/>
                <p:nvPr/>
              </p:nvGrpSpPr>
              <p:grpSpPr>
                <a:xfrm>
                  <a:off x="773292" y="2051017"/>
                  <a:ext cx="903724" cy="2478489"/>
                  <a:chOff x="915255" y="2209884"/>
                  <a:chExt cx="903724" cy="2478489"/>
                </a:xfrm>
              </p:grpSpPr>
              <p:cxnSp>
                <p:nvCxnSpPr>
                  <p:cNvPr id="151" name="直線矢印コネクタ 150"/>
                  <p:cNvCxnSpPr/>
                  <p:nvPr/>
                </p:nvCxnSpPr>
                <p:spPr>
                  <a:xfrm>
                    <a:off x="915255" y="4655450"/>
                    <a:ext cx="643003" cy="0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矢印コネクタ 151"/>
                  <p:cNvCxnSpPr/>
                  <p:nvPr/>
                </p:nvCxnSpPr>
                <p:spPr>
                  <a:xfrm>
                    <a:off x="1173338" y="2216351"/>
                    <a:ext cx="645641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矢印コネクタ 152"/>
                  <p:cNvCxnSpPr/>
                  <p:nvPr/>
                </p:nvCxnSpPr>
                <p:spPr>
                  <a:xfrm flipV="1">
                    <a:off x="1183605" y="2209884"/>
                    <a:ext cx="0" cy="2478489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円/楕円 153"/>
                  <p:cNvSpPr/>
                  <p:nvPr/>
                </p:nvSpPr>
                <p:spPr>
                  <a:xfrm>
                    <a:off x="1149585" y="4618629"/>
                    <a:ext cx="69743" cy="6974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>
                          <a:lumMod val="75000"/>
                        </a:schemeClr>
                      </a:solidFill>
                    </a:endParaRPr>
                  </a:p>
                </p:txBody>
              </p:sp>
            </p:grpSp>
            <p:cxnSp>
              <p:nvCxnSpPr>
                <p:cNvPr id="149" name="直線矢印コネクタ 148"/>
                <p:cNvCxnSpPr/>
                <p:nvPr/>
              </p:nvCxnSpPr>
              <p:spPr>
                <a:xfrm>
                  <a:off x="1421377" y="2528374"/>
                  <a:ext cx="255639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" name="グループ化 142"/>
              <p:cNvGrpSpPr/>
              <p:nvPr/>
            </p:nvGrpSpPr>
            <p:grpSpPr>
              <a:xfrm rot="16200000">
                <a:off x="1506496" y="2080276"/>
                <a:ext cx="874979" cy="497088"/>
                <a:chOff x="1943382" y="4001244"/>
                <a:chExt cx="1983752" cy="803933"/>
              </a:xfrm>
            </p:grpSpPr>
            <p:sp>
              <p:nvSpPr>
                <p:cNvPr id="145" name="台形 144"/>
                <p:cNvSpPr/>
                <p:nvPr/>
              </p:nvSpPr>
              <p:spPr>
                <a:xfrm flipV="1">
                  <a:off x="1943382" y="4002230"/>
                  <a:ext cx="1983752" cy="802947"/>
                </a:xfrm>
                <a:prstGeom prst="trapezoid">
                  <a:avLst/>
                </a:prstGeom>
                <a:solidFill>
                  <a:srgbClr val="6699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sp>
              <p:nvSpPr>
                <p:cNvPr id="146" name="二等辺三角形 145"/>
                <p:cNvSpPr/>
                <p:nvPr/>
              </p:nvSpPr>
              <p:spPr>
                <a:xfrm flipV="1">
                  <a:off x="2840795" y="4001244"/>
                  <a:ext cx="259777" cy="225059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</p:grpSp>
          <p:grpSp>
            <p:nvGrpSpPr>
              <p:cNvPr id="138" name="グループ化 137"/>
              <p:cNvGrpSpPr/>
              <p:nvPr/>
            </p:nvGrpSpPr>
            <p:grpSpPr>
              <a:xfrm>
                <a:off x="1409712" y="4325677"/>
                <a:ext cx="1271985" cy="1159073"/>
                <a:chOff x="1562112" y="4478077"/>
                <a:chExt cx="1271985" cy="1159073"/>
              </a:xfrm>
            </p:grpSpPr>
            <p:sp>
              <p:nvSpPr>
                <p:cNvPr id="139" name="正方形/長方形 138"/>
                <p:cNvSpPr/>
                <p:nvPr/>
              </p:nvSpPr>
              <p:spPr>
                <a:xfrm>
                  <a:off x="1562112" y="4478077"/>
                  <a:ext cx="1048188" cy="1159073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 dirty="0"/>
                </a:p>
              </p:txBody>
            </p:sp>
            <p:sp>
              <p:nvSpPr>
                <p:cNvPr id="142" name="テキスト ボックス 141"/>
                <p:cNvSpPr txBox="1"/>
                <p:nvPr/>
              </p:nvSpPr>
              <p:spPr>
                <a:xfrm>
                  <a:off x="2109241" y="4894435"/>
                  <a:ext cx="724856" cy="4659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300" dirty="0">
                      <a:solidFill>
                        <a:schemeClr val="bg1"/>
                      </a:solidFill>
                    </a:rPr>
                    <a:t>Read</a:t>
                  </a:r>
                  <a:br>
                    <a:rPr lang="en-US" altLang="ja-JP" sz="300" dirty="0">
                      <a:solidFill>
                        <a:schemeClr val="bg1"/>
                      </a:solidFill>
                    </a:rPr>
                  </a:br>
                  <a:r>
                    <a:rPr lang="ja-JP" altLang="en-US" sz="300" dirty="0">
                      <a:solidFill>
                        <a:schemeClr val="bg1"/>
                      </a:solidFill>
                    </a:rPr>
                    <a:t>データ</a:t>
                  </a:r>
                  <a:endParaRPr kumimoji="1" lang="ja-JP" altLang="en-US" sz="3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55" name="グループ化 154"/>
            <p:cNvGrpSpPr/>
            <p:nvPr/>
          </p:nvGrpSpPr>
          <p:grpSpPr>
            <a:xfrm>
              <a:off x="222694" y="4401504"/>
              <a:ext cx="3452726" cy="2114948"/>
              <a:chOff x="161800" y="1382340"/>
              <a:chExt cx="8712484" cy="5336786"/>
            </a:xfrm>
          </p:grpSpPr>
          <p:sp>
            <p:nvSpPr>
              <p:cNvPr id="156" name="台形 155"/>
              <p:cNvSpPr/>
              <p:nvPr/>
            </p:nvSpPr>
            <p:spPr>
              <a:xfrm rot="5400000">
                <a:off x="8293616" y="4311093"/>
                <a:ext cx="678051" cy="125535"/>
              </a:xfrm>
              <a:prstGeom prst="trapezoid">
                <a:avLst>
                  <a:gd name="adj" fmla="val 5277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cxnSp>
            <p:nvCxnSpPr>
              <p:cNvPr id="157" name="直線矢印コネクタ 156"/>
              <p:cNvCxnSpPr/>
              <p:nvPr/>
            </p:nvCxnSpPr>
            <p:spPr>
              <a:xfrm>
                <a:off x="8351219" y="4612298"/>
                <a:ext cx="218655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矢印コネクタ 157"/>
              <p:cNvCxnSpPr/>
              <p:nvPr/>
            </p:nvCxnSpPr>
            <p:spPr>
              <a:xfrm>
                <a:off x="8695409" y="4373860"/>
                <a:ext cx="178875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矢印コネクタ 158"/>
              <p:cNvCxnSpPr/>
              <p:nvPr/>
            </p:nvCxnSpPr>
            <p:spPr>
              <a:xfrm>
                <a:off x="8874284" y="4373860"/>
                <a:ext cx="0" cy="234526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直線矢印コネクタ 159"/>
              <p:cNvCxnSpPr/>
              <p:nvPr/>
            </p:nvCxnSpPr>
            <p:spPr>
              <a:xfrm>
                <a:off x="3358628" y="6709540"/>
                <a:ext cx="5515656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線矢印コネクタ 160"/>
              <p:cNvCxnSpPr/>
              <p:nvPr/>
            </p:nvCxnSpPr>
            <p:spPr>
              <a:xfrm>
                <a:off x="7008066" y="1988323"/>
                <a:ext cx="852655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矢印コネクタ 161"/>
              <p:cNvCxnSpPr/>
              <p:nvPr/>
            </p:nvCxnSpPr>
            <p:spPr>
              <a:xfrm>
                <a:off x="7860721" y="1382340"/>
                <a:ext cx="0" cy="63130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矢印コネクタ 162"/>
              <p:cNvCxnSpPr/>
              <p:nvPr/>
            </p:nvCxnSpPr>
            <p:spPr>
              <a:xfrm>
                <a:off x="161800" y="1400236"/>
                <a:ext cx="770823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161800" y="1400236"/>
                <a:ext cx="0" cy="309699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矢印コネクタ 164"/>
              <p:cNvCxnSpPr/>
              <p:nvPr/>
            </p:nvCxnSpPr>
            <p:spPr>
              <a:xfrm>
                <a:off x="161800" y="4488928"/>
                <a:ext cx="30749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矢印コネクタ 165"/>
              <p:cNvCxnSpPr/>
              <p:nvPr/>
            </p:nvCxnSpPr>
            <p:spPr>
              <a:xfrm flipV="1">
                <a:off x="8622010" y="3051284"/>
                <a:ext cx="0" cy="1011456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矢印コネクタ 167"/>
              <p:cNvCxnSpPr/>
              <p:nvPr/>
            </p:nvCxnSpPr>
            <p:spPr>
              <a:xfrm>
                <a:off x="3365301" y="5586640"/>
                <a:ext cx="234108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矢印コネクタ 169"/>
              <p:cNvCxnSpPr/>
              <p:nvPr/>
            </p:nvCxnSpPr>
            <p:spPr>
              <a:xfrm flipH="1">
                <a:off x="8381595" y="3051284"/>
                <a:ext cx="240416" cy="0"/>
              </a:xfrm>
              <a:prstGeom prst="straightConnector1">
                <a:avLst/>
              </a:prstGeom>
              <a:ln w="9525">
                <a:solidFill>
                  <a:srgbClr val="8000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矢印コネクタ 168"/>
              <p:cNvCxnSpPr/>
              <p:nvPr/>
            </p:nvCxnSpPr>
            <p:spPr>
              <a:xfrm>
                <a:off x="3371370" y="5586640"/>
                <a:ext cx="0" cy="11229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正方形/長方形 170"/>
            <p:cNvSpPr/>
            <p:nvPr/>
          </p:nvSpPr>
          <p:spPr>
            <a:xfrm rot="16200000">
              <a:off x="171424" y="5576962"/>
              <a:ext cx="459893" cy="118475"/>
            </a:xfrm>
            <a:prstGeom prst="rect">
              <a:avLst/>
            </a:prstGeom>
            <a:solidFill>
              <a:srgbClr val="FFC000"/>
            </a:solidFill>
            <a:ln w="381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717237" y="5754549"/>
              <a:ext cx="414497" cy="111597"/>
            </a:xfrm>
            <a:prstGeom prst="rect">
              <a:avLst/>
            </a:prstGeom>
            <a:solidFill>
              <a:srgbClr val="FFFF00"/>
            </a:solidFill>
            <a:ln w="381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endParaRPr lang="ja-JP" altLang="en-US" sz="300" dirty="0">
                <a:solidFill>
                  <a:schemeClr val="tx1"/>
                </a:solidFill>
              </a:endParaRPr>
            </a:p>
          </p:txBody>
        </p:sp>
        <p:cxnSp>
          <p:nvCxnSpPr>
            <p:cNvPr id="185" name="直線矢印コネクタ 184"/>
            <p:cNvCxnSpPr/>
            <p:nvPr/>
          </p:nvCxnSpPr>
          <p:spPr>
            <a:xfrm flipH="1">
              <a:off x="1588415" y="5212874"/>
              <a:ext cx="508850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矢印コネクタ 185"/>
            <p:cNvCxnSpPr/>
            <p:nvPr/>
          </p:nvCxnSpPr>
          <p:spPr>
            <a:xfrm flipH="1">
              <a:off x="1577209" y="5062900"/>
              <a:ext cx="517435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正方形/長方形 186"/>
            <p:cNvSpPr/>
            <p:nvPr/>
          </p:nvSpPr>
          <p:spPr>
            <a:xfrm>
              <a:off x="1588414" y="5430167"/>
              <a:ext cx="508851" cy="717736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88" name="円/楕円 187"/>
            <p:cNvSpPr/>
            <p:nvPr/>
          </p:nvSpPr>
          <p:spPr>
            <a:xfrm>
              <a:off x="1350605" y="4970942"/>
              <a:ext cx="237809" cy="393083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190" name="直線矢印コネクタ 189"/>
            <p:cNvCxnSpPr/>
            <p:nvPr/>
          </p:nvCxnSpPr>
          <p:spPr>
            <a:xfrm>
              <a:off x="1132630" y="5806648"/>
              <a:ext cx="128981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矢印コネクタ 190"/>
            <p:cNvCxnSpPr/>
            <p:nvPr/>
          </p:nvCxnSpPr>
          <p:spPr>
            <a:xfrm>
              <a:off x="1261611" y="5527414"/>
              <a:ext cx="32680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矢印コネクタ 191"/>
            <p:cNvCxnSpPr/>
            <p:nvPr/>
          </p:nvCxnSpPr>
          <p:spPr>
            <a:xfrm>
              <a:off x="1261611" y="5172202"/>
              <a:ext cx="8931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矢印コネクタ 192"/>
            <p:cNvCxnSpPr/>
            <p:nvPr/>
          </p:nvCxnSpPr>
          <p:spPr>
            <a:xfrm>
              <a:off x="1261611" y="5796084"/>
              <a:ext cx="0" cy="51403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矢印コネクタ 193"/>
            <p:cNvCxnSpPr/>
            <p:nvPr/>
          </p:nvCxnSpPr>
          <p:spPr>
            <a:xfrm flipV="1">
              <a:off x="1263991" y="5688890"/>
              <a:ext cx="82179" cy="191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矢印コネクタ 194"/>
            <p:cNvCxnSpPr/>
            <p:nvPr/>
          </p:nvCxnSpPr>
          <p:spPr>
            <a:xfrm>
              <a:off x="1489585" y="5886276"/>
              <a:ext cx="988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台形 195"/>
            <p:cNvSpPr/>
            <p:nvPr/>
          </p:nvSpPr>
          <p:spPr>
            <a:xfrm rot="5400000">
              <a:off x="1332818" y="5858527"/>
              <a:ext cx="268709" cy="49749"/>
            </a:xfrm>
            <a:prstGeom prst="trapezoid">
              <a:avLst>
                <a:gd name="adj" fmla="val 5277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197" name="直線矢印コネクタ 196"/>
            <p:cNvCxnSpPr/>
            <p:nvPr/>
          </p:nvCxnSpPr>
          <p:spPr>
            <a:xfrm flipV="1">
              <a:off x="1467172" y="5360956"/>
              <a:ext cx="0" cy="404442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/>
            <p:nvPr/>
          </p:nvCxnSpPr>
          <p:spPr>
            <a:xfrm>
              <a:off x="1251455" y="5527414"/>
              <a:ext cx="20311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矢印コネクタ 199"/>
            <p:cNvCxnSpPr/>
            <p:nvPr/>
          </p:nvCxnSpPr>
          <p:spPr>
            <a:xfrm>
              <a:off x="1263991" y="6310114"/>
              <a:ext cx="45231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矢印コネクタ 200"/>
            <p:cNvCxnSpPr/>
            <p:nvPr/>
          </p:nvCxnSpPr>
          <p:spPr>
            <a:xfrm flipV="1">
              <a:off x="1716304" y="5312855"/>
              <a:ext cx="0" cy="108496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矢印コネクタ 201"/>
            <p:cNvCxnSpPr/>
            <p:nvPr/>
          </p:nvCxnSpPr>
          <p:spPr>
            <a:xfrm flipH="1">
              <a:off x="1546003" y="5312855"/>
              <a:ext cx="170300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矢印コネクタ 202"/>
            <p:cNvCxnSpPr/>
            <p:nvPr/>
          </p:nvCxnSpPr>
          <p:spPr>
            <a:xfrm>
              <a:off x="1023971" y="4761295"/>
              <a:ext cx="97127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矢印コネクタ 203"/>
            <p:cNvCxnSpPr/>
            <p:nvPr/>
          </p:nvCxnSpPr>
          <p:spPr>
            <a:xfrm>
              <a:off x="1995249" y="4545930"/>
              <a:ext cx="0" cy="21151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円/楕円 204"/>
            <p:cNvSpPr/>
            <p:nvPr/>
          </p:nvSpPr>
          <p:spPr>
            <a:xfrm>
              <a:off x="1248517" y="5794915"/>
              <a:ext cx="27639" cy="2763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216" name="直線矢印コネクタ 215"/>
            <p:cNvCxnSpPr/>
            <p:nvPr/>
          </p:nvCxnSpPr>
          <p:spPr>
            <a:xfrm>
              <a:off x="1995249" y="4545997"/>
              <a:ext cx="10201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矢印コネクタ 216"/>
            <p:cNvCxnSpPr/>
            <p:nvPr/>
          </p:nvCxnSpPr>
          <p:spPr>
            <a:xfrm flipH="1">
              <a:off x="1577209" y="5262865"/>
              <a:ext cx="520056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9" name="グループ化 178"/>
            <p:cNvGrpSpPr/>
            <p:nvPr/>
          </p:nvGrpSpPr>
          <p:grpSpPr>
            <a:xfrm>
              <a:off x="1350605" y="5684766"/>
              <a:ext cx="92193" cy="118265"/>
              <a:chOff x="3160330" y="4782006"/>
              <a:chExt cx="232636" cy="298425"/>
            </a:xfrm>
          </p:grpSpPr>
          <p:cxnSp>
            <p:nvCxnSpPr>
              <p:cNvPr id="183" name="直線矢印コネクタ 182"/>
              <p:cNvCxnSpPr/>
              <p:nvPr/>
            </p:nvCxnSpPr>
            <p:spPr>
              <a:xfrm>
                <a:off x="3161141" y="5080431"/>
                <a:ext cx="2318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矢印コネクタ 183"/>
              <p:cNvCxnSpPr/>
              <p:nvPr/>
            </p:nvCxnSpPr>
            <p:spPr>
              <a:xfrm flipV="1">
                <a:off x="3160330" y="4782006"/>
                <a:ext cx="0" cy="29842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0" name="円/楕円 179"/>
            <p:cNvSpPr/>
            <p:nvPr/>
          </p:nvSpPr>
          <p:spPr>
            <a:xfrm>
              <a:off x="1716801" y="6177847"/>
              <a:ext cx="237810" cy="250855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182" name="直線矢印コネクタ 181"/>
            <p:cNvCxnSpPr/>
            <p:nvPr/>
          </p:nvCxnSpPr>
          <p:spPr>
            <a:xfrm flipH="1">
              <a:off x="1590997" y="5162882"/>
              <a:ext cx="506269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矢印コネクタ 223"/>
            <p:cNvCxnSpPr/>
            <p:nvPr/>
          </p:nvCxnSpPr>
          <p:spPr>
            <a:xfrm flipH="1">
              <a:off x="2097266" y="5262865"/>
              <a:ext cx="275467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8" name="グループ化 227"/>
            <p:cNvGrpSpPr/>
            <p:nvPr/>
          </p:nvGrpSpPr>
          <p:grpSpPr>
            <a:xfrm rot="16200000">
              <a:off x="2378140" y="5533896"/>
              <a:ext cx="491904" cy="279459"/>
              <a:chOff x="1943382" y="4001244"/>
              <a:chExt cx="1983752" cy="803933"/>
            </a:xfrm>
          </p:grpSpPr>
          <p:sp>
            <p:nvSpPr>
              <p:cNvPr id="244" name="台形 243"/>
              <p:cNvSpPr/>
              <p:nvPr/>
            </p:nvSpPr>
            <p:spPr>
              <a:xfrm flipV="1">
                <a:off x="1943382" y="4002230"/>
                <a:ext cx="1983752" cy="802947"/>
              </a:xfrm>
              <a:prstGeom prst="trapezoi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 dirty="0"/>
              </a:p>
            </p:txBody>
          </p:sp>
          <p:sp>
            <p:nvSpPr>
              <p:cNvPr id="245" name="二等辺三角形 244"/>
              <p:cNvSpPr/>
              <p:nvPr/>
            </p:nvSpPr>
            <p:spPr>
              <a:xfrm flipV="1">
                <a:off x="2840795" y="4001244"/>
                <a:ext cx="259777" cy="22505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</p:grpSp>
        <p:sp>
          <p:nvSpPr>
            <p:cNvPr id="230" name="円/楕円 229"/>
            <p:cNvSpPr/>
            <p:nvPr/>
          </p:nvSpPr>
          <p:spPr>
            <a:xfrm>
              <a:off x="2318504" y="6219761"/>
              <a:ext cx="237809" cy="250856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232" name="直線矢印コネクタ 231"/>
            <p:cNvCxnSpPr/>
            <p:nvPr/>
          </p:nvCxnSpPr>
          <p:spPr>
            <a:xfrm>
              <a:off x="2642130" y="5875238"/>
              <a:ext cx="0" cy="466526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矢印コネクタ 232"/>
            <p:cNvCxnSpPr/>
            <p:nvPr/>
          </p:nvCxnSpPr>
          <p:spPr>
            <a:xfrm flipH="1">
              <a:off x="2562597" y="6348642"/>
              <a:ext cx="79534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矢印コネクタ 233"/>
            <p:cNvCxnSpPr/>
            <p:nvPr/>
          </p:nvCxnSpPr>
          <p:spPr>
            <a:xfrm>
              <a:off x="2097266" y="5527415"/>
              <a:ext cx="38709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矢印コネクタ 234"/>
            <p:cNvCxnSpPr/>
            <p:nvPr/>
          </p:nvCxnSpPr>
          <p:spPr>
            <a:xfrm>
              <a:off x="2394094" y="5806648"/>
              <a:ext cx="9277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台形 235"/>
            <p:cNvSpPr/>
            <p:nvPr/>
          </p:nvSpPr>
          <p:spPr>
            <a:xfrm rot="5400000">
              <a:off x="2239132" y="5784568"/>
              <a:ext cx="268709" cy="49749"/>
            </a:xfrm>
            <a:prstGeom prst="trapezoid">
              <a:avLst>
                <a:gd name="adj" fmla="val 52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237" name="直線矢印コネクタ 236"/>
            <p:cNvCxnSpPr/>
            <p:nvPr/>
          </p:nvCxnSpPr>
          <p:spPr>
            <a:xfrm>
              <a:off x="2097266" y="5709991"/>
              <a:ext cx="25134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線矢印コネクタ 237"/>
            <p:cNvCxnSpPr/>
            <p:nvPr/>
          </p:nvCxnSpPr>
          <p:spPr>
            <a:xfrm flipV="1">
              <a:off x="2372733" y="5262865"/>
              <a:ext cx="0" cy="422183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矢印コネクタ 238"/>
            <p:cNvCxnSpPr/>
            <p:nvPr/>
          </p:nvCxnSpPr>
          <p:spPr>
            <a:xfrm flipV="1">
              <a:off x="2417278" y="5212874"/>
              <a:ext cx="0" cy="1000578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台形 239"/>
            <p:cNvSpPr/>
            <p:nvPr/>
          </p:nvSpPr>
          <p:spPr>
            <a:xfrm rot="5400000">
              <a:off x="2779023" y="4617361"/>
              <a:ext cx="268709" cy="49749"/>
            </a:xfrm>
            <a:prstGeom prst="trapezoid">
              <a:avLst>
                <a:gd name="adj" fmla="val 52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241" name="直線矢印コネクタ 240"/>
            <p:cNvCxnSpPr/>
            <p:nvPr/>
          </p:nvCxnSpPr>
          <p:spPr>
            <a:xfrm>
              <a:off x="2094646" y="4545930"/>
              <a:ext cx="79225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線矢印コネクタ 241"/>
            <p:cNvCxnSpPr/>
            <p:nvPr/>
          </p:nvCxnSpPr>
          <p:spPr>
            <a:xfrm>
              <a:off x="2912586" y="4757444"/>
              <a:ext cx="0" cy="77212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矢印コネクタ 225"/>
            <p:cNvCxnSpPr/>
            <p:nvPr/>
          </p:nvCxnSpPr>
          <p:spPr>
            <a:xfrm flipH="1">
              <a:off x="2097267" y="5212874"/>
              <a:ext cx="320012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矢印コネクタ 226"/>
            <p:cNvCxnSpPr/>
            <p:nvPr/>
          </p:nvCxnSpPr>
          <p:spPr>
            <a:xfrm flipH="1">
              <a:off x="2097267" y="5062900"/>
              <a:ext cx="840985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矢印コネクタ 219"/>
            <p:cNvCxnSpPr/>
            <p:nvPr/>
          </p:nvCxnSpPr>
          <p:spPr>
            <a:xfrm flipH="1">
              <a:off x="2097266" y="5162883"/>
              <a:ext cx="838579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矢印コネクタ 220"/>
            <p:cNvCxnSpPr/>
            <p:nvPr/>
          </p:nvCxnSpPr>
          <p:spPr>
            <a:xfrm>
              <a:off x="2227640" y="5904396"/>
              <a:ext cx="12272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矢印コネクタ 221"/>
            <p:cNvCxnSpPr/>
            <p:nvPr/>
          </p:nvCxnSpPr>
          <p:spPr>
            <a:xfrm>
              <a:off x="1959071" y="6307361"/>
              <a:ext cx="268569" cy="345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矢印コネクタ 222"/>
            <p:cNvCxnSpPr/>
            <p:nvPr/>
          </p:nvCxnSpPr>
          <p:spPr>
            <a:xfrm>
              <a:off x="2223466" y="5897051"/>
              <a:ext cx="0" cy="42345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線矢印コネクタ 246"/>
            <p:cNvCxnSpPr/>
            <p:nvPr/>
          </p:nvCxnSpPr>
          <p:spPr>
            <a:xfrm flipH="1">
              <a:off x="2935844" y="5162882"/>
              <a:ext cx="170703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矢印コネクタ 247"/>
            <p:cNvCxnSpPr/>
            <p:nvPr/>
          </p:nvCxnSpPr>
          <p:spPr>
            <a:xfrm flipV="1">
              <a:off x="3103147" y="5163358"/>
              <a:ext cx="0" cy="46028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0" name="グループ化 249"/>
            <p:cNvGrpSpPr/>
            <p:nvPr/>
          </p:nvGrpSpPr>
          <p:grpSpPr>
            <a:xfrm>
              <a:off x="2760400" y="5621390"/>
              <a:ext cx="708190" cy="459336"/>
              <a:chOff x="6716597" y="4618629"/>
              <a:chExt cx="1787022" cy="1159073"/>
            </a:xfrm>
          </p:grpSpPr>
          <p:sp>
            <p:nvSpPr>
              <p:cNvPr id="252" name="正方形/長方形 251"/>
              <p:cNvSpPr/>
              <p:nvPr/>
            </p:nvSpPr>
            <p:spPr>
              <a:xfrm>
                <a:off x="7455431" y="4618629"/>
                <a:ext cx="1048188" cy="115907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38100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/>
              </a:p>
            </p:txBody>
          </p:sp>
          <p:cxnSp>
            <p:nvCxnSpPr>
              <p:cNvPr id="253" name="直線矢印コネクタ 252"/>
              <p:cNvCxnSpPr/>
              <p:nvPr/>
            </p:nvCxnSpPr>
            <p:spPr>
              <a:xfrm>
                <a:off x="6716597" y="4754855"/>
                <a:ext cx="73883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1" name="直線矢印コネクタ 250"/>
            <p:cNvCxnSpPr/>
            <p:nvPr/>
          </p:nvCxnSpPr>
          <p:spPr>
            <a:xfrm flipH="1">
              <a:off x="2938251" y="5062900"/>
              <a:ext cx="542377" cy="0"/>
            </a:xfrm>
            <a:prstGeom prst="straightConnector1">
              <a:avLst/>
            </a:prstGeom>
            <a:ln w="9525">
              <a:solidFill>
                <a:srgbClr val="80008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矢印コネクタ 258"/>
            <p:cNvCxnSpPr/>
            <p:nvPr/>
          </p:nvCxnSpPr>
          <p:spPr>
            <a:xfrm>
              <a:off x="1259506" y="5176670"/>
              <a:ext cx="0" cy="34278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251456" y="5688069"/>
              <a:ext cx="20311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>
            <a:xfrm>
              <a:off x="1251455" y="5688068"/>
              <a:ext cx="20311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矢印コネクタ 263"/>
            <p:cNvCxnSpPr/>
            <p:nvPr/>
          </p:nvCxnSpPr>
          <p:spPr>
            <a:xfrm flipV="1">
              <a:off x="1259506" y="5510623"/>
              <a:ext cx="0" cy="29294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6" name="テキスト ボックス 515"/>
          <p:cNvSpPr txBox="1"/>
          <p:nvPr/>
        </p:nvSpPr>
        <p:spPr>
          <a:xfrm>
            <a:off x="2950886" y="6516052"/>
            <a:ext cx="3166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[ </a:t>
            </a:r>
            <a:r>
              <a:rPr kumimoji="1" lang="ja-JP" altLang="en-US" dirty="0"/>
              <a:t>単純な実装方式</a:t>
            </a:r>
            <a:r>
              <a:rPr lang="ja-JP" altLang="en-US" dirty="0"/>
              <a:t>の</a:t>
            </a:r>
            <a:r>
              <a:rPr kumimoji="1" lang="ja-JP" altLang="en-US" dirty="0"/>
              <a:t>最長パス </a:t>
            </a:r>
            <a:r>
              <a:rPr kumimoji="1" lang="en-US" altLang="ja-JP" dirty="0"/>
              <a:t>]</a:t>
            </a:r>
            <a:endParaRPr kumimoji="1" lang="ja-JP" altLang="en-US" dirty="0"/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19695" y="895559"/>
            <a:ext cx="6998102" cy="309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単純な実装方式は回路遅延が大きい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最長パスは，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命令フェッチ ⇒ 命令デコード ⇒ 実行 ⇒ メモリアクセス ⇒ レジスタ書き込み （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ロード命令実行時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上記のパスの遅延 ＝ 単純な実装方式の遅延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長いクロックサイクルが必要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080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例外処理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149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例外と割込み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793" y="1503948"/>
            <a:ext cx="8467703" cy="476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プログラムの実行を妨げる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予定外の事象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例： 算術演算におけるオーバーフローの発生，ゼロ除算の実行，未定義命令の実行，入出力装置からのリクエストなど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実行をただちに中断し，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OS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が用意している例外処理用のルーチン</a:t>
            </a:r>
            <a:b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割込みハンドラ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）の実行を開始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その後の振る舞いは発生した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例外の種類や </a:t>
            </a:r>
            <a:r>
              <a:rPr lang="en-US" altLang="ja-JP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OS 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に依存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　プログラムの実行を再開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or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実行を完全に停止してエラーを通知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プロセッサの外部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から発生した例外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例： 入出力装置からのリクエスト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実際には例外と同じ意味で使われることが多い</a:t>
            </a: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980728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例外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9499" y="448995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割込み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44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プロセッサ側の処理</a:t>
            </a:r>
            <a:br>
              <a:rPr lang="en-US" altLang="ja-JP" dirty="0"/>
            </a:br>
            <a:r>
              <a:rPr lang="ja-JP" altLang="en-US" dirty="0"/>
              <a:t>（例外発生～割込みハンドラの呼び出し）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80864" y="3721189"/>
            <a:ext cx="3051852" cy="275843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" name="正方形/長方形 6"/>
          <p:cNvSpPr/>
          <p:nvPr/>
        </p:nvSpPr>
        <p:spPr>
          <a:xfrm>
            <a:off x="4466419" y="4048810"/>
            <a:ext cx="1624337" cy="2232397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3273823" y="4074544"/>
            <a:ext cx="834113" cy="22340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9" name="上下矢印 8"/>
          <p:cNvSpPr/>
          <p:nvPr/>
        </p:nvSpPr>
        <p:spPr>
          <a:xfrm rot="5400000">
            <a:off x="4120868" y="5029848"/>
            <a:ext cx="361436" cy="329665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0" name="正方形/長方形 9"/>
          <p:cNvSpPr/>
          <p:nvPr/>
        </p:nvSpPr>
        <p:spPr>
          <a:xfrm>
            <a:off x="3273822" y="4075037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273822" y="4332730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命令２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273822" y="4590480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命令３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68572" y="3786543"/>
            <a:ext cx="749528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メモリ</a:t>
            </a:r>
            <a:endParaRPr kumimoji="1" lang="en-US" altLang="ja-JP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4151" y="3786543"/>
            <a:ext cx="1178833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プロセッサ</a:t>
            </a:r>
            <a:endParaRPr kumimoji="1" lang="en-US" altLang="ja-JP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273823" y="5332595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273823" y="5590288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273823" y="5848038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32011" y="413347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187450" y="4152180"/>
            <a:ext cx="831402" cy="253083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0x00400100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187451" y="4852315"/>
            <a:ext cx="828148" cy="960560"/>
            <a:chOff x="6451048" y="5441305"/>
            <a:chExt cx="1478130" cy="1118323"/>
          </a:xfrm>
        </p:grpSpPr>
        <p:sp>
          <p:nvSpPr>
            <p:cNvPr id="21" name="正方形/長方形 20"/>
            <p:cNvSpPr/>
            <p:nvPr/>
          </p:nvSpPr>
          <p:spPr>
            <a:xfrm>
              <a:off x="6452045" y="5441305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51050" y="5738560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51048" y="6037623"/>
              <a:ext cx="1477133" cy="52200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7197307" y="6147700"/>
              <a:ext cx="2" cy="363186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4517823" y="514456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レジスタ</a:t>
            </a:r>
            <a:br>
              <a:rPr kumimoji="1" lang="en-US" altLang="ja-JP" sz="1200" dirty="0">
                <a:solidFill>
                  <a:schemeClr val="bg1"/>
                </a:solidFill>
              </a:rPr>
            </a:br>
            <a:r>
              <a:rPr kumimoji="1" lang="ja-JP" altLang="en-US" sz="1200" dirty="0">
                <a:solidFill>
                  <a:schemeClr val="bg1"/>
                </a:solidFill>
              </a:rPr>
              <a:t>ファイル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725480" y="5904568"/>
            <a:ext cx="289014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71921" y="591813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演算器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166643" y="5907423"/>
            <a:ext cx="295088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5469226" y="6056634"/>
            <a:ext cx="21985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729419" y="449087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EPC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84196" y="4509573"/>
            <a:ext cx="831402" cy="253083"/>
          </a:xfrm>
          <a:prstGeom prst="rect">
            <a:avLst/>
          </a:prstGeom>
          <a:solidFill>
            <a:srgbClr val="FF0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5950940" y="5421565"/>
            <a:ext cx="2529470" cy="944088"/>
            <a:chOff x="5950940" y="5568111"/>
            <a:chExt cx="2529470" cy="944088"/>
          </a:xfrm>
        </p:grpSpPr>
        <p:sp>
          <p:nvSpPr>
            <p:cNvPr id="32" name="爆発 2 31"/>
            <p:cNvSpPr/>
            <p:nvPr/>
          </p:nvSpPr>
          <p:spPr>
            <a:xfrm>
              <a:off x="5950940" y="5671079"/>
              <a:ext cx="1334271" cy="841120"/>
            </a:xfrm>
            <a:prstGeom prst="irregularSeal2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/>
                <a:t>例外発生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077462" y="5568111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FF0000"/>
                  </a:solidFill>
                </a:rPr>
                <a:t>① 例外検出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5189855" y="4295547"/>
            <a:ext cx="2461824" cy="465852"/>
            <a:chOff x="5189855" y="4442093"/>
            <a:chExt cx="2461824" cy="465852"/>
          </a:xfrm>
        </p:grpSpPr>
        <p:sp>
          <p:nvSpPr>
            <p:cNvPr id="33" name="正方形/長方形 32"/>
            <p:cNvSpPr/>
            <p:nvPr/>
          </p:nvSpPr>
          <p:spPr>
            <a:xfrm>
              <a:off x="5189855" y="4654862"/>
              <a:ext cx="831402" cy="253083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en-US" altLang="ja-JP" sz="1100" dirty="0">
                  <a:solidFill>
                    <a:schemeClr val="bg1"/>
                  </a:solidFill>
                </a:rPr>
                <a:t>0x00400100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6063130" y="4442093"/>
              <a:ext cx="1588549" cy="388370"/>
              <a:chOff x="6063130" y="4442093"/>
              <a:chExt cx="1588549" cy="388370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6325675" y="4442093"/>
                <a:ext cx="1326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>
                    <a:solidFill>
                      <a:srgbClr val="FF0000"/>
                    </a:solidFill>
                  </a:rPr>
                  <a:t>② 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PC 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退避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左カーブ矢印 36"/>
              <p:cNvSpPr/>
              <p:nvPr/>
            </p:nvSpPr>
            <p:spPr>
              <a:xfrm>
                <a:off x="6063130" y="4442093"/>
                <a:ext cx="280281" cy="388370"/>
              </a:xfrm>
              <a:prstGeom prst="curvedLeftArrow">
                <a:avLst/>
              </a:prstGeom>
              <a:solidFill>
                <a:srgbClr val="FF66FF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" name="グループ化 42"/>
          <p:cNvGrpSpPr/>
          <p:nvPr/>
        </p:nvGrpSpPr>
        <p:grpSpPr>
          <a:xfrm>
            <a:off x="5184396" y="3573016"/>
            <a:ext cx="2997009" cy="836532"/>
            <a:chOff x="5184396" y="3719562"/>
            <a:chExt cx="2997009" cy="836532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6230230" y="3719562"/>
              <a:ext cx="19511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FF0000"/>
                  </a:solidFill>
                </a:rPr>
                <a:t>③ 割込みハンドラ</a:t>
              </a:r>
              <a:br>
                <a:rPr lang="en-US" altLang="ja-JP" dirty="0">
                  <a:solidFill>
                    <a:srgbClr val="FF0000"/>
                  </a:solidFill>
                </a:rPr>
              </a:br>
              <a:r>
                <a:rPr lang="ja-JP" altLang="en-US" dirty="0">
                  <a:solidFill>
                    <a:srgbClr val="FF0000"/>
                  </a:solidFill>
                </a:rPr>
                <a:t>　　の実行を開始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184396" y="4303011"/>
              <a:ext cx="831402" cy="253083"/>
            </a:xfrm>
            <a:prstGeom prst="rect">
              <a:avLst/>
            </a:prstGeom>
            <a:solidFill>
              <a:srgbClr val="FFC00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0x80000180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線コネクタ 41"/>
            <p:cNvCxnSpPr>
              <a:stCxn id="40" idx="3"/>
            </p:cNvCxnSpPr>
            <p:nvPr/>
          </p:nvCxnSpPr>
          <p:spPr>
            <a:xfrm flipV="1">
              <a:off x="6015798" y="4122333"/>
              <a:ext cx="442152" cy="30722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616275" y="1050350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手順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0417" y="1557254"/>
            <a:ext cx="84677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例外の発生を検出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例外を起こした命令のアドレスを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例外プログラムカウンタ（</a:t>
            </a:r>
            <a:r>
              <a:rPr lang="en-US" altLang="ja-JP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EPC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に記録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→　例外処理を行った後でプログラムの実行を再開するため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発生した例外の種類を 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OS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に通知した上で，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を割込みハンドラの先頭アドレスに変更</a:t>
            </a:r>
          </a:p>
        </p:txBody>
      </p:sp>
    </p:spTree>
    <p:extLst>
      <p:ext uri="{BB962C8B-B14F-4D97-AF65-F5344CB8AC3E}">
        <p14:creationId xmlns:p14="http://schemas.microsoft.com/office/powerpoint/2010/main" val="79967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例外の種類の通知方法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969801" y="886589"/>
            <a:ext cx="3051852" cy="275843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" name="正方形/長方形 6"/>
          <p:cNvSpPr/>
          <p:nvPr/>
        </p:nvSpPr>
        <p:spPr>
          <a:xfrm>
            <a:off x="7184580" y="1214210"/>
            <a:ext cx="1695114" cy="2232397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6062760" y="1239944"/>
            <a:ext cx="834113" cy="22340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9" name="上下矢印 8"/>
          <p:cNvSpPr/>
          <p:nvPr/>
        </p:nvSpPr>
        <p:spPr>
          <a:xfrm rot="5400000">
            <a:off x="6874417" y="2230636"/>
            <a:ext cx="361436" cy="258889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0" name="正方形/長方形 9"/>
          <p:cNvSpPr/>
          <p:nvPr/>
        </p:nvSpPr>
        <p:spPr>
          <a:xfrm>
            <a:off x="6062759" y="1240437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062759" y="1498130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命令２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062759" y="1755880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命令３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57509" y="951943"/>
            <a:ext cx="749528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メモリ</a:t>
            </a:r>
            <a:endParaRPr kumimoji="1" lang="en-US" altLang="ja-JP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653088" y="951943"/>
            <a:ext cx="1178833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プロセッサ</a:t>
            </a:r>
            <a:endParaRPr kumimoji="1" lang="en-US" altLang="ja-JP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062760" y="2497995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062760" y="2755688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062760" y="3013438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0948" y="129887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976387" y="1317580"/>
            <a:ext cx="831402" cy="253083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0x00400100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7976390" y="2273035"/>
            <a:ext cx="827591" cy="705239"/>
            <a:chOff x="6451048" y="5738560"/>
            <a:chExt cx="1477135" cy="821068"/>
          </a:xfrm>
        </p:grpSpPr>
        <p:sp>
          <p:nvSpPr>
            <p:cNvPr id="22" name="正方形/長方形 21"/>
            <p:cNvSpPr/>
            <p:nvPr/>
          </p:nvSpPr>
          <p:spPr>
            <a:xfrm>
              <a:off x="6451050" y="5738560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51048" y="6037623"/>
              <a:ext cx="1477133" cy="52200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7197307" y="6147700"/>
              <a:ext cx="2" cy="363186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306760" y="230996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レジスタ</a:t>
            </a:r>
            <a:br>
              <a:rPr kumimoji="1" lang="en-US" altLang="ja-JP" sz="1200" dirty="0">
                <a:solidFill>
                  <a:schemeClr val="bg1"/>
                </a:solidFill>
              </a:rPr>
            </a:br>
            <a:r>
              <a:rPr kumimoji="1" lang="ja-JP" altLang="en-US" sz="1200" dirty="0">
                <a:solidFill>
                  <a:schemeClr val="bg1"/>
                </a:solidFill>
              </a:rPr>
              <a:t>ファイル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8514417" y="3069968"/>
            <a:ext cx="289014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60858" y="308353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演算器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955580" y="3072823"/>
            <a:ext cx="295088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8258163" y="3222034"/>
            <a:ext cx="21985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518356" y="161467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EPC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973133" y="1633374"/>
            <a:ext cx="831402" cy="253083"/>
          </a:xfrm>
          <a:prstGeom prst="rect">
            <a:avLst/>
          </a:prstGeom>
          <a:solidFill>
            <a:srgbClr val="FF0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976947" y="1958780"/>
            <a:ext cx="827589" cy="255321"/>
          </a:xfrm>
          <a:prstGeom prst="rect">
            <a:avLst/>
          </a:prstGeom>
          <a:solidFill>
            <a:srgbClr val="66FF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113396" y="1970973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</a:rPr>
              <a:t>状態レジスタ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969606" y="3798343"/>
            <a:ext cx="3051852" cy="275843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3" name="正方形/長方形 62"/>
          <p:cNvSpPr/>
          <p:nvPr/>
        </p:nvSpPr>
        <p:spPr>
          <a:xfrm>
            <a:off x="7184385" y="4125964"/>
            <a:ext cx="1695114" cy="2232397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</p:txBody>
      </p:sp>
      <p:sp>
        <p:nvSpPr>
          <p:cNvPr id="64" name="正方形/長方形 63"/>
          <p:cNvSpPr/>
          <p:nvPr/>
        </p:nvSpPr>
        <p:spPr>
          <a:xfrm>
            <a:off x="6062565" y="4151698"/>
            <a:ext cx="834113" cy="22340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65" name="上下矢印 64"/>
          <p:cNvSpPr/>
          <p:nvPr/>
        </p:nvSpPr>
        <p:spPr>
          <a:xfrm rot="5400000">
            <a:off x="6874222" y="5142390"/>
            <a:ext cx="361436" cy="258889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6" name="正方形/長方形 65"/>
          <p:cNvSpPr/>
          <p:nvPr/>
        </p:nvSpPr>
        <p:spPr>
          <a:xfrm>
            <a:off x="6062564" y="4152191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命令１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6062564" y="4409884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命令２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6062564" y="4667634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命令３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257314" y="3863697"/>
            <a:ext cx="749528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メモリ</a:t>
            </a:r>
            <a:endParaRPr kumimoji="1" lang="en-US" altLang="ja-JP" sz="12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652893" y="3863697"/>
            <a:ext cx="1178833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プロセッサ</a:t>
            </a:r>
            <a:endParaRPr kumimoji="1" lang="en-US" altLang="ja-JP" sz="1200" dirty="0"/>
          </a:p>
        </p:txBody>
      </p:sp>
      <p:sp>
        <p:nvSpPr>
          <p:cNvPr id="71" name="正方形/長方形 70"/>
          <p:cNvSpPr/>
          <p:nvPr/>
        </p:nvSpPr>
        <p:spPr>
          <a:xfrm>
            <a:off x="6062565" y="5409749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データ１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6062565" y="5667442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データ２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6062565" y="5925192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データ３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620753" y="421063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7976192" y="4229334"/>
            <a:ext cx="831402" cy="253083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0x00400100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7976195" y="5184789"/>
            <a:ext cx="827591" cy="705239"/>
            <a:chOff x="6451048" y="5738560"/>
            <a:chExt cx="1477135" cy="821068"/>
          </a:xfrm>
        </p:grpSpPr>
        <p:sp>
          <p:nvSpPr>
            <p:cNvPr id="77" name="正方形/長方形 76"/>
            <p:cNvSpPr/>
            <p:nvPr/>
          </p:nvSpPr>
          <p:spPr>
            <a:xfrm>
              <a:off x="6451050" y="5738560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6451048" y="6037623"/>
              <a:ext cx="1477133" cy="52200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79" name="直線コネクタ 78"/>
            <p:cNvCxnSpPr/>
            <p:nvPr/>
          </p:nvCxnSpPr>
          <p:spPr>
            <a:xfrm>
              <a:off x="7197307" y="6147700"/>
              <a:ext cx="2" cy="363186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テキスト ボックス 79"/>
          <p:cNvSpPr txBox="1"/>
          <p:nvPr/>
        </p:nvSpPr>
        <p:spPr>
          <a:xfrm>
            <a:off x="7306565" y="522172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レジスタ</a:t>
            </a:r>
            <a:br>
              <a:rPr kumimoji="1" lang="en-US" altLang="ja-JP" sz="1200" dirty="0">
                <a:solidFill>
                  <a:schemeClr val="bg1"/>
                </a:solidFill>
              </a:rPr>
            </a:br>
            <a:r>
              <a:rPr kumimoji="1" lang="ja-JP" altLang="en-US" sz="1200" dirty="0">
                <a:solidFill>
                  <a:schemeClr val="bg1"/>
                </a:solidFill>
              </a:rPr>
              <a:t>ファイル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8514222" y="5981722"/>
            <a:ext cx="289014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360663" y="599528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演算器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7955385" y="5984577"/>
            <a:ext cx="295088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 flipH="1">
            <a:off x="8257968" y="6133788"/>
            <a:ext cx="21985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7518161" y="452642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EPC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972938" y="4545128"/>
            <a:ext cx="831402" cy="253083"/>
          </a:xfrm>
          <a:prstGeom prst="rect">
            <a:avLst/>
          </a:prstGeom>
          <a:solidFill>
            <a:srgbClr val="FF0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6760068" y="1452938"/>
            <a:ext cx="2049366" cy="750312"/>
            <a:chOff x="6760068" y="1176325"/>
            <a:chExt cx="2049366" cy="750312"/>
          </a:xfrm>
        </p:grpSpPr>
        <p:sp>
          <p:nvSpPr>
            <p:cNvPr id="89" name="正方形/長方形 88"/>
            <p:cNvSpPr/>
            <p:nvPr/>
          </p:nvSpPr>
          <p:spPr>
            <a:xfrm>
              <a:off x="7981845" y="1671316"/>
              <a:ext cx="827589" cy="255321"/>
            </a:xfrm>
            <a:prstGeom prst="rect">
              <a:avLst/>
            </a:prstGeom>
            <a:solidFill>
              <a:srgbClr val="66FFFF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1600" dirty="0">
                  <a:solidFill>
                    <a:schemeClr val="tx1"/>
                  </a:solidFill>
                </a:rPr>
                <a:t>0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角丸四角形吹き出し 89"/>
            <p:cNvSpPr/>
            <p:nvPr/>
          </p:nvSpPr>
          <p:spPr>
            <a:xfrm>
              <a:off x="6760068" y="1176325"/>
              <a:ext cx="1141721" cy="491298"/>
            </a:xfrm>
            <a:prstGeom prst="wedgeRoundRectCallout">
              <a:avLst>
                <a:gd name="adj1" fmla="val 61289"/>
                <a:gd name="adj2" fmla="val 76869"/>
                <a:gd name="adj3" fmla="val 16667"/>
              </a:avLst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未定義</a:t>
              </a:r>
              <a:br>
                <a:rPr kumimoji="1" lang="en-US" altLang="ja-JP" sz="1600" dirty="0"/>
              </a:br>
              <a:r>
                <a:rPr kumimoji="1" lang="ja-JP" altLang="en-US" sz="1600" dirty="0"/>
                <a:t>命令</a:t>
              </a: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6758228" y="1466189"/>
            <a:ext cx="2049366" cy="750312"/>
            <a:chOff x="6760068" y="1176325"/>
            <a:chExt cx="2049366" cy="750312"/>
          </a:xfrm>
        </p:grpSpPr>
        <p:sp>
          <p:nvSpPr>
            <p:cNvPr id="93" name="正方形/長方形 92"/>
            <p:cNvSpPr/>
            <p:nvPr/>
          </p:nvSpPr>
          <p:spPr>
            <a:xfrm>
              <a:off x="7981845" y="1671316"/>
              <a:ext cx="827589" cy="255321"/>
            </a:xfrm>
            <a:prstGeom prst="rect">
              <a:avLst/>
            </a:prstGeom>
            <a:solidFill>
              <a:srgbClr val="66FFFF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1600" dirty="0">
                  <a:solidFill>
                    <a:schemeClr val="tx1"/>
                  </a:solidFill>
                </a:rPr>
                <a:t>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角丸四角形吹き出し 93"/>
            <p:cNvSpPr/>
            <p:nvPr/>
          </p:nvSpPr>
          <p:spPr>
            <a:xfrm>
              <a:off x="6760068" y="1176325"/>
              <a:ext cx="1141721" cy="491298"/>
            </a:xfrm>
            <a:prstGeom prst="wedgeRoundRectCallout">
              <a:avLst>
                <a:gd name="adj1" fmla="val 61289"/>
                <a:gd name="adj2" fmla="val 76869"/>
                <a:gd name="adj3" fmla="val 16667"/>
              </a:avLst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オーバー</a:t>
              </a:r>
              <a:br>
                <a:rPr kumimoji="1" lang="en-US" altLang="ja-JP" sz="1600" dirty="0"/>
              </a:br>
              <a:r>
                <a:rPr kumimoji="1" lang="ja-JP" altLang="en-US" sz="1600" dirty="0"/>
                <a:t>フロー</a:t>
              </a: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6774632" y="3758895"/>
            <a:ext cx="2045028" cy="728735"/>
            <a:chOff x="6774632" y="3758895"/>
            <a:chExt cx="2045028" cy="728735"/>
          </a:xfrm>
        </p:grpSpPr>
        <p:sp>
          <p:nvSpPr>
            <p:cNvPr id="95" name="正方形/長方形 94"/>
            <p:cNvSpPr/>
            <p:nvPr/>
          </p:nvSpPr>
          <p:spPr>
            <a:xfrm>
              <a:off x="7988258" y="4234547"/>
              <a:ext cx="831402" cy="253083"/>
            </a:xfrm>
            <a:prstGeom prst="rect">
              <a:avLst/>
            </a:prstGeom>
            <a:solidFill>
              <a:srgbClr val="FFC00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0x80000000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6" name="角丸四角形吹き出し 95"/>
            <p:cNvSpPr/>
            <p:nvPr/>
          </p:nvSpPr>
          <p:spPr>
            <a:xfrm>
              <a:off x="6774632" y="3758895"/>
              <a:ext cx="1141721" cy="491298"/>
            </a:xfrm>
            <a:prstGeom prst="wedgeRoundRectCallout">
              <a:avLst>
                <a:gd name="adj1" fmla="val 61289"/>
                <a:gd name="adj2" fmla="val 76869"/>
                <a:gd name="adj3" fmla="val 16667"/>
              </a:avLst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未定義</a:t>
              </a:r>
              <a:br>
                <a:rPr kumimoji="1" lang="en-US" altLang="ja-JP" sz="1600" dirty="0"/>
              </a:br>
              <a:r>
                <a:rPr kumimoji="1" lang="ja-JP" altLang="en-US" sz="1600" dirty="0"/>
                <a:t>命令</a:t>
              </a: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6774632" y="3758895"/>
            <a:ext cx="2045028" cy="732432"/>
            <a:chOff x="6774632" y="3758895"/>
            <a:chExt cx="2045028" cy="732432"/>
          </a:xfrm>
        </p:grpSpPr>
        <p:sp>
          <p:nvSpPr>
            <p:cNvPr id="97" name="角丸四角形吹き出し 96"/>
            <p:cNvSpPr/>
            <p:nvPr/>
          </p:nvSpPr>
          <p:spPr>
            <a:xfrm>
              <a:off x="6774632" y="3758895"/>
              <a:ext cx="1141721" cy="491298"/>
            </a:xfrm>
            <a:prstGeom prst="wedgeRoundRectCallout">
              <a:avLst>
                <a:gd name="adj1" fmla="val 61289"/>
                <a:gd name="adj2" fmla="val 76869"/>
                <a:gd name="adj3" fmla="val 16667"/>
              </a:avLst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オーバー</a:t>
              </a:r>
              <a:br>
                <a:rPr kumimoji="1" lang="en-US" altLang="ja-JP" sz="1600" dirty="0"/>
              </a:br>
              <a:r>
                <a:rPr kumimoji="1" lang="ja-JP" altLang="en-US" sz="1600" dirty="0"/>
                <a:t>フロー</a:t>
              </a: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7988258" y="4238244"/>
              <a:ext cx="831402" cy="253083"/>
            </a:xfrm>
            <a:prstGeom prst="rect">
              <a:avLst/>
            </a:prstGeom>
            <a:solidFill>
              <a:srgbClr val="FFC000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0x80000180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87" name="テキスト ボックス 86"/>
          <p:cNvSpPr txBox="1"/>
          <p:nvPr/>
        </p:nvSpPr>
        <p:spPr>
          <a:xfrm>
            <a:off x="679278" y="1177588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状態レジスタを使用する方法</a:t>
            </a:r>
            <a:endParaRPr kumimoji="1"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79278" y="3625860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ベクタ割込みを使用する方法</a:t>
            </a:r>
            <a:endParaRPr kumimoji="1"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12809" y="1628800"/>
            <a:ext cx="846770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プロセッサが発生した例外の種類を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状態レジスタ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に記録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OS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は状態レジスタを参照すること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により，発生した例外の種類を把握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42066" y="4071892"/>
            <a:ext cx="8467703" cy="231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発生した例外の種類に応じて，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呼び出す割込みハンドラを変更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例： 未定義命令 ⇒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0x80000000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 算術オーバーフロー ⇒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0x80000180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OS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は呼び出された割込みハンドラの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種類によって例外の種類を認識</a:t>
            </a:r>
          </a:p>
        </p:txBody>
      </p:sp>
    </p:spTree>
    <p:extLst>
      <p:ext uri="{BB962C8B-B14F-4D97-AF65-F5344CB8AC3E}">
        <p14:creationId xmlns:p14="http://schemas.microsoft.com/office/powerpoint/2010/main" val="309816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OS </a:t>
            </a:r>
            <a:r>
              <a:rPr lang="ja-JP" altLang="en-US" dirty="0"/>
              <a:t>側の処理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9278" y="1177588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割込みハンドラの開始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0021" y="3637549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割込みハンドラの終了</a:t>
            </a:r>
            <a:endParaRPr kumimoji="1"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809" y="1628800"/>
            <a:ext cx="846770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例外の種類を解析して各例外に対応するルーチンを選択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各例外に対応するルーチンを実行するために，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例外を起こしたプロセスの実行状態（レジスタやスタックの内容など）をメモリへ退避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各例外に対応するルーチンの実行を開始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809" y="4083581"/>
            <a:ext cx="8467703" cy="2153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プロセスの実行を中断する場合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プロセスの実行を中断し，ユーザにエラーを通知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プロセスの実行を継続する場合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メモリに退避した</a:t>
            </a:r>
            <a:r>
              <a:rPr lang="ja-JP" altLang="en-US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プロセスの実行状態を復帰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例外プログラムカウンタの値にジャンプする命令を実行</a:t>
            </a:r>
          </a:p>
        </p:txBody>
      </p:sp>
    </p:spTree>
    <p:extLst>
      <p:ext uri="{BB962C8B-B14F-4D97-AF65-F5344CB8AC3E}">
        <p14:creationId xmlns:p14="http://schemas.microsoft.com/office/powerpoint/2010/main" val="133650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コンピュータの概念的な</a:t>
            </a:r>
            <a:r>
              <a:rPr kumimoji="1" lang="ja-JP" altLang="en-US" dirty="0"/>
              <a:t>構造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836709" y="5759121"/>
            <a:ext cx="3127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 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コンピュータの概念的な構成 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832349" y="2903842"/>
            <a:ext cx="3051852" cy="275843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3" name="正方形/長方形 42"/>
          <p:cNvSpPr/>
          <p:nvPr/>
        </p:nvSpPr>
        <p:spPr>
          <a:xfrm>
            <a:off x="7157293" y="3258860"/>
            <a:ext cx="1624337" cy="2232397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</p:txBody>
      </p:sp>
      <p:sp>
        <p:nvSpPr>
          <p:cNvPr id="44" name="正方形/長方形 43"/>
          <p:cNvSpPr/>
          <p:nvPr/>
        </p:nvSpPr>
        <p:spPr>
          <a:xfrm>
            <a:off x="5925308" y="3257197"/>
            <a:ext cx="834113" cy="22340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46" name="上下矢印 45"/>
          <p:cNvSpPr/>
          <p:nvPr/>
        </p:nvSpPr>
        <p:spPr>
          <a:xfrm rot="5400000">
            <a:off x="6772353" y="4212501"/>
            <a:ext cx="361436" cy="329665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3" name="正方形/長方形 52"/>
          <p:cNvSpPr/>
          <p:nvPr/>
        </p:nvSpPr>
        <p:spPr>
          <a:xfrm>
            <a:off x="5925307" y="3257690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命令１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925307" y="3515383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命令２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5925307" y="3773133"/>
            <a:ext cx="834113" cy="25009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命令３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120057" y="2969196"/>
            <a:ext cx="749528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メモリ</a:t>
            </a:r>
            <a:endParaRPr kumimoji="1" lang="en-US" altLang="ja-JP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515636" y="2969196"/>
            <a:ext cx="1178833" cy="378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プロセッサ</a:t>
            </a:r>
            <a:endParaRPr kumimoji="1" lang="en-US" altLang="ja-JP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5925308" y="4515248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データ１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5925308" y="4772941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データ２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5925308" y="5030691"/>
            <a:ext cx="834113" cy="250096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データ３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410433" y="334138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</a:rPr>
              <a:t>PC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838935" y="3360084"/>
            <a:ext cx="831402" cy="253083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838935" y="3864149"/>
            <a:ext cx="860037" cy="960560"/>
            <a:chOff x="6451048" y="5441305"/>
            <a:chExt cx="1478130" cy="1118323"/>
          </a:xfrm>
        </p:grpSpPr>
        <p:sp>
          <p:nvSpPr>
            <p:cNvPr id="52" name="正方形/長方形 51"/>
            <p:cNvSpPr/>
            <p:nvPr/>
          </p:nvSpPr>
          <p:spPr>
            <a:xfrm>
              <a:off x="6452045" y="5441305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6451050" y="5738560"/>
              <a:ext cx="1477133" cy="29725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451048" y="6037623"/>
              <a:ext cx="1477133" cy="522005"/>
            </a:xfrm>
            <a:prstGeom prst="rect">
              <a:avLst/>
            </a:prstGeom>
            <a:solidFill>
              <a:srgbClr val="00FF99"/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直線コネクタ 77"/>
            <p:cNvCxnSpPr/>
            <p:nvPr/>
          </p:nvCxnSpPr>
          <p:spPr>
            <a:xfrm>
              <a:off x="7197307" y="6147700"/>
              <a:ext cx="2" cy="363186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テキスト ボックス 78"/>
          <p:cNvSpPr txBox="1"/>
          <p:nvPr/>
        </p:nvSpPr>
        <p:spPr>
          <a:xfrm>
            <a:off x="7096245" y="42235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レジスタ</a:t>
            </a:r>
            <a:br>
              <a:rPr kumimoji="1" lang="en-US" altLang="ja-JP" sz="1200" dirty="0">
                <a:solidFill>
                  <a:schemeClr val="bg1"/>
                </a:solidFill>
              </a:rPr>
            </a:br>
            <a:r>
              <a:rPr kumimoji="1" lang="ja-JP" altLang="en-US" sz="1200" dirty="0">
                <a:solidFill>
                  <a:schemeClr val="bg1"/>
                </a:solidFill>
              </a:rPr>
              <a:t>ファイル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8405455" y="5065728"/>
            <a:ext cx="289014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178833" y="507929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演算器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7846618" y="5068583"/>
            <a:ext cx="295088" cy="304134"/>
          </a:xfrm>
          <a:prstGeom prst="rect">
            <a:avLst/>
          </a:prstGeom>
          <a:solidFill>
            <a:srgbClr val="6699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 flipH="1">
            <a:off x="8149201" y="5217794"/>
            <a:ext cx="21985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-396552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31269" y="1574741"/>
            <a:ext cx="866415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プログラムカウンタ（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実行中の命令のアドレスを格納する小さなメモリ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レジスタファイル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レジスタ（小容量のメモリ）の集合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演算に必要なデータを格納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演算器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演算を行うハードウェア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（例：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ALU</a:t>
            </a:r>
            <a:r>
              <a:rPr lang="ja-JP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浮動小数点演算器）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命令やデータを格納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命令用とデータ用で分かれていてもよい</a:t>
            </a:r>
            <a:b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（ハーバード型アーキテクチャ）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2314" y="1083525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プロセッサ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8329" y="4797152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メモリ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412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単純な実装方式＋例外処理機構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526"/>
            <a:ext cx="2133600" cy="196850"/>
          </a:xfrm>
        </p:spPr>
        <p:txBody>
          <a:bodyPr/>
          <a:lstStyle/>
          <a:p>
            <a:fld id="{32D8B938-3DC1-EF4A-BAB7-1263BB70BF23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08010" y="3648429"/>
            <a:ext cx="1284016" cy="1811109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 rot="16200000">
            <a:off x="39232" y="4018144"/>
            <a:ext cx="1159075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09712" y="3996073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grpSp>
        <p:nvGrpSpPr>
          <p:cNvPr id="9" name="グループ化 8"/>
          <p:cNvGrpSpPr/>
          <p:nvPr/>
        </p:nvGrpSpPr>
        <p:grpSpPr>
          <a:xfrm rot="16200000">
            <a:off x="5600772" y="3910175"/>
            <a:ext cx="1241254" cy="705176"/>
            <a:chOff x="1943382" y="4001244"/>
            <a:chExt cx="1983752" cy="803933"/>
          </a:xfrm>
        </p:grpSpPr>
        <p:sp>
          <p:nvSpPr>
            <p:cNvPr id="10" name="台形 9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 rot="16200000">
            <a:off x="6029001" y="4086817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03031" y="4136625"/>
            <a:ext cx="1048188" cy="11590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grpSp>
        <p:nvGrpSpPr>
          <p:cNvPr id="14" name="グループ化 13"/>
          <p:cNvGrpSpPr/>
          <p:nvPr/>
        </p:nvGrpSpPr>
        <p:grpSpPr>
          <a:xfrm rot="16200000">
            <a:off x="1497680" y="1731815"/>
            <a:ext cx="874979" cy="497089"/>
            <a:chOff x="1943382" y="4001244"/>
            <a:chExt cx="1983752" cy="803933"/>
          </a:xfrm>
        </p:grpSpPr>
        <p:sp>
          <p:nvSpPr>
            <p:cNvPr id="15" name="台形 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 rot="16200000">
            <a:off x="1663943" y="1796385"/>
            <a:ext cx="61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加算</a:t>
            </a:r>
          </a:p>
        </p:txBody>
      </p:sp>
      <p:grpSp>
        <p:nvGrpSpPr>
          <p:cNvPr id="18" name="グループ化 17"/>
          <p:cNvGrpSpPr/>
          <p:nvPr/>
        </p:nvGrpSpPr>
        <p:grpSpPr>
          <a:xfrm rot="16200000">
            <a:off x="6261856" y="1711105"/>
            <a:ext cx="874979" cy="497089"/>
            <a:chOff x="1943382" y="4001244"/>
            <a:chExt cx="1983752" cy="803933"/>
          </a:xfrm>
        </p:grpSpPr>
        <p:sp>
          <p:nvSpPr>
            <p:cNvPr id="19" name="台形 18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二等辺三角形 19"/>
            <p:cNvSpPr/>
            <p:nvPr/>
          </p:nvSpPr>
          <p:spPr>
            <a:xfrm flipV="1">
              <a:off x="2840795" y="4001244"/>
              <a:ext cx="259777" cy="2250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 rot="16200000">
            <a:off x="6437624" y="1774746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768679" y="4167622"/>
            <a:ext cx="64300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422060" y="2198770"/>
            <a:ext cx="2556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032057" y="1727880"/>
            <a:ext cx="6456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35931" y="1727880"/>
            <a:ext cx="0" cy="247848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997185" y="4136625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66036" y="20116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3007930" y="2489636"/>
            <a:ext cx="600080" cy="991892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 rot="16200000">
            <a:off x="3010453" y="2816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制御</a:t>
            </a:r>
            <a:endParaRPr kumimoji="1" lang="ja-JP" altLang="en-US" sz="1600" dirty="0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457900" y="4598427"/>
            <a:ext cx="32546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783366" y="3893819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2783366" y="2997489"/>
            <a:ext cx="22537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783366" y="3008763"/>
            <a:ext cx="0" cy="285138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2783366" y="4300002"/>
            <a:ext cx="82464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358628" y="4799358"/>
            <a:ext cx="24938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2783366" y="4979345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008741" y="4598427"/>
            <a:ext cx="23182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3007930" y="4300002"/>
            <a:ext cx="0" cy="2984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台形 38"/>
          <p:cNvSpPr/>
          <p:nvPr/>
        </p:nvSpPr>
        <p:spPr>
          <a:xfrm rot="5400000">
            <a:off x="2963047" y="4729336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3302072" y="3473784"/>
            <a:ext cx="0" cy="102055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57740" y="3893819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757740" y="4299208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985546" y="4299208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757739" y="4979345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3930722" y="5535098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3959985" y="5589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符号</a:t>
            </a:r>
            <a:br>
              <a:rPr lang="en-US" altLang="ja-JP" sz="1400" dirty="0"/>
            </a:br>
            <a:r>
              <a:rPr lang="ja-JP" altLang="en-US" sz="1400" dirty="0"/>
              <a:t>拡張</a:t>
            </a:r>
            <a:endParaRPr kumimoji="1" lang="ja-JP" altLang="en-US" sz="1400" dirty="0"/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2783364" y="5868856"/>
            <a:ext cx="11612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450290" y="5640863"/>
            <a:ext cx="600080" cy="63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 rot="16200000">
            <a:off x="5479554" y="569575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/>
              <a:t>ALU</a:t>
            </a:r>
            <a:br>
              <a:rPr lang="en-US" altLang="ja-JP" sz="1400" dirty="0"/>
            </a:br>
            <a:r>
              <a:rPr lang="ja-JP" altLang="en-US" sz="1400" dirty="0"/>
              <a:t>制御</a:t>
            </a:r>
            <a:endParaRPr kumimoji="1" lang="ja-JP" altLang="en-US" sz="1400" dirty="0"/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266917" y="4771505"/>
            <a:ext cx="0" cy="1177215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6066224" y="5966075"/>
            <a:ext cx="20069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5298223" y="5964677"/>
            <a:ext cx="14742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3711216" y="6246106"/>
            <a:ext cx="158700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710405" y="5874203"/>
            <a:ext cx="0" cy="37190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8223" y="5964678"/>
            <a:ext cx="0" cy="28142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3683698" y="5861908"/>
            <a:ext cx="5125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892026" y="3893819"/>
            <a:ext cx="97678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5641030" y="4598427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台形 58"/>
          <p:cNvSpPr/>
          <p:nvPr/>
        </p:nvSpPr>
        <p:spPr>
          <a:xfrm rot="5400000">
            <a:off x="5250004" y="4542710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892026" y="4354526"/>
            <a:ext cx="6342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216580" y="4843317"/>
            <a:ext cx="3096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538882" y="5860144"/>
            <a:ext cx="677698" cy="871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206048" y="2271134"/>
            <a:ext cx="0" cy="358901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5099558" y="5131129"/>
            <a:ext cx="220110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99558" y="4354526"/>
            <a:ext cx="0" cy="77660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068864" y="4313539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564197" y="4272851"/>
            <a:ext cx="73883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台形 67"/>
          <p:cNvSpPr/>
          <p:nvPr/>
        </p:nvSpPr>
        <p:spPr>
          <a:xfrm rot="5400000">
            <a:off x="8293616" y="3981489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8351219" y="4282694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875483" y="3822772"/>
            <a:ext cx="16943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884572" y="3815965"/>
            <a:ext cx="0" cy="46672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6855141" y="4235153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8695409" y="4044256"/>
            <a:ext cx="178875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8874284" y="4044256"/>
            <a:ext cx="0" cy="234526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3358628" y="6379936"/>
            <a:ext cx="551565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3365301" y="5257036"/>
            <a:ext cx="2341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3371370" y="5257036"/>
            <a:ext cx="0" cy="11229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3930722" y="3352408"/>
            <a:ext cx="0" cy="27377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3500992" y="3352408"/>
            <a:ext cx="429730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587128" y="3226264"/>
            <a:ext cx="0" cy="1065322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3579733" y="3226264"/>
            <a:ext cx="2007395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5699533" y="3100118"/>
            <a:ext cx="0" cy="2524824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H="1">
            <a:off x="3608010" y="3100118"/>
            <a:ext cx="2091523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7675664" y="2847826"/>
            <a:ext cx="0" cy="128513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>
            <a:off x="3605360" y="2973972"/>
            <a:ext cx="3825802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7431162" y="2973972"/>
            <a:ext cx="0" cy="115899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3500994" y="2595534"/>
            <a:ext cx="3694367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4632141" y="1694538"/>
            <a:ext cx="18186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183714" y="1960621"/>
            <a:ext cx="245088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634602" y="1467978"/>
            <a:ext cx="0" cy="4829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台形 90"/>
          <p:cNvSpPr/>
          <p:nvPr/>
        </p:nvSpPr>
        <p:spPr>
          <a:xfrm rot="5400000">
            <a:off x="6952429" y="1504505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矢印コネクタ 91"/>
          <p:cNvCxnSpPr/>
          <p:nvPr/>
        </p:nvCxnSpPr>
        <p:spPr>
          <a:xfrm>
            <a:off x="4641099" y="1467978"/>
            <a:ext cx="258355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6947891" y="1828896"/>
            <a:ext cx="2767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905587" y="2268627"/>
            <a:ext cx="2168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5385920" y="2003057"/>
            <a:ext cx="519667" cy="548176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 rot="16200000">
            <a:off x="5314733" y="2061968"/>
            <a:ext cx="657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/>
              <a:t>2</a:t>
            </a:r>
            <a:r>
              <a:rPr lang="ja-JP" altLang="en-US" sz="1050" dirty="0"/>
              <a:t>ビット</a:t>
            </a:r>
            <a:br>
              <a:rPr lang="en-US" altLang="ja-JP" sz="1050" dirty="0"/>
            </a:br>
            <a:r>
              <a:rPr lang="ja-JP" altLang="en-US" sz="1050" dirty="0"/>
              <a:t>左シフト</a:t>
            </a:r>
            <a:endParaRPr kumimoji="1" lang="ja-JP" altLang="en-US" sz="1050" dirty="0"/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5206048" y="2271134"/>
            <a:ext cx="17311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7348148" y="1658719"/>
            <a:ext cx="517532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7860721" y="1052736"/>
            <a:ext cx="0" cy="63130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161800" y="1070632"/>
            <a:ext cx="7708233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161800" y="1070632"/>
            <a:ext cx="0" cy="309699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161800" y="4159324"/>
            <a:ext cx="3074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H="1">
            <a:off x="3593065" y="2847826"/>
            <a:ext cx="4082599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7299571" y="1860622"/>
            <a:ext cx="0" cy="194833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7195361" y="2463815"/>
            <a:ext cx="0" cy="134798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 flipH="1">
            <a:off x="7270393" y="2500369"/>
            <a:ext cx="1116" cy="1464619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>
            <a:off x="6564198" y="3964988"/>
            <a:ext cx="706195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750326" y="4568821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円/楕円 109"/>
          <p:cNvSpPr/>
          <p:nvPr/>
        </p:nvSpPr>
        <p:spPr>
          <a:xfrm>
            <a:off x="4601956" y="1660190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448737" y="5161613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命令メモリ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270393" y="5298560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データメモリ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966915" y="338260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レジスタファイル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388562" y="4003566"/>
            <a:ext cx="636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956840" y="441243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257969" y="41399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</a:rPr>
              <a:t>アドレス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254711" y="4892463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Write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865680" y="4105790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chemeClr val="bg1"/>
                </a:solidFill>
              </a:rPr>
              <a:t>Read</a:t>
            </a:r>
            <a:br>
              <a:rPr lang="en-US" altLang="ja-JP" sz="1050" dirty="0">
                <a:solidFill>
                  <a:schemeClr val="bg1"/>
                </a:solidFill>
              </a:rPr>
            </a:br>
            <a:r>
              <a:rPr lang="ja-JP" altLang="en-US" sz="1050" dirty="0">
                <a:solidFill>
                  <a:schemeClr val="bg1"/>
                </a:solidFill>
              </a:rPr>
              <a:t>データ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322276" y="369029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1</a:t>
            </a:r>
            <a:endParaRPr kumimoji="1" lang="ja-JP" altLang="en-US" sz="1050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326609" y="4153323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r>
              <a:rPr lang="en-US" altLang="ja-JP" sz="1050" dirty="0"/>
              <a:t>2</a:t>
            </a:r>
            <a:endParaRPr kumimoji="1" lang="ja-JP" altLang="en-US" sz="105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69022" y="3670685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1</a:t>
            </a:r>
            <a:endParaRPr kumimoji="1" lang="ja-JP" altLang="en-US" sz="105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73403" y="4111859"/>
            <a:ext cx="545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Read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r>
              <a:rPr lang="en-US" altLang="ja-JP" sz="1050" dirty="0"/>
              <a:t> 2</a:t>
            </a:r>
            <a:endParaRPr kumimoji="1" lang="ja-JP" altLang="en-US" sz="105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575314" y="4598427"/>
            <a:ext cx="4988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en-US" altLang="ja-JP" sz="1050" dirty="0" err="1"/>
              <a:t>Reg</a:t>
            </a:r>
            <a:endParaRPr kumimoji="1" lang="ja-JP" altLang="en-US" sz="105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576145" y="5043327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Write</a:t>
            </a:r>
            <a:br>
              <a:rPr lang="en-US" altLang="ja-JP" sz="1050" dirty="0"/>
            </a:br>
            <a:r>
              <a:rPr lang="ja-JP" altLang="en-US" sz="1050" dirty="0"/>
              <a:t>データ</a:t>
            </a:r>
            <a:endParaRPr kumimoji="1" lang="ja-JP" altLang="en-US" sz="1050" dirty="0"/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2994475" y="3597952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RegDst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441013" y="3321047"/>
            <a:ext cx="5261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59212" y="3196773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ALUSrc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51797" y="3157118"/>
            <a:ext cx="552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ALUOp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7215258" y="3086122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MemRead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7437536" y="307852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MemWrite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59833" y="2417849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526237" y="3794647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172438" y="4808445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8622010" y="2721680"/>
            <a:ext cx="0" cy="101145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>
            <a:off x="3569022" y="2721680"/>
            <a:ext cx="5042275" cy="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8050640" y="2543781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MemtoReg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8" name="直線矢印コネクタ 137"/>
          <p:cNvCxnSpPr/>
          <p:nvPr/>
        </p:nvCxnSpPr>
        <p:spPr>
          <a:xfrm>
            <a:off x="5866811" y="1902464"/>
            <a:ext cx="2556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5610787" y="17153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140" name="台形 139"/>
          <p:cNvSpPr/>
          <p:nvPr/>
        </p:nvSpPr>
        <p:spPr>
          <a:xfrm rot="5400000">
            <a:off x="5844194" y="2045506"/>
            <a:ext cx="678051" cy="125535"/>
          </a:xfrm>
          <a:prstGeom prst="trapezoid">
            <a:avLst>
              <a:gd name="adj" fmla="val 5277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1" name="直線矢印コネクタ 140"/>
          <p:cNvCxnSpPr/>
          <p:nvPr/>
        </p:nvCxnSpPr>
        <p:spPr>
          <a:xfrm>
            <a:off x="6245987" y="2163954"/>
            <a:ext cx="2168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>
            <a:off x="6976151" y="1303334"/>
            <a:ext cx="2556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5585296" y="1116207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0x80000180</a:t>
            </a:r>
            <a:endParaRPr kumimoji="1" lang="ja-JP" altLang="en-US" dirty="0"/>
          </a:p>
        </p:txBody>
      </p:sp>
      <p:sp>
        <p:nvSpPr>
          <p:cNvPr id="148" name="円/楕円 147"/>
          <p:cNvSpPr/>
          <p:nvPr/>
        </p:nvSpPr>
        <p:spPr>
          <a:xfrm>
            <a:off x="7116297" y="2068930"/>
            <a:ext cx="375901" cy="423545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テキスト ボックス 148"/>
          <p:cNvSpPr txBox="1"/>
          <p:nvPr/>
        </p:nvSpPr>
        <p:spPr>
          <a:xfrm rot="16200000">
            <a:off x="7069634" y="215804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制御</a:t>
            </a:r>
            <a:endParaRPr kumimoji="1" lang="ja-JP" altLang="en-US" sz="1100" dirty="0"/>
          </a:p>
        </p:txBody>
      </p:sp>
      <p:cxnSp>
        <p:nvCxnSpPr>
          <p:cNvPr id="150" name="直線矢印コネクタ 149"/>
          <p:cNvCxnSpPr/>
          <p:nvPr/>
        </p:nvCxnSpPr>
        <p:spPr>
          <a:xfrm>
            <a:off x="7354222" y="2500369"/>
            <a:ext cx="0" cy="756776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 flipH="1" flipV="1">
            <a:off x="6474349" y="3257145"/>
            <a:ext cx="885474" cy="4287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 flipV="1">
            <a:off x="6474349" y="3261432"/>
            <a:ext cx="0" cy="532790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テキスト ボックス 169"/>
          <p:cNvSpPr txBox="1"/>
          <p:nvPr/>
        </p:nvSpPr>
        <p:spPr>
          <a:xfrm rot="16200000">
            <a:off x="6107203" y="3369690"/>
            <a:ext cx="5777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endParaRPr kumimoji="1" lang="ja-JP" alt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7740501" y="1794930"/>
            <a:ext cx="1159075" cy="298955"/>
          </a:xfrm>
          <a:prstGeom prst="rect">
            <a:avLst/>
          </a:prstGeom>
          <a:solidFill>
            <a:srgbClr val="FF0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EPC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7740501" y="2206333"/>
            <a:ext cx="1159075" cy="298955"/>
          </a:xfrm>
          <a:prstGeom prst="rect">
            <a:avLst/>
          </a:prstGeom>
          <a:solidFill>
            <a:srgbClr val="66FFFF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状態レジスタ</a:t>
            </a:r>
          </a:p>
        </p:txBody>
      </p:sp>
      <p:cxnSp>
        <p:nvCxnSpPr>
          <p:cNvPr id="176" name="直線矢印コネクタ 175"/>
          <p:cNvCxnSpPr/>
          <p:nvPr/>
        </p:nvCxnSpPr>
        <p:spPr>
          <a:xfrm>
            <a:off x="7039540" y="1983133"/>
            <a:ext cx="68313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矢印コネクタ 177"/>
          <p:cNvCxnSpPr/>
          <p:nvPr/>
        </p:nvCxnSpPr>
        <p:spPr>
          <a:xfrm>
            <a:off x="7052753" y="1828896"/>
            <a:ext cx="0" cy="1761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円/楕円 178"/>
          <p:cNvSpPr/>
          <p:nvPr/>
        </p:nvSpPr>
        <p:spPr>
          <a:xfrm>
            <a:off x="7016529" y="1804506"/>
            <a:ext cx="69743" cy="69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1" name="直線矢印コネクタ 180"/>
          <p:cNvCxnSpPr/>
          <p:nvPr/>
        </p:nvCxnSpPr>
        <p:spPr>
          <a:xfrm flipH="1">
            <a:off x="7576180" y="2447299"/>
            <a:ext cx="157771" cy="0"/>
          </a:xfrm>
          <a:prstGeom prst="straightConnector1">
            <a:avLst/>
          </a:prstGeom>
          <a:ln w="9525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/>
          <p:cNvCxnSpPr/>
          <p:nvPr/>
        </p:nvCxnSpPr>
        <p:spPr>
          <a:xfrm flipH="1">
            <a:off x="7361835" y="2648045"/>
            <a:ext cx="214490" cy="1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矢印コネクタ 184"/>
          <p:cNvCxnSpPr/>
          <p:nvPr/>
        </p:nvCxnSpPr>
        <p:spPr>
          <a:xfrm>
            <a:off x="7576180" y="2454107"/>
            <a:ext cx="1" cy="193939"/>
          </a:xfrm>
          <a:prstGeom prst="straightConnector1">
            <a:avLst/>
          </a:prstGeom>
          <a:ln w="9525">
            <a:solidFill>
              <a:srgbClr val="800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/>
          <p:cNvCxnSpPr/>
          <p:nvPr/>
        </p:nvCxnSpPr>
        <p:spPr>
          <a:xfrm>
            <a:off x="7338679" y="2648290"/>
            <a:ext cx="51251" cy="0"/>
          </a:xfrm>
          <a:prstGeom prst="line">
            <a:avLst/>
          </a:prstGeom>
          <a:ln w="28575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18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324975" y="1680705"/>
            <a:ext cx="5230164" cy="5037500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/>
          </a:p>
        </p:txBody>
      </p:sp>
      <p:sp>
        <p:nvSpPr>
          <p:cNvPr id="134" name="正方形/長方形 133"/>
          <p:cNvSpPr/>
          <p:nvPr/>
        </p:nvSpPr>
        <p:spPr>
          <a:xfrm>
            <a:off x="7063720" y="3795499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215520" y="3766629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10 ($t2)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7063719" y="350301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329332" y="3474146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9 ($t1)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7064716" y="185555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063724" y="457057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7063723" y="4857313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064717" y="514405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64717" y="5441305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7063722" y="573856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063720" y="6037623"/>
            <a:ext cx="1284016" cy="52200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063721" y="4092754"/>
            <a:ext cx="1284016" cy="476014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7063722" y="2638272"/>
            <a:ext cx="1284016" cy="56822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901169" y="2306758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レジスタファイル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320128" y="3183462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8 ($t0)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173925" y="4550846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16 ($s0)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6173925" y="4844454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17 ($s1)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173925" y="5138062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18 ($s2)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173925" y="5431670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19 ($s3)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173925" y="5725277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20 ($s4)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274612" y="171276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実行中</a:t>
            </a:r>
            <a:br>
              <a:rPr kumimoji="1" lang="en-US" altLang="ja-JP" sz="1600" dirty="0">
                <a:solidFill>
                  <a:schemeClr val="bg1"/>
                </a:solidFill>
              </a:rPr>
            </a:br>
            <a:r>
              <a:rPr kumimoji="1" lang="ja-JP" altLang="en-US" sz="1600" dirty="0">
                <a:solidFill>
                  <a:schemeClr val="bg1"/>
                </a:solidFill>
              </a:rPr>
              <a:t>の命令</a:t>
            </a:r>
          </a:p>
        </p:txBody>
      </p:sp>
      <p:sp>
        <p:nvSpPr>
          <p:cNvPr id="110" name="正方形/長方形 109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1024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コンピュータの動作例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0" name="上下矢印 19"/>
          <p:cNvSpPr/>
          <p:nvPr/>
        </p:nvSpPr>
        <p:spPr>
          <a:xfrm rot="5400000">
            <a:off x="2401041" y="3705478"/>
            <a:ext cx="870696" cy="928028"/>
          </a:xfrm>
          <a:prstGeom prst="upDownArrow">
            <a:avLst>
              <a:gd name="adj1" fmla="val 56564"/>
              <a:gd name="adj2" fmla="val 27027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34875" y="1837361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PC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194424" y="1351492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プロセッサ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4004392" y="185555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4004392" y="186556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4004392" y="186556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>
          <a:xfrm>
            <a:off x="7700520" y="2785058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7710045" y="4188992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7710045" y="6149756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062923" y="1680705"/>
            <a:ext cx="1283020" cy="503910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1999" y="1657603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0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041" y="1964427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6039" y="2271251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8</a:t>
            </a:r>
            <a:endParaRPr kumimoji="1" lang="ja-JP" altLang="en-US" sz="16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7587" y="2578075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12</a:t>
            </a:r>
            <a:endParaRPr kumimoji="1" lang="ja-JP" altLang="en-US" sz="16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1842" y="2884899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16</a:t>
            </a:r>
            <a:endParaRPr kumimoji="1" lang="ja-JP" altLang="en-US" sz="1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1840" y="3191723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20</a:t>
            </a:r>
            <a:endParaRPr kumimoji="1" lang="ja-JP" altLang="en-US" sz="1600" dirty="0"/>
          </a:p>
        </p:txBody>
      </p:sp>
      <p:sp>
        <p:nvSpPr>
          <p:cNvPr id="61" name="正方形/長方形 60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7471" y="3498547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24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5752" y="3805374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28</a:t>
            </a:r>
            <a:endParaRPr kumimoji="1" lang="ja-JP" altLang="en-US" sz="1600" dirty="0"/>
          </a:p>
        </p:txBody>
      </p:sp>
      <p:sp>
        <p:nvSpPr>
          <p:cNvPr id="70" name="正方形/長方形 69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20($t0)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35496" y="502820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1024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6292" y="532304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1028</a:t>
            </a:r>
            <a:endParaRPr kumimoji="1" lang="ja-JP" altLang="en-US" sz="1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36292" y="561788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1032</a:t>
            </a:r>
            <a:endParaRPr kumimoji="1" lang="ja-JP" altLang="en-US" sz="1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6292" y="5912723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1036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36292" y="620756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1040</a:t>
            </a:r>
            <a:endParaRPr kumimoji="1" lang="ja-JP" altLang="en-US" sz="16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37228" y="1352343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アドレス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396236" y="135234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メモリ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532648" y="1721675"/>
            <a:ext cx="199073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9" name="右矢印 88"/>
          <p:cNvSpPr/>
          <p:nvPr/>
        </p:nvSpPr>
        <p:spPr>
          <a:xfrm>
            <a:off x="521377" y="2054319"/>
            <a:ext cx="199073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12" name="角丸四角形吹き出し 111"/>
          <p:cNvSpPr/>
          <p:nvPr/>
        </p:nvSpPr>
        <p:spPr>
          <a:xfrm>
            <a:off x="6886416" y="1297538"/>
            <a:ext cx="2166553" cy="474834"/>
          </a:xfrm>
          <a:prstGeom prst="wedgeRoundRectCallout">
            <a:avLst>
              <a:gd name="adj1" fmla="val -13515"/>
              <a:gd name="adj2" fmla="val 75532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$s1 = M [1024 + 0]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8" name="角丸四角形吹き出し 97"/>
          <p:cNvSpPr/>
          <p:nvPr/>
        </p:nvSpPr>
        <p:spPr>
          <a:xfrm>
            <a:off x="6886416" y="1295730"/>
            <a:ext cx="2166553" cy="474834"/>
          </a:xfrm>
          <a:prstGeom prst="wedgeRoundRectCallout">
            <a:avLst>
              <a:gd name="adj1" fmla="val -13515"/>
              <a:gd name="adj2" fmla="val 77111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$s2 = M [1024 + 4]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14" name="グループ化 113"/>
          <p:cNvGrpSpPr/>
          <p:nvPr/>
        </p:nvGrpSpPr>
        <p:grpSpPr>
          <a:xfrm>
            <a:off x="3904968" y="4857498"/>
            <a:ext cx="1876294" cy="760384"/>
            <a:chOff x="1943382" y="4001245"/>
            <a:chExt cx="1983752" cy="803932"/>
          </a:xfrm>
        </p:grpSpPr>
        <p:sp>
          <p:nvSpPr>
            <p:cNvPr id="115" name="台形 1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二等辺三角形 115"/>
            <p:cNvSpPr/>
            <p:nvPr/>
          </p:nvSpPr>
          <p:spPr>
            <a:xfrm flipV="1">
              <a:off x="2840794" y="4001245"/>
              <a:ext cx="259777" cy="330626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矢印コネクタ 8"/>
          <p:cNvCxnSpPr/>
          <p:nvPr/>
        </p:nvCxnSpPr>
        <p:spPr>
          <a:xfrm>
            <a:off x="4324662" y="4525755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>
            <a:off x="5406452" y="4524984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4890231" y="5612241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4599125" y="517695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65712 0.0252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47" y="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65573 -0.030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78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0.65712 -0.0185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47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65573 -0.0300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78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3" grpId="0" animBg="1"/>
      <p:bldP spid="30" grpId="0" animBg="1"/>
      <p:bldP spid="31" grpId="0" animBg="1"/>
      <p:bldP spid="3" grpId="0" animBg="1"/>
      <p:bldP spid="3" grpId="1" animBg="1"/>
      <p:bldP spid="89" grpId="0" animBg="1"/>
      <p:bldP spid="112" grpId="0" animBg="1"/>
      <p:bldP spid="98" grpId="0" animBg="1"/>
      <p:bldP spid="76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324975" y="1680705"/>
            <a:ext cx="5230164" cy="5037500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/>
          </a:p>
        </p:txBody>
      </p:sp>
      <p:sp>
        <p:nvSpPr>
          <p:cNvPr id="134" name="正方形/長方形 133"/>
          <p:cNvSpPr/>
          <p:nvPr/>
        </p:nvSpPr>
        <p:spPr>
          <a:xfrm>
            <a:off x="7063720" y="3795499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215520" y="3766629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10 ($t2)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7063719" y="350301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329332" y="3474146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9 ($t1)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7064716" y="185555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w</a:t>
            </a:r>
            <a:r>
              <a:rPr kumimoji="1"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063724" y="457057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7063723" y="4857313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064717" y="514405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64717" y="5441305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7063722" y="573856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063720" y="6037623"/>
            <a:ext cx="1284016" cy="52200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063721" y="4092754"/>
            <a:ext cx="1284016" cy="476014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7063722" y="2638272"/>
            <a:ext cx="1284016" cy="56822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320128" y="3183462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8 ($t0)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173925" y="4550846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16 ($s0)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6173925" y="4844454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17 ($s1)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173925" y="5138062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18 ($s2)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173925" y="5431670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19 ($s3)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173925" y="5725277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20 ($s4)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274612" y="171276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実行中</a:t>
            </a:r>
            <a:br>
              <a:rPr kumimoji="1" lang="en-US" altLang="ja-JP" sz="1600" dirty="0">
                <a:solidFill>
                  <a:schemeClr val="bg1"/>
                </a:solidFill>
              </a:rPr>
            </a:br>
            <a:r>
              <a:rPr kumimoji="1" lang="ja-JP" altLang="en-US" sz="1600" dirty="0">
                <a:solidFill>
                  <a:schemeClr val="bg1"/>
                </a:solidFill>
              </a:rPr>
              <a:t>の命令</a:t>
            </a:r>
          </a:p>
        </p:txBody>
      </p:sp>
      <p:sp>
        <p:nvSpPr>
          <p:cNvPr id="110" name="正方形/長方形 109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1024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コンピュータの動作例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20" name="上下矢印 19"/>
          <p:cNvSpPr/>
          <p:nvPr/>
        </p:nvSpPr>
        <p:spPr>
          <a:xfrm rot="5400000">
            <a:off x="2401041" y="3705478"/>
            <a:ext cx="870696" cy="928028"/>
          </a:xfrm>
          <a:prstGeom prst="upDownArrow">
            <a:avLst>
              <a:gd name="adj1" fmla="val 56564"/>
              <a:gd name="adj2" fmla="val 27027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34875" y="1837361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PC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194424" y="1351492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プロセッサ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4004392" y="185555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4004392" y="186229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16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4004392" y="1867044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20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>
          <a:xfrm>
            <a:off x="7700520" y="2785058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7710045" y="4188992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7710045" y="6149756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062923" y="1680705"/>
            <a:ext cx="1283020" cy="503910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1999" y="1657603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0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041" y="1964427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6039" y="2271251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8</a:t>
            </a:r>
            <a:endParaRPr kumimoji="1" lang="ja-JP" altLang="en-US" sz="16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7587" y="2578075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12</a:t>
            </a:r>
            <a:endParaRPr kumimoji="1" lang="ja-JP" altLang="en-US" sz="16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1842" y="2884899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16</a:t>
            </a:r>
            <a:endParaRPr kumimoji="1" lang="ja-JP" altLang="en-US" sz="1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1840" y="3191723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20</a:t>
            </a:r>
            <a:endParaRPr kumimoji="1" lang="ja-JP" altLang="en-US" sz="1600" dirty="0"/>
          </a:p>
        </p:txBody>
      </p:sp>
      <p:sp>
        <p:nvSpPr>
          <p:cNvPr id="61" name="正方形/長方形 60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7471" y="3498547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24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5752" y="3805374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28</a:t>
            </a:r>
            <a:endParaRPr kumimoji="1" lang="ja-JP" altLang="en-US" sz="1600" dirty="0"/>
          </a:p>
        </p:txBody>
      </p:sp>
      <p:sp>
        <p:nvSpPr>
          <p:cNvPr id="70" name="正方形/長方形 69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20($t0)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35496" y="502820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1024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6292" y="532304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1028</a:t>
            </a:r>
            <a:endParaRPr kumimoji="1" lang="ja-JP" altLang="en-US" sz="1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36292" y="561788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1032</a:t>
            </a:r>
            <a:endParaRPr kumimoji="1" lang="ja-JP" altLang="en-US" sz="1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6292" y="5912723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1036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36292" y="620756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1040</a:t>
            </a:r>
            <a:endParaRPr kumimoji="1" lang="ja-JP" altLang="en-US" sz="16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37228" y="1352343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アドレス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396236" y="135234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メモリ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2" name="角丸四角形吹き出し 111"/>
          <p:cNvSpPr/>
          <p:nvPr/>
        </p:nvSpPr>
        <p:spPr>
          <a:xfrm>
            <a:off x="6886416" y="1297538"/>
            <a:ext cx="2166553" cy="474834"/>
          </a:xfrm>
          <a:prstGeom prst="wedgeRoundRectCallout">
            <a:avLst>
              <a:gd name="adj1" fmla="val -13515"/>
              <a:gd name="adj2" fmla="val 75532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$t1 = $s1 + $s2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8" name="角丸四角形吹き出し 97"/>
          <p:cNvSpPr/>
          <p:nvPr/>
        </p:nvSpPr>
        <p:spPr>
          <a:xfrm>
            <a:off x="6886416" y="1289322"/>
            <a:ext cx="2166553" cy="474834"/>
          </a:xfrm>
          <a:prstGeom prst="wedgeRoundRectCallout">
            <a:avLst>
              <a:gd name="adj1" fmla="val -13515"/>
              <a:gd name="adj2" fmla="val 77111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$t2 = $s3 + $s4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14" name="グループ化 113"/>
          <p:cNvGrpSpPr/>
          <p:nvPr/>
        </p:nvGrpSpPr>
        <p:grpSpPr>
          <a:xfrm>
            <a:off x="3904968" y="4857498"/>
            <a:ext cx="1876294" cy="760384"/>
            <a:chOff x="1943382" y="4001245"/>
            <a:chExt cx="1983752" cy="803932"/>
          </a:xfrm>
        </p:grpSpPr>
        <p:sp>
          <p:nvSpPr>
            <p:cNvPr id="115" name="台形 1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二等辺三角形 115"/>
            <p:cNvSpPr/>
            <p:nvPr/>
          </p:nvSpPr>
          <p:spPr>
            <a:xfrm flipV="1">
              <a:off x="2840794" y="4001245"/>
              <a:ext cx="259777" cy="330626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矢印コネクタ 8"/>
          <p:cNvCxnSpPr/>
          <p:nvPr/>
        </p:nvCxnSpPr>
        <p:spPr>
          <a:xfrm>
            <a:off x="4324662" y="4525755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>
            <a:off x="5406452" y="4524984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4890231" y="5612241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4599125" y="517695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7" name="右矢印 146"/>
          <p:cNvSpPr/>
          <p:nvPr/>
        </p:nvSpPr>
        <p:spPr>
          <a:xfrm>
            <a:off x="527871" y="2667376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右矢印 147"/>
          <p:cNvSpPr/>
          <p:nvPr/>
        </p:nvSpPr>
        <p:spPr>
          <a:xfrm>
            <a:off x="527871" y="2975563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右矢印 148"/>
          <p:cNvSpPr/>
          <p:nvPr/>
        </p:nvSpPr>
        <p:spPr>
          <a:xfrm>
            <a:off x="527871" y="3282387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7062856" y="48573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7060867" y="5155015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7060866" y="543610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7060867" y="573336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4247724" y="6019416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4244977" y="6023691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7067569" y="486431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7065580" y="5162020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7065579" y="54431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065580" y="574036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6901169" y="2306758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レジスタファイル</a:t>
            </a:r>
          </a:p>
        </p:txBody>
      </p:sp>
    </p:spTree>
    <p:extLst>
      <p:ext uri="{BB962C8B-B14F-4D97-AF65-F5344CB8AC3E}">
        <p14:creationId xmlns:p14="http://schemas.microsoft.com/office/powerpoint/2010/main" val="28698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65677 -0.15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-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38906 -0.0983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62" y="-493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23125 -0.1425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-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30851 -0.36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65677 -0.1967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-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38871 -0.1835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4" y="-919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22882 -0.2268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-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30886 -0.32292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-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3" grpId="0" animBg="1"/>
      <p:bldP spid="62" grpId="0" animBg="1"/>
      <p:bldP spid="63" grpId="0" animBg="1"/>
      <p:bldP spid="112" grpId="0" animBg="1"/>
      <p:bldP spid="98" grpId="0" animBg="1"/>
      <p:bldP spid="147" grpId="0" animBg="1"/>
      <p:bldP spid="148" grpId="0" animBg="1"/>
      <p:bldP spid="148" grpId="1" animBg="1"/>
      <p:bldP spid="149" grpId="0" animBg="1"/>
      <p:bldP spid="151" grpId="0" animBg="1"/>
      <p:bldP spid="151" grpId="1" animBg="1"/>
      <p:bldP spid="152" grpId="0" animBg="1"/>
      <p:bldP spid="152" grpId="1" animBg="1"/>
      <p:bldP spid="153" grpId="0" animBg="1"/>
      <p:bldP spid="154" grpId="0" animBg="1"/>
      <p:bldP spid="155" grpId="0" animBg="1"/>
      <p:bldP spid="155" grpId="1" animBg="1"/>
      <p:bldP spid="156" grpId="0" animBg="1"/>
      <p:bldP spid="15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324975" y="1680705"/>
            <a:ext cx="5230164" cy="5037500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/>
          </a:p>
        </p:txBody>
      </p:sp>
      <p:sp>
        <p:nvSpPr>
          <p:cNvPr id="134" name="正方形/長方形 133"/>
          <p:cNvSpPr/>
          <p:nvPr/>
        </p:nvSpPr>
        <p:spPr>
          <a:xfrm>
            <a:off x="7063720" y="3795499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215520" y="3766629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10 ($t2)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7063719" y="350301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329332" y="3474146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9 ($t1)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7064716" y="185555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$t2,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063724" y="457057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7063723" y="4857313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064717" y="514405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64717" y="5441305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7063722" y="573856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063720" y="6037623"/>
            <a:ext cx="1284016" cy="52200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063721" y="4092754"/>
            <a:ext cx="1284016" cy="476014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7063722" y="2638272"/>
            <a:ext cx="1284016" cy="56822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320128" y="3183462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8 ($t0)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173925" y="4550846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16 ($s0)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6173925" y="4844454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17 ($s1)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173925" y="5138062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18 ($s2)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173925" y="5431670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19 ($s3)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173925" y="5725277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20 ($s4)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274612" y="171276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実行中</a:t>
            </a:r>
            <a:br>
              <a:rPr kumimoji="1" lang="en-US" altLang="ja-JP" sz="1600" dirty="0">
                <a:solidFill>
                  <a:schemeClr val="bg1"/>
                </a:solidFill>
              </a:rPr>
            </a:br>
            <a:r>
              <a:rPr kumimoji="1" lang="ja-JP" altLang="en-US" sz="1600" dirty="0">
                <a:solidFill>
                  <a:schemeClr val="bg1"/>
                </a:solidFill>
              </a:rPr>
              <a:t>の命令</a:t>
            </a:r>
          </a:p>
        </p:txBody>
      </p:sp>
      <p:sp>
        <p:nvSpPr>
          <p:cNvPr id="110" name="正方形/長方形 109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1024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コンピュータの動作例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20" name="上下矢印 19"/>
          <p:cNvSpPr/>
          <p:nvPr/>
        </p:nvSpPr>
        <p:spPr>
          <a:xfrm rot="5400000">
            <a:off x="2401041" y="3705478"/>
            <a:ext cx="870696" cy="928028"/>
          </a:xfrm>
          <a:prstGeom prst="upDownArrow">
            <a:avLst>
              <a:gd name="adj1" fmla="val 56564"/>
              <a:gd name="adj2" fmla="val 27027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34875" y="1837361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PC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194424" y="1351492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プロセッサ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4004392" y="185555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20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4004392" y="1855213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24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>
          <a:xfrm>
            <a:off x="7700520" y="2785058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7710045" y="4188992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7710045" y="6149756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062923" y="1680705"/>
            <a:ext cx="1283020" cy="503910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1999" y="1657603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0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041" y="1964427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6039" y="2271251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8</a:t>
            </a:r>
            <a:endParaRPr kumimoji="1" lang="ja-JP" altLang="en-US" sz="16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7587" y="2578075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12</a:t>
            </a:r>
            <a:endParaRPr kumimoji="1" lang="ja-JP" altLang="en-US" sz="16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1842" y="2884899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16</a:t>
            </a:r>
            <a:endParaRPr kumimoji="1" lang="ja-JP" altLang="en-US" sz="1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1840" y="3191723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20</a:t>
            </a:r>
            <a:endParaRPr kumimoji="1" lang="ja-JP" altLang="en-US" sz="1600" dirty="0"/>
          </a:p>
        </p:txBody>
      </p:sp>
      <p:sp>
        <p:nvSpPr>
          <p:cNvPr id="61" name="正方形/長方形 60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7471" y="3498547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24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5752" y="3805374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28</a:t>
            </a:r>
            <a:endParaRPr kumimoji="1" lang="ja-JP" altLang="en-US" sz="1600" dirty="0"/>
          </a:p>
        </p:txBody>
      </p:sp>
      <p:sp>
        <p:nvSpPr>
          <p:cNvPr id="70" name="正方形/長方形 69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20($t0)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35496" y="502820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1024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6292" y="532304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1028</a:t>
            </a:r>
            <a:endParaRPr kumimoji="1" lang="ja-JP" altLang="en-US" sz="1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36292" y="561788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1032</a:t>
            </a:r>
            <a:endParaRPr kumimoji="1" lang="ja-JP" altLang="en-US" sz="1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6292" y="5912723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1036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36292" y="620756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1040</a:t>
            </a:r>
            <a:endParaRPr kumimoji="1" lang="ja-JP" altLang="en-US" sz="16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37228" y="1352343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アドレス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396236" y="135234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メモリ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4" name="グループ化 113"/>
          <p:cNvGrpSpPr/>
          <p:nvPr/>
        </p:nvGrpSpPr>
        <p:grpSpPr>
          <a:xfrm>
            <a:off x="3904968" y="4857498"/>
            <a:ext cx="1876294" cy="760384"/>
            <a:chOff x="1943382" y="4001245"/>
            <a:chExt cx="1983752" cy="803932"/>
          </a:xfrm>
        </p:grpSpPr>
        <p:sp>
          <p:nvSpPr>
            <p:cNvPr id="115" name="台形 1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二等辺三角形 115"/>
            <p:cNvSpPr/>
            <p:nvPr/>
          </p:nvSpPr>
          <p:spPr>
            <a:xfrm flipV="1">
              <a:off x="2840794" y="4001245"/>
              <a:ext cx="259777" cy="330626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矢印コネクタ 8"/>
          <p:cNvCxnSpPr/>
          <p:nvPr/>
        </p:nvCxnSpPr>
        <p:spPr>
          <a:xfrm>
            <a:off x="4324662" y="4525755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>
            <a:off x="5406452" y="4524984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4890231" y="5612241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4599125" y="517695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9" name="右矢印 148"/>
          <p:cNvSpPr/>
          <p:nvPr/>
        </p:nvSpPr>
        <p:spPr>
          <a:xfrm>
            <a:off x="527871" y="3282387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右矢印 149"/>
          <p:cNvSpPr/>
          <p:nvPr/>
        </p:nvSpPr>
        <p:spPr>
          <a:xfrm>
            <a:off x="532423" y="3597746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7062856" y="48573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7060867" y="5155015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7060866" y="543610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7060867" y="573336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7067538" y="3497154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7065929" y="3805374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9" name="角丸四角形吹き出し 158"/>
          <p:cNvSpPr/>
          <p:nvPr/>
        </p:nvSpPr>
        <p:spPr>
          <a:xfrm>
            <a:off x="6886415" y="1293875"/>
            <a:ext cx="2166553" cy="474834"/>
          </a:xfrm>
          <a:prstGeom prst="wedgeRoundRectCallout">
            <a:avLst>
              <a:gd name="adj1" fmla="val -13515"/>
              <a:gd name="adj2" fmla="val 77111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$s0 = $t1 - $t2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7067569" y="486431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7065580" y="5162020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7065579" y="54431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065580" y="574036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7060511" y="3489867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7058902" y="3798087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4251221" y="6001671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6</a:t>
            </a:r>
            <a:r>
              <a:rPr kumimoji="1" lang="en-US" altLang="ja-JP" dirty="0">
                <a:solidFill>
                  <a:schemeClr val="tx1"/>
                </a:solidFill>
              </a:rPr>
              <a:t>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901169" y="2306758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レジスタファイル</a:t>
            </a:r>
          </a:p>
        </p:txBody>
      </p:sp>
    </p:spTree>
    <p:extLst>
      <p:ext uri="{BB962C8B-B14F-4D97-AF65-F5344CB8AC3E}">
        <p14:creationId xmlns:p14="http://schemas.microsoft.com/office/powerpoint/2010/main" val="78976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0.6566 -0.2430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-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148E-6 L -0.38941 0.098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79" y="493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-0.23212 0.053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30816 -0.207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-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70" grpId="0" animBg="1"/>
      <p:bldP spid="149" grpId="0" animBg="1"/>
      <p:bldP spid="150" grpId="0" animBg="1"/>
      <p:bldP spid="155" grpId="0" animBg="1"/>
      <p:bldP spid="156" grpId="0" animBg="1"/>
      <p:bldP spid="159" grpId="0" animBg="1"/>
      <p:bldP spid="157" grpId="0" animBg="1"/>
      <p:bldP spid="15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324975" y="1680705"/>
            <a:ext cx="5230164" cy="5037500"/>
          </a:xfrm>
          <a:prstGeom prst="rect">
            <a:avLst/>
          </a:prstGeom>
          <a:solidFill>
            <a:srgbClr val="00808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/>
          </a:p>
        </p:txBody>
      </p:sp>
      <p:sp>
        <p:nvSpPr>
          <p:cNvPr id="134" name="正方形/長方形 133"/>
          <p:cNvSpPr/>
          <p:nvPr/>
        </p:nvSpPr>
        <p:spPr>
          <a:xfrm>
            <a:off x="7063720" y="3795499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215520" y="3766629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10 ($t2)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7063719" y="3503016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329332" y="3474146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9 ($t1)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7064716" y="185555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</a:t>
            </a:r>
            <a:r>
              <a:rPr kumimoji="1" lang="en-US" altLang="ja-JP" sz="1200" dirty="0">
                <a:solidFill>
                  <a:schemeClr val="tx1"/>
                </a:solidFill>
              </a:rPr>
              <a:t>ub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7063723" y="4857313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064717" y="514405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64717" y="5441305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7063722" y="5738560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063720" y="6037623"/>
            <a:ext cx="1284016" cy="52200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063721" y="4092754"/>
            <a:ext cx="1284016" cy="476014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7063722" y="2638272"/>
            <a:ext cx="1284016" cy="568225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320128" y="3183462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8 ($t0)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173925" y="4550846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16 ($s0)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6173925" y="4844454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17 ($s1)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173925" y="5138062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18 ($s2)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173925" y="5431670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19 ($s3)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173925" y="5725277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20 ($s4)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274612" y="171276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実行中</a:t>
            </a:r>
            <a:br>
              <a:rPr kumimoji="1" lang="en-US" altLang="ja-JP" sz="1600" dirty="0">
                <a:solidFill>
                  <a:schemeClr val="bg1"/>
                </a:solidFill>
              </a:rPr>
            </a:br>
            <a:r>
              <a:rPr kumimoji="1" lang="ja-JP" altLang="en-US" sz="1600" dirty="0">
                <a:solidFill>
                  <a:schemeClr val="bg1"/>
                </a:solidFill>
              </a:rPr>
              <a:t>の命令</a:t>
            </a:r>
          </a:p>
        </p:txBody>
      </p:sp>
      <p:sp>
        <p:nvSpPr>
          <p:cNvPr id="110" name="正方形/長方形 109"/>
          <p:cNvSpPr/>
          <p:nvPr/>
        </p:nvSpPr>
        <p:spPr>
          <a:xfrm>
            <a:off x="7064717" y="3204548"/>
            <a:ext cx="1284016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1024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コンピュータの動作例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/>
              <a:t>情報システム基盤学基礎１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20" name="上下矢印 19"/>
          <p:cNvSpPr/>
          <p:nvPr/>
        </p:nvSpPr>
        <p:spPr>
          <a:xfrm rot="5400000">
            <a:off x="2401041" y="3705478"/>
            <a:ext cx="870696" cy="928028"/>
          </a:xfrm>
          <a:prstGeom prst="upDownArrow">
            <a:avLst>
              <a:gd name="adj1" fmla="val 56564"/>
              <a:gd name="adj2" fmla="val 27027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34875" y="1837361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PC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194424" y="1351492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プロセッサ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4004392" y="1855559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24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4004392" y="1855213"/>
            <a:ext cx="1283020" cy="298955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28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>
          <a:xfrm>
            <a:off x="7700520" y="2785058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7710045" y="4188992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7710045" y="6149756"/>
            <a:ext cx="0" cy="306824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062923" y="1680705"/>
            <a:ext cx="1283020" cy="503910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1999" y="1657603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0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041" y="1964427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6039" y="2271251"/>
            <a:ext cx="29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8</a:t>
            </a:r>
            <a:endParaRPr kumimoji="1" lang="ja-JP" altLang="en-US" sz="16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7587" y="2578075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12</a:t>
            </a:r>
            <a:endParaRPr kumimoji="1" lang="ja-JP" altLang="en-US" sz="16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1842" y="2884899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16</a:t>
            </a:r>
            <a:endParaRPr kumimoji="1" lang="ja-JP" altLang="en-US" sz="1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1840" y="3191723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20</a:t>
            </a:r>
            <a:endParaRPr kumimoji="1" lang="ja-JP" altLang="en-US" sz="1600" dirty="0"/>
          </a:p>
        </p:txBody>
      </p:sp>
      <p:sp>
        <p:nvSpPr>
          <p:cNvPr id="61" name="正方形/長方形 60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7471" y="3498547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24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5752" y="3805374"/>
            <a:ext cx="41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28</a:t>
            </a:r>
            <a:endParaRPr kumimoji="1" lang="ja-JP" altLang="en-US" sz="1600" dirty="0"/>
          </a:p>
        </p:txBody>
      </p:sp>
      <p:sp>
        <p:nvSpPr>
          <p:cNvPr id="70" name="正方形/長方形 69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35496" y="502820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1024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36292" y="532304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1028</a:t>
            </a:r>
            <a:endParaRPr kumimoji="1" lang="ja-JP" altLang="en-US" sz="1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36292" y="561788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1032</a:t>
            </a:r>
            <a:endParaRPr kumimoji="1" lang="ja-JP" altLang="en-US" sz="1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6292" y="5912723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1036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36292" y="620756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1040</a:t>
            </a:r>
            <a:endParaRPr kumimoji="1" lang="ja-JP" altLang="en-US" sz="16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37228" y="1352343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アドレス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396236" y="135234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メモリ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1061061" y="1686949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kumimoji="1" lang="en-US" altLang="ja-JP" sz="1200" dirty="0">
                <a:solidFill>
                  <a:schemeClr val="tx1"/>
                </a:solidFill>
              </a:rPr>
              <a:t> $s1, </a:t>
            </a:r>
            <a:r>
              <a:rPr lang="en-US" altLang="ja-JP" sz="1200" dirty="0">
                <a:solidFill>
                  <a:schemeClr val="tx1"/>
                </a:solidFill>
              </a:rPr>
              <a:t>0($t0)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61061" y="19927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$s2, 4($t0)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1061061" y="2298515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$s3, 8($t0)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2922" y="2604298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lw</a:t>
            </a:r>
            <a:r>
              <a:rPr lang="en-US" altLang="ja-JP" sz="1200" dirty="0">
                <a:solidFill>
                  <a:schemeClr val="tx1"/>
                </a:solidFill>
              </a:rPr>
              <a:t> $s4,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1062922" y="2910081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en-US" altLang="ja-JP" sz="1200" dirty="0">
                <a:solidFill>
                  <a:schemeClr val="tx1"/>
                </a:solidFill>
              </a:rPr>
              <a:t>dd $t1, $s1, $s2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1062922" y="3215864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add</a:t>
            </a:r>
            <a:r>
              <a:rPr kumimoji="1" lang="en-US" altLang="ja-JP" sz="1200" dirty="0">
                <a:solidFill>
                  <a:schemeClr val="tx1"/>
                </a:solidFill>
              </a:rPr>
              <a:t> $</a:t>
            </a:r>
            <a:r>
              <a:rPr lang="en-US" altLang="ja-JP" sz="1200" dirty="0">
                <a:solidFill>
                  <a:schemeClr val="tx1"/>
                </a:solidFill>
              </a:rPr>
              <a:t>t2</a:t>
            </a:r>
            <a:r>
              <a:rPr kumimoji="1" lang="en-US" altLang="ja-JP" sz="1200" dirty="0">
                <a:solidFill>
                  <a:schemeClr val="tx1"/>
                </a:solidFill>
              </a:rPr>
              <a:t>, $s3, $s4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1064783" y="3521647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sub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$t1, $t2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064783" y="3827432"/>
            <a:ext cx="1283020" cy="298955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altLang="ja-JP" sz="1200" dirty="0" err="1">
                <a:solidFill>
                  <a:schemeClr val="tx1"/>
                </a:solidFill>
              </a:rPr>
              <a:t>sw</a:t>
            </a:r>
            <a:r>
              <a:rPr kumimoji="1" lang="en-US" altLang="ja-JP" sz="1200" dirty="0">
                <a:solidFill>
                  <a:schemeClr val="tx1"/>
                </a:solidFill>
              </a:rPr>
              <a:t> $s0, 16($t0)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14" name="グループ化 113"/>
          <p:cNvGrpSpPr/>
          <p:nvPr/>
        </p:nvGrpSpPr>
        <p:grpSpPr>
          <a:xfrm>
            <a:off x="3904968" y="4857498"/>
            <a:ext cx="1876294" cy="760384"/>
            <a:chOff x="1943382" y="4001245"/>
            <a:chExt cx="1983752" cy="803932"/>
          </a:xfrm>
        </p:grpSpPr>
        <p:sp>
          <p:nvSpPr>
            <p:cNvPr id="115" name="台形 114"/>
            <p:cNvSpPr/>
            <p:nvPr/>
          </p:nvSpPr>
          <p:spPr>
            <a:xfrm flipV="1">
              <a:off x="1943382" y="4002230"/>
              <a:ext cx="1983752" cy="802947"/>
            </a:xfrm>
            <a:prstGeom prst="trapezoid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二等辺三角形 115"/>
            <p:cNvSpPr/>
            <p:nvPr/>
          </p:nvSpPr>
          <p:spPr>
            <a:xfrm flipV="1">
              <a:off x="2840794" y="4001245"/>
              <a:ext cx="259777" cy="330626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矢印コネクタ 8"/>
          <p:cNvCxnSpPr/>
          <p:nvPr/>
        </p:nvCxnSpPr>
        <p:spPr>
          <a:xfrm>
            <a:off x="4324662" y="4525755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>
            <a:off x="5406452" y="4524984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4890231" y="5612241"/>
            <a:ext cx="0" cy="332329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4599125" y="517695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ALU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062921" y="504897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062923" y="5347998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10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062922" y="5629091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42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62923" y="5926346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1062925" y="6216222"/>
            <a:ext cx="1283021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7062856" y="48573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7060867" y="5155015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7060866" y="543610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7060867" y="573336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7067538" y="3497154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7065929" y="3805374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9" name="角丸四角形吹き出し 158"/>
          <p:cNvSpPr/>
          <p:nvPr/>
        </p:nvSpPr>
        <p:spPr>
          <a:xfrm>
            <a:off x="6886415" y="1293875"/>
            <a:ext cx="2166553" cy="474834"/>
          </a:xfrm>
          <a:prstGeom prst="wedgeRoundRectCallout">
            <a:avLst>
              <a:gd name="adj1" fmla="val -13515"/>
              <a:gd name="adj2" fmla="val 77111"/>
              <a:gd name="adj3" fmla="val 16667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M[1024+16] = $s0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7067569" y="486431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7065580" y="5162020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7065579" y="5443113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065580" y="5740368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7060511" y="3489867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7058902" y="3798087"/>
            <a:ext cx="1285014" cy="297255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2" name="右矢印 111"/>
          <p:cNvSpPr/>
          <p:nvPr/>
        </p:nvSpPr>
        <p:spPr>
          <a:xfrm>
            <a:off x="532423" y="3597746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右矢印 112"/>
          <p:cNvSpPr/>
          <p:nvPr/>
        </p:nvSpPr>
        <p:spPr>
          <a:xfrm>
            <a:off x="531589" y="3883862"/>
            <a:ext cx="198075" cy="166432"/>
          </a:xfrm>
          <a:prstGeom prst="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7063724" y="4552654"/>
            <a:ext cx="1280065" cy="315177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7062856" y="4550846"/>
            <a:ext cx="1281060" cy="315177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6</a:t>
            </a:r>
            <a:r>
              <a:rPr kumimoji="1" lang="en-US" altLang="ja-JP" dirty="0">
                <a:solidFill>
                  <a:schemeClr val="tx1"/>
                </a:solidFill>
              </a:rPr>
              <a:t>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7062856" y="4550846"/>
            <a:ext cx="1281060" cy="315177"/>
          </a:xfrm>
          <a:prstGeom prst="rect">
            <a:avLst/>
          </a:prstGeom>
          <a:solidFill>
            <a:srgbClr val="00B0F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6</a:t>
            </a:r>
            <a:r>
              <a:rPr kumimoji="1" lang="en-US" altLang="ja-JP" dirty="0">
                <a:solidFill>
                  <a:schemeClr val="tx1"/>
                </a:solidFill>
              </a:rPr>
              <a:t>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901169" y="2306758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レジスタファイル</a:t>
            </a:r>
          </a:p>
        </p:txBody>
      </p:sp>
    </p:spTree>
    <p:extLst>
      <p:ext uri="{BB962C8B-B14F-4D97-AF65-F5344CB8AC3E}">
        <p14:creationId xmlns:p14="http://schemas.microsoft.com/office/powerpoint/2010/main" val="27079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0.6566 -0.2847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6566 0.2384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30" y="1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71" grpId="0" animBg="1"/>
      <p:bldP spid="159" grpId="0" animBg="1"/>
      <p:bldP spid="112" grpId="0" animBg="1"/>
      <p:bldP spid="113" grpId="0" animBg="1"/>
      <p:bldP spid="1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ディジタル回路とクロック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7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ディジタル</a:t>
            </a:r>
            <a:r>
              <a:rPr kumimoji="1" lang="ja-JP" altLang="en-US" dirty="0"/>
              <a:t>回路の種類</a:t>
            </a:r>
          </a:p>
        </p:txBody>
      </p:sp>
      <p:sp>
        <p:nvSpPr>
          <p:cNvPr id="4" name="円/楕円 3"/>
          <p:cNvSpPr/>
          <p:nvPr/>
        </p:nvSpPr>
        <p:spPr>
          <a:xfrm>
            <a:off x="6095421" y="1474922"/>
            <a:ext cx="2059620" cy="585926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組み合わせ回路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13966" y="159860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入力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41461" y="159860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出力</a:t>
            </a:r>
          </a:p>
        </p:txBody>
      </p:sp>
      <p:cxnSp>
        <p:nvCxnSpPr>
          <p:cNvPr id="16" name="直線矢印コネクタ 15"/>
          <p:cNvCxnSpPr>
            <a:stCxn id="7" idx="3"/>
            <a:endCxn id="4" idx="2"/>
          </p:cNvCxnSpPr>
          <p:nvPr/>
        </p:nvCxnSpPr>
        <p:spPr>
          <a:xfrm>
            <a:off x="5809001" y="1767885"/>
            <a:ext cx="2864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4" idx="6"/>
            <a:endCxn id="8" idx="1"/>
          </p:cNvCxnSpPr>
          <p:nvPr/>
        </p:nvCxnSpPr>
        <p:spPr>
          <a:xfrm>
            <a:off x="8155041" y="1767885"/>
            <a:ext cx="2864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6115074" y="4108274"/>
            <a:ext cx="2059620" cy="585926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組み合わせ回路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88024" y="397802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入力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542181" y="423196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出力</a:t>
            </a:r>
          </a:p>
        </p:txBody>
      </p:sp>
      <p:cxnSp>
        <p:nvCxnSpPr>
          <p:cNvPr id="25" name="直線矢印コネクタ 24"/>
          <p:cNvCxnSpPr>
            <a:stCxn id="23" idx="3"/>
          </p:cNvCxnSpPr>
          <p:nvPr/>
        </p:nvCxnSpPr>
        <p:spPr>
          <a:xfrm>
            <a:off x="5383059" y="4147299"/>
            <a:ext cx="2864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2" idx="6"/>
            <a:endCxn id="24" idx="1"/>
          </p:cNvCxnSpPr>
          <p:nvPr/>
        </p:nvCxnSpPr>
        <p:spPr>
          <a:xfrm>
            <a:off x="8174694" y="4401237"/>
            <a:ext cx="36748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5669479" y="4468976"/>
            <a:ext cx="221942" cy="543388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カギ線コネクタ 28"/>
          <p:cNvCxnSpPr>
            <a:stCxn id="22" idx="6"/>
            <a:endCxn id="27" idx="1"/>
          </p:cNvCxnSpPr>
          <p:nvPr/>
        </p:nvCxnSpPr>
        <p:spPr>
          <a:xfrm flipH="1">
            <a:off x="5669479" y="4401237"/>
            <a:ext cx="2505215" cy="339433"/>
          </a:xfrm>
          <a:prstGeom prst="bentConnector5">
            <a:avLst>
              <a:gd name="adj1" fmla="val -4164"/>
              <a:gd name="adj2" fmla="val 247391"/>
              <a:gd name="adj3" fmla="val 109125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5891501" y="4528623"/>
            <a:ext cx="2864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5669559" y="3875605"/>
            <a:ext cx="221942" cy="543388"/>
          </a:xfrm>
          <a:prstGeom prst="rect">
            <a:avLst/>
          </a:prstGeom>
          <a:solidFill>
            <a:srgbClr val="EFF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5891421" y="4279678"/>
            <a:ext cx="2864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034631" y="371703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記憶素子</a:t>
            </a: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5828654" y="4024700"/>
            <a:ext cx="286420" cy="580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5812609" y="4021242"/>
            <a:ext cx="302465" cy="3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95536" y="1105580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組み合わせ回路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5536" y="321297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順序回路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7544" y="1601499"/>
            <a:ext cx="866415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状態を持たない回路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入力から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出力が一意に決まる</a:t>
            </a:r>
            <a:b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例）加算器　→　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00111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00110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を入力すると出力は常に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01101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状態を有する回路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出力は入力と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記憶素子の保持内容</a:t>
            </a:r>
            <a:b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によって決まる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記憶素子： レジスタ，ラッチなど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例）プロセッサ　→　入力「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add $t1, $s1, $s2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」の出力は</a:t>
            </a:r>
            <a:b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レジスタ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$s1, $s2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が記憶している内容によって異なる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52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7" grpId="0" animBg="1"/>
      <p:bldP spid="38" grpId="0" animBg="1"/>
      <p:bldP spid="47" grpId="0"/>
      <p:bldP spid="30" grpId="0"/>
    </p:bldLst>
  </p:timing>
</p:sld>
</file>

<file path=ppt/theme/theme1.xml><?xml version="1.0" encoding="utf-8"?>
<a:theme xmlns:a="http://schemas.openxmlformats.org/drawingml/2006/main" name="1_cool6-s-blue">
  <a:themeElements>
    <a:clrScheme name="cool6-s-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2">
      <a:majorFont>
        <a:latin typeface="Century Gothic"/>
        <a:ea typeface="HGS創英角ｺﾞｼｯｸUB"/>
        <a:cs typeface=""/>
      </a:majorFont>
      <a:minorFont>
        <a:latin typeface="Palatino Linotype"/>
        <a:ea typeface="HGS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6-s-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cool6-s-1</Template>
  <TotalTime>29154</TotalTime>
  <Words>2476</Words>
  <Application>Microsoft Office PowerPoint</Application>
  <PresentationFormat>画面に合わせる (4:3)</PresentationFormat>
  <Paragraphs>1048</Paragraphs>
  <Slides>30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44" baseType="lpstr">
      <vt:lpstr>HGSｺﾞｼｯｸM</vt:lpstr>
      <vt:lpstr>HGS創英角ｺﾞｼｯｸUB</vt:lpstr>
      <vt:lpstr>HG明朝B</vt:lpstr>
      <vt:lpstr>ＭＳ Ｐゴシック</vt:lpstr>
      <vt:lpstr>游ゴシック</vt:lpstr>
      <vt:lpstr>游ゴシック Medium</vt:lpstr>
      <vt:lpstr>Arial</vt:lpstr>
      <vt:lpstr>Calibri</vt:lpstr>
      <vt:lpstr>Century Gothic</vt:lpstr>
      <vt:lpstr>Georgia</vt:lpstr>
      <vt:lpstr>Palatino Linotype</vt:lpstr>
      <vt:lpstr>Times New Roman</vt:lpstr>
      <vt:lpstr>Wingdings</vt:lpstr>
      <vt:lpstr>1_cool6-s-blue</vt:lpstr>
      <vt:lpstr>情報システム基盤学基礎１ コンピュータアーキテクチャ編</vt:lpstr>
      <vt:lpstr>構造と動作（復習）</vt:lpstr>
      <vt:lpstr>コンピュータの概念的な構造</vt:lpstr>
      <vt:lpstr>コンピュータの動作例</vt:lpstr>
      <vt:lpstr>コンピュータの動作例</vt:lpstr>
      <vt:lpstr>コンピュータの動作例</vt:lpstr>
      <vt:lpstr>コンピュータの動作例</vt:lpstr>
      <vt:lpstr>ディジタル回路とクロック</vt:lpstr>
      <vt:lpstr>ディジタル回路の種類</vt:lpstr>
      <vt:lpstr>記憶のタイミング</vt:lpstr>
      <vt:lpstr>クロック周波数と回路遅延</vt:lpstr>
      <vt:lpstr>単純な実装方式</vt:lpstr>
      <vt:lpstr>実装の説明に入る前に</vt:lpstr>
      <vt:lpstr>プロセッサ全体の構成</vt:lpstr>
      <vt:lpstr>命令フェッチ</vt:lpstr>
      <vt:lpstr>命令デコードとレジスタ読み出し</vt:lpstr>
      <vt:lpstr>実行</vt:lpstr>
      <vt:lpstr>メモリアクセス</vt:lpstr>
      <vt:lpstr>レジスタ書き込み</vt:lpstr>
      <vt:lpstr>動作例（加算命令）</vt:lpstr>
      <vt:lpstr>動作例（ロード命令）</vt:lpstr>
      <vt:lpstr>動作例（ストア命令）</vt:lpstr>
      <vt:lpstr>動作例（条件分岐命令）</vt:lpstr>
      <vt:lpstr>単純な実装方式のクロックサイクル</vt:lpstr>
      <vt:lpstr>例外処理</vt:lpstr>
      <vt:lpstr>例外と割込み</vt:lpstr>
      <vt:lpstr>プロセッサ側の処理 （例外発生～割込みハンドラの呼び出し）</vt:lpstr>
      <vt:lpstr>例外の種類の通知方法</vt:lpstr>
      <vt:lpstr>OS 側の処理</vt:lpstr>
      <vt:lpstr>単純な実装方式＋例外処理機構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パケット処理キャッシュに特化した 低回路コストなキャッシュエントリ制御手法の実現</dc:title>
  <dc:creator>yamaki</dc:creator>
  <cp:lastModifiedBy>haako725</cp:lastModifiedBy>
  <cp:revision>377</cp:revision>
  <dcterms:created xsi:type="dcterms:W3CDTF">2014-07-13T15:02:56Z</dcterms:created>
  <dcterms:modified xsi:type="dcterms:W3CDTF">2016-06-29T14:50:07Z</dcterms:modified>
</cp:coreProperties>
</file>