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40"/>
  </p:notesMasterIdLst>
  <p:sldIdLst>
    <p:sldId id="305" r:id="rId3"/>
    <p:sldId id="304" r:id="rId4"/>
    <p:sldId id="262" r:id="rId5"/>
    <p:sldId id="274" r:id="rId6"/>
    <p:sldId id="275" r:id="rId7"/>
    <p:sldId id="276" r:id="rId8"/>
    <p:sldId id="277" r:id="rId9"/>
    <p:sldId id="278" r:id="rId10"/>
    <p:sldId id="306" r:id="rId11"/>
    <p:sldId id="299" r:id="rId12"/>
    <p:sldId id="300" r:id="rId13"/>
    <p:sldId id="301" r:id="rId14"/>
    <p:sldId id="307" r:id="rId15"/>
    <p:sldId id="279" r:id="rId16"/>
    <p:sldId id="281" r:id="rId17"/>
    <p:sldId id="280" r:id="rId18"/>
    <p:sldId id="293" r:id="rId19"/>
    <p:sldId id="282" r:id="rId20"/>
    <p:sldId id="283" r:id="rId21"/>
    <p:sldId id="285" r:id="rId22"/>
    <p:sldId id="294" r:id="rId23"/>
    <p:sldId id="295" r:id="rId24"/>
    <p:sldId id="284" r:id="rId25"/>
    <p:sldId id="286" r:id="rId26"/>
    <p:sldId id="296" r:id="rId27"/>
    <p:sldId id="308" r:id="rId28"/>
    <p:sldId id="287" r:id="rId29"/>
    <p:sldId id="288" r:id="rId30"/>
    <p:sldId id="289" r:id="rId31"/>
    <p:sldId id="290" r:id="rId32"/>
    <p:sldId id="291" r:id="rId33"/>
    <p:sldId id="292" r:id="rId34"/>
    <p:sldId id="315" r:id="rId35"/>
    <p:sldId id="309" r:id="rId36"/>
    <p:sldId id="310" r:id="rId37"/>
    <p:sldId id="311" r:id="rId38"/>
    <p:sldId id="312"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40"/>
    <a:srgbClr val="3A6D3A"/>
    <a:srgbClr val="FF0000"/>
    <a:srgbClr val="CECEEF"/>
    <a:srgbClr val="74B230"/>
    <a:srgbClr val="83C937"/>
    <a:srgbClr val="B34637"/>
    <a:srgbClr val="4080C0"/>
    <a:srgbClr val="336699"/>
    <a:srgbClr val="0C33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6400" autoAdjust="0"/>
  </p:normalViewPr>
  <p:slideViewPr>
    <p:cSldViewPr>
      <p:cViewPr varScale="1">
        <p:scale>
          <a:sx n="115" d="100"/>
          <a:sy n="115" d="100"/>
        </p:scale>
        <p:origin x="1494" y="78"/>
      </p:cViewPr>
      <p:guideLst>
        <p:guide orient="horz" pos="2160"/>
        <p:guide pos="2880"/>
      </p:guideLst>
    </p:cSldViewPr>
  </p:slideViewPr>
  <p:notesTextViewPr>
    <p:cViewPr>
      <p:scale>
        <a:sx n="1" d="1"/>
        <a:sy n="1" d="1"/>
      </p:scale>
      <p:origin x="0" y="0"/>
    </p:cViewPr>
  </p:notesTextViewPr>
  <p:notesViewPr>
    <p:cSldViewPr>
      <p:cViewPr varScale="1">
        <p:scale>
          <a:sx n="100" d="100"/>
          <a:sy n="100" d="100"/>
        </p:scale>
        <p:origin x="-264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CAB30A-E2E6-4003-8051-B0FF116D04EC}" type="datetimeFigureOut">
              <a:rPr kumimoji="1" lang="ja-JP" altLang="en-US" smtClean="0"/>
              <a:t>2016/6/17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CEC63C-EE08-443D-B064-38C985D8B0BB}" type="slidenum">
              <a:rPr kumimoji="1" lang="ja-JP" altLang="en-US" smtClean="0"/>
              <a:t>‹#›</a:t>
            </a:fld>
            <a:endParaRPr kumimoji="1" lang="ja-JP" altLang="en-US"/>
          </a:p>
        </p:txBody>
      </p:sp>
    </p:spTree>
    <p:extLst>
      <p:ext uri="{BB962C8B-B14F-4D97-AF65-F5344CB8AC3E}">
        <p14:creationId xmlns:p14="http://schemas.microsoft.com/office/powerpoint/2010/main" val="39751054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10</a:t>
            </a:r>
          </a:p>
          <a:p>
            <a:r>
              <a:rPr kumimoji="1" lang="en-US" altLang="ja-JP" dirty="0"/>
              <a:t>8</a:t>
            </a:r>
            <a:r>
              <a:rPr kumimoji="1" lang="ja-JP" altLang="en-US" dirty="0"/>
              <a:t>分</a:t>
            </a:r>
            <a:r>
              <a:rPr kumimoji="1" lang="en-US" altLang="ja-JP" dirty="0"/>
              <a:t>35</a:t>
            </a:r>
            <a:r>
              <a:rPr kumimoji="1" lang="ja-JP" altLang="en-US" dirty="0"/>
              <a:t>秒</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CEC63C-EE08-443D-B064-38C985D8B0BB}" type="slidenum">
              <a:rPr kumimoji="1" lang="ja-JP" altLang="en-US" sz="1300" b="0" i="0" u="none" strike="noStrike" kern="1200" cap="none" spc="0" normalizeH="0" baseline="0" noProof="0" smtClean="0">
                <a:ln>
                  <a:noFill/>
                </a:ln>
                <a:solidFill>
                  <a:prstClr val="black"/>
                </a:solidFill>
                <a:effectLst/>
                <a:uLnTx/>
                <a:uFillTx/>
                <a:latin typeface="Georgia"/>
                <a:ea typeface="HG明朝B" panose="02020809000000000000" pitchFamily="17"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300" b="0" i="0" u="none" strike="noStrike" kern="1200" cap="none" spc="0" normalizeH="0" baseline="0" noProof="0">
              <a:ln>
                <a:noFill/>
              </a:ln>
              <a:solidFill>
                <a:prstClr val="black"/>
              </a:solidFill>
              <a:effectLst/>
              <a:uLnTx/>
              <a:uFillTx/>
              <a:latin typeface="Georgia"/>
              <a:ea typeface="HG明朝B" panose="02020809000000000000" pitchFamily="17" charset="-128"/>
              <a:cs typeface="+mn-cs"/>
            </a:endParaRPr>
          </a:p>
        </p:txBody>
      </p:sp>
    </p:spTree>
    <p:extLst>
      <p:ext uri="{BB962C8B-B14F-4D97-AF65-F5344CB8AC3E}">
        <p14:creationId xmlns:p14="http://schemas.microsoft.com/office/powerpoint/2010/main" val="1665685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12</a:t>
            </a:fld>
            <a:endParaRPr kumimoji="1" lang="ja-JP" altLang="en-US"/>
          </a:p>
        </p:txBody>
      </p:sp>
    </p:spTree>
    <p:extLst>
      <p:ext uri="{BB962C8B-B14F-4D97-AF65-F5344CB8AC3E}">
        <p14:creationId xmlns:p14="http://schemas.microsoft.com/office/powerpoint/2010/main" val="622567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14</a:t>
            </a:fld>
            <a:endParaRPr kumimoji="1" lang="ja-JP" altLang="en-US"/>
          </a:p>
        </p:txBody>
      </p:sp>
    </p:spTree>
    <p:extLst>
      <p:ext uri="{BB962C8B-B14F-4D97-AF65-F5344CB8AC3E}">
        <p14:creationId xmlns:p14="http://schemas.microsoft.com/office/powerpoint/2010/main" val="4285067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15</a:t>
            </a:fld>
            <a:endParaRPr kumimoji="1" lang="ja-JP" altLang="en-US"/>
          </a:p>
        </p:txBody>
      </p:sp>
    </p:spTree>
    <p:extLst>
      <p:ext uri="{BB962C8B-B14F-4D97-AF65-F5344CB8AC3E}">
        <p14:creationId xmlns:p14="http://schemas.microsoft.com/office/powerpoint/2010/main" val="725741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16</a:t>
            </a:fld>
            <a:endParaRPr kumimoji="1" lang="ja-JP" altLang="en-US"/>
          </a:p>
        </p:txBody>
      </p:sp>
    </p:spTree>
    <p:extLst>
      <p:ext uri="{BB962C8B-B14F-4D97-AF65-F5344CB8AC3E}">
        <p14:creationId xmlns:p14="http://schemas.microsoft.com/office/powerpoint/2010/main" val="3478965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17</a:t>
            </a:fld>
            <a:endParaRPr kumimoji="1" lang="ja-JP" altLang="en-US"/>
          </a:p>
        </p:txBody>
      </p:sp>
    </p:spTree>
    <p:extLst>
      <p:ext uri="{BB962C8B-B14F-4D97-AF65-F5344CB8AC3E}">
        <p14:creationId xmlns:p14="http://schemas.microsoft.com/office/powerpoint/2010/main" val="3765055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18</a:t>
            </a:fld>
            <a:endParaRPr kumimoji="1" lang="ja-JP" altLang="en-US"/>
          </a:p>
        </p:txBody>
      </p:sp>
    </p:spTree>
    <p:extLst>
      <p:ext uri="{BB962C8B-B14F-4D97-AF65-F5344CB8AC3E}">
        <p14:creationId xmlns:p14="http://schemas.microsoft.com/office/powerpoint/2010/main" val="4043463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19</a:t>
            </a:fld>
            <a:endParaRPr kumimoji="1" lang="ja-JP" altLang="en-US"/>
          </a:p>
        </p:txBody>
      </p:sp>
    </p:spTree>
    <p:extLst>
      <p:ext uri="{BB962C8B-B14F-4D97-AF65-F5344CB8AC3E}">
        <p14:creationId xmlns:p14="http://schemas.microsoft.com/office/powerpoint/2010/main" val="1474433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20</a:t>
            </a:fld>
            <a:endParaRPr kumimoji="1" lang="ja-JP" altLang="en-US"/>
          </a:p>
        </p:txBody>
      </p:sp>
    </p:spTree>
    <p:extLst>
      <p:ext uri="{BB962C8B-B14F-4D97-AF65-F5344CB8AC3E}">
        <p14:creationId xmlns:p14="http://schemas.microsoft.com/office/powerpoint/2010/main" val="561097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21</a:t>
            </a:fld>
            <a:endParaRPr kumimoji="1" lang="ja-JP" altLang="en-US"/>
          </a:p>
        </p:txBody>
      </p:sp>
    </p:spTree>
    <p:extLst>
      <p:ext uri="{BB962C8B-B14F-4D97-AF65-F5344CB8AC3E}">
        <p14:creationId xmlns:p14="http://schemas.microsoft.com/office/powerpoint/2010/main" val="3340931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22</a:t>
            </a:fld>
            <a:endParaRPr kumimoji="1" lang="ja-JP" altLang="en-US"/>
          </a:p>
        </p:txBody>
      </p:sp>
    </p:spTree>
    <p:extLst>
      <p:ext uri="{BB962C8B-B14F-4D97-AF65-F5344CB8AC3E}">
        <p14:creationId xmlns:p14="http://schemas.microsoft.com/office/powerpoint/2010/main" val="8834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3</a:t>
            </a:fld>
            <a:endParaRPr kumimoji="1" lang="ja-JP" altLang="en-US"/>
          </a:p>
        </p:txBody>
      </p:sp>
    </p:spTree>
    <p:extLst>
      <p:ext uri="{BB962C8B-B14F-4D97-AF65-F5344CB8AC3E}">
        <p14:creationId xmlns:p14="http://schemas.microsoft.com/office/powerpoint/2010/main" val="4070720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23</a:t>
            </a:fld>
            <a:endParaRPr kumimoji="1" lang="ja-JP" altLang="en-US"/>
          </a:p>
        </p:txBody>
      </p:sp>
    </p:spTree>
    <p:extLst>
      <p:ext uri="{BB962C8B-B14F-4D97-AF65-F5344CB8AC3E}">
        <p14:creationId xmlns:p14="http://schemas.microsoft.com/office/powerpoint/2010/main" val="205037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24</a:t>
            </a:fld>
            <a:endParaRPr kumimoji="1" lang="ja-JP" altLang="en-US"/>
          </a:p>
        </p:txBody>
      </p:sp>
    </p:spTree>
    <p:extLst>
      <p:ext uri="{BB962C8B-B14F-4D97-AF65-F5344CB8AC3E}">
        <p14:creationId xmlns:p14="http://schemas.microsoft.com/office/powerpoint/2010/main" val="31836534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25</a:t>
            </a:fld>
            <a:endParaRPr kumimoji="1" lang="ja-JP" altLang="en-US"/>
          </a:p>
        </p:txBody>
      </p:sp>
    </p:spTree>
    <p:extLst>
      <p:ext uri="{BB962C8B-B14F-4D97-AF65-F5344CB8AC3E}">
        <p14:creationId xmlns:p14="http://schemas.microsoft.com/office/powerpoint/2010/main" val="12007256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27</a:t>
            </a:fld>
            <a:endParaRPr kumimoji="1" lang="ja-JP" altLang="en-US"/>
          </a:p>
        </p:txBody>
      </p:sp>
    </p:spTree>
    <p:extLst>
      <p:ext uri="{BB962C8B-B14F-4D97-AF65-F5344CB8AC3E}">
        <p14:creationId xmlns:p14="http://schemas.microsoft.com/office/powerpoint/2010/main" val="24951786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28</a:t>
            </a:fld>
            <a:endParaRPr kumimoji="1" lang="ja-JP" altLang="en-US"/>
          </a:p>
        </p:txBody>
      </p:sp>
    </p:spTree>
    <p:extLst>
      <p:ext uri="{BB962C8B-B14F-4D97-AF65-F5344CB8AC3E}">
        <p14:creationId xmlns:p14="http://schemas.microsoft.com/office/powerpoint/2010/main" val="32032873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29</a:t>
            </a:fld>
            <a:endParaRPr kumimoji="1" lang="ja-JP" altLang="en-US"/>
          </a:p>
        </p:txBody>
      </p:sp>
    </p:spTree>
    <p:extLst>
      <p:ext uri="{BB962C8B-B14F-4D97-AF65-F5344CB8AC3E}">
        <p14:creationId xmlns:p14="http://schemas.microsoft.com/office/powerpoint/2010/main" val="41393747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30</a:t>
            </a:fld>
            <a:endParaRPr kumimoji="1" lang="ja-JP" altLang="en-US"/>
          </a:p>
        </p:txBody>
      </p:sp>
    </p:spTree>
    <p:extLst>
      <p:ext uri="{BB962C8B-B14F-4D97-AF65-F5344CB8AC3E}">
        <p14:creationId xmlns:p14="http://schemas.microsoft.com/office/powerpoint/2010/main" val="41175399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31</a:t>
            </a:fld>
            <a:endParaRPr kumimoji="1" lang="ja-JP" altLang="en-US"/>
          </a:p>
        </p:txBody>
      </p:sp>
    </p:spTree>
    <p:extLst>
      <p:ext uri="{BB962C8B-B14F-4D97-AF65-F5344CB8AC3E}">
        <p14:creationId xmlns:p14="http://schemas.microsoft.com/office/powerpoint/2010/main" val="37005917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32</a:t>
            </a:fld>
            <a:endParaRPr kumimoji="1" lang="ja-JP" altLang="en-US"/>
          </a:p>
        </p:txBody>
      </p:sp>
    </p:spTree>
    <p:extLst>
      <p:ext uri="{BB962C8B-B14F-4D97-AF65-F5344CB8AC3E}">
        <p14:creationId xmlns:p14="http://schemas.microsoft.com/office/powerpoint/2010/main" val="3317315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4</a:t>
            </a:fld>
            <a:endParaRPr kumimoji="1" lang="ja-JP" altLang="en-US"/>
          </a:p>
        </p:txBody>
      </p:sp>
    </p:spTree>
    <p:extLst>
      <p:ext uri="{BB962C8B-B14F-4D97-AF65-F5344CB8AC3E}">
        <p14:creationId xmlns:p14="http://schemas.microsoft.com/office/powerpoint/2010/main" val="1303536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5</a:t>
            </a:fld>
            <a:endParaRPr kumimoji="1" lang="ja-JP" altLang="en-US"/>
          </a:p>
        </p:txBody>
      </p:sp>
    </p:spTree>
    <p:extLst>
      <p:ext uri="{BB962C8B-B14F-4D97-AF65-F5344CB8AC3E}">
        <p14:creationId xmlns:p14="http://schemas.microsoft.com/office/powerpoint/2010/main" val="318549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6</a:t>
            </a:fld>
            <a:endParaRPr kumimoji="1" lang="ja-JP" altLang="en-US"/>
          </a:p>
        </p:txBody>
      </p:sp>
    </p:spTree>
    <p:extLst>
      <p:ext uri="{BB962C8B-B14F-4D97-AF65-F5344CB8AC3E}">
        <p14:creationId xmlns:p14="http://schemas.microsoft.com/office/powerpoint/2010/main" val="2604101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7</a:t>
            </a:fld>
            <a:endParaRPr kumimoji="1" lang="ja-JP" altLang="en-US"/>
          </a:p>
        </p:txBody>
      </p:sp>
    </p:spTree>
    <p:extLst>
      <p:ext uri="{BB962C8B-B14F-4D97-AF65-F5344CB8AC3E}">
        <p14:creationId xmlns:p14="http://schemas.microsoft.com/office/powerpoint/2010/main" val="25642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8</a:t>
            </a:fld>
            <a:endParaRPr kumimoji="1" lang="ja-JP" altLang="en-US"/>
          </a:p>
        </p:txBody>
      </p:sp>
    </p:spTree>
    <p:extLst>
      <p:ext uri="{BB962C8B-B14F-4D97-AF65-F5344CB8AC3E}">
        <p14:creationId xmlns:p14="http://schemas.microsoft.com/office/powerpoint/2010/main" val="1225780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10</a:t>
            </a:fld>
            <a:endParaRPr kumimoji="1" lang="ja-JP" altLang="en-US"/>
          </a:p>
        </p:txBody>
      </p:sp>
    </p:spTree>
    <p:extLst>
      <p:ext uri="{BB962C8B-B14F-4D97-AF65-F5344CB8AC3E}">
        <p14:creationId xmlns:p14="http://schemas.microsoft.com/office/powerpoint/2010/main" val="1020851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0CEC63C-EE08-443D-B064-38C985D8B0BB}" type="slidenum">
              <a:rPr kumimoji="1" lang="ja-JP" altLang="en-US" smtClean="0"/>
              <a:t>11</a:t>
            </a:fld>
            <a:endParaRPr kumimoji="1" lang="ja-JP" altLang="en-US"/>
          </a:p>
        </p:txBody>
      </p:sp>
    </p:spTree>
    <p:extLst>
      <p:ext uri="{BB962C8B-B14F-4D97-AF65-F5344CB8AC3E}">
        <p14:creationId xmlns:p14="http://schemas.microsoft.com/office/powerpoint/2010/main" val="144033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349500"/>
            <a:ext cx="7772400" cy="1008063"/>
          </a:xfrm>
        </p:spPr>
        <p:txBody>
          <a:bodyPr/>
          <a:lstStyle>
            <a:lvl1pPr algn="ctr">
              <a:defRPr sz="3200"/>
            </a:lvl1pPr>
          </a:lstStyle>
          <a:p>
            <a:pPr lvl="0"/>
            <a:r>
              <a:rPr lang="ja-JP" altLang="en-US" noProof="0" smtClean="0"/>
              <a:t>マスター タイトルの書式設定</a:t>
            </a:r>
          </a:p>
        </p:txBody>
      </p:sp>
      <p:sp>
        <p:nvSpPr>
          <p:cNvPr id="4099" name="Rectangle 3"/>
          <p:cNvSpPr>
            <a:spLocks noGrp="1" noChangeArrowheads="1"/>
          </p:cNvSpPr>
          <p:nvPr>
            <p:ph type="subTitle" idx="1"/>
          </p:nvPr>
        </p:nvSpPr>
        <p:spPr>
          <a:xfrm>
            <a:off x="1371600" y="3716338"/>
            <a:ext cx="6400800" cy="766762"/>
          </a:xfrm>
        </p:spPr>
        <p:txBody>
          <a:bodyPr/>
          <a:lstStyle>
            <a:lvl1pPr marL="0" indent="0" algn="ctr">
              <a:buFontTx/>
              <a:buNone/>
              <a:defRPr sz="1400">
                <a:latin typeface="游ゴシック Medium" panose="020B0500000000000000" pitchFamily="50" charset="-128"/>
                <a:ea typeface="游ゴシック Medium" panose="020B0500000000000000" pitchFamily="50" charset="-128"/>
              </a:defRPr>
            </a:lvl1pPr>
          </a:lstStyle>
          <a:p>
            <a:pPr lvl="0"/>
            <a:r>
              <a:rPr lang="ja-JP" altLang="en-US" noProof="0" smtClean="0"/>
              <a:t>マスター サブタイトルの書式設定</a:t>
            </a:r>
          </a:p>
        </p:txBody>
      </p:sp>
      <p:sp>
        <p:nvSpPr>
          <p:cNvPr id="4100" name="Rectangle 4"/>
          <p:cNvSpPr>
            <a:spLocks noGrp="1" noChangeArrowheads="1"/>
          </p:cNvSpPr>
          <p:nvPr>
            <p:ph type="dt" sz="half" idx="2"/>
          </p:nvPr>
        </p:nvSpPr>
        <p:spPr>
          <a:xfrm>
            <a:off x="3505200" y="5059363"/>
            <a:ext cx="2133600" cy="287337"/>
          </a:xfrm>
          <a:prstGeom prst="rect">
            <a:avLst/>
          </a:prstGeom>
        </p:spPr>
        <p:txBody>
          <a:bodyPr/>
          <a:lstStyle>
            <a:lvl1pPr algn="ctr">
              <a:defRPr sz="1200">
                <a:latin typeface="游ゴシック Medium" panose="020B0500000000000000" pitchFamily="50" charset="-128"/>
                <a:ea typeface="游ゴシック Medium" panose="020B0500000000000000" pitchFamily="50" charset="-128"/>
              </a:defRPr>
            </a:lvl1pPr>
          </a:lstStyle>
          <a:p>
            <a:endParaRPr lang="ja-JP" altLang="en-US"/>
          </a:p>
        </p:txBody>
      </p:sp>
      <p:sp>
        <p:nvSpPr>
          <p:cNvPr id="4101" name="Rectangle 5"/>
          <p:cNvSpPr>
            <a:spLocks noGrp="1" noChangeArrowheads="1"/>
          </p:cNvSpPr>
          <p:nvPr>
            <p:ph type="ftr" sz="quarter" idx="3"/>
          </p:nvPr>
        </p:nvSpPr>
        <p:spPr>
          <a:xfrm>
            <a:off x="3124200" y="4627563"/>
            <a:ext cx="2895600" cy="279400"/>
          </a:xfrm>
          <a:prstGeom prst="rect">
            <a:avLst/>
          </a:prstGeom>
        </p:spPr>
        <p:txBody>
          <a:bodyPr/>
          <a:lstStyle>
            <a:lvl1pPr>
              <a:defRPr sz="1200">
                <a:latin typeface="游ゴシック Medium" panose="020B0500000000000000" pitchFamily="50" charset="-128"/>
                <a:ea typeface="游ゴシック Medium" panose="020B0500000000000000" pitchFamily="50" charset="-128"/>
              </a:defRPr>
            </a:lvl1pPr>
          </a:lstStyle>
          <a:p>
            <a:endParaRPr lang="ja-JP" altLang="en-US"/>
          </a:p>
        </p:txBody>
      </p:sp>
      <p:sp>
        <p:nvSpPr>
          <p:cNvPr id="4104" name="Rectangle 8"/>
          <p:cNvSpPr>
            <a:spLocks noChangeArrowheads="1"/>
          </p:cNvSpPr>
          <p:nvPr/>
        </p:nvSpPr>
        <p:spPr bwMode="gray">
          <a:xfrm>
            <a:off x="250825" y="3357563"/>
            <a:ext cx="8640763"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extLst>
      <p:ext uri="{BB962C8B-B14F-4D97-AF65-F5344CB8AC3E}">
        <p14:creationId xmlns:p14="http://schemas.microsoft.com/office/powerpoint/2010/main" val="36008958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6" name="フッター プレースホルダー 5"/>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235009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5" name="フッター プレースホルダー 4"/>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2692156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8600" y="130175"/>
            <a:ext cx="2108200" cy="60356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52413" y="130175"/>
            <a:ext cx="6173787" cy="60356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5" name="フッター プレースホルダー 4"/>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1923770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04864"/>
            <a:ext cx="7772400" cy="1008063"/>
          </a:xfrm>
        </p:spPr>
        <p:txBody>
          <a:bodyPr/>
          <a:lstStyle>
            <a:lvl1pPr algn="ctr">
              <a:defRPr sz="3200"/>
            </a:lvl1pPr>
          </a:lstStyle>
          <a:p>
            <a:pPr lvl="0"/>
            <a:r>
              <a:rPr lang="ja-JP" altLang="en-US" noProof="0" smtClean="0"/>
              <a:t>マスター タイトルの書式設定</a:t>
            </a:r>
          </a:p>
        </p:txBody>
      </p:sp>
      <p:sp>
        <p:nvSpPr>
          <p:cNvPr id="4099" name="Rectangle 3"/>
          <p:cNvSpPr>
            <a:spLocks noGrp="1" noChangeArrowheads="1"/>
          </p:cNvSpPr>
          <p:nvPr>
            <p:ph type="subTitle" idx="1"/>
          </p:nvPr>
        </p:nvSpPr>
        <p:spPr>
          <a:xfrm>
            <a:off x="1371600" y="3571702"/>
            <a:ext cx="6400800" cy="766762"/>
          </a:xfrm>
        </p:spPr>
        <p:txBody>
          <a:bodyPr/>
          <a:lstStyle>
            <a:lvl1pPr marL="0" indent="0" algn="ctr">
              <a:buFontTx/>
              <a:buNone/>
              <a:defRPr sz="1400"/>
            </a:lvl1pPr>
          </a:lstStyle>
          <a:p>
            <a:pPr lvl="0"/>
            <a:r>
              <a:rPr lang="ja-JP" altLang="en-US" noProof="0" smtClean="0"/>
              <a:t>マスター サブタイトルの書式設定</a:t>
            </a:r>
          </a:p>
        </p:txBody>
      </p:sp>
      <p:sp>
        <p:nvSpPr>
          <p:cNvPr id="4100" name="Rectangle 4"/>
          <p:cNvSpPr>
            <a:spLocks noGrp="1" noChangeArrowheads="1"/>
          </p:cNvSpPr>
          <p:nvPr>
            <p:ph type="dt" sz="half" idx="2"/>
          </p:nvPr>
        </p:nvSpPr>
        <p:spPr>
          <a:xfrm>
            <a:off x="3505200" y="4914727"/>
            <a:ext cx="2133600" cy="287337"/>
          </a:xfrm>
          <a:prstGeom prst="rect">
            <a:avLst/>
          </a:prstGeom>
        </p:spPr>
        <p:txBody>
          <a:bodyPr/>
          <a:lstStyle>
            <a:lvl1pPr algn="ctr">
              <a:defRPr sz="1200"/>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4101" name="Rectangle 5"/>
          <p:cNvSpPr>
            <a:spLocks noGrp="1" noChangeArrowheads="1"/>
          </p:cNvSpPr>
          <p:nvPr>
            <p:ph type="ftr" sz="quarter" idx="3"/>
          </p:nvPr>
        </p:nvSpPr>
        <p:spPr>
          <a:xfrm>
            <a:off x="3124200" y="4482927"/>
            <a:ext cx="2895600" cy="279400"/>
          </a:xfrm>
          <a:prstGeom prst="rect">
            <a:avLst/>
          </a:prstGeom>
        </p:spPr>
        <p:txBody>
          <a:bodyPr/>
          <a:lstStyle>
            <a:lvl1pPr>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4104" name="Rectangle 8"/>
          <p:cNvSpPr>
            <a:spLocks noChangeArrowheads="1"/>
          </p:cNvSpPr>
          <p:nvPr/>
        </p:nvSpPr>
        <p:spPr bwMode="gray">
          <a:xfrm>
            <a:off x="250825" y="3645024"/>
            <a:ext cx="8640763"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32988492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30" name="Rectangle 10"/>
          <p:cNvSpPr>
            <a:spLocks noChangeArrowheads="1"/>
          </p:cNvSpPr>
          <p:nvPr/>
        </p:nvSpPr>
        <p:spPr bwMode="gray">
          <a:xfrm>
            <a:off x="0" y="3861048"/>
            <a:ext cx="9144000" cy="3024336"/>
          </a:xfrm>
          <a:prstGeom prst="rect">
            <a:avLst/>
          </a:prstGeom>
          <a:gradFill rotWithShape="1">
            <a:gsLst>
              <a:gs pos="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5131" name="Rectangle 11"/>
          <p:cNvSpPr>
            <a:spLocks noChangeArrowheads="1"/>
          </p:cNvSpPr>
          <p:nvPr userDrawn="1"/>
        </p:nvSpPr>
        <p:spPr bwMode="gray">
          <a:xfrm>
            <a:off x="0" y="2996952"/>
            <a:ext cx="9144000" cy="863600"/>
          </a:xfrm>
          <a:prstGeom prst="rect">
            <a:avLst/>
          </a:prstGeom>
          <a:gradFill rotWithShape="1">
            <a:gsLst>
              <a:gs pos="0">
                <a:srgbClr val="C0C0C0"/>
              </a:gs>
              <a:gs pos="100000">
                <a:srgbClr val="C0C0C0">
                  <a:gamma/>
                  <a:tint val="66667"/>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5122" name="Rectangle 2"/>
          <p:cNvSpPr>
            <a:spLocks noGrp="1" noChangeArrowheads="1"/>
          </p:cNvSpPr>
          <p:nvPr>
            <p:ph type="ctrTitle"/>
          </p:nvPr>
        </p:nvSpPr>
        <p:spPr>
          <a:xfrm>
            <a:off x="684213" y="2130425"/>
            <a:ext cx="7772400" cy="1470025"/>
          </a:xfrm>
        </p:spPr>
        <p:txBody>
          <a:bodyPr/>
          <a:lstStyle>
            <a:lvl1pPr algn="ctr">
              <a:defRPr sz="4400"/>
            </a:lvl1pPr>
          </a:lstStyle>
          <a:p>
            <a:pPr lvl="0"/>
            <a:r>
              <a:rPr lang="ja-JP" altLang="en-US" noProof="0" smtClean="0"/>
              <a:t>マスター タイトルの書式設定</a:t>
            </a:r>
          </a:p>
        </p:txBody>
      </p:sp>
      <p:sp>
        <p:nvSpPr>
          <p:cNvPr id="5123" name="Rectangle 3"/>
          <p:cNvSpPr>
            <a:spLocks noGrp="1" noChangeArrowheads="1"/>
          </p:cNvSpPr>
          <p:nvPr>
            <p:ph type="subTitle" idx="1"/>
          </p:nvPr>
        </p:nvSpPr>
        <p:spPr>
          <a:xfrm>
            <a:off x="1370013" y="4005263"/>
            <a:ext cx="6400800" cy="431800"/>
          </a:xfrm>
        </p:spPr>
        <p:txBody>
          <a:bodyPr/>
          <a:lstStyle>
            <a:lvl1pPr marL="0" indent="0" algn="ctr">
              <a:buFontTx/>
              <a:buNone/>
              <a:defRPr sz="2400"/>
            </a:lvl1pPr>
          </a:lstStyle>
          <a:p>
            <a:pPr lvl="0"/>
            <a:r>
              <a:rPr lang="ja-JP" altLang="en-US" noProof="0" dirty="0" smtClean="0"/>
              <a:t>マスター サブタイトルの書式設定</a:t>
            </a:r>
          </a:p>
        </p:txBody>
      </p:sp>
      <p:sp>
        <p:nvSpPr>
          <p:cNvPr id="5124" name="Rectangle 4"/>
          <p:cNvSpPr>
            <a:spLocks noGrp="1" noChangeArrowheads="1"/>
          </p:cNvSpPr>
          <p:nvPr>
            <p:ph type="dt" sz="half" idx="2"/>
          </p:nvPr>
        </p:nvSpPr>
        <p:spPr>
          <a:xfrm>
            <a:off x="3503613" y="5373688"/>
            <a:ext cx="2133600" cy="360362"/>
          </a:xfrm>
          <a:prstGeom prst="rect">
            <a:avLst/>
          </a:prstGeom>
        </p:spPr>
        <p:txBody>
          <a:bodyPr anchorCtr="1"/>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5125" name="Rectangle 5"/>
          <p:cNvSpPr>
            <a:spLocks noGrp="1" noChangeArrowheads="1"/>
          </p:cNvSpPr>
          <p:nvPr>
            <p:ph type="ftr" sz="quarter" idx="3"/>
          </p:nvPr>
        </p:nvSpPr>
        <p:spPr>
          <a:xfrm>
            <a:off x="3122613" y="5014913"/>
            <a:ext cx="2895600" cy="287337"/>
          </a:xfrm>
          <a:prstGeom prst="rect">
            <a:avLst/>
          </a:prstGeom>
        </p:spPr>
        <p:txBody>
          <a:bodyPr anchor="ctr" anchorCtr="1"/>
          <a:lstStyle>
            <a:lvl1pPr algn="ctr">
              <a:defRPr>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129962152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264094182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5" name="フッター プレースホルダー 4"/>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6" name="スライド番号プレースホルダー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81481782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20763"/>
            <a:ext cx="4038600" cy="5145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20763"/>
            <a:ext cx="4038600" cy="5145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6" name="フッター プレースホルダー 5"/>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7" name="スライド番号プレースホルダー 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242958471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8" name="フッター プレースホルダー 7"/>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9" name="スライド番号プレースホルダー 8"/>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303920823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4" name="フッター プレースホルダー 3"/>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5" name="スライド番号プレースホルダー 4"/>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39091692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30" name="Rectangle 10"/>
          <p:cNvSpPr>
            <a:spLocks noChangeArrowheads="1"/>
          </p:cNvSpPr>
          <p:nvPr/>
        </p:nvSpPr>
        <p:spPr bwMode="gray">
          <a:xfrm>
            <a:off x="0" y="1052513"/>
            <a:ext cx="9144000" cy="2736850"/>
          </a:xfrm>
          <a:prstGeom prst="rect">
            <a:avLst/>
          </a:prstGeom>
          <a:gradFill rotWithShape="1">
            <a:gsLst>
              <a:gs pos="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1" name="Rectangle 11"/>
          <p:cNvSpPr>
            <a:spLocks noChangeArrowheads="1"/>
          </p:cNvSpPr>
          <p:nvPr/>
        </p:nvSpPr>
        <p:spPr bwMode="gray">
          <a:xfrm>
            <a:off x="0" y="3789363"/>
            <a:ext cx="9144000" cy="863600"/>
          </a:xfrm>
          <a:prstGeom prst="rect">
            <a:avLst/>
          </a:prstGeom>
          <a:gradFill rotWithShape="1">
            <a:gsLst>
              <a:gs pos="0">
                <a:srgbClr val="C0C0C0"/>
              </a:gs>
              <a:gs pos="100000">
                <a:srgbClr val="C0C0C0">
                  <a:gamma/>
                  <a:tint val="66667"/>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2" name="Rectangle 2"/>
          <p:cNvSpPr>
            <a:spLocks noGrp="1" noChangeArrowheads="1"/>
          </p:cNvSpPr>
          <p:nvPr>
            <p:ph type="ctrTitle"/>
          </p:nvPr>
        </p:nvSpPr>
        <p:spPr>
          <a:xfrm>
            <a:off x="684213" y="2130425"/>
            <a:ext cx="7772400" cy="1470025"/>
          </a:xfrm>
        </p:spPr>
        <p:txBody>
          <a:bodyPr/>
          <a:lstStyle>
            <a:lvl1pPr algn="ctr">
              <a:defRPr sz="4400"/>
            </a:lvl1pPr>
          </a:lstStyle>
          <a:p>
            <a:pPr lvl="0"/>
            <a:r>
              <a:rPr lang="ja-JP" altLang="en-US" noProof="0" smtClean="0"/>
              <a:t>マスター タイトルの書式設定</a:t>
            </a:r>
          </a:p>
        </p:txBody>
      </p:sp>
      <p:sp>
        <p:nvSpPr>
          <p:cNvPr id="5123" name="Rectangle 3"/>
          <p:cNvSpPr>
            <a:spLocks noGrp="1" noChangeArrowheads="1"/>
          </p:cNvSpPr>
          <p:nvPr>
            <p:ph type="subTitle" idx="1"/>
          </p:nvPr>
        </p:nvSpPr>
        <p:spPr>
          <a:xfrm>
            <a:off x="1370013" y="4005263"/>
            <a:ext cx="6400800" cy="431800"/>
          </a:xfrm>
        </p:spPr>
        <p:txBody>
          <a:bodyPr/>
          <a:lstStyle>
            <a:lvl1pPr marL="0" indent="0" algn="ctr">
              <a:buFontTx/>
              <a:buNone/>
              <a:defRPr sz="2400"/>
            </a:lvl1pPr>
          </a:lstStyle>
          <a:p>
            <a:pPr lvl="0"/>
            <a:r>
              <a:rPr lang="ja-JP" altLang="en-US" noProof="0" dirty="0" smtClean="0"/>
              <a:t>マスター サブタイトルの書式設定</a:t>
            </a:r>
          </a:p>
        </p:txBody>
      </p:sp>
      <p:sp>
        <p:nvSpPr>
          <p:cNvPr id="5124" name="Rectangle 4"/>
          <p:cNvSpPr>
            <a:spLocks noGrp="1" noChangeArrowheads="1"/>
          </p:cNvSpPr>
          <p:nvPr>
            <p:ph type="dt" sz="half" idx="2"/>
          </p:nvPr>
        </p:nvSpPr>
        <p:spPr>
          <a:xfrm>
            <a:off x="3503613" y="5373688"/>
            <a:ext cx="2133600" cy="360362"/>
          </a:xfrm>
          <a:prstGeom prst="rect">
            <a:avLst/>
          </a:prstGeom>
        </p:spPr>
        <p:txBody>
          <a:bodyPr anchorCtr="1"/>
          <a:lstStyle>
            <a:lvl1pPr algn="ctr">
              <a:defRPr/>
            </a:lvl1pPr>
          </a:lstStyle>
          <a:p>
            <a:endParaRPr kumimoji="1" lang="ja-JP" altLang="en-US" dirty="0"/>
          </a:p>
        </p:txBody>
      </p:sp>
      <p:sp>
        <p:nvSpPr>
          <p:cNvPr id="5125" name="Rectangle 5"/>
          <p:cNvSpPr>
            <a:spLocks noGrp="1" noChangeArrowheads="1"/>
          </p:cNvSpPr>
          <p:nvPr>
            <p:ph type="ftr" sz="quarter" idx="3"/>
          </p:nvPr>
        </p:nvSpPr>
        <p:spPr>
          <a:xfrm>
            <a:off x="3122613" y="5014913"/>
            <a:ext cx="2895600" cy="287337"/>
          </a:xfrm>
          <a:prstGeom prst="rect">
            <a:avLst/>
          </a:prstGeom>
        </p:spPr>
        <p:txBody>
          <a:bodyPr anchor="ctr" anchorCtr="1"/>
          <a:lstStyle>
            <a:lvl1pPr algn="ctr">
              <a:defRPr>
                <a:solidFill>
                  <a:schemeClr val="tx1"/>
                </a:solidFill>
              </a:defRPr>
            </a:lvl1pPr>
          </a:lstStyle>
          <a:p>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3" name="フッター プレースホルダー 2"/>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4" name="スライド番号プレースホルダー 3"/>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107168748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6" name="フッター プレースホルダー 5"/>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7" name="スライド番号プレースホルダー 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239212123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6" name="フッター プレースホルダー 5"/>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7" name="スライド番号プレースホルダー 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334245247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5" name="フッター プレースホルダー 4"/>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6" name="スライド番号プレースホルダー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112965418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8600" y="130175"/>
            <a:ext cx="2108200" cy="60356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52413" y="130175"/>
            <a:ext cx="6173787" cy="60356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a:xfrm>
            <a:off x="252413" y="6616700"/>
            <a:ext cx="2133600" cy="19685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5" name="フッター プレースホルダー 4"/>
          <p:cNvSpPr>
            <a:spLocks noGrp="1"/>
          </p:cNvSpPr>
          <p:nvPr>
            <p:ph type="ftr" sz="quarter" idx="11"/>
          </p:nvPr>
        </p:nvSpPr>
        <p:spPr>
          <a:xfrm>
            <a:off x="6632575" y="188913"/>
            <a:ext cx="2327275" cy="431800"/>
          </a:xfrm>
          <a:prstGeom prst="rect">
            <a:avLst/>
          </a:prstGeo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6" name="スライド番号プレースホルダー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33861143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solidFill>
                  <a:schemeClr val="bg1"/>
                </a:solidFill>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34505054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363529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bg1"/>
                </a:solidFill>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020763"/>
            <a:ext cx="4038600" cy="5145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20763"/>
            <a:ext cx="4038600" cy="5145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6" name="フッター プレースホルダー 5"/>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47506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dirty="0" smtClean="0"/>
              <a:t>マスター タイトルの書式設定</a:t>
            </a:r>
            <a:endParaRPr lang="ja-JP" altLang="en-US" dirty="0"/>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日付プレースホルダー 6"/>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8" name="フッター プレースホルダー 7"/>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1863338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4" name="フッター プレースホルダー 3"/>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1823711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3" name="フッター プレースホルダー 2"/>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64618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252413" y="6616700"/>
            <a:ext cx="2133600" cy="196850"/>
          </a:xfrm>
          <a:prstGeom prst="rect">
            <a:avLst/>
          </a:prstGeom>
        </p:spPr>
        <p:txBody>
          <a:bodyPr/>
          <a:lstStyle>
            <a:lvl1pPr>
              <a:defRPr/>
            </a:lvl1pPr>
          </a:lstStyle>
          <a:p>
            <a:endParaRPr kumimoji="1" lang="ja-JP" altLang="en-US"/>
          </a:p>
        </p:txBody>
      </p:sp>
      <p:sp>
        <p:nvSpPr>
          <p:cNvPr id="6" name="フッター プレースホルダー 5"/>
          <p:cNvSpPr>
            <a:spLocks noGrp="1"/>
          </p:cNvSpPr>
          <p:nvPr>
            <p:ph type="ftr" sz="quarter" idx="11"/>
          </p:nvPr>
        </p:nvSpPr>
        <p:spPr>
          <a:xfrm>
            <a:off x="6632575" y="188913"/>
            <a:ext cx="2327275" cy="431800"/>
          </a:xfrm>
          <a:prstGeom prst="rect">
            <a:avLst/>
          </a:prstGeom>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415FF992-0EB6-4062-B198-36E0943037F4}" type="slidenum">
              <a:rPr kumimoji="1" lang="ja-JP" altLang="en-US" smtClean="0"/>
              <a:t>‹#›</a:t>
            </a:fld>
            <a:endParaRPr kumimoji="1" lang="ja-JP" altLang="en-US"/>
          </a:p>
        </p:txBody>
      </p:sp>
    </p:spTree>
    <p:extLst>
      <p:ext uri="{BB962C8B-B14F-4D97-AF65-F5344CB8AC3E}">
        <p14:creationId xmlns:p14="http://schemas.microsoft.com/office/powerpoint/2010/main" val="172298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2" name="Rectangle 18"/>
          <p:cNvSpPr>
            <a:spLocks noChangeArrowheads="1"/>
          </p:cNvSpPr>
          <p:nvPr/>
        </p:nvSpPr>
        <p:spPr bwMode="gray">
          <a:xfrm>
            <a:off x="0" y="6524625"/>
            <a:ext cx="9144000" cy="360363"/>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gray">
          <a:xfrm>
            <a:off x="0" y="0"/>
            <a:ext cx="9144000" cy="765175"/>
          </a:xfrm>
          <a:prstGeom prst="rect">
            <a:avLst/>
          </a:prstGeom>
          <a:gradFill rotWithShape="1">
            <a:gsLst>
              <a:gs pos="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schemeClr val="bg1"/>
              </a:solidFill>
            </a:endParaRPr>
          </a:p>
        </p:txBody>
      </p:sp>
      <p:sp>
        <p:nvSpPr>
          <p:cNvPr id="1026" name="Rectangle 2"/>
          <p:cNvSpPr>
            <a:spLocks noGrp="1" noChangeArrowheads="1"/>
          </p:cNvSpPr>
          <p:nvPr>
            <p:ph type="title"/>
          </p:nvPr>
        </p:nvSpPr>
        <p:spPr bwMode="gray">
          <a:xfrm>
            <a:off x="252413" y="130175"/>
            <a:ext cx="6246812"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457200" y="1020763"/>
            <a:ext cx="82296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30" name="Rectangle 6"/>
          <p:cNvSpPr>
            <a:spLocks noGrp="1" noChangeArrowheads="1"/>
          </p:cNvSpPr>
          <p:nvPr>
            <p:ph type="sldNum" sz="quarter" idx="4"/>
          </p:nvPr>
        </p:nvSpPr>
        <p:spPr bwMode="gray">
          <a:xfrm>
            <a:off x="6609995" y="6616700"/>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1400"/>
            </a:lvl1pPr>
          </a:lstStyle>
          <a:p>
            <a:fld id="{415FF992-0EB6-4062-B198-36E0943037F4}" type="slidenum">
              <a:rPr kumimoji="1" lang="ja-JP" altLang="en-US" smtClean="0"/>
              <a:t>‹#›</a:t>
            </a:fld>
            <a:endParaRPr kumimoji="1" lang="ja-JP" altLang="en-US" dirty="0"/>
          </a:p>
        </p:txBody>
      </p:sp>
      <p:sp>
        <p:nvSpPr>
          <p:cNvPr id="1040" name="Rectangle 16"/>
          <p:cNvSpPr>
            <a:spLocks noChangeArrowheads="1"/>
          </p:cNvSpPr>
          <p:nvPr/>
        </p:nvSpPr>
        <p:spPr bwMode="gray">
          <a:xfrm>
            <a:off x="0" y="765175"/>
            <a:ext cx="9144000" cy="7143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2800" b="1">
          <a:solidFill>
            <a:schemeClr val="bg1"/>
          </a:solidFill>
          <a:latin typeface="+mj-lt"/>
          <a:ea typeface="+mj-ea"/>
          <a:cs typeface="+mj-cs"/>
        </a:defRPr>
      </a:lvl1pPr>
      <a:lvl2pPr algn="l" rtl="0" eaLnBrk="1" fontAlgn="base" hangingPunct="1">
        <a:spcBef>
          <a:spcPct val="0"/>
        </a:spcBef>
        <a:spcAft>
          <a:spcPct val="0"/>
        </a:spcAft>
        <a:defRPr kumimoji="1" sz="2800" b="1">
          <a:solidFill>
            <a:srgbClr val="FFFF99"/>
          </a:solidFill>
          <a:latin typeface="Arial" charset="0"/>
          <a:ea typeface="ＭＳ Ｐゴシック" charset="-128"/>
        </a:defRPr>
      </a:lvl2pPr>
      <a:lvl3pPr algn="l" rtl="0" eaLnBrk="1" fontAlgn="base" hangingPunct="1">
        <a:spcBef>
          <a:spcPct val="0"/>
        </a:spcBef>
        <a:spcAft>
          <a:spcPct val="0"/>
        </a:spcAft>
        <a:defRPr kumimoji="1" sz="2800" b="1">
          <a:solidFill>
            <a:srgbClr val="FFFF99"/>
          </a:solidFill>
          <a:latin typeface="Arial" charset="0"/>
          <a:ea typeface="ＭＳ Ｐゴシック" charset="-128"/>
        </a:defRPr>
      </a:lvl3pPr>
      <a:lvl4pPr algn="l" rtl="0" eaLnBrk="1" fontAlgn="base" hangingPunct="1">
        <a:spcBef>
          <a:spcPct val="0"/>
        </a:spcBef>
        <a:spcAft>
          <a:spcPct val="0"/>
        </a:spcAft>
        <a:defRPr kumimoji="1" sz="2800" b="1">
          <a:solidFill>
            <a:srgbClr val="FFFF99"/>
          </a:solidFill>
          <a:latin typeface="Arial" charset="0"/>
          <a:ea typeface="ＭＳ Ｐゴシック" charset="-128"/>
        </a:defRPr>
      </a:lvl4pPr>
      <a:lvl5pPr algn="l" rtl="0" eaLnBrk="1" fontAlgn="base" hangingPunct="1">
        <a:spcBef>
          <a:spcPct val="0"/>
        </a:spcBef>
        <a:spcAft>
          <a:spcPct val="0"/>
        </a:spcAft>
        <a:defRPr kumimoji="1" sz="2800" b="1">
          <a:solidFill>
            <a:srgbClr val="FFFF99"/>
          </a:solidFill>
          <a:latin typeface="Arial" charset="0"/>
          <a:ea typeface="ＭＳ Ｐゴシック" charset="-128"/>
        </a:defRPr>
      </a:lvl5pPr>
      <a:lvl6pPr marL="457200" algn="l" rtl="0" eaLnBrk="1" fontAlgn="base" hangingPunct="1">
        <a:spcBef>
          <a:spcPct val="0"/>
        </a:spcBef>
        <a:spcAft>
          <a:spcPct val="0"/>
        </a:spcAft>
        <a:defRPr kumimoji="1" sz="2800" b="1">
          <a:solidFill>
            <a:srgbClr val="FFFF99"/>
          </a:solidFill>
          <a:latin typeface="Arial" charset="0"/>
          <a:ea typeface="ＭＳ Ｐゴシック" charset="-128"/>
        </a:defRPr>
      </a:lvl6pPr>
      <a:lvl7pPr marL="914400" algn="l" rtl="0" eaLnBrk="1" fontAlgn="base" hangingPunct="1">
        <a:spcBef>
          <a:spcPct val="0"/>
        </a:spcBef>
        <a:spcAft>
          <a:spcPct val="0"/>
        </a:spcAft>
        <a:defRPr kumimoji="1" sz="2800" b="1">
          <a:solidFill>
            <a:srgbClr val="FFFF99"/>
          </a:solidFill>
          <a:latin typeface="Arial" charset="0"/>
          <a:ea typeface="ＭＳ Ｐゴシック" charset="-128"/>
        </a:defRPr>
      </a:lvl7pPr>
      <a:lvl8pPr marL="1371600" algn="l" rtl="0" eaLnBrk="1" fontAlgn="base" hangingPunct="1">
        <a:spcBef>
          <a:spcPct val="0"/>
        </a:spcBef>
        <a:spcAft>
          <a:spcPct val="0"/>
        </a:spcAft>
        <a:defRPr kumimoji="1" sz="2800" b="1">
          <a:solidFill>
            <a:srgbClr val="FFFF99"/>
          </a:solidFill>
          <a:latin typeface="Arial" charset="0"/>
          <a:ea typeface="ＭＳ Ｐゴシック" charset="-128"/>
        </a:defRPr>
      </a:lvl8pPr>
      <a:lvl9pPr marL="1828800" algn="l" rtl="0" eaLnBrk="1" fontAlgn="base" hangingPunct="1">
        <a:spcBef>
          <a:spcPct val="0"/>
        </a:spcBef>
        <a:spcAft>
          <a:spcPct val="0"/>
        </a:spcAft>
        <a:defRPr kumimoji="1" sz="2800" b="1">
          <a:solidFill>
            <a:srgbClr val="FFFF99"/>
          </a:solidFill>
          <a:latin typeface="Arial"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游ゴシック Medium" panose="020B0500000000000000" pitchFamily="50" charset="-128"/>
          <a:ea typeface="游ゴシック Medium" panose="020B0500000000000000"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游ゴシック Medium" panose="020B0500000000000000" pitchFamily="50" charset="-128"/>
          <a:ea typeface="游ゴシック Medium" panose="020B0500000000000000" pitchFamily="50" charset="-128"/>
        </a:defRPr>
      </a:lvl2pPr>
      <a:lvl3pPr marL="1143000" indent="-228600" algn="l" rtl="0" eaLnBrk="1" fontAlgn="base" hangingPunct="1">
        <a:spcBef>
          <a:spcPct val="20000"/>
        </a:spcBef>
        <a:spcAft>
          <a:spcPct val="0"/>
        </a:spcAft>
        <a:buChar char="•"/>
        <a:defRPr kumimoji="1" sz="2400">
          <a:solidFill>
            <a:schemeClr val="tx1"/>
          </a:solidFill>
          <a:latin typeface="游ゴシック Medium" panose="020B0500000000000000" pitchFamily="50" charset="-128"/>
          <a:ea typeface="游ゴシック Medium" panose="020B0500000000000000" pitchFamily="50" charset="-128"/>
        </a:defRPr>
      </a:lvl3pPr>
      <a:lvl4pPr marL="1600200" indent="-228600" algn="l" rtl="0" eaLnBrk="1" fontAlgn="base" hangingPunct="1">
        <a:spcBef>
          <a:spcPct val="20000"/>
        </a:spcBef>
        <a:spcAft>
          <a:spcPct val="0"/>
        </a:spcAft>
        <a:buChar char="–"/>
        <a:defRPr kumimoji="1" sz="2000">
          <a:solidFill>
            <a:schemeClr val="tx1"/>
          </a:solidFill>
          <a:latin typeface="游ゴシック Medium" panose="020B0500000000000000" pitchFamily="50" charset="-128"/>
          <a:ea typeface="游ゴシック Medium" panose="020B0500000000000000" pitchFamily="50" charset="-128"/>
        </a:defRPr>
      </a:lvl4pPr>
      <a:lvl5pPr marL="2057400" indent="-228600" algn="l" rtl="0" eaLnBrk="1" fontAlgn="base" hangingPunct="1">
        <a:spcBef>
          <a:spcPct val="20000"/>
        </a:spcBef>
        <a:spcAft>
          <a:spcPct val="0"/>
        </a:spcAft>
        <a:buChar char="»"/>
        <a:defRPr kumimoji="1" sz="2000">
          <a:solidFill>
            <a:schemeClr val="tx1"/>
          </a:solidFill>
          <a:latin typeface="游ゴシック Medium" panose="020B0500000000000000" pitchFamily="50" charset="-128"/>
          <a:ea typeface="游ゴシック Medium" panose="020B0500000000000000"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2" name="Rectangle 18"/>
          <p:cNvSpPr>
            <a:spLocks noChangeArrowheads="1"/>
          </p:cNvSpPr>
          <p:nvPr/>
        </p:nvSpPr>
        <p:spPr bwMode="gray">
          <a:xfrm>
            <a:off x="0" y="6524625"/>
            <a:ext cx="9144000" cy="360363"/>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1039" name="Rectangle 15"/>
          <p:cNvSpPr>
            <a:spLocks noChangeArrowheads="1"/>
          </p:cNvSpPr>
          <p:nvPr/>
        </p:nvSpPr>
        <p:spPr bwMode="gray">
          <a:xfrm>
            <a:off x="0" y="0"/>
            <a:ext cx="9144000" cy="765175"/>
          </a:xfrm>
          <a:prstGeom prst="rect">
            <a:avLst/>
          </a:prstGeom>
          <a:gradFill rotWithShape="1">
            <a:gsLst>
              <a:gs pos="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
        <p:nvSpPr>
          <p:cNvPr id="1026" name="Rectangle 2"/>
          <p:cNvSpPr>
            <a:spLocks noGrp="1" noChangeArrowheads="1"/>
          </p:cNvSpPr>
          <p:nvPr>
            <p:ph type="title"/>
          </p:nvPr>
        </p:nvSpPr>
        <p:spPr bwMode="gray">
          <a:xfrm>
            <a:off x="252413" y="130175"/>
            <a:ext cx="6246812"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gray">
          <a:xfrm>
            <a:off x="457200" y="1020763"/>
            <a:ext cx="82296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30" name="Rectangle 6"/>
          <p:cNvSpPr>
            <a:spLocks noGrp="1" noChangeArrowheads="1"/>
          </p:cNvSpPr>
          <p:nvPr>
            <p:ph type="sldNum" sz="quarter" idx="4"/>
          </p:nvPr>
        </p:nvSpPr>
        <p:spPr bwMode="gray">
          <a:xfrm>
            <a:off x="6534692" y="6616700"/>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14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400" b="0" i="0" u="none" strike="noStrike" kern="1200" cap="none" spc="0" normalizeH="0" baseline="0" noProof="0" dirty="0">
              <a:ln>
                <a:noFill/>
              </a:ln>
              <a:solidFill>
                <a:srgbClr val="000000"/>
              </a:solidFill>
              <a:effectLst/>
              <a:uLnTx/>
              <a:uFillTx/>
              <a:latin typeface="Palatino Linotype"/>
              <a:ea typeface="HGSｺﾞｼｯｸM"/>
              <a:cs typeface="+mn-cs"/>
            </a:endParaRPr>
          </a:p>
        </p:txBody>
      </p:sp>
      <p:sp>
        <p:nvSpPr>
          <p:cNvPr id="1040" name="Rectangle 16"/>
          <p:cNvSpPr>
            <a:spLocks noChangeArrowheads="1"/>
          </p:cNvSpPr>
          <p:nvPr/>
        </p:nvSpPr>
        <p:spPr bwMode="gray">
          <a:xfrm>
            <a:off x="0" y="765175"/>
            <a:ext cx="9144000" cy="7143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247024320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2800" b="1">
          <a:solidFill>
            <a:schemeClr val="bg1"/>
          </a:solidFill>
          <a:latin typeface="+mj-lt"/>
          <a:ea typeface="+mj-ea"/>
          <a:cs typeface="+mj-cs"/>
        </a:defRPr>
      </a:lvl1pPr>
      <a:lvl2pPr algn="l" rtl="0" eaLnBrk="1" fontAlgn="base" hangingPunct="1">
        <a:spcBef>
          <a:spcPct val="0"/>
        </a:spcBef>
        <a:spcAft>
          <a:spcPct val="0"/>
        </a:spcAft>
        <a:defRPr kumimoji="1" sz="2800" b="1">
          <a:solidFill>
            <a:srgbClr val="FFFF99"/>
          </a:solidFill>
          <a:latin typeface="Arial" charset="0"/>
          <a:ea typeface="ＭＳ Ｐゴシック" charset="-128"/>
        </a:defRPr>
      </a:lvl2pPr>
      <a:lvl3pPr algn="l" rtl="0" eaLnBrk="1" fontAlgn="base" hangingPunct="1">
        <a:spcBef>
          <a:spcPct val="0"/>
        </a:spcBef>
        <a:spcAft>
          <a:spcPct val="0"/>
        </a:spcAft>
        <a:defRPr kumimoji="1" sz="2800" b="1">
          <a:solidFill>
            <a:srgbClr val="FFFF99"/>
          </a:solidFill>
          <a:latin typeface="Arial" charset="0"/>
          <a:ea typeface="ＭＳ Ｐゴシック" charset="-128"/>
        </a:defRPr>
      </a:lvl3pPr>
      <a:lvl4pPr algn="l" rtl="0" eaLnBrk="1" fontAlgn="base" hangingPunct="1">
        <a:spcBef>
          <a:spcPct val="0"/>
        </a:spcBef>
        <a:spcAft>
          <a:spcPct val="0"/>
        </a:spcAft>
        <a:defRPr kumimoji="1" sz="2800" b="1">
          <a:solidFill>
            <a:srgbClr val="FFFF99"/>
          </a:solidFill>
          <a:latin typeface="Arial" charset="0"/>
          <a:ea typeface="ＭＳ Ｐゴシック" charset="-128"/>
        </a:defRPr>
      </a:lvl4pPr>
      <a:lvl5pPr algn="l" rtl="0" eaLnBrk="1" fontAlgn="base" hangingPunct="1">
        <a:spcBef>
          <a:spcPct val="0"/>
        </a:spcBef>
        <a:spcAft>
          <a:spcPct val="0"/>
        </a:spcAft>
        <a:defRPr kumimoji="1" sz="2800" b="1">
          <a:solidFill>
            <a:srgbClr val="FFFF99"/>
          </a:solidFill>
          <a:latin typeface="Arial" charset="0"/>
          <a:ea typeface="ＭＳ Ｐゴシック" charset="-128"/>
        </a:defRPr>
      </a:lvl5pPr>
      <a:lvl6pPr marL="457200" algn="l" rtl="0" eaLnBrk="1" fontAlgn="base" hangingPunct="1">
        <a:spcBef>
          <a:spcPct val="0"/>
        </a:spcBef>
        <a:spcAft>
          <a:spcPct val="0"/>
        </a:spcAft>
        <a:defRPr kumimoji="1" sz="2800" b="1">
          <a:solidFill>
            <a:srgbClr val="FFFF99"/>
          </a:solidFill>
          <a:latin typeface="Arial" charset="0"/>
          <a:ea typeface="ＭＳ Ｐゴシック" charset="-128"/>
        </a:defRPr>
      </a:lvl6pPr>
      <a:lvl7pPr marL="914400" algn="l" rtl="0" eaLnBrk="1" fontAlgn="base" hangingPunct="1">
        <a:spcBef>
          <a:spcPct val="0"/>
        </a:spcBef>
        <a:spcAft>
          <a:spcPct val="0"/>
        </a:spcAft>
        <a:defRPr kumimoji="1" sz="2800" b="1">
          <a:solidFill>
            <a:srgbClr val="FFFF99"/>
          </a:solidFill>
          <a:latin typeface="Arial" charset="0"/>
          <a:ea typeface="ＭＳ Ｐゴシック" charset="-128"/>
        </a:defRPr>
      </a:lvl7pPr>
      <a:lvl8pPr marL="1371600" algn="l" rtl="0" eaLnBrk="1" fontAlgn="base" hangingPunct="1">
        <a:spcBef>
          <a:spcPct val="0"/>
        </a:spcBef>
        <a:spcAft>
          <a:spcPct val="0"/>
        </a:spcAft>
        <a:defRPr kumimoji="1" sz="2800" b="1">
          <a:solidFill>
            <a:srgbClr val="FFFF99"/>
          </a:solidFill>
          <a:latin typeface="Arial" charset="0"/>
          <a:ea typeface="ＭＳ Ｐゴシック" charset="-128"/>
        </a:defRPr>
      </a:lvl8pPr>
      <a:lvl9pPr marL="1828800" algn="l" rtl="0" eaLnBrk="1" fontAlgn="base" hangingPunct="1">
        <a:spcBef>
          <a:spcPct val="0"/>
        </a:spcBef>
        <a:spcAft>
          <a:spcPct val="0"/>
        </a:spcAft>
        <a:defRPr kumimoji="1" sz="2800" b="1">
          <a:solidFill>
            <a:srgbClr val="FFFF99"/>
          </a:solidFill>
          <a:latin typeface="Arial"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ea"/>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Calibri" panose="020F0502020204030204" pitchFamily="34" charset="0"/>
          <a:ea typeface="+mn-ea"/>
        </a:defRPr>
      </a:lvl2pPr>
      <a:lvl3pPr marL="1143000" indent="-228600" algn="l" rtl="0" eaLnBrk="1" fontAlgn="base" hangingPunct="1">
        <a:spcBef>
          <a:spcPct val="20000"/>
        </a:spcBef>
        <a:spcAft>
          <a:spcPct val="0"/>
        </a:spcAft>
        <a:buChar char="•"/>
        <a:defRPr kumimoji="1" sz="2400">
          <a:solidFill>
            <a:schemeClr val="tx1"/>
          </a:solidFill>
          <a:latin typeface="Calibri" panose="020F0502020204030204" pitchFamily="34" charset="0"/>
          <a:ea typeface="+mn-ea"/>
        </a:defRPr>
      </a:lvl3pPr>
      <a:lvl4pPr marL="1600200" indent="-228600" algn="l" rtl="0" eaLnBrk="1" fontAlgn="base" hangingPunct="1">
        <a:spcBef>
          <a:spcPct val="20000"/>
        </a:spcBef>
        <a:spcAft>
          <a:spcPct val="0"/>
        </a:spcAft>
        <a:buChar char="–"/>
        <a:defRPr kumimoji="1" sz="2000">
          <a:solidFill>
            <a:schemeClr val="tx1"/>
          </a:solidFill>
          <a:latin typeface="Calibri" panose="020F0502020204030204" pitchFamily="34" charset="0"/>
          <a:ea typeface="+mn-ea"/>
        </a:defRPr>
      </a:lvl4pPr>
      <a:lvl5pPr marL="2057400" indent="-228600" algn="l" rtl="0" eaLnBrk="1" fontAlgn="base" hangingPunct="1">
        <a:spcBef>
          <a:spcPct val="20000"/>
        </a:spcBef>
        <a:spcAft>
          <a:spcPct val="0"/>
        </a:spcAft>
        <a:buChar char="»"/>
        <a:defRPr kumimoji="1" sz="2000">
          <a:solidFill>
            <a:schemeClr val="tx1"/>
          </a:solidFill>
          <a:latin typeface="Calibri" panose="020F0502020204030204" pitchFamily="34" charset="0"/>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5.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043608" y="1340817"/>
            <a:ext cx="7772400" cy="1008063"/>
          </a:xfrm>
        </p:spPr>
        <p:txBody>
          <a:bodyPr/>
          <a:lstStyle/>
          <a:p>
            <a:pPr algn="l"/>
            <a:r>
              <a:rPr kumimoji="1" lang="ja-JP" altLang="en-US" sz="2800" b="0" dirty="0">
                <a:solidFill>
                  <a:schemeClr val="accent6">
                    <a:lumMod val="60000"/>
                    <a:lumOff val="40000"/>
                  </a:schemeClr>
                </a:solidFill>
              </a:rPr>
              <a:t>情報システム基盤学</a:t>
            </a:r>
            <a:r>
              <a:rPr lang="ja-JP" altLang="en-US" sz="2800" b="0" dirty="0">
                <a:solidFill>
                  <a:schemeClr val="accent6">
                    <a:lumMod val="60000"/>
                    <a:lumOff val="40000"/>
                  </a:schemeClr>
                </a:solidFill>
              </a:rPr>
              <a:t>基礎１</a:t>
            </a:r>
            <a:r>
              <a:rPr kumimoji="1" lang="en-US" altLang="ja-JP" sz="2800" b="0" dirty="0">
                <a:solidFill>
                  <a:schemeClr val="accent6">
                    <a:lumMod val="60000"/>
                    <a:lumOff val="40000"/>
                  </a:schemeClr>
                </a:solidFill>
              </a:rPr>
              <a:t/>
            </a:r>
            <a:br>
              <a:rPr kumimoji="1" lang="en-US" altLang="ja-JP" sz="2800" b="0" dirty="0">
                <a:solidFill>
                  <a:schemeClr val="accent6">
                    <a:lumMod val="60000"/>
                    <a:lumOff val="40000"/>
                  </a:schemeClr>
                </a:solidFill>
              </a:rPr>
            </a:br>
            <a:r>
              <a:rPr lang="ja-JP" altLang="en-US" sz="2800" b="0" dirty="0">
                <a:solidFill>
                  <a:schemeClr val="accent6">
                    <a:lumMod val="60000"/>
                    <a:lumOff val="40000"/>
                  </a:schemeClr>
                </a:solidFill>
              </a:rPr>
              <a:t>コンピュータアーキテクチャ編</a:t>
            </a:r>
            <a:endParaRPr kumimoji="1" lang="ja-JP" altLang="en-US" sz="4000" b="0" dirty="0">
              <a:solidFill>
                <a:schemeClr val="accent6">
                  <a:lumMod val="60000"/>
                  <a:lumOff val="40000"/>
                </a:schemeClr>
              </a:solidFill>
            </a:endParaRPr>
          </a:p>
        </p:txBody>
      </p:sp>
      <p:sp>
        <p:nvSpPr>
          <p:cNvPr id="5" name="タイトル 3"/>
          <p:cNvSpPr txBox="1">
            <a:spLocks/>
          </p:cNvSpPr>
          <p:nvPr/>
        </p:nvSpPr>
        <p:spPr bwMode="gray">
          <a:xfrm>
            <a:off x="538472" y="4490668"/>
            <a:ext cx="7849951"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b="1">
                <a:solidFill>
                  <a:schemeClr val="bg1"/>
                </a:solidFill>
                <a:latin typeface="+mj-lt"/>
                <a:ea typeface="+mj-ea"/>
                <a:cs typeface="+mj-cs"/>
              </a:defRPr>
            </a:lvl1pPr>
            <a:lvl2pPr algn="l" rtl="0" eaLnBrk="1" fontAlgn="base" hangingPunct="1">
              <a:spcBef>
                <a:spcPct val="0"/>
              </a:spcBef>
              <a:spcAft>
                <a:spcPct val="0"/>
              </a:spcAft>
              <a:defRPr kumimoji="1" sz="2800" b="1">
                <a:solidFill>
                  <a:srgbClr val="FFFF99"/>
                </a:solidFill>
                <a:latin typeface="Arial" charset="0"/>
                <a:ea typeface="ＭＳ Ｐゴシック" charset="-128"/>
              </a:defRPr>
            </a:lvl2pPr>
            <a:lvl3pPr algn="l" rtl="0" eaLnBrk="1" fontAlgn="base" hangingPunct="1">
              <a:spcBef>
                <a:spcPct val="0"/>
              </a:spcBef>
              <a:spcAft>
                <a:spcPct val="0"/>
              </a:spcAft>
              <a:defRPr kumimoji="1" sz="2800" b="1">
                <a:solidFill>
                  <a:srgbClr val="FFFF99"/>
                </a:solidFill>
                <a:latin typeface="Arial" charset="0"/>
                <a:ea typeface="ＭＳ Ｐゴシック" charset="-128"/>
              </a:defRPr>
            </a:lvl3pPr>
            <a:lvl4pPr algn="l" rtl="0" eaLnBrk="1" fontAlgn="base" hangingPunct="1">
              <a:spcBef>
                <a:spcPct val="0"/>
              </a:spcBef>
              <a:spcAft>
                <a:spcPct val="0"/>
              </a:spcAft>
              <a:defRPr kumimoji="1" sz="2800" b="1">
                <a:solidFill>
                  <a:srgbClr val="FFFF99"/>
                </a:solidFill>
                <a:latin typeface="Arial" charset="0"/>
                <a:ea typeface="ＭＳ Ｐゴシック" charset="-128"/>
              </a:defRPr>
            </a:lvl4pPr>
            <a:lvl5pPr algn="l" rtl="0" eaLnBrk="1" fontAlgn="base" hangingPunct="1">
              <a:spcBef>
                <a:spcPct val="0"/>
              </a:spcBef>
              <a:spcAft>
                <a:spcPct val="0"/>
              </a:spcAft>
              <a:defRPr kumimoji="1" sz="2800" b="1">
                <a:solidFill>
                  <a:srgbClr val="FFFF99"/>
                </a:solidFill>
                <a:latin typeface="Arial" charset="0"/>
                <a:ea typeface="ＭＳ Ｐゴシック" charset="-128"/>
              </a:defRPr>
            </a:lvl5pPr>
            <a:lvl6pPr marL="457200" algn="l" rtl="0" eaLnBrk="1" fontAlgn="base" hangingPunct="1">
              <a:spcBef>
                <a:spcPct val="0"/>
              </a:spcBef>
              <a:spcAft>
                <a:spcPct val="0"/>
              </a:spcAft>
              <a:defRPr kumimoji="1" sz="2800" b="1">
                <a:solidFill>
                  <a:srgbClr val="FFFF99"/>
                </a:solidFill>
                <a:latin typeface="Arial" charset="0"/>
                <a:ea typeface="ＭＳ Ｐゴシック" charset="-128"/>
              </a:defRPr>
            </a:lvl6pPr>
            <a:lvl7pPr marL="914400" algn="l" rtl="0" eaLnBrk="1" fontAlgn="base" hangingPunct="1">
              <a:spcBef>
                <a:spcPct val="0"/>
              </a:spcBef>
              <a:spcAft>
                <a:spcPct val="0"/>
              </a:spcAft>
              <a:defRPr kumimoji="1" sz="2800" b="1">
                <a:solidFill>
                  <a:srgbClr val="FFFF99"/>
                </a:solidFill>
                <a:latin typeface="Arial" charset="0"/>
                <a:ea typeface="ＭＳ Ｐゴシック" charset="-128"/>
              </a:defRPr>
            </a:lvl7pPr>
            <a:lvl8pPr marL="1371600" algn="l" rtl="0" eaLnBrk="1" fontAlgn="base" hangingPunct="1">
              <a:spcBef>
                <a:spcPct val="0"/>
              </a:spcBef>
              <a:spcAft>
                <a:spcPct val="0"/>
              </a:spcAft>
              <a:defRPr kumimoji="1" sz="2800" b="1">
                <a:solidFill>
                  <a:srgbClr val="FFFF99"/>
                </a:solidFill>
                <a:latin typeface="Arial" charset="0"/>
                <a:ea typeface="ＭＳ Ｐゴシック" charset="-128"/>
              </a:defRPr>
            </a:lvl8pPr>
            <a:lvl9pPr marL="1828800" algn="l" rtl="0" eaLnBrk="1" fontAlgn="base" hangingPunct="1">
              <a:spcBef>
                <a:spcPct val="0"/>
              </a:spcBef>
              <a:spcAft>
                <a:spcPct val="0"/>
              </a:spcAft>
              <a:defRPr kumimoji="1" sz="2800" b="1">
                <a:solidFill>
                  <a:srgbClr val="FFFF99"/>
                </a:solidFill>
                <a:latin typeface="Arial" charset="0"/>
                <a:ea typeface="ＭＳ Ｐゴシック" charset="-128"/>
              </a:defRPr>
            </a:lvl9pPr>
          </a:lstStyle>
          <a:p>
            <a:endParaRPr lang="ja-JP" altLang="en-US" sz="3600" b="0" kern="0" dirty="0">
              <a:solidFill>
                <a:schemeClr val="tx1">
                  <a:lumMod val="75000"/>
                  <a:lumOff val="25000"/>
                </a:schemeClr>
              </a:solidFill>
            </a:endParaRPr>
          </a:p>
        </p:txBody>
      </p:sp>
      <p:sp>
        <p:nvSpPr>
          <p:cNvPr id="2" name="正方形/長方形 1"/>
          <p:cNvSpPr/>
          <p:nvPr/>
        </p:nvSpPr>
        <p:spPr>
          <a:xfrm>
            <a:off x="1115616" y="4221088"/>
            <a:ext cx="4801314" cy="1754326"/>
          </a:xfrm>
          <a:prstGeom prst="rect">
            <a:avLst/>
          </a:prstGeom>
        </p:spPr>
        <p:txBody>
          <a:bodyPr wrap="none">
            <a:spAutoFit/>
          </a:bodyPr>
          <a:lstStyle/>
          <a:p>
            <a:pPr>
              <a:lnSpc>
                <a:spcPct val="150000"/>
              </a:lnSpc>
            </a:pPr>
            <a:r>
              <a:rPr lang="ja-JP" altLang="en-US" sz="2400" dirty="0">
                <a:solidFill>
                  <a:schemeClr val="tx1">
                    <a:lumMod val="75000"/>
                    <a:lumOff val="25000"/>
                  </a:schemeClr>
                </a:solidFill>
                <a:latin typeface="+mj-ea"/>
                <a:ea typeface="+mj-ea"/>
              </a:rPr>
              <a:t>高性能コンピューティング学講座</a:t>
            </a:r>
            <a:endParaRPr lang="en-US" altLang="ja-JP" sz="2400" dirty="0">
              <a:solidFill>
                <a:schemeClr val="tx1">
                  <a:lumMod val="75000"/>
                  <a:lumOff val="25000"/>
                </a:schemeClr>
              </a:solidFill>
              <a:latin typeface="+mj-ea"/>
              <a:ea typeface="+mj-ea"/>
            </a:endParaRPr>
          </a:p>
          <a:p>
            <a:pPr>
              <a:lnSpc>
                <a:spcPct val="150000"/>
              </a:lnSpc>
            </a:pPr>
            <a:r>
              <a:rPr lang="ja-JP" altLang="en-US" sz="2400" dirty="0">
                <a:solidFill>
                  <a:schemeClr val="tx1">
                    <a:lumMod val="75000"/>
                    <a:lumOff val="25000"/>
                  </a:schemeClr>
                </a:solidFill>
                <a:latin typeface="+mj-ea"/>
                <a:ea typeface="+mj-ea"/>
              </a:rPr>
              <a:t>八巻 隼人</a:t>
            </a:r>
            <a:endParaRPr lang="en-US" altLang="ja-JP" sz="2400" dirty="0">
              <a:solidFill>
                <a:schemeClr val="tx1">
                  <a:lumMod val="75000"/>
                  <a:lumOff val="25000"/>
                </a:schemeClr>
              </a:solidFill>
              <a:latin typeface="+mj-ea"/>
              <a:ea typeface="+mj-ea"/>
            </a:endParaRPr>
          </a:p>
          <a:p>
            <a:pPr>
              <a:lnSpc>
                <a:spcPct val="150000"/>
              </a:lnSpc>
            </a:pPr>
            <a:r>
              <a:rPr lang="en-US" altLang="ja-JP" sz="2400" dirty="0">
                <a:solidFill>
                  <a:schemeClr val="tx1">
                    <a:lumMod val="75000"/>
                    <a:lumOff val="25000"/>
                  </a:schemeClr>
                </a:solidFill>
                <a:latin typeface="+mj-ea"/>
                <a:ea typeface="+mj-ea"/>
              </a:rPr>
              <a:t>yamaki@hpc.is.uec.ac.jp</a:t>
            </a:r>
          </a:p>
        </p:txBody>
      </p:sp>
      <p:sp>
        <p:nvSpPr>
          <p:cNvPr id="8" name="正方形/長方形 7"/>
          <p:cNvSpPr/>
          <p:nvPr/>
        </p:nvSpPr>
        <p:spPr>
          <a:xfrm>
            <a:off x="1039286" y="2846546"/>
            <a:ext cx="7565162" cy="769441"/>
          </a:xfrm>
          <a:prstGeom prst="rect">
            <a:avLst/>
          </a:prstGeom>
        </p:spPr>
        <p:txBody>
          <a:bodyPr wrap="square">
            <a:spAutoFit/>
          </a:bodyPr>
          <a:lstStyle/>
          <a:p>
            <a:r>
              <a:rPr lang="ja-JP" altLang="en-US" sz="4400" kern="0" dirty="0" smtClean="0">
                <a:solidFill>
                  <a:schemeClr val="accent6">
                    <a:lumMod val="60000"/>
                    <a:lumOff val="40000"/>
                  </a:schemeClr>
                </a:solidFill>
                <a:latin typeface="Century Gothic"/>
                <a:ea typeface="HGS創英角ｺﾞｼｯｸUB"/>
                <a:cs typeface="+mj-cs"/>
              </a:rPr>
              <a:t>第３回</a:t>
            </a:r>
            <a:r>
              <a:rPr lang="ja-JP" altLang="en-US" sz="4400" kern="0" dirty="0">
                <a:solidFill>
                  <a:schemeClr val="accent6">
                    <a:lumMod val="60000"/>
                    <a:lumOff val="40000"/>
                  </a:schemeClr>
                </a:solidFill>
                <a:latin typeface="Century Gothic"/>
                <a:ea typeface="HGS創英角ｺﾞｼｯｸUB"/>
                <a:cs typeface="+mj-cs"/>
              </a:rPr>
              <a:t>　</a:t>
            </a:r>
            <a:r>
              <a:rPr lang="ja-JP" altLang="en-US" sz="4400" kern="0" dirty="0" smtClean="0">
                <a:solidFill>
                  <a:schemeClr val="accent6">
                    <a:lumMod val="60000"/>
                    <a:lumOff val="40000"/>
                  </a:schemeClr>
                </a:solidFill>
                <a:latin typeface="Century Gothic"/>
                <a:ea typeface="HGS創英角ｺﾞｼｯｸUB"/>
                <a:cs typeface="+mj-cs"/>
              </a:rPr>
              <a:t>データ表現と演算</a:t>
            </a:r>
            <a:endParaRPr lang="ja-JP" altLang="en-US" dirty="0">
              <a:solidFill>
                <a:schemeClr val="accent6">
                  <a:lumMod val="60000"/>
                  <a:lumOff val="40000"/>
                </a:schemeClr>
              </a:solidFill>
            </a:endParaRPr>
          </a:p>
        </p:txBody>
      </p:sp>
    </p:spTree>
    <p:extLst>
      <p:ext uri="{BB962C8B-B14F-4D97-AF65-F5344CB8AC3E}">
        <p14:creationId xmlns:p14="http://schemas.microsoft.com/office/powerpoint/2010/main" val="2838878288"/>
      </p:ext>
    </p:extLst>
  </p:cSld>
  <p:clrMapOvr>
    <a:masterClrMapping/>
  </p:clrMapOvr>
  <mc:AlternateContent xmlns:mc="http://schemas.openxmlformats.org/markup-compatibility/2006" xmlns:p14="http://schemas.microsoft.com/office/powerpoint/2010/main">
    <mc:Choice Requires="p14">
      <p:transition spd="slow" p14:dur="2000" advTm="10642"/>
    </mc:Choice>
    <mc:Fallback xmlns="">
      <p:transition spd="slow" advTm="1064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899592" y="1634316"/>
            <a:ext cx="8664154" cy="2095958"/>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真</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と</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0(</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偽</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の集合における演算</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コンピュータにおける最も基本的な演算</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Clr>
                <a:schemeClr val="tx1"/>
              </a:buClr>
              <a:buFont typeface="Wingdings" panose="05000000000000000000" pitchFamily="2" charset="2"/>
              <a:buChar char="p"/>
            </a:pPr>
            <a:r>
              <a:rPr lang="ja-JP" altLang="en-US" sz="2000" dirty="0" smtClean="0">
                <a:solidFill>
                  <a:srgbClr val="C00000"/>
                </a:solidFill>
                <a:latin typeface="游ゴシック Medium" panose="020B0500000000000000" pitchFamily="50" charset="-128"/>
                <a:ea typeface="游ゴシック Medium" panose="020B0500000000000000" pitchFamily="50" charset="-128"/>
              </a:rPr>
              <a:t>四則演算も論理演算の組み合わせ</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で実現</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論理</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回路の論理ゲートに該当</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論理演算と算術演算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10</a:t>
            </a:fld>
            <a:endParaRPr kumimoji="1" lang="ja-JP" altLang="en-US"/>
          </a:p>
        </p:txBody>
      </p:sp>
      <p:sp>
        <p:nvSpPr>
          <p:cNvPr id="62" name="テキスト ボックス 61"/>
          <p:cNvSpPr txBox="1"/>
          <p:nvPr/>
        </p:nvSpPr>
        <p:spPr>
          <a:xfrm>
            <a:off x="899592" y="1111096"/>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論理演算（ブール演算）</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63" name="テキスト ボックス 62"/>
          <p:cNvSpPr txBox="1"/>
          <p:nvPr/>
        </p:nvSpPr>
        <p:spPr>
          <a:xfrm>
            <a:off x="899592" y="3991884"/>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算術演算</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64" name="テキスト ボックス 63"/>
          <p:cNvSpPr txBox="1"/>
          <p:nvPr/>
        </p:nvSpPr>
        <p:spPr>
          <a:xfrm>
            <a:off x="899592" y="4509120"/>
            <a:ext cx="8664154" cy="1030090"/>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数字に対する演算</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いわゆる四則演算などのこと</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813705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最も基本的な</a:t>
            </a:r>
            <a:r>
              <a:rPr lang="ja-JP" altLang="en-US" dirty="0" smtClean="0"/>
              <a:t>論理演算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11</a:t>
            </a:fld>
            <a:endParaRPr kumimoji="1" lang="ja-JP" altLang="en-US"/>
          </a:p>
        </p:txBody>
      </p:sp>
      <p:sp>
        <p:nvSpPr>
          <p:cNvPr id="62" name="テキスト ボックス 61"/>
          <p:cNvSpPr txBox="1"/>
          <p:nvPr/>
        </p:nvSpPr>
        <p:spPr>
          <a:xfrm>
            <a:off x="4965551" y="1234880"/>
            <a:ext cx="2592288"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論理和</a:t>
            </a:r>
            <a:r>
              <a:rPr lang="en-US" altLang="ja-JP" sz="2800" b="1" u="sng" dirty="0" smtClean="0">
                <a:latin typeface="游ゴシック" panose="020B0400000000000000" pitchFamily="50" charset="-128"/>
                <a:ea typeface="游ゴシック" panose="020B0400000000000000" pitchFamily="50" charset="-128"/>
              </a:rPr>
              <a:t>(OR)</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827584" y="1215189"/>
            <a:ext cx="3608375"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論理積</a:t>
            </a:r>
            <a:r>
              <a:rPr lang="en-US" altLang="ja-JP" sz="2800" b="1" u="sng" dirty="0" smtClean="0">
                <a:latin typeface="游ゴシック" panose="020B0400000000000000" pitchFamily="50" charset="-128"/>
                <a:ea typeface="游ゴシック" panose="020B0400000000000000" pitchFamily="50" charset="-128"/>
              </a:rPr>
              <a:t>(AND)</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864096" y="3838054"/>
            <a:ext cx="2376264"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否定</a:t>
            </a:r>
            <a:r>
              <a:rPr lang="en-US" altLang="ja-JP" sz="2800" b="1" u="sng" dirty="0" smtClean="0">
                <a:latin typeface="游ゴシック" panose="020B0400000000000000" pitchFamily="50" charset="-128"/>
                <a:ea typeface="游ゴシック" panose="020B0400000000000000" pitchFamily="50" charset="-128"/>
              </a:rPr>
              <a:t>(NOT)</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4462256" y="3858087"/>
            <a:ext cx="3602639"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排他的論理和</a:t>
            </a:r>
            <a:r>
              <a:rPr lang="en-US" altLang="ja-JP" sz="2800" b="1" u="sng" dirty="0" smtClean="0">
                <a:latin typeface="游ゴシック" panose="020B0400000000000000" pitchFamily="50" charset="-128"/>
                <a:ea typeface="游ゴシック" panose="020B0400000000000000" pitchFamily="50" charset="-128"/>
              </a:rPr>
              <a:t>(XOR)</a:t>
            </a:r>
            <a:endParaRPr kumimoji="1" lang="ja-JP" altLang="en-US" sz="2800" b="1" u="sng" dirty="0">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3"/>
          <a:stretch>
            <a:fillRect/>
          </a:stretch>
        </p:blipFill>
        <p:spPr>
          <a:xfrm>
            <a:off x="1202440" y="2102751"/>
            <a:ext cx="3067050" cy="1390650"/>
          </a:xfrm>
          <a:prstGeom prst="rect">
            <a:avLst/>
          </a:prstGeom>
        </p:spPr>
      </p:pic>
      <p:pic>
        <p:nvPicPr>
          <p:cNvPr id="5" name="図 4"/>
          <p:cNvPicPr>
            <a:picLocks noChangeAspect="1"/>
          </p:cNvPicPr>
          <p:nvPr/>
        </p:nvPicPr>
        <p:blipFill>
          <a:blip r:embed="rId4"/>
          <a:stretch>
            <a:fillRect/>
          </a:stretch>
        </p:blipFill>
        <p:spPr>
          <a:xfrm>
            <a:off x="5253583" y="2031314"/>
            <a:ext cx="2971800" cy="1533525"/>
          </a:xfrm>
          <a:prstGeom prst="rect">
            <a:avLst/>
          </a:prstGeom>
        </p:spPr>
      </p:pic>
      <p:pic>
        <p:nvPicPr>
          <p:cNvPr id="6" name="図 5"/>
          <p:cNvPicPr>
            <a:picLocks noChangeAspect="1"/>
          </p:cNvPicPr>
          <p:nvPr/>
        </p:nvPicPr>
        <p:blipFill>
          <a:blip r:embed="rId5"/>
          <a:stretch>
            <a:fillRect/>
          </a:stretch>
        </p:blipFill>
        <p:spPr>
          <a:xfrm>
            <a:off x="1091635" y="4748133"/>
            <a:ext cx="2886075" cy="1028700"/>
          </a:xfrm>
          <a:prstGeom prst="rect">
            <a:avLst/>
          </a:prstGeom>
        </p:spPr>
      </p:pic>
      <p:pic>
        <p:nvPicPr>
          <p:cNvPr id="11" name="図 10"/>
          <p:cNvPicPr>
            <a:picLocks noChangeAspect="1"/>
          </p:cNvPicPr>
          <p:nvPr/>
        </p:nvPicPr>
        <p:blipFill>
          <a:blip r:embed="rId6"/>
          <a:stretch>
            <a:fillRect/>
          </a:stretch>
        </p:blipFill>
        <p:spPr>
          <a:xfrm>
            <a:off x="4697254" y="4603535"/>
            <a:ext cx="3819525" cy="1371600"/>
          </a:xfrm>
          <a:prstGeom prst="rect">
            <a:avLst/>
          </a:prstGeom>
        </p:spPr>
      </p:pic>
      <p:pic>
        <p:nvPicPr>
          <p:cNvPr id="12" name="図 11"/>
          <p:cNvPicPr>
            <a:picLocks noChangeAspect="1"/>
          </p:cNvPicPr>
          <p:nvPr/>
        </p:nvPicPr>
        <p:blipFill>
          <a:blip r:embed="rId7"/>
          <a:stretch>
            <a:fillRect/>
          </a:stretch>
        </p:blipFill>
        <p:spPr>
          <a:xfrm>
            <a:off x="3562526" y="1081511"/>
            <a:ext cx="1152525" cy="790575"/>
          </a:xfrm>
          <a:prstGeom prst="rect">
            <a:avLst/>
          </a:prstGeom>
        </p:spPr>
      </p:pic>
      <p:pic>
        <p:nvPicPr>
          <p:cNvPr id="13" name="図 12"/>
          <p:cNvPicPr>
            <a:picLocks noChangeAspect="1"/>
          </p:cNvPicPr>
          <p:nvPr/>
        </p:nvPicPr>
        <p:blipFill>
          <a:blip r:embed="rId8"/>
          <a:stretch>
            <a:fillRect/>
          </a:stretch>
        </p:blipFill>
        <p:spPr>
          <a:xfrm>
            <a:off x="7341815" y="1077420"/>
            <a:ext cx="1190625" cy="847725"/>
          </a:xfrm>
          <a:prstGeom prst="rect">
            <a:avLst/>
          </a:prstGeom>
        </p:spPr>
      </p:pic>
      <p:pic>
        <p:nvPicPr>
          <p:cNvPr id="14" name="図 13"/>
          <p:cNvPicPr>
            <a:picLocks noChangeAspect="1"/>
          </p:cNvPicPr>
          <p:nvPr/>
        </p:nvPicPr>
        <p:blipFill>
          <a:blip r:embed="rId9"/>
          <a:stretch>
            <a:fillRect/>
          </a:stretch>
        </p:blipFill>
        <p:spPr>
          <a:xfrm>
            <a:off x="3025210" y="3557195"/>
            <a:ext cx="952500" cy="914400"/>
          </a:xfrm>
          <a:prstGeom prst="rect">
            <a:avLst/>
          </a:prstGeom>
        </p:spPr>
      </p:pic>
      <p:pic>
        <p:nvPicPr>
          <p:cNvPr id="1026" name="Picture 2" descr="https://cdn.sparkfun.com/assets/learn_tutorials/2/1/6/43-xor_circuit.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319705" y="5856671"/>
            <a:ext cx="1778965" cy="658476"/>
          </a:xfrm>
          <a:prstGeom prst="rect">
            <a:avLst/>
          </a:prstGeom>
          <a:noFill/>
          <a:extLst>
            <a:ext uri="{909E8E84-426E-40DD-AFC4-6F175D3DCCD1}">
              <a14:hiddenFill xmlns:a14="http://schemas.microsoft.com/office/drawing/2010/main">
                <a:solidFill>
                  <a:srgbClr val="FFFFFF"/>
                </a:solidFill>
              </a14:hiddenFill>
            </a:ext>
          </a:extLst>
        </p:spPr>
      </p:pic>
      <p:pic>
        <p:nvPicPr>
          <p:cNvPr id="15" name="図 14"/>
          <p:cNvPicPr>
            <a:picLocks noChangeAspect="1"/>
          </p:cNvPicPr>
          <p:nvPr/>
        </p:nvPicPr>
        <p:blipFill>
          <a:blip r:embed="rId11"/>
          <a:stretch>
            <a:fillRect/>
          </a:stretch>
        </p:blipFill>
        <p:spPr>
          <a:xfrm>
            <a:off x="7949197" y="3821869"/>
            <a:ext cx="943283" cy="681998"/>
          </a:xfrm>
          <a:prstGeom prst="rect">
            <a:avLst/>
          </a:prstGeom>
        </p:spPr>
      </p:pic>
    </p:spTree>
    <p:extLst>
      <p:ext uri="{BB962C8B-B14F-4D97-AF65-F5344CB8AC3E}">
        <p14:creationId xmlns:p14="http://schemas.microsoft.com/office/powerpoint/2010/main" val="4026192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500"/>
                                        <p:tgtEl>
                                          <p:spTgt spid="62"/>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par>
                                <p:cTn id="30" presetID="10"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par>
                                <p:cTn id="36" presetID="10" presetClass="entr" presetSubtype="0" fill="hold" nodeType="withEffect">
                                  <p:stCondLst>
                                    <p:cond delay="0"/>
                                  </p:stCondLst>
                                  <p:childTnLst>
                                    <p:set>
                                      <p:cBhvr>
                                        <p:cTn id="37" dur="1" fill="hold">
                                          <p:stCondLst>
                                            <p:cond delay="0"/>
                                          </p:stCondLst>
                                        </p:cTn>
                                        <p:tgtEl>
                                          <p:spTgt spid="1026"/>
                                        </p:tgtEl>
                                        <p:attrNameLst>
                                          <p:attrName>style.visibility</p:attrName>
                                        </p:attrNameLst>
                                      </p:cBhvr>
                                      <p:to>
                                        <p:strVal val="visible"/>
                                      </p:to>
                                    </p:set>
                                    <p:animEffect transition="in" filter="fade">
                                      <p:cBhvr>
                                        <p:cTn id="38"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論理演算とビット列の演算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12</a:t>
            </a:fld>
            <a:endParaRPr kumimoji="1" lang="ja-JP" altLang="en-US"/>
          </a:p>
        </p:txBody>
      </p:sp>
      <p:sp>
        <p:nvSpPr>
          <p:cNvPr id="8" name="テキスト ボックス 7"/>
          <p:cNvSpPr txBox="1"/>
          <p:nvPr/>
        </p:nvSpPr>
        <p:spPr>
          <a:xfrm>
            <a:off x="827584" y="1124744"/>
            <a:ext cx="3608375"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論理演算子</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17" name="テキスト ボックス 16"/>
          <p:cNvSpPr txBox="1"/>
          <p:nvPr/>
        </p:nvSpPr>
        <p:spPr>
          <a:xfrm>
            <a:off x="899592" y="1634316"/>
            <a:ext cx="8664154" cy="1498872"/>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論理積</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(and):&amp;&amp;</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論理和</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(or):||</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否定</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p>
          <a:p>
            <a:pPr marL="342900" indent="-342900">
              <a:lnSpc>
                <a:spcPct val="120000"/>
              </a:lnSpc>
              <a:spcAft>
                <a:spcPts val="600"/>
              </a:spcAft>
              <a:buFont typeface="Wingdings" panose="05000000000000000000" pitchFamily="2" charset="2"/>
              <a:buChar char="n"/>
            </a:pP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0 &amp;&amp; 0 = 0,</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1 &amp;&amp; 0 = 0,</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1 &amp;&amp; 1 = 1</a:t>
            </a:r>
            <a:r>
              <a:rPr lang="en-US" altLang="ja-JP"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それな</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ら</a:t>
            </a:r>
            <a:r>
              <a:rPr lang="en-US" altLang="ja-JP" sz="2400" dirty="0" smtClean="0">
                <a:solidFill>
                  <a:srgbClr val="008E40"/>
                </a:solidFill>
                <a:latin typeface="游ゴシック Medium" panose="020B0500000000000000" pitchFamily="50" charset="-128"/>
                <a:ea typeface="游ゴシック Medium" panose="020B0500000000000000" pitchFamily="50" charset="-128"/>
              </a:rPr>
              <a:t>10</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&amp;&amp; </a:t>
            </a:r>
            <a:r>
              <a:rPr lang="en-US" altLang="ja-JP" sz="2400" dirty="0" smtClean="0">
                <a:solidFill>
                  <a:srgbClr val="008E40"/>
                </a:solidFill>
                <a:latin typeface="游ゴシック Medium" panose="020B0500000000000000" pitchFamily="50" charset="-128"/>
                <a:ea typeface="游ゴシック Medium" panose="020B0500000000000000" pitchFamily="50" charset="-128"/>
              </a:rPr>
              <a:t>01</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3" name="正方形/長方形 2"/>
          <p:cNvSpPr/>
          <p:nvPr/>
        </p:nvSpPr>
        <p:spPr>
          <a:xfrm>
            <a:off x="1331640" y="3140968"/>
            <a:ext cx="6382292" cy="461665"/>
          </a:xfrm>
          <a:prstGeom prst="rect">
            <a:avLst/>
          </a:prstGeom>
        </p:spPr>
        <p:txBody>
          <a:bodyPr wrap="square">
            <a:spAutoFit/>
          </a:bodyPr>
          <a:lstStyle/>
          <a:p>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正解は</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TRUE &amp;&amp; TRUE = ?</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と同義</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827584" y="3750396"/>
            <a:ext cx="3608375"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ビット演算子</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20" name="テキスト ボックス 19"/>
          <p:cNvSpPr txBox="1"/>
          <p:nvPr/>
        </p:nvSpPr>
        <p:spPr>
          <a:xfrm>
            <a:off x="899592" y="4259968"/>
            <a:ext cx="8664154" cy="1575816"/>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ビット単位で論理演算</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ビット単位</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and:&amp;</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ビット単位</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or:|</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ビット単位</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not:~</a:t>
            </a:r>
          </a:p>
          <a:p>
            <a:pPr marL="342900" indent="-342900">
              <a:lnSpc>
                <a:spcPct val="120000"/>
              </a:lnSpc>
              <a:spcAft>
                <a:spcPts val="600"/>
              </a:spcAft>
              <a:buFont typeface="Wingdings" panose="05000000000000000000" pitchFamily="2" charset="2"/>
              <a:buChar char="n"/>
            </a:pP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1100 &amp; 1010 = 1000,</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1100 | 1010 = 1110,</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~10 = 01</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43972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2636961"/>
            <a:ext cx="7772400" cy="1008063"/>
          </a:xfrm>
        </p:spPr>
        <p:txBody>
          <a:bodyPr/>
          <a:lstStyle/>
          <a:p>
            <a:r>
              <a:rPr lang="ja-JP" altLang="en-US" sz="4400" b="0" dirty="0">
                <a:solidFill>
                  <a:schemeClr val="accent6">
                    <a:lumMod val="60000"/>
                    <a:lumOff val="40000"/>
                  </a:schemeClr>
                </a:solidFill>
              </a:rPr>
              <a:t>算術</a:t>
            </a:r>
            <a:r>
              <a:rPr lang="ja-JP" altLang="en-US" sz="4400" b="0" dirty="0" smtClean="0">
                <a:solidFill>
                  <a:schemeClr val="accent6">
                    <a:lumMod val="60000"/>
                    <a:lumOff val="40000"/>
                  </a:schemeClr>
                </a:solidFill>
              </a:rPr>
              <a:t>演算</a:t>
            </a:r>
            <a:endParaRPr kumimoji="1" lang="ja-JP" altLang="en-US" sz="4400" b="0" dirty="0">
              <a:solidFill>
                <a:schemeClr val="accent6">
                  <a:lumMod val="60000"/>
                  <a:lumOff val="40000"/>
                </a:schemeClr>
              </a:solidFill>
            </a:endParaRPr>
          </a:p>
        </p:txBody>
      </p:sp>
      <p:sp>
        <p:nvSpPr>
          <p:cNvPr id="4" name="スライド番号プレースホルダー 3"/>
          <p:cNvSpPr>
            <a:spLocks noGrp="1"/>
          </p:cNvSpPr>
          <p:nvPr>
            <p:ph type="sldNum" sz="quarter" idx="4294967295"/>
          </p:nvPr>
        </p:nvSpPr>
        <p:spPr>
          <a:xfrm>
            <a:off x="7010400" y="6616700"/>
            <a:ext cx="2133600" cy="196850"/>
          </a:xfrm>
        </p:spPr>
        <p:txBody>
          <a:bodyPr/>
          <a:lstStyle/>
          <a:p>
            <a:fld id="{415FF992-0EB6-4062-B198-36E0943037F4}" type="slidenum">
              <a:rPr kumimoji="1" lang="ja-JP" altLang="en-US" smtClean="0"/>
              <a:t>13</a:t>
            </a:fld>
            <a:endParaRPr kumimoji="1" lang="ja-JP" altLang="en-US"/>
          </a:p>
        </p:txBody>
      </p:sp>
    </p:spTree>
    <p:extLst>
      <p:ext uri="{BB962C8B-B14F-4D97-AF65-F5344CB8AC3E}">
        <p14:creationId xmlns:p14="http://schemas.microsoft.com/office/powerpoint/2010/main" val="1968885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79846" y="953198"/>
            <a:ext cx="8664154" cy="2763834"/>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8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a:t>
            </a:r>
          </a:p>
          <a:p>
            <a:pPr marL="800100" lvl="1" indent="-342900">
              <a:lnSpc>
                <a:spcPct val="120000"/>
              </a:lnSpc>
              <a:spcAft>
                <a:spcPts val="600"/>
              </a:spcAft>
              <a:buFont typeface="Wingdings" panose="05000000000000000000" pitchFamily="2" charset="2"/>
              <a:buChar char="p"/>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基本は十進数の筆算の手順と同じ</a:t>
            </a:r>
          </a:p>
          <a:p>
            <a:pPr marL="342900" indent="-342900">
              <a:lnSpc>
                <a:spcPct val="120000"/>
              </a:lnSpc>
              <a:spcAft>
                <a:spcPts val="600"/>
              </a:spcAft>
              <a:buFont typeface="Wingdings" panose="05000000000000000000" pitchFamily="2" charset="2"/>
              <a:buChar char="n"/>
            </a:pPr>
            <a:r>
              <a:rPr lang="ja-JP" altLang="en-US" sz="28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十</a:t>
            </a:r>
            <a:r>
              <a:rPr lang="ja-JP" altLang="en-US" sz="28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進数と</a:t>
            </a:r>
            <a:r>
              <a:rPr lang="ja-JP" altLang="en-US" sz="28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a:t>
            </a:r>
            <a:r>
              <a:rPr lang="ja-JP" altLang="en-US" sz="28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違い</a:t>
            </a:r>
            <a:endParaRPr lang="ja-JP" altLang="en-US" sz="28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十進数： 和が </a:t>
            </a:r>
            <a:r>
              <a:rPr lang="en-US" altLang="ja-JP"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10 </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を超えた</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時に桁上げ</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二進数： 和が </a:t>
            </a:r>
            <a:r>
              <a:rPr lang="en-US" altLang="ja-JP"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2 </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を超えた</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時に桁上げ</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２進数の加算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14</a:t>
            </a:fld>
            <a:endParaRPr kumimoji="1" lang="ja-JP" altLang="en-US"/>
          </a:p>
        </p:txBody>
      </p:sp>
      <p:sp>
        <p:nvSpPr>
          <p:cNvPr id="20" name="テキスト ボックス 19"/>
          <p:cNvSpPr txBox="1"/>
          <p:nvPr/>
        </p:nvSpPr>
        <p:spPr>
          <a:xfrm>
            <a:off x="2181656" y="4601430"/>
            <a:ext cx="869149" cy="461665"/>
          </a:xfrm>
          <a:prstGeom prst="rect">
            <a:avLst/>
          </a:prstGeom>
          <a:noFill/>
        </p:spPr>
        <p:txBody>
          <a:bodyPr wrap="none" rtlCol="0">
            <a:spAutoFit/>
          </a:bodyPr>
          <a:lstStyle/>
          <a:p>
            <a:r>
              <a:rPr kumimoji="1" lang="en-US" altLang="ja-JP" sz="2400" dirty="0" smtClean="0"/>
              <a:t>7 8 2</a:t>
            </a:r>
            <a:endParaRPr kumimoji="1" lang="ja-JP" altLang="en-US" sz="2400" dirty="0"/>
          </a:p>
        </p:txBody>
      </p:sp>
      <p:sp>
        <p:nvSpPr>
          <p:cNvPr id="21" name="テキスト ボックス 20"/>
          <p:cNvSpPr txBox="1"/>
          <p:nvPr/>
        </p:nvSpPr>
        <p:spPr>
          <a:xfrm>
            <a:off x="2181656" y="5021280"/>
            <a:ext cx="869149" cy="461665"/>
          </a:xfrm>
          <a:prstGeom prst="rect">
            <a:avLst/>
          </a:prstGeom>
          <a:noFill/>
        </p:spPr>
        <p:txBody>
          <a:bodyPr wrap="none" rtlCol="0">
            <a:spAutoFit/>
          </a:bodyPr>
          <a:lstStyle/>
          <a:p>
            <a:r>
              <a:rPr kumimoji="1" lang="en-US" altLang="ja-JP" sz="2400" dirty="0" smtClean="0"/>
              <a:t>1 5 1</a:t>
            </a:r>
            <a:endParaRPr kumimoji="1" lang="ja-JP" altLang="en-US" sz="2400" dirty="0"/>
          </a:p>
        </p:txBody>
      </p:sp>
      <p:sp>
        <p:nvSpPr>
          <p:cNvPr id="22" name="テキスト ボックス 21"/>
          <p:cNvSpPr txBox="1"/>
          <p:nvPr/>
        </p:nvSpPr>
        <p:spPr>
          <a:xfrm>
            <a:off x="1702477" y="5021280"/>
            <a:ext cx="492443" cy="461665"/>
          </a:xfrm>
          <a:prstGeom prst="rect">
            <a:avLst/>
          </a:prstGeom>
          <a:noFill/>
        </p:spPr>
        <p:txBody>
          <a:bodyPr wrap="none" rtlCol="0">
            <a:spAutoFit/>
          </a:bodyPr>
          <a:lstStyle/>
          <a:p>
            <a:r>
              <a:rPr kumimoji="1" lang="ja-JP" altLang="en-US" sz="2400" dirty="0" smtClean="0"/>
              <a:t>＋</a:t>
            </a:r>
            <a:endParaRPr kumimoji="1" lang="ja-JP" altLang="en-US" sz="2400" dirty="0"/>
          </a:p>
        </p:txBody>
      </p:sp>
      <p:cxnSp>
        <p:nvCxnSpPr>
          <p:cNvPr id="23" name="直線コネクタ 22"/>
          <p:cNvCxnSpPr/>
          <p:nvPr/>
        </p:nvCxnSpPr>
        <p:spPr>
          <a:xfrm flipV="1">
            <a:off x="1746425" y="5450113"/>
            <a:ext cx="1304380" cy="68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2644410" y="5448018"/>
            <a:ext cx="356188" cy="461665"/>
          </a:xfrm>
          <a:prstGeom prst="rect">
            <a:avLst/>
          </a:prstGeom>
          <a:noFill/>
        </p:spPr>
        <p:txBody>
          <a:bodyPr wrap="none" rtlCol="0">
            <a:spAutoFit/>
          </a:bodyPr>
          <a:lstStyle/>
          <a:p>
            <a:r>
              <a:rPr kumimoji="1" lang="en-US" altLang="ja-JP" sz="2400" dirty="0" smtClean="0"/>
              <a:t>3</a:t>
            </a:r>
            <a:endParaRPr kumimoji="1" lang="ja-JP" altLang="en-US" sz="2400" dirty="0"/>
          </a:p>
        </p:txBody>
      </p:sp>
      <p:sp>
        <p:nvSpPr>
          <p:cNvPr id="25" name="角丸四角形吹き出し 24"/>
          <p:cNvSpPr/>
          <p:nvPr/>
        </p:nvSpPr>
        <p:spPr>
          <a:xfrm>
            <a:off x="3116652" y="4427490"/>
            <a:ext cx="1012054"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2+1 = 3</a:t>
            </a:r>
            <a:endParaRPr kumimoji="1" lang="ja-JP" altLang="en-US" dirty="0">
              <a:solidFill>
                <a:schemeClr val="tx1"/>
              </a:solidFill>
            </a:endParaRPr>
          </a:p>
        </p:txBody>
      </p:sp>
      <p:sp>
        <p:nvSpPr>
          <p:cNvPr id="26" name="角丸四角形 25"/>
          <p:cNvSpPr/>
          <p:nvPr/>
        </p:nvSpPr>
        <p:spPr>
          <a:xfrm>
            <a:off x="2693699" y="4594720"/>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7" name="角丸四角形吹き出し 26"/>
          <p:cNvSpPr/>
          <p:nvPr/>
        </p:nvSpPr>
        <p:spPr>
          <a:xfrm>
            <a:off x="2907578" y="4069252"/>
            <a:ext cx="120053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8</a:t>
            </a:r>
            <a:r>
              <a:rPr kumimoji="1" lang="en-US" altLang="ja-JP" dirty="0" smtClean="0">
                <a:solidFill>
                  <a:schemeClr val="tx1"/>
                </a:solidFill>
              </a:rPr>
              <a:t>+5 = 13</a:t>
            </a:r>
            <a:endParaRPr kumimoji="1" lang="ja-JP" altLang="en-US" dirty="0">
              <a:solidFill>
                <a:schemeClr val="tx1"/>
              </a:solidFill>
            </a:endParaRPr>
          </a:p>
        </p:txBody>
      </p:sp>
      <p:sp>
        <p:nvSpPr>
          <p:cNvPr id="28" name="テキスト ボックス 27"/>
          <p:cNvSpPr txBox="1"/>
          <p:nvPr/>
        </p:nvSpPr>
        <p:spPr>
          <a:xfrm>
            <a:off x="2191783" y="4170979"/>
            <a:ext cx="356188" cy="461665"/>
          </a:xfrm>
          <a:prstGeom prst="rect">
            <a:avLst/>
          </a:prstGeom>
          <a:noFill/>
        </p:spPr>
        <p:txBody>
          <a:bodyPr wrap="none" rtlCol="0">
            <a:spAutoFit/>
          </a:bodyPr>
          <a:lstStyle/>
          <a:p>
            <a:r>
              <a:rPr kumimoji="1" lang="en-US" altLang="ja-JP" sz="2400" dirty="0" smtClean="0"/>
              <a:t>1</a:t>
            </a:r>
            <a:endParaRPr kumimoji="1" lang="ja-JP" altLang="en-US" sz="2400" dirty="0"/>
          </a:p>
        </p:txBody>
      </p:sp>
      <p:sp>
        <p:nvSpPr>
          <p:cNvPr id="29" name="角丸四角形吹き出し 28"/>
          <p:cNvSpPr/>
          <p:nvPr/>
        </p:nvSpPr>
        <p:spPr>
          <a:xfrm>
            <a:off x="1292978" y="3732370"/>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桁上げ</a:t>
            </a:r>
            <a:endParaRPr kumimoji="1" lang="ja-JP" altLang="en-US" dirty="0">
              <a:solidFill>
                <a:schemeClr val="tx1"/>
              </a:solidFill>
            </a:endParaRPr>
          </a:p>
        </p:txBody>
      </p:sp>
      <p:sp>
        <p:nvSpPr>
          <p:cNvPr id="30" name="角丸四角形吹き出し 29"/>
          <p:cNvSpPr/>
          <p:nvPr/>
        </p:nvSpPr>
        <p:spPr>
          <a:xfrm>
            <a:off x="1555792" y="5993772"/>
            <a:ext cx="1383436" cy="443884"/>
          </a:xfrm>
          <a:prstGeom prst="wedgeRoundRectCallout">
            <a:avLst>
              <a:gd name="adj1" fmla="val 25704"/>
              <a:gd name="adj2" fmla="val -881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13–10 = 3</a:t>
            </a:r>
            <a:endParaRPr kumimoji="1" lang="ja-JP" altLang="en-US" dirty="0">
              <a:solidFill>
                <a:schemeClr val="tx1"/>
              </a:solidFill>
            </a:endParaRPr>
          </a:p>
        </p:txBody>
      </p:sp>
      <p:sp>
        <p:nvSpPr>
          <p:cNvPr id="31" name="テキスト ボックス 30"/>
          <p:cNvSpPr txBox="1"/>
          <p:nvPr/>
        </p:nvSpPr>
        <p:spPr>
          <a:xfrm>
            <a:off x="2412242" y="5448018"/>
            <a:ext cx="356188" cy="461665"/>
          </a:xfrm>
          <a:prstGeom prst="rect">
            <a:avLst/>
          </a:prstGeom>
          <a:noFill/>
        </p:spPr>
        <p:txBody>
          <a:bodyPr wrap="none" rtlCol="0">
            <a:spAutoFit/>
          </a:bodyPr>
          <a:lstStyle/>
          <a:p>
            <a:r>
              <a:rPr kumimoji="1" lang="en-US" altLang="ja-JP" sz="2400" dirty="0" smtClean="0"/>
              <a:t>3</a:t>
            </a:r>
            <a:endParaRPr kumimoji="1" lang="ja-JP" altLang="en-US" sz="2400" dirty="0"/>
          </a:p>
        </p:txBody>
      </p:sp>
      <p:sp>
        <p:nvSpPr>
          <p:cNvPr id="32" name="角丸四角形 31"/>
          <p:cNvSpPr/>
          <p:nvPr/>
        </p:nvSpPr>
        <p:spPr>
          <a:xfrm>
            <a:off x="2225865" y="4202230"/>
            <a:ext cx="240425" cy="129131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吹き出し 32"/>
          <p:cNvSpPr/>
          <p:nvPr/>
        </p:nvSpPr>
        <p:spPr>
          <a:xfrm>
            <a:off x="2694617" y="3722205"/>
            <a:ext cx="137196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1+7+1</a:t>
            </a:r>
            <a:r>
              <a:rPr kumimoji="1" lang="en-US" altLang="ja-JP" dirty="0" smtClean="0">
                <a:solidFill>
                  <a:schemeClr val="tx1"/>
                </a:solidFill>
              </a:rPr>
              <a:t> = 9</a:t>
            </a:r>
            <a:endParaRPr kumimoji="1" lang="ja-JP" altLang="en-US" dirty="0">
              <a:solidFill>
                <a:schemeClr val="tx1"/>
              </a:solidFill>
            </a:endParaRPr>
          </a:p>
        </p:txBody>
      </p:sp>
      <p:sp>
        <p:nvSpPr>
          <p:cNvPr id="34" name="テキスト ボックス 33"/>
          <p:cNvSpPr txBox="1"/>
          <p:nvPr/>
        </p:nvSpPr>
        <p:spPr>
          <a:xfrm>
            <a:off x="2191783" y="5448018"/>
            <a:ext cx="356188" cy="461665"/>
          </a:xfrm>
          <a:prstGeom prst="rect">
            <a:avLst/>
          </a:prstGeom>
          <a:noFill/>
        </p:spPr>
        <p:txBody>
          <a:bodyPr wrap="none" rtlCol="0">
            <a:spAutoFit/>
          </a:bodyPr>
          <a:lstStyle/>
          <a:p>
            <a:r>
              <a:rPr kumimoji="1" lang="en-US" altLang="ja-JP" sz="2400" dirty="0" smtClean="0"/>
              <a:t>9</a:t>
            </a:r>
            <a:endParaRPr kumimoji="1" lang="ja-JP" altLang="en-US" sz="2400" dirty="0"/>
          </a:p>
        </p:txBody>
      </p:sp>
      <p:sp>
        <p:nvSpPr>
          <p:cNvPr id="35" name="角丸四角形 34"/>
          <p:cNvSpPr/>
          <p:nvPr/>
        </p:nvSpPr>
        <p:spPr>
          <a:xfrm>
            <a:off x="2468985" y="4594720"/>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6" name="テキスト ボックス 35"/>
          <p:cNvSpPr txBox="1"/>
          <p:nvPr/>
        </p:nvSpPr>
        <p:spPr>
          <a:xfrm>
            <a:off x="1043608" y="6477000"/>
            <a:ext cx="3041217" cy="338554"/>
          </a:xfrm>
          <a:prstGeom prst="rect">
            <a:avLst/>
          </a:prstGeom>
          <a:noFill/>
        </p:spPr>
        <p:txBody>
          <a:bodyPr wrap="none" rtlCol="0">
            <a:spAutoFit/>
          </a:bodyPr>
          <a:lstStyle/>
          <a:p>
            <a:r>
              <a:rPr kumimoji="1" lang="en-US" altLang="ja-JP" sz="1600" dirty="0" smtClean="0">
                <a:latin typeface="+mn-ea"/>
              </a:rPr>
              <a:t>[ </a:t>
            </a:r>
            <a:r>
              <a:rPr kumimoji="1" lang="ja-JP" altLang="en-US" sz="1600" dirty="0" smtClean="0">
                <a:latin typeface="+mn-ea"/>
              </a:rPr>
              <a:t>十進数の加算</a:t>
            </a:r>
            <a:r>
              <a:rPr lang="ja-JP" altLang="en-US" sz="1600" dirty="0" smtClean="0">
                <a:latin typeface="+mn-ea"/>
              </a:rPr>
              <a:t>（</a:t>
            </a:r>
            <a:r>
              <a:rPr lang="en-US" altLang="ja-JP" sz="1600" dirty="0" smtClean="0">
                <a:latin typeface="+mn-ea"/>
              </a:rPr>
              <a:t>782</a:t>
            </a:r>
            <a:r>
              <a:rPr lang="ja-JP" altLang="en-US" sz="1600" dirty="0" smtClean="0">
                <a:latin typeface="+mn-ea"/>
              </a:rPr>
              <a:t>＋</a:t>
            </a:r>
            <a:r>
              <a:rPr lang="en-US" altLang="ja-JP" sz="1600" dirty="0" smtClean="0">
                <a:latin typeface="+mn-ea"/>
              </a:rPr>
              <a:t>151</a:t>
            </a:r>
            <a:r>
              <a:rPr lang="ja-JP" altLang="en-US" sz="1600" dirty="0" smtClean="0">
                <a:latin typeface="+mn-ea"/>
              </a:rPr>
              <a:t>）</a:t>
            </a:r>
            <a:r>
              <a:rPr kumimoji="1" lang="ja-JP" altLang="en-US" sz="1600" dirty="0" smtClean="0">
                <a:latin typeface="+mn-ea"/>
              </a:rPr>
              <a:t> </a:t>
            </a:r>
            <a:r>
              <a:rPr kumimoji="1" lang="en-US" altLang="ja-JP" sz="1600" dirty="0" smtClean="0">
                <a:latin typeface="+mn-ea"/>
              </a:rPr>
              <a:t>]</a:t>
            </a:r>
            <a:endParaRPr kumimoji="1" lang="ja-JP" altLang="en-US" sz="1600" dirty="0">
              <a:latin typeface="+mn-ea"/>
            </a:endParaRPr>
          </a:p>
        </p:txBody>
      </p:sp>
      <p:sp>
        <p:nvSpPr>
          <p:cNvPr id="37" name="テキスト ボックス 36"/>
          <p:cNvSpPr txBox="1"/>
          <p:nvPr/>
        </p:nvSpPr>
        <p:spPr>
          <a:xfrm>
            <a:off x="5723534" y="4601430"/>
            <a:ext cx="1382110" cy="461665"/>
          </a:xfrm>
          <a:prstGeom prst="rect">
            <a:avLst/>
          </a:prstGeom>
          <a:noFill/>
        </p:spPr>
        <p:txBody>
          <a:bodyPr wrap="none" rtlCol="0">
            <a:spAutoFit/>
          </a:bodyPr>
          <a:lstStyle/>
          <a:p>
            <a:r>
              <a:rPr kumimoji="1" lang="en-US" altLang="ja-JP" sz="2400" dirty="0" smtClean="0">
                <a:solidFill>
                  <a:srgbClr val="006600"/>
                </a:solidFill>
              </a:rPr>
              <a:t>0 0 1 1 1</a:t>
            </a:r>
            <a:endParaRPr kumimoji="1" lang="ja-JP" altLang="en-US" sz="2400" dirty="0">
              <a:solidFill>
                <a:srgbClr val="006600"/>
              </a:solidFill>
            </a:endParaRPr>
          </a:p>
        </p:txBody>
      </p:sp>
      <p:sp>
        <p:nvSpPr>
          <p:cNvPr id="38" name="テキスト ボックス 37"/>
          <p:cNvSpPr txBox="1"/>
          <p:nvPr/>
        </p:nvSpPr>
        <p:spPr>
          <a:xfrm>
            <a:off x="5723534" y="5021280"/>
            <a:ext cx="1382110" cy="461665"/>
          </a:xfrm>
          <a:prstGeom prst="rect">
            <a:avLst/>
          </a:prstGeom>
          <a:noFill/>
        </p:spPr>
        <p:txBody>
          <a:bodyPr wrap="none" rtlCol="0">
            <a:spAutoFit/>
          </a:bodyPr>
          <a:lstStyle/>
          <a:p>
            <a:r>
              <a:rPr kumimoji="1" lang="en-US" altLang="ja-JP" sz="2400" dirty="0" smtClean="0">
                <a:solidFill>
                  <a:srgbClr val="006600"/>
                </a:solidFill>
              </a:rPr>
              <a:t>0 0 1 1 0</a:t>
            </a:r>
            <a:endParaRPr kumimoji="1" lang="ja-JP" altLang="en-US" sz="2400" dirty="0">
              <a:solidFill>
                <a:srgbClr val="006600"/>
              </a:solidFill>
            </a:endParaRPr>
          </a:p>
        </p:txBody>
      </p:sp>
      <p:sp>
        <p:nvSpPr>
          <p:cNvPr id="39" name="テキスト ボックス 38"/>
          <p:cNvSpPr txBox="1"/>
          <p:nvPr/>
        </p:nvSpPr>
        <p:spPr>
          <a:xfrm>
            <a:off x="5244355" y="5021280"/>
            <a:ext cx="492443" cy="461665"/>
          </a:xfrm>
          <a:prstGeom prst="rect">
            <a:avLst/>
          </a:prstGeom>
          <a:noFill/>
        </p:spPr>
        <p:txBody>
          <a:bodyPr wrap="none" rtlCol="0">
            <a:spAutoFit/>
          </a:bodyPr>
          <a:lstStyle/>
          <a:p>
            <a:r>
              <a:rPr kumimoji="1" lang="ja-JP" altLang="en-US" sz="2400" dirty="0" smtClean="0"/>
              <a:t>＋</a:t>
            </a:r>
            <a:endParaRPr kumimoji="1" lang="ja-JP" altLang="en-US" sz="2400" dirty="0"/>
          </a:p>
        </p:txBody>
      </p:sp>
      <p:cxnSp>
        <p:nvCxnSpPr>
          <p:cNvPr id="40" name="直線コネクタ 39"/>
          <p:cNvCxnSpPr/>
          <p:nvPr/>
        </p:nvCxnSpPr>
        <p:spPr>
          <a:xfrm>
            <a:off x="5288303" y="5456969"/>
            <a:ext cx="18173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6638102" y="5448018"/>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42" name="角丸四角形 41"/>
          <p:cNvSpPr/>
          <p:nvPr/>
        </p:nvSpPr>
        <p:spPr>
          <a:xfrm>
            <a:off x="6698988" y="4591152"/>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43" name="テキスト ボックス 42"/>
          <p:cNvSpPr txBox="1"/>
          <p:nvPr/>
        </p:nvSpPr>
        <p:spPr>
          <a:xfrm>
            <a:off x="6174282" y="420223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44" name="角丸四角形吹き出し 43"/>
          <p:cNvSpPr/>
          <p:nvPr/>
        </p:nvSpPr>
        <p:spPr>
          <a:xfrm>
            <a:off x="5370836" y="3728802"/>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桁上げ</a:t>
            </a:r>
            <a:endParaRPr kumimoji="1" lang="ja-JP" altLang="en-US" dirty="0">
              <a:solidFill>
                <a:schemeClr val="tx1"/>
              </a:solidFill>
            </a:endParaRPr>
          </a:p>
        </p:txBody>
      </p:sp>
      <p:sp>
        <p:nvSpPr>
          <p:cNvPr id="45" name="角丸四角形吹き出し 44"/>
          <p:cNvSpPr/>
          <p:nvPr/>
        </p:nvSpPr>
        <p:spPr>
          <a:xfrm>
            <a:off x="5894024" y="5993772"/>
            <a:ext cx="1039354" cy="443884"/>
          </a:xfrm>
          <a:prstGeom prst="wedgeRoundRectCallout">
            <a:avLst>
              <a:gd name="adj1" fmla="val 25704"/>
              <a:gd name="adj2" fmla="val -881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2–2 = 0</a:t>
            </a:r>
            <a:endParaRPr kumimoji="1" lang="ja-JP" altLang="en-US" dirty="0">
              <a:solidFill>
                <a:schemeClr val="tx1"/>
              </a:solidFill>
            </a:endParaRPr>
          </a:p>
        </p:txBody>
      </p:sp>
      <p:sp>
        <p:nvSpPr>
          <p:cNvPr id="46" name="テキスト ボックス 45"/>
          <p:cNvSpPr txBox="1"/>
          <p:nvPr/>
        </p:nvSpPr>
        <p:spPr>
          <a:xfrm>
            <a:off x="6414961" y="5448018"/>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47" name="角丸四角形 46"/>
          <p:cNvSpPr/>
          <p:nvPr/>
        </p:nvSpPr>
        <p:spPr>
          <a:xfrm>
            <a:off x="6228184" y="4198662"/>
            <a:ext cx="240425" cy="129131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6186189" y="5448018"/>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49" name="角丸四角形 48"/>
          <p:cNvSpPr/>
          <p:nvPr/>
        </p:nvSpPr>
        <p:spPr>
          <a:xfrm>
            <a:off x="6453261" y="4591152"/>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50" name="テキスト ボックス 49"/>
          <p:cNvSpPr txBox="1"/>
          <p:nvPr/>
        </p:nvSpPr>
        <p:spPr>
          <a:xfrm>
            <a:off x="5193347" y="6477000"/>
            <a:ext cx="2560316" cy="338554"/>
          </a:xfrm>
          <a:prstGeom prst="rect">
            <a:avLst/>
          </a:prstGeom>
          <a:noFill/>
        </p:spPr>
        <p:txBody>
          <a:bodyPr wrap="none" rtlCol="0">
            <a:spAutoFit/>
          </a:bodyPr>
          <a:lstStyle/>
          <a:p>
            <a:r>
              <a:rPr kumimoji="1" lang="en-US" altLang="ja-JP" sz="1600" dirty="0" smtClean="0">
                <a:latin typeface="+mn-ea"/>
              </a:rPr>
              <a:t>[ </a:t>
            </a:r>
            <a:r>
              <a:rPr kumimoji="1" lang="ja-JP" altLang="en-US" sz="1600" dirty="0" smtClean="0">
                <a:latin typeface="+mn-ea"/>
              </a:rPr>
              <a:t>二進数の加算（</a:t>
            </a:r>
            <a:r>
              <a:rPr kumimoji="1" lang="en-US" altLang="ja-JP" sz="1600" dirty="0" smtClean="0">
                <a:latin typeface="+mn-ea"/>
              </a:rPr>
              <a:t>7</a:t>
            </a:r>
            <a:r>
              <a:rPr kumimoji="1" lang="ja-JP" altLang="en-US" sz="1600" dirty="0" smtClean="0">
                <a:latin typeface="+mn-ea"/>
              </a:rPr>
              <a:t>＋</a:t>
            </a:r>
            <a:r>
              <a:rPr kumimoji="1" lang="en-US" altLang="ja-JP" sz="1600" dirty="0" smtClean="0">
                <a:latin typeface="+mn-ea"/>
              </a:rPr>
              <a:t>6</a:t>
            </a:r>
            <a:r>
              <a:rPr kumimoji="1" lang="ja-JP" altLang="en-US" sz="1600" dirty="0" smtClean="0">
                <a:latin typeface="+mn-ea"/>
              </a:rPr>
              <a:t>） </a:t>
            </a:r>
            <a:r>
              <a:rPr kumimoji="1" lang="en-US" altLang="ja-JP" sz="1600" dirty="0" smtClean="0">
                <a:latin typeface="+mn-ea"/>
              </a:rPr>
              <a:t>]</a:t>
            </a:r>
            <a:endParaRPr kumimoji="1" lang="ja-JP" altLang="en-US" sz="1600" dirty="0">
              <a:latin typeface="+mn-ea"/>
            </a:endParaRPr>
          </a:p>
        </p:txBody>
      </p:sp>
      <p:sp>
        <p:nvSpPr>
          <p:cNvPr id="51" name="テキスト ボックス 50"/>
          <p:cNvSpPr txBox="1"/>
          <p:nvPr/>
        </p:nvSpPr>
        <p:spPr>
          <a:xfrm>
            <a:off x="5944004" y="5448018"/>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52" name="テキスト ボックス 51"/>
          <p:cNvSpPr txBox="1"/>
          <p:nvPr/>
        </p:nvSpPr>
        <p:spPr>
          <a:xfrm>
            <a:off x="5727915" y="5448018"/>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53" name="テキスト ボックス 52"/>
          <p:cNvSpPr txBox="1"/>
          <p:nvPr/>
        </p:nvSpPr>
        <p:spPr>
          <a:xfrm>
            <a:off x="5940152" y="420223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54" name="角丸四角形吹き出し 53"/>
          <p:cNvSpPr/>
          <p:nvPr/>
        </p:nvSpPr>
        <p:spPr>
          <a:xfrm>
            <a:off x="5084868" y="3729822"/>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桁上げ</a:t>
            </a:r>
            <a:endParaRPr kumimoji="1" lang="ja-JP" altLang="en-US" dirty="0">
              <a:solidFill>
                <a:schemeClr val="tx1"/>
              </a:solidFill>
            </a:endParaRPr>
          </a:p>
        </p:txBody>
      </p:sp>
      <p:sp>
        <p:nvSpPr>
          <p:cNvPr id="55" name="角丸四角形吹き出し 54"/>
          <p:cNvSpPr/>
          <p:nvPr/>
        </p:nvSpPr>
        <p:spPr>
          <a:xfrm>
            <a:off x="5649099" y="5995111"/>
            <a:ext cx="1039354" cy="443884"/>
          </a:xfrm>
          <a:prstGeom prst="wedgeRoundRectCallout">
            <a:avLst>
              <a:gd name="adj1" fmla="val 25704"/>
              <a:gd name="adj2" fmla="val -881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3–2 = 1</a:t>
            </a:r>
            <a:endParaRPr kumimoji="1" lang="ja-JP" altLang="en-US" dirty="0">
              <a:solidFill>
                <a:schemeClr val="tx1"/>
              </a:solidFill>
            </a:endParaRPr>
          </a:p>
        </p:txBody>
      </p:sp>
      <p:sp>
        <p:nvSpPr>
          <p:cNvPr id="56" name="テキスト ボックス 55"/>
          <p:cNvSpPr txBox="1"/>
          <p:nvPr/>
        </p:nvSpPr>
        <p:spPr>
          <a:xfrm>
            <a:off x="7158197" y="4593657"/>
            <a:ext cx="825867" cy="461665"/>
          </a:xfrm>
          <a:prstGeom prst="rect">
            <a:avLst/>
          </a:prstGeom>
          <a:noFill/>
        </p:spPr>
        <p:txBody>
          <a:bodyPr wrap="none" rtlCol="0">
            <a:spAutoFit/>
          </a:bodyPr>
          <a:lstStyle/>
          <a:p>
            <a:r>
              <a:rPr kumimoji="1" lang="en-US" altLang="ja-JP" sz="2400" dirty="0" smtClean="0"/>
              <a:t>(= 7)</a:t>
            </a:r>
            <a:endParaRPr kumimoji="1" lang="ja-JP" altLang="en-US" sz="2400" dirty="0"/>
          </a:p>
        </p:txBody>
      </p:sp>
      <p:sp>
        <p:nvSpPr>
          <p:cNvPr id="57" name="テキスト ボックス 56"/>
          <p:cNvSpPr txBox="1"/>
          <p:nvPr/>
        </p:nvSpPr>
        <p:spPr>
          <a:xfrm>
            <a:off x="7158197" y="5013507"/>
            <a:ext cx="825867" cy="461665"/>
          </a:xfrm>
          <a:prstGeom prst="rect">
            <a:avLst/>
          </a:prstGeom>
          <a:noFill/>
        </p:spPr>
        <p:txBody>
          <a:bodyPr wrap="none" rtlCol="0">
            <a:spAutoFit/>
          </a:bodyPr>
          <a:lstStyle/>
          <a:p>
            <a:r>
              <a:rPr lang="en-US" altLang="ja-JP" sz="2400" dirty="0" smtClean="0"/>
              <a:t>(= 6)</a:t>
            </a:r>
            <a:endParaRPr kumimoji="1" lang="ja-JP" altLang="en-US" sz="2400" dirty="0"/>
          </a:p>
        </p:txBody>
      </p:sp>
      <p:sp>
        <p:nvSpPr>
          <p:cNvPr id="58" name="テキスト ボックス 57"/>
          <p:cNvSpPr txBox="1"/>
          <p:nvPr/>
        </p:nvSpPr>
        <p:spPr>
          <a:xfrm>
            <a:off x="7162578" y="5440245"/>
            <a:ext cx="997389" cy="461665"/>
          </a:xfrm>
          <a:prstGeom prst="rect">
            <a:avLst/>
          </a:prstGeom>
          <a:noFill/>
        </p:spPr>
        <p:txBody>
          <a:bodyPr wrap="none" rtlCol="0">
            <a:spAutoFit/>
          </a:bodyPr>
          <a:lstStyle/>
          <a:p>
            <a:r>
              <a:rPr lang="en-US" altLang="ja-JP" sz="2400" dirty="0" smtClean="0"/>
              <a:t>(= 13)</a:t>
            </a:r>
            <a:endParaRPr kumimoji="1" lang="ja-JP" altLang="en-US" sz="2400" dirty="0"/>
          </a:p>
        </p:txBody>
      </p:sp>
      <p:sp>
        <p:nvSpPr>
          <p:cNvPr id="59" name="角丸四角形吹き出し 58"/>
          <p:cNvSpPr/>
          <p:nvPr/>
        </p:nvSpPr>
        <p:spPr>
          <a:xfrm>
            <a:off x="7167060" y="4423922"/>
            <a:ext cx="1012054"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a:t>
            </a:r>
            <a:r>
              <a:rPr kumimoji="1" lang="en-US" altLang="ja-JP" dirty="0" smtClean="0">
                <a:solidFill>
                  <a:schemeClr val="tx1"/>
                </a:solidFill>
              </a:rPr>
              <a:t>+0 = 1</a:t>
            </a:r>
            <a:endParaRPr kumimoji="1" lang="ja-JP" altLang="en-US" dirty="0">
              <a:solidFill>
                <a:schemeClr val="tx1"/>
              </a:solidFill>
            </a:endParaRPr>
          </a:p>
        </p:txBody>
      </p:sp>
      <p:sp>
        <p:nvSpPr>
          <p:cNvPr id="60" name="角丸四角形吹き出し 59"/>
          <p:cNvSpPr/>
          <p:nvPr/>
        </p:nvSpPr>
        <p:spPr>
          <a:xfrm>
            <a:off x="6951739" y="4065684"/>
            <a:ext cx="120053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a:t>
            </a:r>
            <a:r>
              <a:rPr kumimoji="1" lang="en-US" altLang="ja-JP" dirty="0" smtClean="0">
                <a:solidFill>
                  <a:schemeClr val="tx1"/>
                </a:solidFill>
              </a:rPr>
              <a:t>+1 = 2</a:t>
            </a:r>
            <a:endParaRPr kumimoji="1" lang="ja-JP" altLang="en-US" dirty="0">
              <a:solidFill>
                <a:schemeClr val="tx1"/>
              </a:solidFill>
            </a:endParaRPr>
          </a:p>
        </p:txBody>
      </p:sp>
      <p:sp>
        <p:nvSpPr>
          <p:cNvPr id="61" name="角丸四角形吹き出し 60"/>
          <p:cNvSpPr/>
          <p:nvPr/>
        </p:nvSpPr>
        <p:spPr>
          <a:xfrm>
            <a:off x="6780309" y="3736004"/>
            <a:ext cx="137196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1+1+1</a:t>
            </a:r>
            <a:r>
              <a:rPr kumimoji="1" lang="en-US" altLang="ja-JP" dirty="0" smtClean="0">
                <a:solidFill>
                  <a:schemeClr val="tx1"/>
                </a:solidFill>
              </a:rPr>
              <a:t> = 3</a:t>
            </a:r>
            <a:endParaRPr kumimoji="1" lang="ja-JP" altLang="en-US" dirty="0">
              <a:solidFill>
                <a:schemeClr val="tx1"/>
              </a:solidFill>
            </a:endParaRPr>
          </a:p>
        </p:txBody>
      </p:sp>
    </p:spTree>
    <p:extLst>
      <p:ext uri="{BB962C8B-B14F-4D97-AF65-F5344CB8AC3E}">
        <p14:creationId xmlns:p14="http://schemas.microsoft.com/office/powerpoint/2010/main" val="211030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randombar(horizontal)">
                                      <p:cBhvr>
                                        <p:cTn id="7" dur="500"/>
                                        <p:tgtEl>
                                          <p:spTgt spid="2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randombar(horizontal)">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randombar(horizontal)">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randombar(horizontal)">
                                      <p:cBhvr>
                                        <p:cTn id="20" dur="500"/>
                                        <p:tgtEl>
                                          <p:spTgt spid="35"/>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randombar(horizontal)">
                                      <p:cBhvr>
                                        <p:cTn id="23" dur="500"/>
                                        <p:tgtEl>
                                          <p:spTgt spid="27"/>
                                        </p:tgtEl>
                                      </p:cBhvr>
                                    </p:animEffect>
                                  </p:childTnLst>
                                </p:cTn>
                              </p:par>
                              <p:par>
                                <p:cTn id="24" presetID="1" presetClass="exit" presetSubtype="0" fill="hold" grpId="1" nodeType="withEffect">
                                  <p:stCondLst>
                                    <p:cond delay="0"/>
                                  </p:stCondLst>
                                  <p:childTnLst>
                                    <p:set>
                                      <p:cBhvr>
                                        <p:cTn id="25" dur="1" fill="hold">
                                          <p:stCondLst>
                                            <p:cond delay="0"/>
                                          </p:stCondLst>
                                        </p:cTn>
                                        <p:tgtEl>
                                          <p:spTgt spid="26"/>
                                        </p:tgtEl>
                                        <p:attrNameLst>
                                          <p:attrName>style.visibility</p:attrName>
                                        </p:attrNameLst>
                                      </p:cBhvr>
                                      <p:to>
                                        <p:strVal val="hidden"/>
                                      </p:to>
                                    </p:set>
                                  </p:childTnLst>
                                </p:cTn>
                              </p:par>
                              <p:par>
                                <p:cTn id="26" presetID="1" presetClass="exit" presetSubtype="0" fill="hold" grpId="1" nodeType="withEffect">
                                  <p:stCondLst>
                                    <p:cond delay="0"/>
                                  </p:stCondLst>
                                  <p:childTnLst>
                                    <p:set>
                                      <p:cBhvr>
                                        <p:cTn id="27" dur="1" fill="hold">
                                          <p:stCondLst>
                                            <p:cond delay="0"/>
                                          </p:stCondLst>
                                        </p:cTn>
                                        <p:tgtEl>
                                          <p:spTgt spid="2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randombar(horizontal)">
                                      <p:cBhvr>
                                        <p:cTn id="32" dur="500"/>
                                        <p:tgtEl>
                                          <p:spTgt spid="28"/>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randombar(horizontal)">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randombar(horizontal)">
                                      <p:cBhvr>
                                        <p:cTn id="40" dur="500"/>
                                        <p:tgtEl>
                                          <p:spTgt spid="31"/>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randombar(horizontal)">
                                      <p:cBhvr>
                                        <p:cTn id="43" dur="5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randombar(horizontal)">
                                      <p:cBhvr>
                                        <p:cTn id="48" dur="500"/>
                                        <p:tgtEl>
                                          <p:spTgt spid="32"/>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randombar(horizontal)">
                                      <p:cBhvr>
                                        <p:cTn id="51" dur="500"/>
                                        <p:tgtEl>
                                          <p:spTgt spid="33"/>
                                        </p:tgtEl>
                                      </p:cBhvr>
                                    </p:animEffect>
                                  </p:childTnLst>
                                </p:cTn>
                              </p:par>
                              <p:par>
                                <p:cTn id="52" presetID="1" presetClass="exit" presetSubtype="0" fill="hold" grpId="1" nodeType="withEffect">
                                  <p:stCondLst>
                                    <p:cond delay="0"/>
                                  </p:stCondLst>
                                  <p:childTnLst>
                                    <p:set>
                                      <p:cBhvr>
                                        <p:cTn id="53" dur="1" fill="hold">
                                          <p:stCondLst>
                                            <p:cond delay="0"/>
                                          </p:stCondLst>
                                        </p:cTn>
                                        <p:tgtEl>
                                          <p:spTgt spid="35"/>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27"/>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29"/>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30"/>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grpId="0" nodeType="click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randombar(horizontal)">
                                      <p:cBhvr>
                                        <p:cTn id="64" dur="500"/>
                                        <p:tgtEl>
                                          <p:spTgt spid="34"/>
                                        </p:tgtEl>
                                      </p:cBhvr>
                                    </p:animEffect>
                                  </p:childTnLst>
                                </p:cTn>
                              </p:par>
                            </p:childTnLst>
                          </p:cTn>
                        </p:par>
                      </p:childTnLst>
                    </p:cTn>
                  </p:par>
                  <p:par>
                    <p:cTn id="65" fill="hold">
                      <p:stCondLst>
                        <p:cond delay="indefinite"/>
                      </p:stCondLst>
                      <p:childTnLst>
                        <p:par>
                          <p:cTn id="66" fill="hold">
                            <p:stCondLst>
                              <p:cond delay="0"/>
                            </p:stCondLst>
                            <p:childTnLst>
                              <p:par>
                                <p:cTn id="67" presetID="14" presetClass="entr" presetSubtype="10" fill="hold" grpId="0" nodeType="click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randombar(horizontal)">
                                      <p:cBhvr>
                                        <p:cTn id="69" dur="500"/>
                                        <p:tgtEl>
                                          <p:spTgt spid="42"/>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randombar(horizontal)">
                                      <p:cBhvr>
                                        <p:cTn id="72" dur="500"/>
                                        <p:tgtEl>
                                          <p:spTgt spid="59"/>
                                        </p:tgtEl>
                                      </p:cBhvr>
                                    </p:animEffect>
                                  </p:childTnLst>
                                </p:cTn>
                              </p:par>
                              <p:par>
                                <p:cTn id="73" presetID="1" presetClass="exit" presetSubtype="0" fill="hold" grpId="1" nodeType="withEffect">
                                  <p:stCondLst>
                                    <p:cond delay="0"/>
                                  </p:stCondLst>
                                  <p:childTnLst>
                                    <p:set>
                                      <p:cBhvr>
                                        <p:cTn id="74" dur="1" fill="hold">
                                          <p:stCondLst>
                                            <p:cond delay="0"/>
                                          </p:stCondLst>
                                        </p:cTn>
                                        <p:tgtEl>
                                          <p:spTgt spid="32"/>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33"/>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4" presetClass="entr" presetSubtype="10" fill="hold" grpId="0" nodeType="click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randombar(horizontal)">
                                      <p:cBhvr>
                                        <p:cTn id="81" dur="500"/>
                                        <p:tgtEl>
                                          <p:spTgt spid="41"/>
                                        </p:tgtEl>
                                      </p:cBhvr>
                                    </p:animEffect>
                                  </p:childTnLst>
                                </p:cTn>
                              </p:par>
                            </p:childTnLst>
                          </p:cTn>
                        </p:par>
                      </p:childTnLst>
                    </p:cTn>
                  </p:par>
                  <p:par>
                    <p:cTn id="82" fill="hold">
                      <p:stCondLst>
                        <p:cond delay="indefinite"/>
                      </p:stCondLst>
                      <p:childTnLst>
                        <p:par>
                          <p:cTn id="83" fill="hold">
                            <p:stCondLst>
                              <p:cond delay="0"/>
                            </p:stCondLst>
                            <p:childTnLst>
                              <p:par>
                                <p:cTn id="84" presetID="14" presetClass="entr" presetSubtype="10" fill="hold" grpId="0" nodeType="clickEffect">
                                  <p:stCondLst>
                                    <p:cond delay="0"/>
                                  </p:stCondLst>
                                  <p:childTnLst>
                                    <p:set>
                                      <p:cBhvr>
                                        <p:cTn id="85" dur="1" fill="hold">
                                          <p:stCondLst>
                                            <p:cond delay="0"/>
                                          </p:stCondLst>
                                        </p:cTn>
                                        <p:tgtEl>
                                          <p:spTgt spid="49"/>
                                        </p:tgtEl>
                                        <p:attrNameLst>
                                          <p:attrName>style.visibility</p:attrName>
                                        </p:attrNameLst>
                                      </p:cBhvr>
                                      <p:to>
                                        <p:strVal val="visible"/>
                                      </p:to>
                                    </p:set>
                                    <p:animEffect transition="in" filter="randombar(horizontal)">
                                      <p:cBhvr>
                                        <p:cTn id="86" dur="500"/>
                                        <p:tgtEl>
                                          <p:spTgt spid="49"/>
                                        </p:tgtEl>
                                      </p:cBhvr>
                                    </p:animEffect>
                                  </p:childTnLst>
                                </p:cTn>
                              </p:par>
                              <p:par>
                                <p:cTn id="87" presetID="14" presetClass="entr" presetSubtype="10" fill="hold" grpId="0" nodeType="withEffect">
                                  <p:stCondLst>
                                    <p:cond delay="0"/>
                                  </p:stCondLst>
                                  <p:childTnLst>
                                    <p:set>
                                      <p:cBhvr>
                                        <p:cTn id="88" dur="1" fill="hold">
                                          <p:stCondLst>
                                            <p:cond delay="0"/>
                                          </p:stCondLst>
                                        </p:cTn>
                                        <p:tgtEl>
                                          <p:spTgt spid="60"/>
                                        </p:tgtEl>
                                        <p:attrNameLst>
                                          <p:attrName>style.visibility</p:attrName>
                                        </p:attrNameLst>
                                      </p:cBhvr>
                                      <p:to>
                                        <p:strVal val="visible"/>
                                      </p:to>
                                    </p:set>
                                    <p:animEffect transition="in" filter="randombar(horizontal)">
                                      <p:cBhvr>
                                        <p:cTn id="89" dur="500"/>
                                        <p:tgtEl>
                                          <p:spTgt spid="60"/>
                                        </p:tgtEl>
                                      </p:cBhvr>
                                    </p:animEffect>
                                  </p:childTnLst>
                                </p:cTn>
                              </p:par>
                              <p:par>
                                <p:cTn id="90" presetID="1" presetClass="exit" presetSubtype="0" fill="hold" grpId="1" nodeType="withEffect">
                                  <p:stCondLst>
                                    <p:cond delay="0"/>
                                  </p:stCondLst>
                                  <p:childTnLst>
                                    <p:set>
                                      <p:cBhvr>
                                        <p:cTn id="91" dur="1" fill="hold">
                                          <p:stCondLst>
                                            <p:cond delay="0"/>
                                          </p:stCondLst>
                                        </p:cTn>
                                        <p:tgtEl>
                                          <p:spTgt spid="42"/>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59"/>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14" presetClass="entr" presetSubtype="10" fill="hold" grpId="0" nodeType="click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randombar(horizontal)">
                                      <p:cBhvr>
                                        <p:cTn id="98" dur="500"/>
                                        <p:tgtEl>
                                          <p:spTgt spid="43"/>
                                        </p:tgtEl>
                                      </p:cBhvr>
                                    </p:animEffect>
                                  </p:childTnLst>
                                </p:cTn>
                              </p:par>
                              <p:par>
                                <p:cTn id="99" presetID="14" presetClass="entr" presetSubtype="10" fill="hold" grpId="0" nodeType="with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randombar(horizontal)">
                                      <p:cBhvr>
                                        <p:cTn id="101" dur="500"/>
                                        <p:tgtEl>
                                          <p:spTgt spid="44"/>
                                        </p:tgtEl>
                                      </p:cBhvr>
                                    </p:animEffect>
                                  </p:childTnLst>
                                </p:cTn>
                              </p:par>
                            </p:childTnLst>
                          </p:cTn>
                        </p:par>
                      </p:childTnLst>
                    </p:cTn>
                  </p:par>
                  <p:par>
                    <p:cTn id="102" fill="hold">
                      <p:stCondLst>
                        <p:cond delay="indefinite"/>
                      </p:stCondLst>
                      <p:childTnLst>
                        <p:par>
                          <p:cTn id="103" fill="hold">
                            <p:stCondLst>
                              <p:cond delay="0"/>
                            </p:stCondLst>
                            <p:childTnLst>
                              <p:par>
                                <p:cTn id="104" presetID="14" presetClass="entr" presetSubtype="10" fill="hold" grpId="0" nodeType="click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randombar(horizontal)">
                                      <p:cBhvr>
                                        <p:cTn id="106" dur="500"/>
                                        <p:tgtEl>
                                          <p:spTgt spid="46"/>
                                        </p:tgtEl>
                                      </p:cBhvr>
                                    </p:animEffect>
                                  </p:childTnLst>
                                </p:cTn>
                              </p:par>
                              <p:par>
                                <p:cTn id="107" presetID="14" presetClass="entr" presetSubtype="10" fill="hold" grpId="0" nodeType="with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randombar(horizontal)">
                                      <p:cBhvr>
                                        <p:cTn id="109" dur="500"/>
                                        <p:tgtEl>
                                          <p:spTgt spid="45"/>
                                        </p:tgtEl>
                                      </p:cBhvr>
                                    </p:animEffect>
                                  </p:childTnLst>
                                </p:cTn>
                              </p:par>
                            </p:childTnLst>
                          </p:cTn>
                        </p:par>
                      </p:childTnLst>
                    </p:cTn>
                  </p:par>
                  <p:par>
                    <p:cTn id="110" fill="hold">
                      <p:stCondLst>
                        <p:cond delay="indefinite"/>
                      </p:stCondLst>
                      <p:childTnLst>
                        <p:par>
                          <p:cTn id="111" fill="hold">
                            <p:stCondLst>
                              <p:cond delay="0"/>
                            </p:stCondLst>
                            <p:childTnLst>
                              <p:par>
                                <p:cTn id="112" presetID="14" presetClass="entr" presetSubtype="10" fill="hold" grpId="0" nodeType="clickEffect">
                                  <p:stCondLst>
                                    <p:cond delay="0"/>
                                  </p:stCondLst>
                                  <p:childTnLst>
                                    <p:set>
                                      <p:cBhvr>
                                        <p:cTn id="113" dur="1" fill="hold">
                                          <p:stCondLst>
                                            <p:cond delay="0"/>
                                          </p:stCondLst>
                                        </p:cTn>
                                        <p:tgtEl>
                                          <p:spTgt spid="47"/>
                                        </p:tgtEl>
                                        <p:attrNameLst>
                                          <p:attrName>style.visibility</p:attrName>
                                        </p:attrNameLst>
                                      </p:cBhvr>
                                      <p:to>
                                        <p:strVal val="visible"/>
                                      </p:to>
                                    </p:set>
                                    <p:animEffect transition="in" filter="randombar(horizontal)">
                                      <p:cBhvr>
                                        <p:cTn id="114" dur="500"/>
                                        <p:tgtEl>
                                          <p:spTgt spid="47"/>
                                        </p:tgtEl>
                                      </p:cBhvr>
                                    </p:animEffect>
                                  </p:childTnLst>
                                </p:cTn>
                              </p:par>
                              <p:par>
                                <p:cTn id="115" presetID="14" presetClass="entr" presetSubtype="10" fill="hold" grpId="0" nodeType="withEffect">
                                  <p:stCondLst>
                                    <p:cond delay="0"/>
                                  </p:stCondLst>
                                  <p:childTnLst>
                                    <p:set>
                                      <p:cBhvr>
                                        <p:cTn id="116" dur="1" fill="hold">
                                          <p:stCondLst>
                                            <p:cond delay="0"/>
                                          </p:stCondLst>
                                        </p:cTn>
                                        <p:tgtEl>
                                          <p:spTgt spid="61"/>
                                        </p:tgtEl>
                                        <p:attrNameLst>
                                          <p:attrName>style.visibility</p:attrName>
                                        </p:attrNameLst>
                                      </p:cBhvr>
                                      <p:to>
                                        <p:strVal val="visible"/>
                                      </p:to>
                                    </p:set>
                                    <p:animEffect transition="in" filter="randombar(horizontal)">
                                      <p:cBhvr>
                                        <p:cTn id="117" dur="500"/>
                                        <p:tgtEl>
                                          <p:spTgt spid="61"/>
                                        </p:tgtEl>
                                      </p:cBhvr>
                                    </p:animEffect>
                                  </p:childTnLst>
                                </p:cTn>
                              </p:par>
                              <p:par>
                                <p:cTn id="118" presetID="1" presetClass="exit" presetSubtype="0" fill="hold" grpId="1" nodeType="withEffect">
                                  <p:stCondLst>
                                    <p:cond delay="0"/>
                                  </p:stCondLst>
                                  <p:childTnLst>
                                    <p:set>
                                      <p:cBhvr>
                                        <p:cTn id="119" dur="1" fill="hold">
                                          <p:stCondLst>
                                            <p:cond delay="0"/>
                                          </p:stCondLst>
                                        </p:cTn>
                                        <p:tgtEl>
                                          <p:spTgt spid="49"/>
                                        </p:tgtEl>
                                        <p:attrNameLst>
                                          <p:attrName>style.visibility</p:attrName>
                                        </p:attrNameLst>
                                      </p:cBhvr>
                                      <p:to>
                                        <p:strVal val="hidden"/>
                                      </p:to>
                                    </p:set>
                                  </p:childTnLst>
                                </p:cTn>
                              </p:par>
                              <p:par>
                                <p:cTn id="120" presetID="1" presetClass="exit" presetSubtype="0" fill="hold" grpId="1" nodeType="withEffect">
                                  <p:stCondLst>
                                    <p:cond delay="0"/>
                                  </p:stCondLst>
                                  <p:childTnLst>
                                    <p:set>
                                      <p:cBhvr>
                                        <p:cTn id="121" dur="1" fill="hold">
                                          <p:stCondLst>
                                            <p:cond delay="0"/>
                                          </p:stCondLst>
                                        </p:cTn>
                                        <p:tgtEl>
                                          <p:spTgt spid="60"/>
                                        </p:tgtEl>
                                        <p:attrNameLst>
                                          <p:attrName>style.visibility</p:attrName>
                                        </p:attrNameLst>
                                      </p:cBhvr>
                                      <p:to>
                                        <p:strVal val="hidden"/>
                                      </p:to>
                                    </p:set>
                                  </p:childTnLst>
                                </p:cTn>
                              </p:par>
                              <p:par>
                                <p:cTn id="122" presetID="1" presetClass="exit" presetSubtype="0" fill="hold" grpId="1" nodeType="withEffect">
                                  <p:stCondLst>
                                    <p:cond delay="0"/>
                                  </p:stCondLst>
                                  <p:childTnLst>
                                    <p:set>
                                      <p:cBhvr>
                                        <p:cTn id="123" dur="1" fill="hold">
                                          <p:stCondLst>
                                            <p:cond delay="0"/>
                                          </p:stCondLst>
                                        </p:cTn>
                                        <p:tgtEl>
                                          <p:spTgt spid="44"/>
                                        </p:tgtEl>
                                        <p:attrNameLst>
                                          <p:attrName>style.visibility</p:attrName>
                                        </p:attrNameLst>
                                      </p:cBhvr>
                                      <p:to>
                                        <p:strVal val="hidden"/>
                                      </p:to>
                                    </p:set>
                                  </p:childTnLst>
                                </p:cTn>
                              </p:par>
                              <p:par>
                                <p:cTn id="124" presetID="1" presetClass="exit" presetSubtype="0" fill="hold" grpId="1" nodeType="withEffect">
                                  <p:stCondLst>
                                    <p:cond delay="0"/>
                                  </p:stCondLst>
                                  <p:childTnLst>
                                    <p:set>
                                      <p:cBhvr>
                                        <p:cTn id="125" dur="1" fill="hold">
                                          <p:stCondLst>
                                            <p:cond delay="0"/>
                                          </p:stCondLst>
                                        </p:cTn>
                                        <p:tgtEl>
                                          <p:spTgt spid="45"/>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14" presetClass="entr" presetSubtype="10" fill="hold" grpId="0" nodeType="clickEffect">
                                  <p:stCondLst>
                                    <p:cond delay="0"/>
                                  </p:stCondLst>
                                  <p:childTnLst>
                                    <p:set>
                                      <p:cBhvr>
                                        <p:cTn id="129" dur="1" fill="hold">
                                          <p:stCondLst>
                                            <p:cond delay="0"/>
                                          </p:stCondLst>
                                        </p:cTn>
                                        <p:tgtEl>
                                          <p:spTgt spid="53"/>
                                        </p:tgtEl>
                                        <p:attrNameLst>
                                          <p:attrName>style.visibility</p:attrName>
                                        </p:attrNameLst>
                                      </p:cBhvr>
                                      <p:to>
                                        <p:strVal val="visible"/>
                                      </p:to>
                                    </p:set>
                                    <p:animEffect transition="in" filter="randombar(horizontal)">
                                      <p:cBhvr>
                                        <p:cTn id="130" dur="500"/>
                                        <p:tgtEl>
                                          <p:spTgt spid="53"/>
                                        </p:tgtEl>
                                      </p:cBhvr>
                                    </p:animEffect>
                                  </p:childTnLst>
                                </p:cTn>
                              </p:par>
                              <p:par>
                                <p:cTn id="131" presetID="14" presetClass="entr" presetSubtype="1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randombar(horizontal)">
                                      <p:cBhvr>
                                        <p:cTn id="133" dur="500"/>
                                        <p:tgtEl>
                                          <p:spTgt spid="54"/>
                                        </p:tgtEl>
                                      </p:cBhvr>
                                    </p:animEffect>
                                  </p:childTnLst>
                                </p:cTn>
                              </p:par>
                            </p:childTnLst>
                          </p:cTn>
                        </p:par>
                      </p:childTnLst>
                    </p:cTn>
                  </p:par>
                  <p:par>
                    <p:cTn id="134" fill="hold">
                      <p:stCondLst>
                        <p:cond delay="indefinite"/>
                      </p:stCondLst>
                      <p:childTnLst>
                        <p:par>
                          <p:cTn id="135" fill="hold">
                            <p:stCondLst>
                              <p:cond delay="0"/>
                            </p:stCondLst>
                            <p:childTnLst>
                              <p:par>
                                <p:cTn id="136" presetID="14" presetClass="entr" presetSubtype="10" fill="hold" grpId="0" nodeType="clickEffect">
                                  <p:stCondLst>
                                    <p:cond delay="0"/>
                                  </p:stCondLst>
                                  <p:childTnLst>
                                    <p:set>
                                      <p:cBhvr>
                                        <p:cTn id="137" dur="1" fill="hold">
                                          <p:stCondLst>
                                            <p:cond delay="0"/>
                                          </p:stCondLst>
                                        </p:cTn>
                                        <p:tgtEl>
                                          <p:spTgt spid="48"/>
                                        </p:tgtEl>
                                        <p:attrNameLst>
                                          <p:attrName>style.visibility</p:attrName>
                                        </p:attrNameLst>
                                      </p:cBhvr>
                                      <p:to>
                                        <p:strVal val="visible"/>
                                      </p:to>
                                    </p:set>
                                    <p:animEffect transition="in" filter="randombar(horizontal)">
                                      <p:cBhvr>
                                        <p:cTn id="138" dur="500"/>
                                        <p:tgtEl>
                                          <p:spTgt spid="48"/>
                                        </p:tgtEl>
                                      </p:cBhvr>
                                    </p:animEffect>
                                  </p:childTnLst>
                                </p:cTn>
                              </p:par>
                              <p:par>
                                <p:cTn id="139" presetID="14" presetClass="entr" presetSubtype="10" fill="hold" grpId="0" nodeType="withEffect">
                                  <p:stCondLst>
                                    <p:cond delay="0"/>
                                  </p:stCondLst>
                                  <p:childTnLst>
                                    <p:set>
                                      <p:cBhvr>
                                        <p:cTn id="140" dur="1" fill="hold">
                                          <p:stCondLst>
                                            <p:cond delay="0"/>
                                          </p:stCondLst>
                                        </p:cTn>
                                        <p:tgtEl>
                                          <p:spTgt spid="55"/>
                                        </p:tgtEl>
                                        <p:attrNameLst>
                                          <p:attrName>style.visibility</p:attrName>
                                        </p:attrNameLst>
                                      </p:cBhvr>
                                      <p:to>
                                        <p:strVal val="visible"/>
                                      </p:to>
                                    </p:set>
                                    <p:animEffect transition="in" filter="randombar(horizontal)">
                                      <p:cBhvr>
                                        <p:cTn id="141" dur="500"/>
                                        <p:tgtEl>
                                          <p:spTgt spid="55"/>
                                        </p:tgtEl>
                                      </p:cBhvr>
                                    </p:animEffect>
                                  </p:childTnLst>
                                </p:cTn>
                              </p:par>
                            </p:childTnLst>
                          </p:cTn>
                        </p:par>
                      </p:childTnLst>
                    </p:cTn>
                  </p:par>
                  <p:par>
                    <p:cTn id="142" fill="hold">
                      <p:stCondLst>
                        <p:cond delay="indefinite"/>
                      </p:stCondLst>
                      <p:childTnLst>
                        <p:par>
                          <p:cTn id="143" fill="hold">
                            <p:stCondLst>
                              <p:cond delay="0"/>
                            </p:stCondLst>
                            <p:childTnLst>
                              <p:par>
                                <p:cTn id="144" presetID="14" presetClass="entr" presetSubtype="10" fill="hold" grpId="0" nodeType="clickEffect">
                                  <p:stCondLst>
                                    <p:cond delay="0"/>
                                  </p:stCondLst>
                                  <p:childTnLst>
                                    <p:set>
                                      <p:cBhvr>
                                        <p:cTn id="145" dur="1" fill="hold">
                                          <p:stCondLst>
                                            <p:cond delay="0"/>
                                          </p:stCondLst>
                                        </p:cTn>
                                        <p:tgtEl>
                                          <p:spTgt spid="51"/>
                                        </p:tgtEl>
                                        <p:attrNameLst>
                                          <p:attrName>style.visibility</p:attrName>
                                        </p:attrNameLst>
                                      </p:cBhvr>
                                      <p:to>
                                        <p:strVal val="visible"/>
                                      </p:to>
                                    </p:set>
                                    <p:animEffect transition="in" filter="randombar(horizontal)">
                                      <p:cBhvr>
                                        <p:cTn id="146" dur="500"/>
                                        <p:tgtEl>
                                          <p:spTgt spid="51"/>
                                        </p:tgtEl>
                                      </p:cBhvr>
                                    </p:animEffect>
                                  </p:childTnLst>
                                </p:cTn>
                              </p:par>
                              <p:par>
                                <p:cTn id="147" presetID="14" presetClass="entr" presetSubtype="10" fill="hold" grpId="0" nodeType="with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randombar(horizontal)">
                                      <p:cBhvr>
                                        <p:cTn id="149" dur="500"/>
                                        <p:tgtEl>
                                          <p:spTgt spid="52"/>
                                        </p:tgtEl>
                                      </p:cBhvr>
                                    </p:animEffect>
                                  </p:childTnLst>
                                </p:cTn>
                              </p:par>
                              <p:par>
                                <p:cTn id="150" presetID="1" presetClass="exit" presetSubtype="0" fill="hold" grpId="1" nodeType="withEffect">
                                  <p:stCondLst>
                                    <p:cond delay="0"/>
                                  </p:stCondLst>
                                  <p:childTnLst>
                                    <p:set>
                                      <p:cBhvr>
                                        <p:cTn id="151" dur="1" fill="hold">
                                          <p:stCondLst>
                                            <p:cond delay="0"/>
                                          </p:stCondLst>
                                        </p:cTn>
                                        <p:tgtEl>
                                          <p:spTgt spid="47"/>
                                        </p:tgtEl>
                                        <p:attrNameLst>
                                          <p:attrName>style.visibility</p:attrName>
                                        </p:attrNameLst>
                                      </p:cBhvr>
                                      <p:to>
                                        <p:strVal val="hidden"/>
                                      </p:to>
                                    </p:set>
                                  </p:childTnLst>
                                </p:cTn>
                              </p:par>
                              <p:par>
                                <p:cTn id="152" presetID="1" presetClass="exit" presetSubtype="0" fill="hold" grpId="1" nodeType="withEffect">
                                  <p:stCondLst>
                                    <p:cond delay="0"/>
                                  </p:stCondLst>
                                  <p:childTnLst>
                                    <p:set>
                                      <p:cBhvr>
                                        <p:cTn id="153" dur="1" fill="hold">
                                          <p:stCondLst>
                                            <p:cond delay="0"/>
                                          </p:stCondLst>
                                        </p:cTn>
                                        <p:tgtEl>
                                          <p:spTgt spid="54"/>
                                        </p:tgtEl>
                                        <p:attrNameLst>
                                          <p:attrName>style.visibility</p:attrName>
                                        </p:attrNameLst>
                                      </p:cBhvr>
                                      <p:to>
                                        <p:strVal val="hidden"/>
                                      </p:to>
                                    </p:set>
                                  </p:childTnLst>
                                </p:cTn>
                              </p:par>
                              <p:par>
                                <p:cTn id="154" presetID="1" presetClass="exit" presetSubtype="0" fill="hold" grpId="1" nodeType="withEffect">
                                  <p:stCondLst>
                                    <p:cond delay="0"/>
                                  </p:stCondLst>
                                  <p:childTnLst>
                                    <p:set>
                                      <p:cBhvr>
                                        <p:cTn id="155" dur="1" fill="hold">
                                          <p:stCondLst>
                                            <p:cond delay="0"/>
                                          </p:stCondLst>
                                        </p:cTn>
                                        <p:tgtEl>
                                          <p:spTgt spid="55"/>
                                        </p:tgtEl>
                                        <p:attrNameLst>
                                          <p:attrName>style.visibility</p:attrName>
                                        </p:attrNameLst>
                                      </p:cBhvr>
                                      <p:to>
                                        <p:strVal val="hidden"/>
                                      </p:to>
                                    </p:set>
                                  </p:childTnLst>
                                </p:cTn>
                              </p:par>
                              <p:par>
                                <p:cTn id="156" presetID="1" presetClass="exit" presetSubtype="0" fill="hold" grpId="1" nodeType="withEffect">
                                  <p:stCondLst>
                                    <p:cond delay="0"/>
                                  </p:stCondLst>
                                  <p:childTnLst>
                                    <p:set>
                                      <p:cBhvr>
                                        <p:cTn id="157" dur="1" fill="hold">
                                          <p:stCondLst>
                                            <p:cond delay="0"/>
                                          </p:stCondLst>
                                        </p:cTn>
                                        <p:tgtEl>
                                          <p:spTgt spid="61"/>
                                        </p:tgtEl>
                                        <p:attrNameLst>
                                          <p:attrName>style.visibility</p:attrName>
                                        </p:attrNameLst>
                                      </p:cBhvr>
                                      <p:to>
                                        <p:strVal val="hidden"/>
                                      </p:to>
                                    </p:set>
                                  </p:childTnLst>
                                </p:cTn>
                              </p:par>
                              <p:par>
                                <p:cTn id="158" presetID="14" presetClass="entr" presetSubtype="10" fill="hold" grpId="0" nodeType="withEffect">
                                  <p:stCondLst>
                                    <p:cond delay="0"/>
                                  </p:stCondLst>
                                  <p:childTnLst>
                                    <p:set>
                                      <p:cBhvr>
                                        <p:cTn id="159" dur="1" fill="hold">
                                          <p:stCondLst>
                                            <p:cond delay="0"/>
                                          </p:stCondLst>
                                        </p:cTn>
                                        <p:tgtEl>
                                          <p:spTgt spid="58"/>
                                        </p:tgtEl>
                                        <p:attrNameLst>
                                          <p:attrName>style.visibility</p:attrName>
                                        </p:attrNameLst>
                                      </p:cBhvr>
                                      <p:to>
                                        <p:strVal val="visible"/>
                                      </p:to>
                                    </p:set>
                                    <p:animEffect transition="in" filter="randombar(horizontal)">
                                      <p:cBhvr>
                                        <p:cTn id="160"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animBg="1"/>
      <p:bldP spid="25" grpId="1" animBg="1"/>
      <p:bldP spid="26" grpId="0" animBg="1"/>
      <p:bldP spid="26" grpId="1" animBg="1"/>
      <p:bldP spid="27" grpId="0" animBg="1"/>
      <p:bldP spid="27" grpId="1" animBg="1"/>
      <p:bldP spid="28" grpId="0"/>
      <p:bldP spid="29" grpId="0" animBg="1"/>
      <p:bldP spid="29" grpId="1" animBg="1"/>
      <p:bldP spid="30" grpId="0" animBg="1"/>
      <p:bldP spid="30" grpId="1" animBg="1"/>
      <p:bldP spid="31" grpId="0"/>
      <p:bldP spid="32" grpId="0" animBg="1"/>
      <p:bldP spid="32" grpId="1" animBg="1"/>
      <p:bldP spid="33" grpId="0" animBg="1"/>
      <p:bldP spid="33" grpId="1" animBg="1"/>
      <p:bldP spid="34" grpId="0"/>
      <p:bldP spid="35" grpId="0" animBg="1"/>
      <p:bldP spid="35" grpId="1" animBg="1"/>
      <p:bldP spid="41" grpId="0"/>
      <p:bldP spid="42" grpId="0" animBg="1"/>
      <p:bldP spid="42" grpId="1" animBg="1"/>
      <p:bldP spid="43" grpId="0"/>
      <p:bldP spid="44" grpId="0" animBg="1"/>
      <p:bldP spid="44" grpId="1" animBg="1"/>
      <p:bldP spid="45" grpId="0" animBg="1"/>
      <p:bldP spid="45" grpId="1" animBg="1"/>
      <p:bldP spid="46" grpId="0"/>
      <p:bldP spid="47" grpId="0" animBg="1"/>
      <p:bldP spid="47" grpId="1" animBg="1"/>
      <p:bldP spid="48" grpId="0"/>
      <p:bldP spid="49" grpId="0" animBg="1"/>
      <p:bldP spid="49" grpId="1" animBg="1"/>
      <p:bldP spid="51" grpId="0"/>
      <p:bldP spid="52" grpId="0"/>
      <p:bldP spid="53" grpId="0"/>
      <p:bldP spid="54" grpId="0" animBg="1"/>
      <p:bldP spid="54" grpId="1" animBg="1"/>
      <p:bldP spid="55" grpId="0" animBg="1"/>
      <p:bldP spid="55" grpId="1" animBg="1"/>
      <p:bldP spid="58" grpId="0"/>
      <p:bldP spid="59" grpId="0" animBg="1"/>
      <p:bldP spid="59" grpId="1" animBg="1"/>
      <p:bldP spid="60" grpId="0" animBg="1"/>
      <p:bldP spid="60" grpId="1" animBg="1"/>
      <p:bldP spid="61" grpId="0" animBg="1"/>
      <p:bldP spid="61"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79846" y="953198"/>
            <a:ext cx="8664154" cy="1649682"/>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8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a:t>
            </a:r>
          </a:p>
          <a:p>
            <a:pPr marL="914400" lvl="1" indent="-457200">
              <a:lnSpc>
                <a:spcPct val="120000"/>
              </a:lnSpc>
              <a:spcAft>
                <a:spcPts val="600"/>
              </a:spcAft>
              <a:buFont typeface="Wingdings" panose="05000000000000000000" pitchFamily="2" charset="2"/>
              <a:buChar char="p"/>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（符号ビットも含め）そのまま足す</a:t>
            </a:r>
          </a:p>
          <a:p>
            <a:pPr marL="914400" lvl="1" indent="-457200">
              <a:lnSpc>
                <a:spcPct val="120000"/>
              </a:lnSpc>
              <a:spcAft>
                <a:spcPts val="600"/>
              </a:spcAft>
              <a:buFont typeface="Wingdings" panose="05000000000000000000" pitchFamily="2" charset="2"/>
              <a:buChar char="p"/>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符号ビットで発生した桁上げは無視</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２の補数の加算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15</a:t>
            </a:fld>
            <a:endParaRPr kumimoji="1" lang="ja-JP" altLang="en-US"/>
          </a:p>
        </p:txBody>
      </p:sp>
      <p:sp>
        <p:nvSpPr>
          <p:cNvPr id="62" name="テキスト ボックス 61"/>
          <p:cNvSpPr txBox="1"/>
          <p:nvPr/>
        </p:nvSpPr>
        <p:spPr>
          <a:xfrm>
            <a:off x="5723534" y="3927990"/>
            <a:ext cx="1382110" cy="461665"/>
          </a:xfrm>
          <a:prstGeom prst="rect">
            <a:avLst/>
          </a:prstGeom>
          <a:noFill/>
        </p:spPr>
        <p:txBody>
          <a:bodyPr wrap="none" rtlCol="0">
            <a:spAutoFit/>
          </a:bodyPr>
          <a:lstStyle/>
          <a:p>
            <a:r>
              <a:rPr kumimoji="1" lang="en-US" altLang="ja-JP" sz="2400" dirty="0" smtClean="0">
                <a:solidFill>
                  <a:srgbClr val="006600"/>
                </a:solidFill>
              </a:rPr>
              <a:t>1 0 1 1 1</a:t>
            </a:r>
            <a:endParaRPr kumimoji="1" lang="ja-JP" altLang="en-US" sz="2400" dirty="0">
              <a:solidFill>
                <a:srgbClr val="006600"/>
              </a:solidFill>
            </a:endParaRPr>
          </a:p>
        </p:txBody>
      </p:sp>
      <p:sp>
        <p:nvSpPr>
          <p:cNvPr id="63" name="テキスト ボックス 62"/>
          <p:cNvSpPr txBox="1"/>
          <p:nvPr/>
        </p:nvSpPr>
        <p:spPr>
          <a:xfrm>
            <a:off x="5723534" y="4347840"/>
            <a:ext cx="1382110" cy="461665"/>
          </a:xfrm>
          <a:prstGeom prst="rect">
            <a:avLst/>
          </a:prstGeom>
          <a:noFill/>
        </p:spPr>
        <p:txBody>
          <a:bodyPr wrap="none" rtlCol="0">
            <a:spAutoFit/>
          </a:bodyPr>
          <a:lstStyle/>
          <a:p>
            <a:r>
              <a:rPr kumimoji="1" lang="en-US" altLang="ja-JP" sz="2400" dirty="0" smtClean="0">
                <a:solidFill>
                  <a:srgbClr val="006600"/>
                </a:solidFill>
              </a:rPr>
              <a:t>1 1 0 1 0</a:t>
            </a:r>
            <a:endParaRPr kumimoji="1" lang="ja-JP" altLang="en-US" sz="2400" dirty="0">
              <a:solidFill>
                <a:srgbClr val="006600"/>
              </a:solidFill>
            </a:endParaRPr>
          </a:p>
        </p:txBody>
      </p:sp>
      <p:sp>
        <p:nvSpPr>
          <p:cNvPr id="64" name="テキスト ボックス 63"/>
          <p:cNvSpPr txBox="1"/>
          <p:nvPr/>
        </p:nvSpPr>
        <p:spPr>
          <a:xfrm>
            <a:off x="5244355" y="4347840"/>
            <a:ext cx="492443" cy="461665"/>
          </a:xfrm>
          <a:prstGeom prst="rect">
            <a:avLst/>
          </a:prstGeom>
          <a:noFill/>
        </p:spPr>
        <p:txBody>
          <a:bodyPr wrap="none" rtlCol="0">
            <a:spAutoFit/>
          </a:bodyPr>
          <a:lstStyle/>
          <a:p>
            <a:r>
              <a:rPr kumimoji="1" lang="ja-JP" altLang="en-US" sz="2400" dirty="0" smtClean="0"/>
              <a:t>＋</a:t>
            </a:r>
            <a:endParaRPr kumimoji="1" lang="ja-JP" altLang="en-US" sz="2400" dirty="0"/>
          </a:p>
        </p:txBody>
      </p:sp>
      <p:cxnSp>
        <p:nvCxnSpPr>
          <p:cNvPr id="65" name="直線コネクタ 64"/>
          <p:cNvCxnSpPr/>
          <p:nvPr/>
        </p:nvCxnSpPr>
        <p:spPr>
          <a:xfrm>
            <a:off x="5288303" y="4783529"/>
            <a:ext cx="18173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6642126" y="4774578"/>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67" name="角丸四角形 66"/>
          <p:cNvSpPr/>
          <p:nvPr/>
        </p:nvSpPr>
        <p:spPr>
          <a:xfrm>
            <a:off x="6687391" y="3917712"/>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68" name="テキスト ボックス 67"/>
          <p:cNvSpPr txBox="1"/>
          <p:nvPr/>
        </p:nvSpPr>
        <p:spPr>
          <a:xfrm>
            <a:off x="6178134" y="352879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69" name="角丸四角形吹き出し 68"/>
          <p:cNvSpPr/>
          <p:nvPr/>
        </p:nvSpPr>
        <p:spPr>
          <a:xfrm>
            <a:off x="5370836" y="3055362"/>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桁上げ</a:t>
            </a:r>
            <a:endParaRPr kumimoji="1" lang="ja-JP" altLang="en-US" dirty="0">
              <a:solidFill>
                <a:schemeClr val="tx1"/>
              </a:solidFill>
            </a:endParaRPr>
          </a:p>
        </p:txBody>
      </p:sp>
      <p:sp>
        <p:nvSpPr>
          <p:cNvPr id="70" name="角丸四角形吹き出し 69"/>
          <p:cNvSpPr/>
          <p:nvPr/>
        </p:nvSpPr>
        <p:spPr>
          <a:xfrm>
            <a:off x="5894024" y="5320332"/>
            <a:ext cx="1039354" cy="443884"/>
          </a:xfrm>
          <a:prstGeom prst="wedgeRoundRectCallout">
            <a:avLst>
              <a:gd name="adj1" fmla="val 25704"/>
              <a:gd name="adj2" fmla="val -881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2–2 = 0</a:t>
            </a:r>
            <a:endParaRPr kumimoji="1" lang="ja-JP" altLang="en-US" dirty="0">
              <a:solidFill>
                <a:schemeClr val="tx1"/>
              </a:solidFill>
            </a:endParaRPr>
          </a:p>
        </p:txBody>
      </p:sp>
      <p:sp>
        <p:nvSpPr>
          <p:cNvPr id="71" name="テキスト ボックス 70"/>
          <p:cNvSpPr txBox="1"/>
          <p:nvPr/>
        </p:nvSpPr>
        <p:spPr>
          <a:xfrm>
            <a:off x="6408412" y="4774578"/>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72" name="角丸四角形 71"/>
          <p:cNvSpPr/>
          <p:nvPr/>
        </p:nvSpPr>
        <p:spPr>
          <a:xfrm>
            <a:off x="6228184" y="3525222"/>
            <a:ext cx="240425" cy="129131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6183335" y="4774578"/>
            <a:ext cx="356188" cy="461665"/>
          </a:xfrm>
          <a:prstGeom prst="rect">
            <a:avLst/>
          </a:prstGeom>
          <a:noFill/>
        </p:spPr>
        <p:txBody>
          <a:bodyPr wrap="none" rtlCol="0">
            <a:spAutoFit/>
          </a:bodyPr>
          <a:lstStyle/>
          <a:p>
            <a:r>
              <a:rPr lang="en-US" altLang="ja-JP" sz="2400" dirty="0">
                <a:solidFill>
                  <a:srgbClr val="006600"/>
                </a:solidFill>
              </a:rPr>
              <a:t>0</a:t>
            </a:r>
            <a:endParaRPr kumimoji="1" lang="ja-JP" altLang="en-US" sz="2400" dirty="0">
              <a:solidFill>
                <a:srgbClr val="006600"/>
              </a:solidFill>
            </a:endParaRPr>
          </a:p>
        </p:txBody>
      </p:sp>
      <p:sp>
        <p:nvSpPr>
          <p:cNvPr id="74" name="角丸四角形 73"/>
          <p:cNvSpPr/>
          <p:nvPr/>
        </p:nvSpPr>
        <p:spPr>
          <a:xfrm>
            <a:off x="6462314" y="3917712"/>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5" name="テキスト ボックス 74"/>
          <p:cNvSpPr txBox="1"/>
          <p:nvPr/>
        </p:nvSpPr>
        <p:spPr>
          <a:xfrm>
            <a:off x="4982649" y="5814851"/>
            <a:ext cx="3693640" cy="338554"/>
          </a:xfrm>
          <a:prstGeom prst="rect">
            <a:avLst/>
          </a:prstGeom>
          <a:noFill/>
        </p:spPr>
        <p:txBody>
          <a:bodyPr wrap="none" rtlCol="0">
            <a:spAutoFit/>
          </a:bodyPr>
          <a:lstStyle/>
          <a:p>
            <a:r>
              <a:rPr kumimoji="1" lang="en-US" altLang="ja-JP" sz="1600" dirty="0" smtClean="0">
                <a:latin typeface="+mn-ea"/>
              </a:rPr>
              <a:t>[ </a:t>
            </a:r>
            <a:r>
              <a:rPr kumimoji="1" lang="ja-JP" altLang="en-US" sz="1600" dirty="0" smtClean="0">
                <a:latin typeface="+mn-ea"/>
              </a:rPr>
              <a:t>負の数どうしの加算（</a:t>
            </a:r>
            <a:r>
              <a:rPr kumimoji="1" lang="en-US" altLang="ja-JP" sz="1600" dirty="0" smtClean="0">
                <a:latin typeface="+mn-ea"/>
              </a:rPr>
              <a:t>-9</a:t>
            </a:r>
            <a:r>
              <a:rPr kumimoji="1" lang="ja-JP" altLang="en-US" sz="1600" dirty="0" smtClean="0">
                <a:latin typeface="+mn-ea"/>
              </a:rPr>
              <a:t>＋</a:t>
            </a:r>
            <a:r>
              <a:rPr lang="en-US" altLang="ja-JP" sz="1600" dirty="0" smtClean="0">
                <a:latin typeface="+mn-ea"/>
              </a:rPr>
              <a:t>(</a:t>
            </a:r>
            <a:r>
              <a:rPr kumimoji="1" lang="en-US" altLang="ja-JP" sz="1600" dirty="0" smtClean="0">
                <a:latin typeface="+mn-ea"/>
              </a:rPr>
              <a:t>-6)</a:t>
            </a:r>
            <a:r>
              <a:rPr kumimoji="1" lang="ja-JP" altLang="en-US" sz="1600" dirty="0" smtClean="0">
                <a:latin typeface="+mn-ea"/>
              </a:rPr>
              <a:t>） </a:t>
            </a:r>
            <a:r>
              <a:rPr kumimoji="1" lang="en-US" altLang="ja-JP" sz="1600" dirty="0" smtClean="0">
                <a:latin typeface="+mn-ea"/>
              </a:rPr>
              <a:t>]</a:t>
            </a:r>
            <a:endParaRPr kumimoji="1" lang="ja-JP" altLang="en-US" sz="1600" dirty="0">
              <a:latin typeface="+mn-ea"/>
            </a:endParaRPr>
          </a:p>
        </p:txBody>
      </p:sp>
      <p:sp>
        <p:nvSpPr>
          <p:cNvPr id="76" name="テキスト ボックス 75"/>
          <p:cNvSpPr txBox="1"/>
          <p:nvPr/>
        </p:nvSpPr>
        <p:spPr>
          <a:xfrm>
            <a:off x="5949205" y="4774578"/>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77" name="テキスト ボックス 76"/>
          <p:cNvSpPr txBox="1"/>
          <p:nvPr/>
        </p:nvSpPr>
        <p:spPr>
          <a:xfrm>
            <a:off x="5727915" y="4774578"/>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8" name="テキスト ボックス 77"/>
          <p:cNvSpPr txBox="1"/>
          <p:nvPr/>
        </p:nvSpPr>
        <p:spPr>
          <a:xfrm>
            <a:off x="5945156" y="352879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9" name="角丸四角形吹き出し 78"/>
          <p:cNvSpPr/>
          <p:nvPr/>
        </p:nvSpPr>
        <p:spPr>
          <a:xfrm>
            <a:off x="5084868" y="3056382"/>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桁上げ</a:t>
            </a:r>
            <a:endParaRPr kumimoji="1" lang="ja-JP" altLang="en-US" dirty="0">
              <a:solidFill>
                <a:schemeClr val="tx1"/>
              </a:solidFill>
            </a:endParaRPr>
          </a:p>
        </p:txBody>
      </p:sp>
      <p:sp>
        <p:nvSpPr>
          <p:cNvPr id="80" name="角丸四角形吹き出し 79"/>
          <p:cNvSpPr/>
          <p:nvPr/>
        </p:nvSpPr>
        <p:spPr>
          <a:xfrm>
            <a:off x="5649099" y="5321671"/>
            <a:ext cx="1039354" cy="443884"/>
          </a:xfrm>
          <a:prstGeom prst="wedgeRoundRectCallout">
            <a:avLst>
              <a:gd name="adj1" fmla="val 25704"/>
              <a:gd name="adj2" fmla="val -881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3–2 = 1</a:t>
            </a:r>
            <a:endParaRPr kumimoji="1" lang="ja-JP" altLang="en-US" dirty="0">
              <a:solidFill>
                <a:schemeClr val="tx1"/>
              </a:solidFill>
            </a:endParaRPr>
          </a:p>
        </p:txBody>
      </p:sp>
      <p:sp>
        <p:nvSpPr>
          <p:cNvPr id="81" name="テキスト ボックス 80"/>
          <p:cNvSpPr txBox="1"/>
          <p:nvPr/>
        </p:nvSpPr>
        <p:spPr>
          <a:xfrm>
            <a:off x="7158197" y="3920217"/>
            <a:ext cx="928459" cy="461665"/>
          </a:xfrm>
          <a:prstGeom prst="rect">
            <a:avLst/>
          </a:prstGeom>
          <a:noFill/>
        </p:spPr>
        <p:txBody>
          <a:bodyPr wrap="none" rtlCol="0">
            <a:spAutoFit/>
          </a:bodyPr>
          <a:lstStyle/>
          <a:p>
            <a:r>
              <a:rPr kumimoji="1" lang="en-US" altLang="ja-JP" sz="2400" dirty="0" smtClean="0"/>
              <a:t>(= -9)</a:t>
            </a:r>
            <a:endParaRPr kumimoji="1" lang="ja-JP" altLang="en-US" sz="2400" dirty="0"/>
          </a:p>
        </p:txBody>
      </p:sp>
      <p:sp>
        <p:nvSpPr>
          <p:cNvPr id="82" name="テキスト ボックス 81"/>
          <p:cNvSpPr txBox="1"/>
          <p:nvPr/>
        </p:nvSpPr>
        <p:spPr>
          <a:xfrm>
            <a:off x="7158197" y="4340067"/>
            <a:ext cx="928459" cy="461665"/>
          </a:xfrm>
          <a:prstGeom prst="rect">
            <a:avLst/>
          </a:prstGeom>
          <a:noFill/>
        </p:spPr>
        <p:txBody>
          <a:bodyPr wrap="none" rtlCol="0">
            <a:spAutoFit/>
          </a:bodyPr>
          <a:lstStyle/>
          <a:p>
            <a:r>
              <a:rPr lang="en-US" altLang="ja-JP" sz="2400" dirty="0" smtClean="0"/>
              <a:t>(= -6)</a:t>
            </a:r>
            <a:endParaRPr kumimoji="1" lang="ja-JP" altLang="en-US" sz="2400" dirty="0"/>
          </a:p>
        </p:txBody>
      </p:sp>
      <p:sp>
        <p:nvSpPr>
          <p:cNvPr id="83" name="テキスト ボックス 82"/>
          <p:cNvSpPr txBox="1"/>
          <p:nvPr/>
        </p:nvSpPr>
        <p:spPr>
          <a:xfrm>
            <a:off x="7162578" y="4766805"/>
            <a:ext cx="1099981" cy="461665"/>
          </a:xfrm>
          <a:prstGeom prst="rect">
            <a:avLst/>
          </a:prstGeom>
          <a:noFill/>
        </p:spPr>
        <p:txBody>
          <a:bodyPr wrap="none" rtlCol="0">
            <a:spAutoFit/>
          </a:bodyPr>
          <a:lstStyle/>
          <a:p>
            <a:r>
              <a:rPr lang="en-US" altLang="ja-JP" sz="2400" dirty="0" smtClean="0"/>
              <a:t>(= -15)</a:t>
            </a:r>
            <a:endParaRPr kumimoji="1" lang="ja-JP" altLang="en-US" sz="2400" dirty="0"/>
          </a:p>
        </p:txBody>
      </p:sp>
      <p:sp>
        <p:nvSpPr>
          <p:cNvPr id="84" name="角丸四角形吹き出し 83"/>
          <p:cNvSpPr/>
          <p:nvPr/>
        </p:nvSpPr>
        <p:spPr>
          <a:xfrm>
            <a:off x="7167060" y="3750482"/>
            <a:ext cx="1012054"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a:t>
            </a:r>
            <a:r>
              <a:rPr kumimoji="1" lang="en-US" altLang="ja-JP" dirty="0" smtClean="0">
                <a:solidFill>
                  <a:schemeClr val="tx1"/>
                </a:solidFill>
              </a:rPr>
              <a:t>+0 = 1</a:t>
            </a:r>
            <a:endParaRPr kumimoji="1" lang="ja-JP" altLang="en-US" dirty="0">
              <a:solidFill>
                <a:schemeClr val="tx1"/>
              </a:solidFill>
            </a:endParaRPr>
          </a:p>
        </p:txBody>
      </p:sp>
      <p:sp>
        <p:nvSpPr>
          <p:cNvPr id="85" name="角丸四角形吹き出し 84"/>
          <p:cNvSpPr/>
          <p:nvPr/>
        </p:nvSpPr>
        <p:spPr>
          <a:xfrm>
            <a:off x="6951739" y="3392244"/>
            <a:ext cx="120053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a:t>
            </a:r>
            <a:r>
              <a:rPr kumimoji="1" lang="en-US" altLang="ja-JP" dirty="0" smtClean="0">
                <a:solidFill>
                  <a:schemeClr val="tx1"/>
                </a:solidFill>
              </a:rPr>
              <a:t>+1 = 2</a:t>
            </a:r>
            <a:endParaRPr kumimoji="1" lang="ja-JP" altLang="en-US" dirty="0">
              <a:solidFill>
                <a:schemeClr val="tx1"/>
              </a:solidFill>
            </a:endParaRPr>
          </a:p>
        </p:txBody>
      </p:sp>
      <p:sp>
        <p:nvSpPr>
          <p:cNvPr id="86" name="角丸四角形吹き出し 85"/>
          <p:cNvSpPr/>
          <p:nvPr/>
        </p:nvSpPr>
        <p:spPr>
          <a:xfrm>
            <a:off x="6780309" y="3062564"/>
            <a:ext cx="137196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1+1+1</a:t>
            </a:r>
            <a:r>
              <a:rPr kumimoji="1" lang="en-US" altLang="ja-JP" dirty="0" smtClean="0">
                <a:solidFill>
                  <a:schemeClr val="tx1"/>
                </a:solidFill>
              </a:rPr>
              <a:t> = 3</a:t>
            </a:r>
            <a:endParaRPr kumimoji="1" lang="ja-JP" altLang="en-US" dirty="0">
              <a:solidFill>
                <a:schemeClr val="tx1"/>
              </a:solidFill>
            </a:endParaRPr>
          </a:p>
        </p:txBody>
      </p:sp>
      <p:sp>
        <p:nvSpPr>
          <p:cNvPr id="87" name="テキスト ボックス 86"/>
          <p:cNvSpPr txBox="1"/>
          <p:nvPr/>
        </p:nvSpPr>
        <p:spPr>
          <a:xfrm>
            <a:off x="1656310" y="3939281"/>
            <a:ext cx="1382110" cy="461665"/>
          </a:xfrm>
          <a:prstGeom prst="rect">
            <a:avLst/>
          </a:prstGeom>
          <a:noFill/>
        </p:spPr>
        <p:txBody>
          <a:bodyPr wrap="none" rtlCol="0">
            <a:spAutoFit/>
          </a:bodyPr>
          <a:lstStyle/>
          <a:p>
            <a:r>
              <a:rPr kumimoji="1" lang="en-US" altLang="ja-JP" sz="2400" dirty="0" smtClean="0">
                <a:solidFill>
                  <a:srgbClr val="006600"/>
                </a:solidFill>
              </a:rPr>
              <a:t>1 0 1 1 1</a:t>
            </a:r>
            <a:endParaRPr kumimoji="1" lang="ja-JP" altLang="en-US" sz="2400" dirty="0">
              <a:solidFill>
                <a:srgbClr val="006600"/>
              </a:solidFill>
            </a:endParaRPr>
          </a:p>
        </p:txBody>
      </p:sp>
      <p:sp>
        <p:nvSpPr>
          <p:cNvPr id="88" name="テキスト ボックス 87"/>
          <p:cNvSpPr txBox="1"/>
          <p:nvPr/>
        </p:nvSpPr>
        <p:spPr>
          <a:xfrm>
            <a:off x="1656310" y="4359131"/>
            <a:ext cx="1382110" cy="461665"/>
          </a:xfrm>
          <a:prstGeom prst="rect">
            <a:avLst/>
          </a:prstGeom>
          <a:noFill/>
        </p:spPr>
        <p:txBody>
          <a:bodyPr wrap="none" rtlCol="0">
            <a:spAutoFit/>
          </a:bodyPr>
          <a:lstStyle/>
          <a:p>
            <a:r>
              <a:rPr kumimoji="1" lang="en-US" altLang="ja-JP" sz="2400" dirty="0" smtClean="0">
                <a:solidFill>
                  <a:srgbClr val="006600"/>
                </a:solidFill>
              </a:rPr>
              <a:t>0 0 0 1 0</a:t>
            </a:r>
            <a:endParaRPr kumimoji="1" lang="ja-JP" altLang="en-US" sz="2400" dirty="0">
              <a:solidFill>
                <a:srgbClr val="006600"/>
              </a:solidFill>
            </a:endParaRPr>
          </a:p>
        </p:txBody>
      </p:sp>
      <p:sp>
        <p:nvSpPr>
          <p:cNvPr id="89" name="テキスト ボックス 88"/>
          <p:cNvSpPr txBox="1"/>
          <p:nvPr/>
        </p:nvSpPr>
        <p:spPr>
          <a:xfrm>
            <a:off x="1177131" y="4359131"/>
            <a:ext cx="492443" cy="461665"/>
          </a:xfrm>
          <a:prstGeom prst="rect">
            <a:avLst/>
          </a:prstGeom>
          <a:noFill/>
        </p:spPr>
        <p:txBody>
          <a:bodyPr wrap="none" rtlCol="0">
            <a:spAutoFit/>
          </a:bodyPr>
          <a:lstStyle/>
          <a:p>
            <a:r>
              <a:rPr kumimoji="1" lang="ja-JP" altLang="en-US" sz="2400" dirty="0" smtClean="0"/>
              <a:t>＋</a:t>
            </a:r>
            <a:endParaRPr kumimoji="1" lang="ja-JP" altLang="en-US" sz="2400" dirty="0"/>
          </a:p>
        </p:txBody>
      </p:sp>
      <p:cxnSp>
        <p:nvCxnSpPr>
          <p:cNvPr id="90" name="直線コネクタ 89"/>
          <p:cNvCxnSpPr/>
          <p:nvPr/>
        </p:nvCxnSpPr>
        <p:spPr>
          <a:xfrm>
            <a:off x="1221079" y="4794820"/>
            <a:ext cx="18173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2573882" y="4785869"/>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92" name="角丸四角形 91"/>
          <p:cNvSpPr/>
          <p:nvPr/>
        </p:nvSpPr>
        <p:spPr>
          <a:xfrm>
            <a:off x="2618731" y="3929003"/>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3" name="テキスト ボックス 92"/>
          <p:cNvSpPr txBox="1"/>
          <p:nvPr/>
        </p:nvSpPr>
        <p:spPr>
          <a:xfrm>
            <a:off x="2114675" y="3540081"/>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94" name="角丸四角形吹き出し 93"/>
          <p:cNvSpPr/>
          <p:nvPr/>
        </p:nvSpPr>
        <p:spPr>
          <a:xfrm>
            <a:off x="1303612" y="3066653"/>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桁上げ</a:t>
            </a:r>
            <a:endParaRPr kumimoji="1" lang="ja-JP" altLang="en-US" dirty="0">
              <a:solidFill>
                <a:schemeClr val="tx1"/>
              </a:solidFill>
            </a:endParaRPr>
          </a:p>
        </p:txBody>
      </p:sp>
      <p:sp>
        <p:nvSpPr>
          <p:cNvPr id="95" name="角丸四角形吹き出し 94"/>
          <p:cNvSpPr/>
          <p:nvPr/>
        </p:nvSpPr>
        <p:spPr>
          <a:xfrm>
            <a:off x="1826800" y="5331623"/>
            <a:ext cx="1039354" cy="443884"/>
          </a:xfrm>
          <a:prstGeom prst="wedgeRoundRectCallout">
            <a:avLst>
              <a:gd name="adj1" fmla="val 25704"/>
              <a:gd name="adj2" fmla="val -881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2–2 = 0</a:t>
            </a:r>
            <a:endParaRPr kumimoji="1" lang="ja-JP" altLang="en-US" dirty="0">
              <a:solidFill>
                <a:schemeClr val="tx1"/>
              </a:solidFill>
            </a:endParaRPr>
          </a:p>
        </p:txBody>
      </p:sp>
      <p:sp>
        <p:nvSpPr>
          <p:cNvPr id="96" name="テキスト ボックス 95"/>
          <p:cNvSpPr txBox="1"/>
          <p:nvPr/>
        </p:nvSpPr>
        <p:spPr>
          <a:xfrm>
            <a:off x="2339752" y="4785869"/>
            <a:ext cx="356188" cy="461665"/>
          </a:xfrm>
          <a:prstGeom prst="rect">
            <a:avLst/>
          </a:prstGeom>
          <a:noFill/>
        </p:spPr>
        <p:txBody>
          <a:bodyPr wrap="none" rtlCol="0">
            <a:spAutoFit/>
          </a:bodyPr>
          <a:lstStyle/>
          <a:p>
            <a:r>
              <a:rPr lang="en-US" altLang="ja-JP" sz="2400" dirty="0">
                <a:solidFill>
                  <a:srgbClr val="006600"/>
                </a:solidFill>
              </a:rPr>
              <a:t>0</a:t>
            </a:r>
            <a:endParaRPr kumimoji="1" lang="ja-JP" altLang="en-US" sz="2400" dirty="0">
              <a:solidFill>
                <a:srgbClr val="006600"/>
              </a:solidFill>
            </a:endParaRPr>
          </a:p>
        </p:txBody>
      </p:sp>
      <p:sp>
        <p:nvSpPr>
          <p:cNvPr id="97" name="角丸四角形 96"/>
          <p:cNvSpPr/>
          <p:nvPr/>
        </p:nvSpPr>
        <p:spPr>
          <a:xfrm>
            <a:off x="2159524" y="3536513"/>
            <a:ext cx="240425" cy="129131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p:cNvSpPr txBox="1"/>
          <p:nvPr/>
        </p:nvSpPr>
        <p:spPr>
          <a:xfrm>
            <a:off x="2109474" y="4785869"/>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99" name="角丸四角形 98"/>
          <p:cNvSpPr/>
          <p:nvPr/>
        </p:nvSpPr>
        <p:spPr>
          <a:xfrm>
            <a:off x="2396614" y="3929003"/>
            <a:ext cx="222117" cy="898825"/>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00" name="テキスト ボックス 99"/>
          <p:cNvSpPr txBox="1"/>
          <p:nvPr/>
        </p:nvSpPr>
        <p:spPr>
          <a:xfrm>
            <a:off x="755576" y="5814851"/>
            <a:ext cx="3501280" cy="338554"/>
          </a:xfrm>
          <a:prstGeom prst="rect">
            <a:avLst/>
          </a:prstGeom>
          <a:noFill/>
        </p:spPr>
        <p:txBody>
          <a:bodyPr wrap="none" rtlCol="0">
            <a:spAutoFit/>
          </a:bodyPr>
          <a:lstStyle/>
          <a:p>
            <a:r>
              <a:rPr kumimoji="1" lang="en-US" altLang="ja-JP" sz="1600" dirty="0" smtClean="0">
                <a:latin typeface="+mn-ea"/>
              </a:rPr>
              <a:t>[ </a:t>
            </a:r>
            <a:r>
              <a:rPr lang="ja-JP" altLang="en-US" sz="1600" dirty="0" smtClean="0">
                <a:latin typeface="+mn-ea"/>
              </a:rPr>
              <a:t>負の数と正の数</a:t>
            </a:r>
            <a:r>
              <a:rPr kumimoji="1" lang="ja-JP" altLang="en-US" sz="1600" dirty="0" smtClean="0">
                <a:latin typeface="+mn-ea"/>
              </a:rPr>
              <a:t>の加算（</a:t>
            </a:r>
            <a:r>
              <a:rPr kumimoji="1" lang="en-US" altLang="ja-JP" sz="1600" dirty="0" smtClean="0">
                <a:latin typeface="+mn-ea"/>
              </a:rPr>
              <a:t>-9</a:t>
            </a:r>
            <a:r>
              <a:rPr kumimoji="1" lang="ja-JP" altLang="en-US" sz="1600" dirty="0" smtClean="0">
                <a:latin typeface="+mn-ea"/>
              </a:rPr>
              <a:t>＋</a:t>
            </a:r>
            <a:r>
              <a:rPr kumimoji="1" lang="en-US" altLang="ja-JP" sz="1600" dirty="0" smtClean="0">
                <a:latin typeface="+mn-ea"/>
              </a:rPr>
              <a:t>2</a:t>
            </a:r>
            <a:r>
              <a:rPr kumimoji="1" lang="ja-JP" altLang="en-US" sz="1600" dirty="0" smtClean="0">
                <a:latin typeface="+mn-ea"/>
              </a:rPr>
              <a:t>） </a:t>
            </a:r>
            <a:r>
              <a:rPr kumimoji="1" lang="en-US" altLang="ja-JP" sz="1600" dirty="0" smtClean="0">
                <a:latin typeface="+mn-ea"/>
              </a:rPr>
              <a:t>]</a:t>
            </a:r>
            <a:endParaRPr kumimoji="1" lang="ja-JP" altLang="en-US" sz="1600" dirty="0">
              <a:latin typeface="+mn-ea"/>
            </a:endParaRPr>
          </a:p>
        </p:txBody>
      </p:sp>
      <p:sp>
        <p:nvSpPr>
          <p:cNvPr id="101" name="テキスト ボックス 100"/>
          <p:cNvSpPr txBox="1"/>
          <p:nvPr/>
        </p:nvSpPr>
        <p:spPr>
          <a:xfrm>
            <a:off x="1889833" y="4785869"/>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02" name="テキスト ボックス 101"/>
          <p:cNvSpPr txBox="1"/>
          <p:nvPr/>
        </p:nvSpPr>
        <p:spPr>
          <a:xfrm>
            <a:off x="1660691" y="4785869"/>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03" name="テキスト ボックス 102"/>
          <p:cNvSpPr txBox="1"/>
          <p:nvPr/>
        </p:nvSpPr>
        <p:spPr>
          <a:xfrm>
            <a:off x="1877932" y="3540081"/>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04" name="角丸四角形吹き出し 103"/>
          <p:cNvSpPr/>
          <p:nvPr/>
        </p:nvSpPr>
        <p:spPr>
          <a:xfrm>
            <a:off x="1017644" y="3067673"/>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桁上げ</a:t>
            </a:r>
            <a:endParaRPr kumimoji="1" lang="ja-JP" altLang="en-US" dirty="0">
              <a:solidFill>
                <a:schemeClr val="tx1"/>
              </a:solidFill>
            </a:endParaRPr>
          </a:p>
        </p:txBody>
      </p:sp>
      <p:sp>
        <p:nvSpPr>
          <p:cNvPr id="105" name="角丸四角形吹き出し 104"/>
          <p:cNvSpPr/>
          <p:nvPr/>
        </p:nvSpPr>
        <p:spPr>
          <a:xfrm>
            <a:off x="1581875" y="5332962"/>
            <a:ext cx="1039354" cy="443884"/>
          </a:xfrm>
          <a:prstGeom prst="wedgeRoundRectCallout">
            <a:avLst>
              <a:gd name="adj1" fmla="val 25704"/>
              <a:gd name="adj2" fmla="val -881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2–2 = 0</a:t>
            </a:r>
            <a:endParaRPr kumimoji="1" lang="ja-JP" altLang="en-US" dirty="0">
              <a:solidFill>
                <a:schemeClr val="tx1"/>
              </a:solidFill>
            </a:endParaRPr>
          </a:p>
        </p:txBody>
      </p:sp>
      <p:sp>
        <p:nvSpPr>
          <p:cNvPr id="106" name="テキスト ボックス 105"/>
          <p:cNvSpPr txBox="1"/>
          <p:nvPr/>
        </p:nvSpPr>
        <p:spPr>
          <a:xfrm>
            <a:off x="3090973" y="3931508"/>
            <a:ext cx="928459" cy="461665"/>
          </a:xfrm>
          <a:prstGeom prst="rect">
            <a:avLst/>
          </a:prstGeom>
          <a:noFill/>
        </p:spPr>
        <p:txBody>
          <a:bodyPr wrap="none" rtlCol="0">
            <a:spAutoFit/>
          </a:bodyPr>
          <a:lstStyle/>
          <a:p>
            <a:r>
              <a:rPr kumimoji="1" lang="en-US" altLang="ja-JP" sz="2400" dirty="0" smtClean="0"/>
              <a:t>(= -9)</a:t>
            </a:r>
            <a:endParaRPr kumimoji="1" lang="ja-JP" altLang="en-US" sz="2400" dirty="0"/>
          </a:p>
        </p:txBody>
      </p:sp>
      <p:sp>
        <p:nvSpPr>
          <p:cNvPr id="107" name="テキスト ボックス 106"/>
          <p:cNvSpPr txBox="1"/>
          <p:nvPr/>
        </p:nvSpPr>
        <p:spPr>
          <a:xfrm>
            <a:off x="3090973" y="4351358"/>
            <a:ext cx="825867" cy="461665"/>
          </a:xfrm>
          <a:prstGeom prst="rect">
            <a:avLst/>
          </a:prstGeom>
          <a:noFill/>
        </p:spPr>
        <p:txBody>
          <a:bodyPr wrap="none" rtlCol="0">
            <a:spAutoFit/>
          </a:bodyPr>
          <a:lstStyle/>
          <a:p>
            <a:r>
              <a:rPr lang="en-US" altLang="ja-JP" sz="2400" dirty="0" smtClean="0"/>
              <a:t>(= 2)</a:t>
            </a:r>
            <a:endParaRPr kumimoji="1" lang="ja-JP" altLang="en-US" sz="2400" dirty="0"/>
          </a:p>
        </p:txBody>
      </p:sp>
      <p:sp>
        <p:nvSpPr>
          <p:cNvPr id="108" name="テキスト ボックス 107"/>
          <p:cNvSpPr txBox="1"/>
          <p:nvPr/>
        </p:nvSpPr>
        <p:spPr>
          <a:xfrm>
            <a:off x="3095354" y="4778096"/>
            <a:ext cx="928459" cy="461665"/>
          </a:xfrm>
          <a:prstGeom prst="rect">
            <a:avLst/>
          </a:prstGeom>
          <a:noFill/>
        </p:spPr>
        <p:txBody>
          <a:bodyPr wrap="none" rtlCol="0">
            <a:spAutoFit/>
          </a:bodyPr>
          <a:lstStyle/>
          <a:p>
            <a:r>
              <a:rPr lang="en-US" altLang="ja-JP" sz="2400" dirty="0" smtClean="0"/>
              <a:t>(= -7)</a:t>
            </a:r>
            <a:endParaRPr kumimoji="1" lang="ja-JP" altLang="en-US" sz="2400" dirty="0"/>
          </a:p>
        </p:txBody>
      </p:sp>
      <p:sp>
        <p:nvSpPr>
          <p:cNvPr id="109" name="角丸四角形吹き出し 108"/>
          <p:cNvSpPr/>
          <p:nvPr/>
        </p:nvSpPr>
        <p:spPr>
          <a:xfrm>
            <a:off x="3099836" y="3761773"/>
            <a:ext cx="1012054"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a:t>
            </a:r>
            <a:r>
              <a:rPr kumimoji="1" lang="en-US" altLang="ja-JP" dirty="0" smtClean="0">
                <a:solidFill>
                  <a:schemeClr val="tx1"/>
                </a:solidFill>
              </a:rPr>
              <a:t>+0 = 1</a:t>
            </a:r>
            <a:endParaRPr kumimoji="1" lang="ja-JP" altLang="en-US" dirty="0">
              <a:solidFill>
                <a:schemeClr val="tx1"/>
              </a:solidFill>
            </a:endParaRPr>
          </a:p>
        </p:txBody>
      </p:sp>
      <p:sp>
        <p:nvSpPr>
          <p:cNvPr id="110" name="角丸四角形吹き出し 109"/>
          <p:cNvSpPr/>
          <p:nvPr/>
        </p:nvSpPr>
        <p:spPr>
          <a:xfrm>
            <a:off x="2884515" y="3403535"/>
            <a:ext cx="120053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a:t>
            </a:r>
            <a:r>
              <a:rPr kumimoji="1" lang="en-US" altLang="ja-JP" dirty="0" smtClean="0">
                <a:solidFill>
                  <a:schemeClr val="tx1"/>
                </a:solidFill>
              </a:rPr>
              <a:t>+1 = 2</a:t>
            </a:r>
            <a:endParaRPr kumimoji="1" lang="ja-JP" altLang="en-US" dirty="0">
              <a:solidFill>
                <a:schemeClr val="tx1"/>
              </a:solidFill>
            </a:endParaRPr>
          </a:p>
        </p:txBody>
      </p:sp>
      <p:sp>
        <p:nvSpPr>
          <p:cNvPr id="111" name="角丸四角形吹き出し 110"/>
          <p:cNvSpPr/>
          <p:nvPr/>
        </p:nvSpPr>
        <p:spPr>
          <a:xfrm>
            <a:off x="2713085" y="3073855"/>
            <a:ext cx="1371965" cy="443884"/>
          </a:xfrm>
          <a:prstGeom prst="wedgeRoundRectCallout">
            <a:avLst>
              <a:gd name="adj1" fmla="val -63816"/>
              <a:gd name="adj2" fmla="val 91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1+1+0</a:t>
            </a:r>
            <a:r>
              <a:rPr kumimoji="1" lang="en-US" altLang="ja-JP" dirty="0" smtClean="0">
                <a:solidFill>
                  <a:schemeClr val="tx1"/>
                </a:solidFill>
              </a:rPr>
              <a:t> = 2</a:t>
            </a:r>
            <a:endParaRPr kumimoji="1" lang="ja-JP" altLang="en-US" dirty="0">
              <a:solidFill>
                <a:schemeClr val="tx1"/>
              </a:solidFill>
            </a:endParaRPr>
          </a:p>
        </p:txBody>
      </p:sp>
      <p:sp>
        <p:nvSpPr>
          <p:cNvPr id="112" name="テキスト ボックス 111"/>
          <p:cNvSpPr txBox="1"/>
          <p:nvPr/>
        </p:nvSpPr>
        <p:spPr>
          <a:xfrm>
            <a:off x="5715930" y="353094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13" name="テキスト ボックス 112"/>
          <p:cNvSpPr txBox="1"/>
          <p:nvPr/>
        </p:nvSpPr>
        <p:spPr>
          <a:xfrm>
            <a:off x="5449706" y="3530404"/>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14" name="角丸四角形吹き出し 113"/>
          <p:cNvSpPr/>
          <p:nvPr/>
        </p:nvSpPr>
        <p:spPr>
          <a:xfrm>
            <a:off x="4562259" y="3057996"/>
            <a:ext cx="954532" cy="443884"/>
          </a:xfrm>
          <a:prstGeom prst="wedgeRoundRectCallout">
            <a:avLst>
              <a:gd name="adj1" fmla="val 47364"/>
              <a:gd name="adj2" fmla="val 7581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無視</a:t>
            </a:r>
            <a:endParaRPr kumimoji="1" lang="ja-JP" altLang="en-US" dirty="0">
              <a:solidFill>
                <a:schemeClr val="tx1"/>
              </a:solidFill>
            </a:endParaRPr>
          </a:p>
        </p:txBody>
      </p:sp>
      <p:sp>
        <p:nvSpPr>
          <p:cNvPr id="59" name="テキスト ボックス 58"/>
          <p:cNvSpPr txBox="1"/>
          <p:nvPr/>
        </p:nvSpPr>
        <p:spPr>
          <a:xfrm>
            <a:off x="1089337" y="4786442"/>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60" name="テキスト ボックス 59"/>
          <p:cNvSpPr txBox="1"/>
          <p:nvPr/>
        </p:nvSpPr>
        <p:spPr>
          <a:xfrm>
            <a:off x="855207" y="4786442"/>
            <a:ext cx="338554" cy="461665"/>
          </a:xfrm>
          <a:prstGeom prst="rect">
            <a:avLst/>
          </a:prstGeom>
          <a:noFill/>
        </p:spPr>
        <p:txBody>
          <a:bodyPr wrap="none" rtlCol="0">
            <a:spAutoFit/>
          </a:bodyPr>
          <a:lstStyle/>
          <a:p>
            <a:r>
              <a:rPr lang="en-US" altLang="ja-JP" sz="2400" dirty="0" smtClean="0">
                <a:solidFill>
                  <a:srgbClr val="006600"/>
                </a:solidFill>
              </a:rPr>
              <a:t>1</a:t>
            </a:r>
            <a:endParaRPr kumimoji="1" lang="ja-JP" altLang="en-US" sz="2400" dirty="0">
              <a:solidFill>
                <a:srgbClr val="006600"/>
              </a:solidFill>
            </a:endParaRPr>
          </a:p>
        </p:txBody>
      </p:sp>
      <p:sp>
        <p:nvSpPr>
          <p:cNvPr id="61" name="テキスト ボックス 60"/>
          <p:cNvSpPr txBox="1"/>
          <p:nvPr/>
        </p:nvSpPr>
        <p:spPr>
          <a:xfrm>
            <a:off x="624929" y="4786442"/>
            <a:ext cx="338554"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15" name="テキスト ボックス 114"/>
          <p:cNvSpPr txBox="1"/>
          <p:nvPr/>
        </p:nvSpPr>
        <p:spPr>
          <a:xfrm>
            <a:off x="405288" y="4786442"/>
            <a:ext cx="338554"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116" name="テキスト ボックス 115"/>
          <p:cNvSpPr txBox="1"/>
          <p:nvPr/>
        </p:nvSpPr>
        <p:spPr>
          <a:xfrm>
            <a:off x="176146" y="4786442"/>
            <a:ext cx="338554"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cxnSp>
        <p:nvCxnSpPr>
          <p:cNvPr id="4" name="直線矢印コネクタ 3"/>
          <p:cNvCxnSpPr>
            <a:stCxn id="59" idx="3"/>
            <a:endCxn id="102" idx="1"/>
          </p:cNvCxnSpPr>
          <p:nvPr/>
        </p:nvCxnSpPr>
        <p:spPr>
          <a:xfrm flipV="1">
            <a:off x="1395596" y="5016702"/>
            <a:ext cx="315025" cy="573"/>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7" name="テキスト ボックス 116"/>
          <p:cNvSpPr txBox="1"/>
          <p:nvPr/>
        </p:nvSpPr>
        <p:spPr>
          <a:xfrm>
            <a:off x="5108295" y="4763064"/>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18" name="テキスト ボックス 117"/>
          <p:cNvSpPr txBox="1"/>
          <p:nvPr/>
        </p:nvSpPr>
        <p:spPr>
          <a:xfrm>
            <a:off x="4874165" y="4763064"/>
            <a:ext cx="338554" cy="461665"/>
          </a:xfrm>
          <a:prstGeom prst="rect">
            <a:avLst/>
          </a:prstGeom>
          <a:noFill/>
        </p:spPr>
        <p:txBody>
          <a:bodyPr wrap="none" rtlCol="0">
            <a:spAutoFit/>
          </a:bodyPr>
          <a:lstStyle/>
          <a:p>
            <a:r>
              <a:rPr lang="en-US" altLang="ja-JP" sz="2400" dirty="0" smtClean="0">
                <a:solidFill>
                  <a:srgbClr val="006600"/>
                </a:solidFill>
              </a:rPr>
              <a:t>1</a:t>
            </a:r>
            <a:endParaRPr kumimoji="1" lang="ja-JP" altLang="en-US" sz="2400" dirty="0">
              <a:solidFill>
                <a:srgbClr val="006600"/>
              </a:solidFill>
            </a:endParaRPr>
          </a:p>
        </p:txBody>
      </p:sp>
      <p:sp>
        <p:nvSpPr>
          <p:cNvPr id="119" name="テキスト ボックス 118"/>
          <p:cNvSpPr txBox="1"/>
          <p:nvPr/>
        </p:nvSpPr>
        <p:spPr>
          <a:xfrm>
            <a:off x="4643887" y="4763064"/>
            <a:ext cx="338554"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20" name="テキスト ボックス 119"/>
          <p:cNvSpPr txBox="1"/>
          <p:nvPr/>
        </p:nvSpPr>
        <p:spPr>
          <a:xfrm>
            <a:off x="4424246" y="4763064"/>
            <a:ext cx="338554"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121" name="テキスト ボックス 120"/>
          <p:cNvSpPr txBox="1"/>
          <p:nvPr/>
        </p:nvSpPr>
        <p:spPr>
          <a:xfrm>
            <a:off x="4195104" y="4763064"/>
            <a:ext cx="338554"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cxnSp>
        <p:nvCxnSpPr>
          <p:cNvPr id="122" name="直線矢印コネクタ 121"/>
          <p:cNvCxnSpPr>
            <a:stCxn id="117" idx="3"/>
          </p:cNvCxnSpPr>
          <p:nvPr/>
        </p:nvCxnSpPr>
        <p:spPr>
          <a:xfrm flipV="1">
            <a:off x="5414554" y="4993324"/>
            <a:ext cx="315025" cy="573"/>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3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randombar(horizontal)">
                                      <p:cBhvr>
                                        <p:cTn id="7" dur="500"/>
                                        <p:tgtEl>
                                          <p:spTgt spid="9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9"/>
                                        </p:tgtEl>
                                        <p:attrNameLst>
                                          <p:attrName>style.visibility</p:attrName>
                                        </p:attrNameLst>
                                      </p:cBhvr>
                                      <p:to>
                                        <p:strVal val="visible"/>
                                      </p:to>
                                    </p:set>
                                    <p:animEffect transition="in" filter="randombar(horizontal)">
                                      <p:cBhvr>
                                        <p:cTn id="10" dur="500"/>
                                        <p:tgtEl>
                                          <p:spTgt spid="109"/>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91"/>
                                        </p:tgtEl>
                                        <p:attrNameLst>
                                          <p:attrName>style.visibility</p:attrName>
                                        </p:attrNameLst>
                                      </p:cBhvr>
                                      <p:to>
                                        <p:strVal val="visible"/>
                                      </p:to>
                                    </p:set>
                                    <p:animEffect transition="in" filter="randombar(horizontal)">
                                      <p:cBhvr>
                                        <p:cTn id="15" dur="500"/>
                                        <p:tgtEl>
                                          <p:spTgt spid="91"/>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99"/>
                                        </p:tgtEl>
                                        <p:attrNameLst>
                                          <p:attrName>style.visibility</p:attrName>
                                        </p:attrNameLst>
                                      </p:cBhvr>
                                      <p:to>
                                        <p:strVal val="visible"/>
                                      </p:to>
                                    </p:set>
                                    <p:animEffect transition="in" filter="randombar(horizontal)">
                                      <p:cBhvr>
                                        <p:cTn id="20" dur="500"/>
                                        <p:tgtEl>
                                          <p:spTgt spid="99"/>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10"/>
                                        </p:tgtEl>
                                        <p:attrNameLst>
                                          <p:attrName>style.visibility</p:attrName>
                                        </p:attrNameLst>
                                      </p:cBhvr>
                                      <p:to>
                                        <p:strVal val="visible"/>
                                      </p:to>
                                    </p:set>
                                    <p:animEffect transition="in" filter="randombar(horizontal)">
                                      <p:cBhvr>
                                        <p:cTn id="23" dur="500"/>
                                        <p:tgtEl>
                                          <p:spTgt spid="110"/>
                                        </p:tgtEl>
                                      </p:cBhvr>
                                    </p:animEffect>
                                  </p:childTnLst>
                                </p:cTn>
                              </p:par>
                              <p:par>
                                <p:cTn id="24" presetID="1" presetClass="exit" presetSubtype="0" fill="hold" grpId="1" nodeType="withEffect">
                                  <p:stCondLst>
                                    <p:cond delay="0"/>
                                  </p:stCondLst>
                                  <p:childTnLst>
                                    <p:set>
                                      <p:cBhvr>
                                        <p:cTn id="25" dur="1" fill="hold">
                                          <p:stCondLst>
                                            <p:cond delay="0"/>
                                          </p:stCondLst>
                                        </p:cTn>
                                        <p:tgtEl>
                                          <p:spTgt spid="92"/>
                                        </p:tgtEl>
                                        <p:attrNameLst>
                                          <p:attrName>style.visibility</p:attrName>
                                        </p:attrNameLst>
                                      </p:cBhvr>
                                      <p:to>
                                        <p:strVal val="hidden"/>
                                      </p:to>
                                    </p:set>
                                  </p:childTnLst>
                                </p:cTn>
                              </p:par>
                              <p:par>
                                <p:cTn id="26" presetID="1" presetClass="exit" presetSubtype="0" fill="hold" grpId="1" nodeType="withEffect">
                                  <p:stCondLst>
                                    <p:cond delay="0"/>
                                  </p:stCondLst>
                                  <p:childTnLst>
                                    <p:set>
                                      <p:cBhvr>
                                        <p:cTn id="27" dur="1" fill="hold">
                                          <p:stCondLst>
                                            <p:cond delay="0"/>
                                          </p:stCondLst>
                                        </p:cTn>
                                        <p:tgtEl>
                                          <p:spTgt spid="10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3"/>
                                        </p:tgtEl>
                                        <p:attrNameLst>
                                          <p:attrName>style.visibility</p:attrName>
                                        </p:attrNameLst>
                                      </p:cBhvr>
                                      <p:to>
                                        <p:strVal val="visible"/>
                                      </p:to>
                                    </p:set>
                                    <p:animEffect transition="in" filter="randombar(horizontal)">
                                      <p:cBhvr>
                                        <p:cTn id="32" dur="500"/>
                                        <p:tgtEl>
                                          <p:spTgt spid="93"/>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94"/>
                                        </p:tgtEl>
                                        <p:attrNameLst>
                                          <p:attrName>style.visibility</p:attrName>
                                        </p:attrNameLst>
                                      </p:cBhvr>
                                      <p:to>
                                        <p:strVal val="visible"/>
                                      </p:to>
                                    </p:set>
                                    <p:animEffect transition="in" filter="randombar(horizontal)">
                                      <p:cBhvr>
                                        <p:cTn id="35" dur="500"/>
                                        <p:tgtEl>
                                          <p:spTgt spid="94"/>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96"/>
                                        </p:tgtEl>
                                        <p:attrNameLst>
                                          <p:attrName>style.visibility</p:attrName>
                                        </p:attrNameLst>
                                      </p:cBhvr>
                                      <p:to>
                                        <p:strVal val="visible"/>
                                      </p:to>
                                    </p:set>
                                    <p:animEffect transition="in" filter="randombar(horizontal)">
                                      <p:cBhvr>
                                        <p:cTn id="40" dur="500"/>
                                        <p:tgtEl>
                                          <p:spTgt spid="96"/>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95"/>
                                        </p:tgtEl>
                                        <p:attrNameLst>
                                          <p:attrName>style.visibility</p:attrName>
                                        </p:attrNameLst>
                                      </p:cBhvr>
                                      <p:to>
                                        <p:strVal val="visible"/>
                                      </p:to>
                                    </p:set>
                                    <p:animEffect transition="in" filter="randombar(horizontal)">
                                      <p:cBhvr>
                                        <p:cTn id="43" dur="500"/>
                                        <p:tgtEl>
                                          <p:spTgt spid="95"/>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97"/>
                                        </p:tgtEl>
                                        <p:attrNameLst>
                                          <p:attrName>style.visibility</p:attrName>
                                        </p:attrNameLst>
                                      </p:cBhvr>
                                      <p:to>
                                        <p:strVal val="visible"/>
                                      </p:to>
                                    </p:set>
                                    <p:animEffect transition="in" filter="randombar(horizontal)">
                                      <p:cBhvr>
                                        <p:cTn id="48" dur="500"/>
                                        <p:tgtEl>
                                          <p:spTgt spid="97"/>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111"/>
                                        </p:tgtEl>
                                        <p:attrNameLst>
                                          <p:attrName>style.visibility</p:attrName>
                                        </p:attrNameLst>
                                      </p:cBhvr>
                                      <p:to>
                                        <p:strVal val="visible"/>
                                      </p:to>
                                    </p:set>
                                    <p:animEffect transition="in" filter="randombar(horizontal)">
                                      <p:cBhvr>
                                        <p:cTn id="51" dur="500"/>
                                        <p:tgtEl>
                                          <p:spTgt spid="111"/>
                                        </p:tgtEl>
                                      </p:cBhvr>
                                    </p:animEffect>
                                  </p:childTnLst>
                                </p:cTn>
                              </p:par>
                              <p:par>
                                <p:cTn id="52" presetID="1" presetClass="exit" presetSubtype="0" fill="hold" grpId="1" nodeType="withEffect">
                                  <p:stCondLst>
                                    <p:cond delay="0"/>
                                  </p:stCondLst>
                                  <p:childTnLst>
                                    <p:set>
                                      <p:cBhvr>
                                        <p:cTn id="53" dur="1" fill="hold">
                                          <p:stCondLst>
                                            <p:cond delay="0"/>
                                          </p:stCondLst>
                                        </p:cTn>
                                        <p:tgtEl>
                                          <p:spTgt spid="99"/>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110"/>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94"/>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95"/>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grpId="0" nodeType="clickEffect">
                                  <p:stCondLst>
                                    <p:cond delay="0"/>
                                  </p:stCondLst>
                                  <p:childTnLst>
                                    <p:set>
                                      <p:cBhvr>
                                        <p:cTn id="63" dur="1" fill="hold">
                                          <p:stCondLst>
                                            <p:cond delay="0"/>
                                          </p:stCondLst>
                                        </p:cTn>
                                        <p:tgtEl>
                                          <p:spTgt spid="103"/>
                                        </p:tgtEl>
                                        <p:attrNameLst>
                                          <p:attrName>style.visibility</p:attrName>
                                        </p:attrNameLst>
                                      </p:cBhvr>
                                      <p:to>
                                        <p:strVal val="visible"/>
                                      </p:to>
                                    </p:set>
                                    <p:animEffect transition="in" filter="randombar(horizontal)">
                                      <p:cBhvr>
                                        <p:cTn id="64" dur="500"/>
                                        <p:tgtEl>
                                          <p:spTgt spid="103"/>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104"/>
                                        </p:tgtEl>
                                        <p:attrNameLst>
                                          <p:attrName>style.visibility</p:attrName>
                                        </p:attrNameLst>
                                      </p:cBhvr>
                                      <p:to>
                                        <p:strVal val="visible"/>
                                      </p:to>
                                    </p:set>
                                    <p:animEffect transition="in" filter="randombar(horizontal)">
                                      <p:cBhvr>
                                        <p:cTn id="67" dur="500"/>
                                        <p:tgtEl>
                                          <p:spTgt spid="104"/>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randombar(horizontal)">
                                      <p:cBhvr>
                                        <p:cTn id="72" dur="500"/>
                                        <p:tgtEl>
                                          <p:spTgt spid="98"/>
                                        </p:tgtEl>
                                      </p:cBhvr>
                                    </p:animEffect>
                                  </p:childTnLst>
                                </p:cTn>
                              </p:par>
                              <p:par>
                                <p:cTn id="73" presetID="14" presetClass="entr" presetSubtype="10" fill="hold" grpId="0" nodeType="withEffect">
                                  <p:stCondLst>
                                    <p:cond delay="0"/>
                                  </p:stCondLst>
                                  <p:childTnLst>
                                    <p:set>
                                      <p:cBhvr>
                                        <p:cTn id="74" dur="1" fill="hold">
                                          <p:stCondLst>
                                            <p:cond delay="0"/>
                                          </p:stCondLst>
                                        </p:cTn>
                                        <p:tgtEl>
                                          <p:spTgt spid="105"/>
                                        </p:tgtEl>
                                        <p:attrNameLst>
                                          <p:attrName>style.visibility</p:attrName>
                                        </p:attrNameLst>
                                      </p:cBhvr>
                                      <p:to>
                                        <p:strVal val="visible"/>
                                      </p:to>
                                    </p:set>
                                    <p:animEffect transition="in" filter="randombar(horizontal)">
                                      <p:cBhvr>
                                        <p:cTn id="75" dur="500"/>
                                        <p:tgtEl>
                                          <p:spTgt spid="105"/>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randombar(horizontal)">
                                      <p:cBhvr>
                                        <p:cTn id="80" dur="500"/>
                                        <p:tgtEl>
                                          <p:spTgt spid="101"/>
                                        </p:tgtEl>
                                      </p:cBhvr>
                                    </p:animEffect>
                                  </p:childTnLst>
                                </p:cTn>
                              </p:par>
                              <p:par>
                                <p:cTn id="81" presetID="14" presetClass="entr" presetSubtype="10" fill="hold" grpId="0" nodeType="with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randombar(horizontal)">
                                      <p:cBhvr>
                                        <p:cTn id="83" dur="500"/>
                                        <p:tgtEl>
                                          <p:spTgt spid="102"/>
                                        </p:tgtEl>
                                      </p:cBhvr>
                                    </p:animEffect>
                                  </p:childTnLst>
                                </p:cTn>
                              </p:par>
                              <p:par>
                                <p:cTn id="84" presetID="1" presetClass="exit" presetSubtype="0" fill="hold" grpId="1" nodeType="withEffect">
                                  <p:stCondLst>
                                    <p:cond delay="0"/>
                                  </p:stCondLst>
                                  <p:childTnLst>
                                    <p:set>
                                      <p:cBhvr>
                                        <p:cTn id="85" dur="1" fill="hold">
                                          <p:stCondLst>
                                            <p:cond delay="0"/>
                                          </p:stCondLst>
                                        </p:cTn>
                                        <p:tgtEl>
                                          <p:spTgt spid="97"/>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04"/>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105"/>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111"/>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500"/>
                                        <p:tgtEl>
                                          <p:spTgt spid="59"/>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Effect transition="in" filter="fade">
                                      <p:cBhvr>
                                        <p:cTn id="99" dur="500"/>
                                        <p:tgtEl>
                                          <p:spTgt spid="60"/>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61"/>
                                        </p:tgtEl>
                                        <p:attrNameLst>
                                          <p:attrName>style.visibility</p:attrName>
                                        </p:attrNameLst>
                                      </p:cBhvr>
                                      <p:to>
                                        <p:strVal val="visible"/>
                                      </p:to>
                                    </p:set>
                                    <p:animEffect transition="in" filter="fade">
                                      <p:cBhvr>
                                        <p:cTn id="102" dur="500"/>
                                        <p:tgtEl>
                                          <p:spTgt spid="61"/>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115"/>
                                        </p:tgtEl>
                                        <p:attrNameLst>
                                          <p:attrName>style.visibility</p:attrName>
                                        </p:attrNameLst>
                                      </p:cBhvr>
                                      <p:to>
                                        <p:strVal val="visible"/>
                                      </p:to>
                                    </p:set>
                                    <p:animEffect transition="in" filter="fade">
                                      <p:cBhvr>
                                        <p:cTn id="105" dur="500"/>
                                        <p:tgtEl>
                                          <p:spTgt spid="115"/>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116"/>
                                        </p:tgtEl>
                                        <p:attrNameLst>
                                          <p:attrName>style.visibility</p:attrName>
                                        </p:attrNameLst>
                                      </p:cBhvr>
                                      <p:to>
                                        <p:strVal val="visible"/>
                                      </p:to>
                                    </p:set>
                                    <p:animEffect transition="in" filter="fade">
                                      <p:cBhvr>
                                        <p:cTn id="108" dur="500"/>
                                        <p:tgtEl>
                                          <p:spTgt spid="116"/>
                                        </p:tgtEl>
                                      </p:cBhvr>
                                    </p:animEffect>
                                  </p:childTnLst>
                                </p:cTn>
                              </p:par>
                              <p:par>
                                <p:cTn id="109" presetID="10" presetClass="entr" presetSubtype="0" fill="hold" nodeType="with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500"/>
                                        <p:tgtEl>
                                          <p:spTgt spid="4"/>
                                        </p:tgtEl>
                                      </p:cBhvr>
                                    </p:animEffect>
                                  </p:childTnLst>
                                </p:cTn>
                              </p:par>
                              <p:par>
                                <p:cTn id="112" presetID="14" presetClass="entr" presetSubtype="10" fill="hold" grpId="0" nodeType="withEffect">
                                  <p:stCondLst>
                                    <p:cond delay="0"/>
                                  </p:stCondLst>
                                  <p:childTnLst>
                                    <p:set>
                                      <p:cBhvr>
                                        <p:cTn id="113" dur="1" fill="hold">
                                          <p:stCondLst>
                                            <p:cond delay="0"/>
                                          </p:stCondLst>
                                        </p:cTn>
                                        <p:tgtEl>
                                          <p:spTgt spid="108"/>
                                        </p:tgtEl>
                                        <p:attrNameLst>
                                          <p:attrName>style.visibility</p:attrName>
                                        </p:attrNameLst>
                                      </p:cBhvr>
                                      <p:to>
                                        <p:strVal val="visible"/>
                                      </p:to>
                                    </p:set>
                                    <p:animEffect transition="in" filter="randombar(horizontal)">
                                      <p:cBhvr>
                                        <p:cTn id="114" dur="500"/>
                                        <p:tgtEl>
                                          <p:spTgt spid="108"/>
                                        </p:tgtEl>
                                      </p:cBhvr>
                                    </p:animEffect>
                                  </p:childTnLst>
                                </p:cTn>
                              </p:par>
                            </p:childTnLst>
                          </p:cTn>
                        </p:par>
                      </p:childTnLst>
                    </p:cTn>
                  </p:par>
                  <p:par>
                    <p:cTn id="115" fill="hold">
                      <p:stCondLst>
                        <p:cond delay="indefinite"/>
                      </p:stCondLst>
                      <p:childTnLst>
                        <p:par>
                          <p:cTn id="116" fill="hold">
                            <p:stCondLst>
                              <p:cond delay="0"/>
                            </p:stCondLst>
                            <p:childTnLst>
                              <p:par>
                                <p:cTn id="117" presetID="14" presetClass="entr" presetSubtype="10" fill="hold" grpId="0" nodeType="clickEffect">
                                  <p:stCondLst>
                                    <p:cond delay="0"/>
                                  </p:stCondLst>
                                  <p:childTnLst>
                                    <p:set>
                                      <p:cBhvr>
                                        <p:cTn id="118" dur="1" fill="hold">
                                          <p:stCondLst>
                                            <p:cond delay="0"/>
                                          </p:stCondLst>
                                        </p:cTn>
                                        <p:tgtEl>
                                          <p:spTgt spid="67"/>
                                        </p:tgtEl>
                                        <p:attrNameLst>
                                          <p:attrName>style.visibility</p:attrName>
                                        </p:attrNameLst>
                                      </p:cBhvr>
                                      <p:to>
                                        <p:strVal val="visible"/>
                                      </p:to>
                                    </p:set>
                                    <p:animEffect transition="in" filter="randombar(horizontal)">
                                      <p:cBhvr>
                                        <p:cTn id="119" dur="500"/>
                                        <p:tgtEl>
                                          <p:spTgt spid="67"/>
                                        </p:tgtEl>
                                      </p:cBhvr>
                                    </p:animEffect>
                                  </p:childTnLst>
                                </p:cTn>
                              </p:par>
                              <p:par>
                                <p:cTn id="120" presetID="14" presetClass="entr" presetSubtype="10" fill="hold" grpId="0" nodeType="withEffect">
                                  <p:stCondLst>
                                    <p:cond delay="0"/>
                                  </p:stCondLst>
                                  <p:childTnLst>
                                    <p:set>
                                      <p:cBhvr>
                                        <p:cTn id="121" dur="1" fill="hold">
                                          <p:stCondLst>
                                            <p:cond delay="0"/>
                                          </p:stCondLst>
                                        </p:cTn>
                                        <p:tgtEl>
                                          <p:spTgt spid="84"/>
                                        </p:tgtEl>
                                        <p:attrNameLst>
                                          <p:attrName>style.visibility</p:attrName>
                                        </p:attrNameLst>
                                      </p:cBhvr>
                                      <p:to>
                                        <p:strVal val="visible"/>
                                      </p:to>
                                    </p:set>
                                    <p:animEffect transition="in" filter="randombar(horizontal)">
                                      <p:cBhvr>
                                        <p:cTn id="122" dur="500"/>
                                        <p:tgtEl>
                                          <p:spTgt spid="84"/>
                                        </p:tgtEl>
                                      </p:cBhvr>
                                    </p:animEffect>
                                  </p:childTnLst>
                                </p:cTn>
                              </p:par>
                            </p:childTnLst>
                          </p:cTn>
                        </p:par>
                      </p:childTnLst>
                    </p:cTn>
                  </p:par>
                  <p:par>
                    <p:cTn id="123" fill="hold">
                      <p:stCondLst>
                        <p:cond delay="indefinite"/>
                      </p:stCondLst>
                      <p:childTnLst>
                        <p:par>
                          <p:cTn id="124" fill="hold">
                            <p:stCondLst>
                              <p:cond delay="0"/>
                            </p:stCondLst>
                            <p:childTnLst>
                              <p:par>
                                <p:cTn id="125" presetID="14" presetClass="entr" presetSubtype="10" fill="hold" grpId="0" nodeType="clickEffect">
                                  <p:stCondLst>
                                    <p:cond delay="0"/>
                                  </p:stCondLst>
                                  <p:childTnLst>
                                    <p:set>
                                      <p:cBhvr>
                                        <p:cTn id="126" dur="1" fill="hold">
                                          <p:stCondLst>
                                            <p:cond delay="0"/>
                                          </p:stCondLst>
                                        </p:cTn>
                                        <p:tgtEl>
                                          <p:spTgt spid="66"/>
                                        </p:tgtEl>
                                        <p:attrNameLst>
                                          <p:attrName>style.visibility</p:attrName>
                                        </p:attrNameLst>
                                      </p:cBhvr>
                                      <p:to>
                                        <p:strVal val="visible"/>
                                      </p:to>
                                    </p:set>
                                    <p:animEffect transition="in" filter="randombar(horizontal)">
                                      <p:cBhvr>
                                        <p:cTn id="127" dur="500"/>
                                        <p:tgtEl>
                                          <p:spTgt spid="66"/>
                                        </p:tgtEl>
                                      </p:cBhvr>
                                    </p:animEffect>
                                  </p:childTnLst>
                                </p:cTn>
                              </p:par>
                            </p:childTnLst>
                          </p:cTn>
                        </p:par>
                      </p:childTnLst>
                    </p:cTn>
                  </p:par>
                  <p:par>
                    <p:cTn id="128" fill="hold">
                      <p:stCondLst>
                        <p:cond delay="indefinite"/>
                      </p:stCondLst>
                      <p:childTnLst>
                        <p:par>
                          <p:cTn id="129" fill="hold">
                            <p:stCondLst>
                              <p:cond delay="0"/>
                            </p:stCondLst>
                            <p:childTnLst>
                              <p:par>
                                <p:cTn id="130" presetID="14" presetClass="entr" presetSubtype="10" fill="hold" grpId="0" nodeType="clickEffect">
                                  <p:stCondLst>
                                    <p:cond delay="0"/>
                                  </p:stCondLst>
                                  <p:childTnLst>
                                    <p:set>
                                      <p:cBhvr>
                                        <p:cTn id="131" dur="1" fill="hold">
                                          <p:stCondLst>
                                            <p:cond delay="0"/>
                                          </p:stCondLst>
                                        </p:cTn>
                                        <p:tgtEl>
                                          <p:spTgt spid="74"/>
                                        </p:tgtEl>
                                        <p:attrNameLst>
                                          <p:attrName>style.visibility</p:attrName>
                                        </p:attrNameLst>
                                      </p:cBhvr>
                                      <p:to>
                                        <p:strVal val="visible"/>
                                      </p:to>
                                    </p:set>
                                    <p:animEffect transition="in" filter="randombar(horizontal)">
                                      <p:cBhvr>
                                        <p:cTn id="132" dur="500"/>
                                        <p:tgtEl>
                                          <p:spTgt spid="74"/>
                                        </p:tgtEl>
                                      </p:cBhvr>
                                    </p:animEffect>
                                  </p:childTnLst>
                                </p:cTn>
                              </p:par>
                              <p:par>
                                <p:cTn id="133" presetID="14" presetClass="entr" presetSubtype="10" fill="hold" grpId="0" nodeType="withEffect">
                                  <p:stCondLst>
                                    <p:cond delay="0"/>
                                  </p:stCondLst>
                                  <p:childTnLst>
                                    <p:set>
                                      <p:cBhvr>
                                        <p:cTn id="134" dur="1" fill="hold">
                                          <p:stCondLst>
                                            <p:cond delay="0"/>
                                          </p:stCondLst>
                                        </p:cTn>
                                        <p:tgtEl>
                                          <p:spTgt spid="85"/>
                                        </p:tgtEl>
                                        <p:attrNameLst>
                                          <p:attrName>style.visibility</p:attrName>
                                        </p:attrNameLst>
                                      </p:cBhvr>
                                      <p:to>
                                        <p:strVal val="visible"/>
                                      </p:to>
                                    </p:set>
                                    <p:animEffect transition="in" filter="randombar(horizontal)">
                                      <p:cBhvr>
                                        <p:cTn id="135" dur="500"/>
                                        <p:tgtEl>
                                          <p:spTgt spid="85"/>
                                        </p:tgtEl>
                                      </p:cBhvr>
                                    </p:animEffect>
                                  </p:childTnLst>
                                </p:cTn>
                              </p:par>
                              <p:par>
                                <p:cTn id="136" presetID="1" presetClass="exit" presetSubtype="0" fill="hold" grpId="1" nodeType="withEffect">
                                  <p:stCondLst>
                                    <p:cond delay="0"/>
                                  </p:stCondLst>
                                  <p:childTnLst>
                                    <p:set>
                                      <p:cBhvr>
                                        <p:cTn id="137" dur="1" fill="hold">
                                          <p:stCondLst>
                                            <p:cond delay="0"/>
                                          </p:stCondLst>
                                        </p:cTn>
                                        <p:tgtEl>
                                          <p:spTgt spid="67"/>
                                        </p:tgtEl>
                                        <p:attrNameLst>
                                          <p:attrName>style.visibility</p:attrName>
                                        </p:attrNameLst>
                                      </p:cBhvr>
                                      <p:to>
                                        <p:strVal val="hidden"/>
                                      </p:to>
                                    </p:set>
                                  </p:childTnLst>
                                </p:cTn>
                              </p:par>
                              <p:par>
                                <p:cTn id="138" presetID="1" presetClass="exit" presetSubtype="0" fill="hold" grpId="1" nodeType="withEffect">
                                  <p:stCondLst>
                                    <p:cond delay="0"/>
                                  </p:stCondLst>
                                  <p:childTnLst>
                                    <p:set>
                                      <p:cBhvr>
                                        <p:cTn id="139" dur="1" fill="hold">
                                          <p:stCondLst>
                                            <p:cond delay="0"/>
                                          </p:stCondLst>
                                        </p:cTn>
                                        <p:tgtEl>
                                          <p:spTgt spid="84"/>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14" presetClass="entr" presetSubtype="10" fill="hold" grpId="0" nodeType="clickEffect">
                                  <p:stCondLst>
                                    <p:cond delay="0"/>
                                  </p:stCondLst>
                                  <p:childTnLst>
                                    <p:set>
                                      <p:cBhvr>
                                        <p:cTn id="143" dur="1" fill="hold">
                                          <p:stCondLst>
                                            <p:cond delay="0"/>
                                          </p:stCondLst>
                                        </p:cTn>
                                        <p:tgtEl>
                                          <p:spTgt spid="68"/>
                                        </p:tgtEl>
                                        <p:attrNameLst>
                                          <p:attrName>style.visibility</p:attrName>
                                        </p:attrNameLst>
                                      </p:cBhvr>
                                      <p:to>
                                        <p:strVal val="visible"/>
                                      </p:to>
                                    </p:set>
                                    <p:animEffect transition="in" filter="randombar(horizontal)">
                                      <p:cBhvr>
                                        <p:cTn id="144" dur="500"/>
                                        <p:tgtEl>
                                          <p:spTgt spid="68"/>
                                        </p:tgtEl>
                                      </p:cBhvr>
                                    </p:animEffect>
                                  </p:childTnLst>
                                </p:cTn>
                              </p:par>
                              <p:par>
                                <p:cTn id="145" presetID="14" presetClass="entr" presetSubtype="10" fill="hold" grpId="0" nodeType="withEffect">
                                  <p:stCondLst>
                                    <p:cond delay="0"/>
                                  </p:stCondLst>
                                  <p:childTnLst>
                                    <p:set>
                                      <p:cBhvr>
                                        <p:cTn id="146" dur="1" fill="hold">
                                          <p:stCondLst>
                                            <p:cond delay="0"/>
                                          </p:stCondLst>
                                        </p:cTn>
                                        <p:tgtEl>
                                          <p:spTgt spid="69"/>
                                        </p:tgtEl>
                                        <p:attrNameLst>
                                          <p:attrName>style.visibility</p:attrName>
                                        </p:attrNameLst>
                                      </p:cBhvr>
                                      <p:to>
                                        <p:strVal val="visible"/>
                                      </p:to>
                                    </p:set>
                                    <p:animEffect transition="in" filter="randombar(horizontal)">
                                      <p:cBhvr>
                                        <p:cTn id="147" dur="500"/>
                                        <p:tgtEl>
                                          <p:spTgt spid="69"/>
                                        </p:tgtEl>
                                      </p:cBhvr>
                                    </p:animEffect>
                                  </p:childTnLst>
                                </p:cTn>
                              </p:par>
                            </p:childTnLst>
                          </p:cTn>
                        </p:par>
                      </p:childTnLst>
                    </p:cTn>
                  </p:par>
                  <p:par>
                    <p:cTn id="148" fill="hold">
                      <p:stCondLst>
                        <p:cond delay="indefinite"/>
                      </p:stCondLst>
                      <p:childTnLst>
                        <p:par>
                          <p:cTn id="149" fill="hold">
                            <p:stCondLst>
                              <p:cond delay="0"/>
                            </p:stCondLst>
                            <p:childTnLst>
                              <p:par>
                                <p:cTn id="150" presetID="14" presetClass="entr" presetSubtype="10" fill="hold" grpId="0" nodeType="clickEffect">
                                  <p:stCondLst>
                                    <p:cond delay="0"/>
                                  </p:stCondLst>
                                  <p:childTnLst>
                                    <p:set>
                                      <p:cBhvr>
                                        <p:cTn id="151" dur="1" fill="hold">
                                          <p:stCondLst>
                                            <p:cond delay="0"/>
                                          </p:stCondLst>
                                        </p:cTn>
                                        <p:tgtEl>
                                          <p:spTgt spid="71"/>
                                        </p:tgtEl>
                                        <p:attrNameLst>
                                          <p:attrName>style.visibility</p:attrName>
                                        </p:attrNameLst>
                                      </p:cBhvr>
                                      <p:to>
                                        <p:strVal val="visible"/>
                                      </p:to>
                                    </p:set>
                                    <p:animEffect transition="in" filter="randombar(horizontal)">
                                      <p:cBhvr>
                                        <p:cTn id="152" dur="500"/>
                                        <p:tgtEl>
                                          <p:spTgt spid="71"/>
                                        </p:tgtEl>
                                      </p:cBhvr>
                                    </p:animEffect>
                                  </p:childTnLst>
                                </p:cTn>
                              </p:par>
                              <p:par>
                                <p:cTn id="153" presetID="14" presetClass="entr" presetSubtype="10" fill="hold" grpId="0" nodeType="withEffect">
                                  <p:stCondLst>
                                    <p:cond delay="0"/>
                                  </p:stCondLst>
                                  <p:childTnLst>
                                    <p:set>
                                      <p:cBhvr>
                                        <p:cTn id="154" dur="1" fill="hold">
                                          <p:stCondLst>
                                            <p:cond delay="0"/>
                                          </p:stCondLst>
                                        </p:cTn>
                                        <p:tgtEl>
                                          <p:spTgt spid="70"/>
                                        </p:tgtEl>
                                        <p:attrNameLst>
                                          <p:attrName>style.visibility</p:attrName>
                                        </p:attrNameLst>
                                      </p:cBhvr>
                                      <p:to>
                                        <p:strVal val="visible"/>
                                      </p:to>
                                    </p:set>
                                    <p:animEffect transition="in" filter="randombar(horizontal)">
                                      <p:cBhvr>
                                        <p:cTn id="155" dur="500"/>
                                        <p:tgtEl>
                                          <p:spTgt spid="70"/>
                                        </p:tgtEl>
                                      </p:cBhvr>
                                    </p:animEffect>
                                  </p:childTnLst>
                                </p:cTn>
                              </p:par>
                            </p:childTnLst>
                          </p:cTn>
                        </p:par>
                      </p:childTnLst>
                    </p:cTn>
                  </p:par>
                  <p:par>
                    <p:cTn id="156" fill="hold">
                      <p:stCondLst>
                        <p:cond delay="indefinite"/>
                      </p:stCondLst>
                      <p:childTnLst>
                        <p:par>
                          <p:cTn id="157" fill="hold">
                            <p:stCondLst>
                              <p:cond delay="0"/>
                            </p:stCondLst>
                            <p:childTnLst>
                              <p:par>
                                <p:cTn id="158" presetID="14" presetClass="entr" presetSubtype="10" fill="hold" grpId="0" nodeType="clickEffect">
                                  <p:stCondLst>
                                    <p:cond delay="0"/>
                                  </p:stCondLst>
                                  <p:childTnLst>
                                    <p:set>
                                      <p:cBhvr>
                                        <p:cTn id="159" dur="1" fill="hold">
                                          <p:stCondLst>
                                            <p:cond delay="0"/>
                                          </p:stCondLst>
                                        </p:cTn>
                                        <p:tgtEl>
                                          <p:spTgt spid="72"/>
                                        </p:tgtEl>
                                        <p:attrNameLst>
                                          <p:attrName>style.visibility</p:attrName>
                                        </p:attrNameLst>
                                      </p:cBhvr>
                                      <p:to>
                                        <p:strVal val="visible"/>
                                      </p:to>
                                    </p:set>
                                    <p:animEffect transition="in" filter="randombar(horizontal)">
                                      <p:cBhvr>
                                        <p:cTn id="160" dur="500"/>
                                        <p:tgtEl>
                                          <p:spTgt spid="72"/>
                                        </p:tgtEl>
                                      </p:cBhvr>
                                    </p:animEffect>
                                  </p:childTnLst>
                                </p:cTn>
                              </p:par>
                              <p:par>
                                <p:cTn id="161" presetID="14" presetClass="entr" presetSubtype="10" fill="hold" grpId="0" nodeType="withEffect">
                                  <p:stCondLst>
                                    <p:cond delay="0"/>
                                  </p:stCondLst>
                                  <p:childTnLst>
                                    <p:set>
                                      <p:cBhvr>
                                        <p:cTn id="162" dur="1" fill="hold">
                                          <p:stCondLst>
                                            <p:cond delay="0"/>
                                          </p:stCondLst>
                                        </p:cTn>
                                        <p:tgtEl>
                                          <p:spTgt spid="86"/>
                                        </p:tgtEl>
                                        <p:attrNameLst>
                                          <p:attrName>style.visibility</p:attrName>
                                        </p:attrNameLst>
                                      </p:cBhvr>
                                      <p:to>
                                        <p:strVal val="visible"/>
                                      </p:to>
                                    </p:set>
                                    <p:animEffect transition="in" filter="randombar(horizontal)">
                                      <p:cBhvr>
                                        <p:cTn id="163" dur="500"/>
                                        <p:tgtEl>
                                          <p:spTgt spid="86"/>
                                        </p:tgtEl>
                                      </p:cBhvr>
                                    </p:animEffect>
                                  </p:childTnLst>
                                </p:cTn>
                              </p:par>
                              <p:par>
                                <p:cTn id="164" presetID="1" presetClass="exit" presetSubtype="0" fill="hold" grpId="1" nodeType="withEffect">
                                  <p:stCondLst>
                                    <p:cond delay="0"/>
                                  </p:stCondLst>
                                  <p:childTnLst>
                                    <p:set>
                                      <p:cBhvr>
                                        <p:cTn id="165" dur="1" fill="hold">
                                          <p:stCondLst>
                                            <p:cond delay="0"/>
                                          </p:stCondLst>
                                        </p:cTn>
                                        <p:tgtEl>
                                          <p:spTgt spid="74"/>
                                        </p:tgtEl>
                                        <p:attrNameLst>
                                          <p:attrName>style.visibility</p:attrName>
                                        </p:attrNameLst>
                                      </p:cBhvr>
                                      <p:to>
                                        <p:strVal val="hidden"/>
                                      </p:to>
                                    </p:set>
                                  </p:childTnLst>
                                </p:cTn>
                              </p:par>
                              <p:par>
                                <p:cTn id="166" presetID="1" presetClass="exit" presetSubtype="0" fill="hold" grpId="1" nodeType="withEffect">
                                  <p:stCondLst>
                                    <p:cond delay="0"/>
                                  </p:stCondLst>
                                  <p:childTnLst>
                                    <p:set>
                                      <p:cBhvr>
                                        <p:cTn id="167" dur="1" fill="hold">
                                          <p:stCondLst>
                                            <p:cond delay="0"/>
                                          </p:stCondLst>
                                        </p:cTn>
                                        <p:tgtEl>
                                          <p:spTgt spid="85"/>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69"/>
                                        </p:tgtEl>
                                        <p:attrNameLst>
                                          <p:attrName>style.visibility</p:attrName>
                                        </p:attrNameLst>
                                      </p:cBhvr>
                                      <p:to>
                                        <p:strVal val="hidden"/>
                                      </p:to>
                                    </p:set>
                                  </p:childTnLst>
                                </p:cTn>
                              </p:par>
                              <p:par>
                                <p:cTn id="170" presetID="1" presetClass="exit" presetSubtype="0" fill="hold" grpId="1" nodeType="withEffect">
                                  <p:stCondLst>
                                    <p:cond delay="0"/>
                                  </p:stCondLst>
                                  <p:childTnLst>
                                    <p:set>
                                      <p:cBhvr>
                                        <p:cTn id="171" dur="1" fill="hold">
                                          <p:stCondLst>
                                            <p:cond delay="0"/>
                                          </p:stCondLst>
                                        </p:cTn>
                                        <p:tgtEl>
                                          <p:spTgt spid="70"/>
                                        </p:tgtEl>
                                        <p:attrNameLst>
                                          <p:attrName>style.visibility</p:attrName>
                                        </p:attrNameLst>
                                      </p:cBhvr>
                                      <p:to>
                                        <p:strVal val="hidden"/>
                                      </p:to>
                                    </p:set>
                                  </p:childTnLst>
                                </p:cTn>
                              </p:par>
                            </p:childTnLst>
                          </p:cTn>
                        </p:par>
                      </p:childTnLst>
                    </p:cTn>
                  </p:par>
                  <p:par>
                    <p:cTn id="172" fill="hold">
                      <p:stCondLst>
                        <p:cond delay="indefinite"/>
                      </p:stCondLst>
                      <p:childTnLst>
                        <p:par>
                          <p:cTn id="173" fill="hold">
                            <p:stCondLst>
                              <p:cond delay="0"/>
                            </p:stCondLst>
                            <p:childTnLst>
                              <p:par>
                                <p:cTn id="174" presetID="14" presetClass="entr" presetSubtype="10" fill="hold" grpId="0" nodeType="clickEffect">
                                  <p:stCondLst>
                                    <p:cond delay="0"/>
                                  </p:stCondLst>
                                  <p:childTnLst>
                                    <p:set>
                                      <p:cBhvr>
                                        <p:cTn id="175" dur="1" fill="hold">
                                          <p:stCondLst>
                                            <p:cond delay="0"/>
                                          </p:stCondLst>
                                        </p:cTn>
                                        <p:tgtEl>
                                          <p:spTgt spid="78"/>
                                        </p:tgtEl>
                                        <p:attrNameLst>
                                          <p:attrName>style.visibility</p:attrName>
                                        </p:attrNameLst>
                                      </p:cBhvr>
                                      <p:to>
                                        <p:strVal val="visible"/>
                                      </p:to>
                                    </p:set>
                                    <p:animEffect transition="in" filter="randombar(horizontal)">
                                      <p:cBhvr>
                                        <p:cTn id="176" dur="500"/>
                                        <p:tgtEl>
                                          <p:spTgt spid="78"/>
                                        </p:tgtEl>
                                      </p:cBhvr>
                                    </p:animEffect>
                                  </p:childTnLst>
                                </p:cTn>
                              </p:par>
                              <p:par>
                                <p:cTn id="177" presetID="14" presetClass="entr" presetSubtype="10" fill="hold" grpId="0" nodeType="withEffect">
                                  <p:stCondLst>
                                    <p:cond delay="0"/>
                                  </p:stCondLst>
                                  <p:childTnLst>
                                    <p:set>
                                      <p:cBhvr>
                                        <p:cTn id="178" dur="1" fill="hold">
                                          <p:stCondLst>
                                            <p:cond delay="0"/>
                                          </p:stCondLst>
                                        </p:cTn>
                                        <p:tgtEl>
                                          <p:spTgt spid="79"/>
                                        </p:tgtEl>
                                        <p:attrNameLst>
                                          <p:attrName>style.visibility</p:attrName>
                                        </p:attrNameLst>
                                      </p:cBhvr>
                                      <p:to>
                                        <p:strVal val="visible"/>
                                      </p:to>
                                    </p:set>
                                    <p:animEffect transition="in" filter="randombar(horizontal)">
                                      <p:cBhvr>
                                        <p:cTn id="179" dur="500"/>
                                        <p:tgtEl>
                                          <p:spTgt spid="79"/>
                                        </p:tgtEl>
                                      </p:cBhvr>
                                    </p:animEffect>
                                  </p:childTnLst>
                                </p:cTn>
                              </p:par>
                            </p:childTnLst>
                          </p:cTn>
                        </p:par>
                      </p:childTnLst>
                    </p:cTn>
                  </p:par>
                  <p:par>
                    <p:cTn id="180" fill="hold">
                      <p:stCondLst>
                        <p:cond delay="indefinite"/>
                      </p:stCondLst>
                      <p:childTnLst>
                        <p:par>
                          <p:cTn id="181" fill="hold">
                            <p:stCondLst>
                              <p:cond delay="0"/>
                            </p:stCondLst>
                            <p:childTnLst>
                              <p:par>
                                <p:cTn id="182" presetID="14" presetClass="entr" presetSubtype="10" fill="hold" grpId="0" nodeType="clickEffect">
                                  <p:stCondLst>
                                    <p:cond delay="0"/>
                                  </p:stCondLst>
                                  <p:childTnLst>
                                    <p:set>
                                      <p:cBhvr>
                                        <p:cTn id="183" dur="1" fill="hold">
                                          <p:stCondLst>
                                            <p:cond delay="0"/>
                                          </p:stCondLst>
                                        </p:cTn>
                                        <p:tgtEl>
                                          <p:spTgt spid="73"/>
                                        </p:tgtEl>
                                        <p:attrNameLst>
                                          <p:attrName>style.visibility</p:attrName>
                                        </p:attrNameLst>
                                      </p:cBhvr>
                                      <p:to>
                                        <p:strVal val="visible"/>
                                      </p:to>
                                    </p:set>
                                    <p:animEffect transition="in" filter="randombar(horizontal)">
                                      <p:cBhvr>
                                        <p:cTn id="184" dur="500"/>
                                        <p:tgtEl>
                                          <p:spTgt spid="73"/>
                                        </p:tgtEl>
                                      </p:cBhvr>
                                    </p:animEffect>
                                  </p:childTnLst>
                                </p:cTn>
                              </p:par>
                              <p:par>
                                <p:cTn id="185" presetID="14" presetClass="entr" presetSubtype="10" fill="hold" grpId="0" nodeType="withEffect">
                                  <p:stCondLst>
                                    <p:cond delay="0"/>
                                  </p:stCondLst>
                                  <p:childTnLst>
                                    <p:set>
                                      <p:cBhvr>
                                        <p:cTn id="186" dur="1" fill="hold">
                                          <p:stCondLst>
                                            <p:cond delay="0"/>
                                          </p:stCondLst>
                                        </p:cTn>
                                        <p:tgtEl>
                                          <p:spTgt spid="80"/>
                                        </p:tgtEl>
                                        <p:attrNameLst>
                                          <p:attrName>style.visibility</p:attrName>
                                        </p:attrNameLst>
                                      </p:cBhvr>
                                      <p:to>
                                        <p:strVal val="visible"/>
                                      </p:to>
                                    </p:set>
                                    <p:animEffect transition="in" filter="randombar(horizontal)">
                                      <p:cBhvr>
                                        <p:cTn id="187" dur="500"/>
                                        <p:tgtEl>
                                          <p:spTgt spid="80"/>
                                        </p:tgtEl>
                                      </p:cBhvr>
                                    </p:animEffect>
                                  </p:childTnLst>
                                </p:cTn>
                              </p:par>
                            </p:childTnLst>
                          </p:cTn>
                        </p:par>
                      </p:childTnLst>
                    </p:cTn>
                  </p:par>
                  <p:par>
                    <p:cTn id="188" fill="hold">
                      <p:stCondLst>
                        <p:cond delay="indefinite"/>
                      </p:stCondLst>
                      <p:childTnLst>
                        <p:par>
                          <p:cTn id="189" fill="hold">
                            <p:stCondLst>
                              <p:cond delay="0"/>
                            </p:stCondLst>
                            <p:childTnLst>
                              <p:par>
                                <p:cTn id="190" presetID="14" presetClass="entr" presetSubtype="10" fill="hold" grpId="0" nodeType="clickEffect">
                                  <p:stCondLst>
                                    <p:cond delay="0"/>
                                  </p:stCondLst>
                                  <p:childTnLst>
                                    <p:set>
                                      <p:cBhvr>
                                        <p:cTn id="191" dur="1" fill="hold">
                                          <p:stCondLst>
                                            <p:cond delay="0"/>
                                          </p:stCondLst>
                                        </p:cTn>
                                        <p:tgtEl>
                                          <p:spTgt spid="76"/>
                                        </p:tgtEl>
                                        <p:attrNameLst>
                                          <p:attrName>style.visibility</p:attrName>
                                        </p:attrNameLst>
                                      </p:cBhvr>
                                      <p:to>
                                        <p:strVal val="visible"/>
                                      </p:to>
                                    </p:set>
                                    <p:animEffect transition="in" filter="randombar(horizontal)">
                                      <p:cBhvr>
                                        <p:cTn id="192" dur="500"/>
                                        <p:tgtEl>
                                          <p:spTgt spid="76"/>
                                        </p:tgtEl>
                                      </p:cBhvr>
                                    </p:animEffect>
                                  </p:childTnLst>
                                </p:cTn>
                              </p:par>
                              <p:par>
                                <p:cTn id="193" presetID="14" presetClass="entr" presetSubtype="10" fill="hold" grpId="0" nodeType="withEffect">
                                  <p:stCondLst>
                                    <p:cond delay="0"/>
                                  </p:stCondLst>
                                  <p:childTnLst>
                                    <p:set>
                                      <p:cBhvr>
                                        <p:cTn id="194" dur="1" fill="hold">
                                          <p:stCondLst>
                                            <p:cond delay="0"/>
                                          </p:stCondLst>
                                        </p:cTn>
                                        <p:tgtEl>
                                          <p:spTgt spid="77"/>
                                        </p:tgtEl>
                                        <p:attrNameLst>
                                          <p:attrName>style.visibility</p:attrName>
                                        </p:attrNameLst>
                                      </p:cBhvr>
                                      <p:to>
                                        <p:strVal val="visible"/>
                                      </p:to>
                                    </p:set>
                                    <p:animEffect transition="in" filter="randombar(horizontal)">
                                      <p:cBhvr>
                                        <p:cTn id="195" dur="500"/>
                                        <p:tgtEl>
                                          <p:spTgt spid="77"/>
                                        </p:tgtEl>
                                      </p:cBhvr>
                                    </p:animEffect>
                                  </p:childTnLst>
                                </p:cTn>
                              </p:par>
                              <p:par>
                                <p:cTn id="196" presetID="1" presetClass="exit" presetSubtype="0" fill="hold" grpId="1" nodeType="withEffect">
                                  <p:stCondLst>
                                    <p:cond delay="0"/>
                                  </p:stCondLst>
                                  <p:childTnLst>
                                    <p:set>
                                      <p:cBhvr>
                                        <p:cTn id="197" dur="1" fill="hold">
                                          <p:stCondLst>
                                            <p:cond delay="0"/>
                                          </p:stCondLst>
                                        </p:cTn>
                                        <p:tgtEl>
                                          <p:spTgt spid="72"/>
                                        </p:tgtEl>
                                        <p:attrNameLst>
                                          <p:attrName>style.visibility</p:attrName>
                                        </p:attrNameLst>
                                      </p:cBhvr>
                                      <p:to>
                                        <p:strVal val="hidden"/>
                                      </p:to>
                                    </p:set>
                                  </p:childTnLst>
                                </p:cTn>
                              </p:par>
                              <p:par>
                                <p:cTn id="198" presetID="1" presetClass="exit" presetSubtype="0" fill="hold" grpId="1" nodeType="withEffect">
                                  <p:stCondLst>
                                    <p:cond delay="0"/>
                                  </p:stCondLst>
                                  <p:childTnLst>
                                    <p:set>
                                      <p:cBhvr>
                                        <p:cTn id="199" dur="1" fill="hold">
                                          <p:stCondLst>
                                            <p:cond delay="0"/>
                                          </p:stCondLst>
                                        </p:cTn>
                                        <p:tgtEl>
                                          <p:spTgt spid="79"/>
                                        </p:tgtEl>
                                        <p:attrNameLst>
                                          <p:attrName>style.visibility</p:attrName>
                                        </p:attrNameLst>
                                      </p:cBhvr>
                                      <p:to>
                                        <p:strVal val="hidden"/>
                                      </p:to>
                                    </p:set>
                                  </p:childTnLst>
                                </p:cTn>
                              </p:par>
                              <p:par>
                                <p:cTn id="200" presetID="1" presetClass="exit" presetSubtype="0" fill="hold" grpId="1" nodeType="withEffect">
                                  <p:stCondLst>
                                    <p:cond delay="0"/>
                                  </p:stCondLst>
                                  <p:childTnLst>
                                    <p:set>
                                      <p:cBhvr>
                                        <p:cTn id="201" dur="1" fill="hold">
                                          <p:stCondLst>
                                            <p:cond delay="0"/>
                                          </p:stCondLst>
                                        </p:cTn>
                                        <p:tgtEl>
                                          <p:spTgt spid="80"/>
                                        </p:tgtEl>
                                        <p:attrNameLst>
                                          <p:attrName>style.visibility</p:attrName>
                                        </p:attrNameLst>
                                      </p:cBhvr>
                                      <p:to>
                                        <p:strVal val="hidden"/>
                                      </p:to>
                                    </p:set>
                                  </p:childTnLst>
                                </p:cTn>
                              </p:par>
                              <p:par>
                                <p:cTn id="202" presetID="1" presetClass="exit" presetSubtype="0" fill="hold" grpId="1" nodeType="withEffect">
                                  <p:stCondLst>
                                    <p:cond delay="0"/>
                                  </p:stCondLst>
                                  <p:childTnLst>
                                    <p:set>
                                      <p:cBhvr>
                                        <p:cTn id="203" dur="1" fill="hold">
                                          <p:stCondLst>
                                            <p:cond delay="0"/>
                                          </p:stCondLst>
                                        </p:cTn>
                                        <p:tgtEl>
                                          <p:spTgt spid="86"/>
                                        </p:tgtEl>
                                        <p:attrNameLst>
                                          <p:attrName>style.visibility</p:attrName>
                                        </p:attrNameLst>
                                      </p:cBhvr>
                                      <p:to>
                                        <p:strVal val="hidden"/>
                                      </p:to>
                                    </p:set>
                                  </p:childTnLst>
                                </p:cTn>
                              </p:par>
                              <p:par>
                                <p:cTn id="204" presetID="14" presetClass="entr" presetSubtype="10" fill="hold" grpId="0" nodeType="withEffect">
                                  <p:stCondLst>
                                    <p:cond delay="0"/>
                                  </p:stCondLst>
                                  <p:childTnLst>
                                    <p:set>
                                      <p:cBhvr>
                                        <p:cTn id="205" dur="1" fill="hold">
                                          <p:stCondLst>
                                            <p:cond delay="0"/>
                                          </p:stCondLst>
                                        </p:cTn>
                                        <p:tgtEl>
                                          <p:spTgt spid="112"/>
                                        </p:tgtEl>
                                        <p:attrNameLst>
                                          <p:attrName>style.visibility</p:attrName>
                                        </p:attrNameLst>
                                      </p:cBhvr>
                                      <p:to>
                                        <p:strVal val="visible"/>
                                      </p:to>
                                    </p:set>
                                    <p:animEffect transition="in" filter="randombar(horizontal)">
                                      <p:cBhvr>
                                        <p:cTn id="206" dur="500"/>
                                        <p:tgtEl>
                                          <p:spTgt spid="112"/>
                                        </p:tgtEl>
                                      </p:cBhvr>
                                    </p:animEffect>
                                  </p:childTnLst>
                                </p:cTn>
                              </p:par>
                              <p:par>
                                <p:cTn id="207" presetID="14" presetClass="entr" presetSubtype="10" fill="hold" grpId="0" nodeType="withEffect">
                                  <p:stCondLst>
                                    <p:cond delay="0"/>
                                  </p:stCondLst>
                                  <p:childTnLst>
                                    <p:set>
                                      <p:cBhvr>
                                        <p:cTn id="208" dur="1" fill="hold">
                                          <p:stCondLst>
                                            <p:cond delay="0"/>
                                          </p:stCondLst>
                                        </p:cTn>
                                        <p:tgtEl>
                                          <p:spTgt spid="113"/>
                                        </p:tgtEl>
                                        <p:attrNameLst>
                                          <p:attrName>style.visibility</p:attrName>
                                        </p:attrNameLst>
                                      </p:cBhvr>
                                      <p:to>
                                        <p:strVal val="visible"/>
                                      </p:to>
                                    </p:set>
                                    <p:animEffect transition="in" filter="randombar(horizontal)">
                                      <p:cBhvr>
                                        <p:cTn id="209" dur="500"/>
                                        <p:tgtEl>
                                          <p:spTgt spid="113"/>
                                        </p:tgtEl>
                                      </p:cBhvr>
                                    </p:animEffect>
                                  </p:childTnLst>
                                </p:cTn>
                              </p:par>
                              <p:par>
                                <p:cTn id="210" presetID="14" presetClass="entr" presetSubtype="10" fill="hold" grpId="0" nodeType="withEffect">
                                  <p:stCondLst>
                                    <p:cond delay="0"/>
                                  </p:stCondLst>
                                  <p:childTnLst>
                                    <p:set>
                                      <p:cBhvr>
                                        <p:cTn id="211" dur="1" fill="hold">
                                          <p:stCondLst>
                                            <p:cond delay="0"/>
                                          </p:stCondLst>
                                        </p:cTn>
                                        <p:tgtEl>
                                          <p:spTgt spid="114"/>
                                        </p:tgtEl>
                                        <p:attrNameLst>
                                          <p:attrName>style.visibility</p:attrName>
                                        </p:attrNameLst>
                                      </p:cBhvr>
                                      <p:to>
                                        <p:strVal val="visible"/>
                                      </p:to>
                                    </p:set>
                                    <p:animEffect transition="in" filter="randombar(horizontal)">
                                      <p:cBhvr>
                                        <p:cTn id="212" dur="500"/>
                                        <p:tgtEl>
                                          <p:spTgt spid="114"/>
                                        </p:tgtEl>
                                      </p:cBhvr>
                                    </p:animEffect>
                                  </p:childTnLst>
                                </p:cTn>
                              </p:par>
                            </p:childTnLst>
                          </p:cTn>
                        </p:par>
                      </p:childTnLst>
                    </p:cTn>
                  </p:par>
                  <p:par>
                    <p:cTn id="213" fill="hold">
                      <p:stCondLst>
                        <p:cond delay="indefinite"/>
                      </p:stCondLst>
                      <p:childTnLst>
                        <p:par>
                          <p:cTn id="214" fill="hold">
                            <p:stCondLst>
                              <p:cond delay="0"/>
                            </p:stCondLst>
                            <p:childTnLst>
                              <p:par>
                                <p:cTn id="215" presetID="10" presetClass="entr" presetSubtype="0" fill="hold" grpId="0" nodeType="clickEffect">
                                  <p:stCondLst>
                                    <p:cond delay="0"/>
                                  </p:stCondLst>
                                  <p:childTnLst>
                                    <p:set>
                                      <p:cBhvr>
                                        <p:cTn id="216" dur="1" fill="hold">
                                          <p:stCondLst>
                                            <p:cond delay="0"/>
                                          </p:stCondLst>
                                        </p:cTn>
                                        <p:tgtEl>
                                          <p:spTgt spid="117"/>
                                        </p:tgtEl>
                                        <p:attrNameLst>
                                          <p:attrName>style.visibility</p:attrName>
                                        </p:attrNameLst>
                                      </p:cBhvr>
                                      <p:to>
                                        <p:strVal val="visible"/>
                                      </p:to>
                                    </p:set>
                                    <p:animEffect transition="in" filter="fade">
                                      <p:cBhvr>
                                        <p:cTn id="217" dur="500"/>
                                        <p:tgtEl>
                                          <p:spTgt spid="117"/>
                                        </p:tgtEl>
                                      </p:cBhvr>
                                    </p:animEffect>
                                  </p:childTnLst>
                                </p:cTn>
                              </p:par>
                              <p:par>
                                <p:cTn id="218" presetID="14" presetClass="entr" presetSubtype="10" fill="hold" grpId="0" nodeType="withEffect">
                                  <p:stCondLst>
                                    <p:cond delay="0"/>
                                  </p:stCondLst>
                                  <p:childTnLst>
                                    <p:set>
                                      <p:cBhvr>
                                        <p:cTn id="219" dur="1" fill="hold">
                                          <p:stCondLst>
                                            <p:cond delay="0"/>
                                          </p:stCondLst>
                                        </p:cTn>
                                        <p:tgtEl>
                                          <p:spTgt spid="83"/>
                                        </p:tgtEl>
                                        <p:attrNameLst>
                                          <p:attrName>style.visibility</p:attrName>
                                        </p:attrNameLst>
                                      </p:cBhvr>
                                      <p:to>
                                        <p:strVal val="visible"/>
                                      </p:to>
                                    </p:set>
                                    <p:animEffect transition="in" filter="randombar(horizontal)">
                                      <p:cBhvr>
                                        <p:cTn id="220" dur="500"/>
                                        <p:tgtEl>
                                          <p:spTgt spid="83"/>
                                        </p:tgtEl>
                                      </p:cBhvr>
                                    </p:animEffect>
                                  </p:childTnLst>
                                </p:cTn>
                              </p:par>
                              <p:par>
                                <p:cTn id="221" presetID="10" presetClass="entr" presetSubtype="0" fill="hold" grpId="0" nodeType="withEffect">
                                  <p:stCondLst>
                                    <p:cond delay="0"/>
                                  </p:stCondLst>
                                  <p:childTnLst>
                                    <p:set>
                                      <p:cBhvr>
                                        <p:cTn id="222" dur="1" fill="hold">
                                          <p:stCondLst>
                                            <p:cond delay="0"/>
                                          </p:stCondLst>
                                        </p:cTn>
                                        <p:tgtEl>
                                          <p:spTgt spid="118"/>
                                        </p:tgtEl>
                                        <p:attrNameLst>
                                          <p:attrName>style.visibility</p:attrName>
                                        </p:attrNameLst>
                                      </p:cBhvr>
                                      <p:to>
                                        <p:strVal val="visible"/>
                                      </p:to>
                                    </p:set>
                                    <p:animEffect transition="in" filter="fade">
                                      <p:cBhvr>
                                        <p:cTn id="223" dur="500"/>
                                        <p:tgtEl>
                                          <p:spTgt spid="118"/>
                                        </p:tgtEl>
                                      </p:cBhvr>
                                    </p:animEffect>
                                  </p:childTnLst>
                                </p:cTn>
                              </p:par>
                              <p:par>
                                <p:cTn id="224" presetID="10" presetClass="entr" presetSubtype="0" fill="hold" grpId="0" nodeType="withEffect">
                                  <p:stCondLst>
                                    <p:cond delay="0"/>
                                  </p:stCondLst>
                                  <p:childTnLst>
                                    <p:set>
                                      <p:cBhvr>
                                        <p:cTn id="225" dur="1" fill="hold">
                                          <p:stCondLst>
                                            <p:cond delay="0"/>
                                          </p:stCondLst>
                                        </p:cTn>
                                        <p:tgtEl>
                                          <p:spTgt spid="119"/>
                                        </p:tgtEl>
                                        <p:attrNameLst>
                                          <p:attrName>style.visibility</p:attrName>
                                        </p:attrNameLst>
                                      </p:cBhvr>
                                      <p:to>
                                        <p:strVal val="visible"/>
                                      </p:to>
                                    </p:set>
                                    <p:animEffect transition="in" filter="fade">
                                      <p:cBhvr>
                                        <p:cTn id="226" dur="500"/>
                                        <p:tgtEl>
                                          <p:spTgt spid="119"/>
                                        </p:tgtEl>
                                      </p:cBhvr>
                                    </p:animEffect>
                                  </p:childTnLst>
                                </p:cTn>
                              </p:par>
                              <p:par>
                                <p:cTn id="227" presetID="10" presetClass="entr" presetSubtype="0" fill="hold" grpId="0" nodeType="withEffect">
                                  <p:stCondLst>
                                    <p:cond delay="0"/>
                                  </p:stCondLst>
                                  <p:childTnLst>
                                    <p:set>
                                      <p:cBhvr>
                                        <p:cTn id="228" dur="1" fill="hold">
                                          <p:stCondLst>
                                            <p:cond delay="0"/>
                                          </p:stCondLst>
                                        </p:cTn>
                                        <p:tgtEl>
                                          <p:spTgt spid="120"/>
                                        </p:tgtEl>
                                        <p:attrNameLst>
                                          <p:attrName>style.visibility</p:attrName>
                                        </p:attrNameLst>
                                      </p:cBhvr>
                                      <p:to>
                                        <p:strVal val="visible"/>
                                      </p:to>
                                    </p:set>
                                    <p:animEffect transition="in" filter="fade">
                                      <p:cBhvr>
                                        <p:cTn id="229" dur="500"/>
                                        <p:tgtEl>
                                          <p:spTgt spid="120"/>
                                        </p:tgtEl>
                                      </p:cBhvr>
                                    </p:animEffect>
                                  </p:childTnLst>
                                </p:cTn>
                              </p:par>
                              <p:par>
                                <p:cTn id="230" presetID="10" presetClass="entr" presetSubtype="0" fill="hold" grpId="0" nodeType="withEffect">
                                  <p:stCondLst>
                                    <p:cond delay="0"/>
                                  </p:stCondLst>
                                  <p:childTnLst>
                                    <p:set>
                                      <p:cBhvr>
                                        <p:cTn id="231" dur="1" fill="hold">
                                          <p:stCondLst>
                                            <p:cond delay="0"/>
                                          </p:stCondLst>
                                        </p:cTn>
                                        <p:tgtEl>
                                          <p:spTgt spid="121"/>
                                        </p:tgtEl>
                                        <p:attrNameLst>
                                          <p:attrName>style.visibility</p:attrName>
                                        </p:attrNameLst>
                                      </p:cBhvr>
                                      <p:to>
                                        <p:strVal val="visible"/>
                                      </p:to>
                                    </p:set>
                                    <p:animEffect transition="in" filter="fade">
                                      <p:cBhvr>
                                        <p:cTn id="232" dur="500"/>
                                        <p:tgtEl>
                                          <p:spTgt spid="121"/>
                                        </p:tgtEl>
                                      </p:cBhvr>
                                    </p:animEffect>
                                  </p:childTnLst>
                                </p:cTn>
                              </p:par>
                              <p:par>
                                <p:cTn id="233" presetID="10" presetClass="entr" presetSubtype="0" fill="hold" nodeType="withEffect">
                                  <p:stCondLst>
                                    <p:cond delay="0"/>
                                  </p:stCondLst>
                                  <p:childTnLst>
                                    <p:set>
                                      <p:cBhvr>
                                        <p:cTn id="234" dur="1" fill="hold">
                                          <p:stCondLst>
                                            <p:cond delay="0"/>
                                          </p:stCondLst>
                                        </p:cTn>
                                        <p:tgtEl>
                                          <p:spTgt spid="122"/>
                                        </p:tgtEl>
                                        <p:attrNameLst>
                                          <p:attrName>style.visibility</p:attrName>
                                        </p:attrNameLst>
                                      </p:cBhvr>
                                      <p:to>
                                        <p:strVal val="visible"/>
                                      </p:to>
                                    </p:set>
                                    <p:animEffect transition="in" filter="fade">
                                      <p:cBhvr>
                                        <p:cTn id="235"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animBg="1"/>
      <p:bldP spid="67" grpId="1" animBg="1"/>
      <p:bldP spid="68" grpId="0"/>
      <p:bldP spid="69" grpId="0" animBg="1"/>
      <p:bldP spid="69" grpId="1" animBg="1"/>
      <p:bldP spid="70" grpId="0" animBg="1"/>
      <p:bldP spid="70" grpId="1" animBg="1"/>
      <p:bldP spid="71" grpId="0"/>
      <p:bldP spid="72" grpId="0" animBg="1"/>
      <p:bldP spid="72" grpId="1" animBg="1"/>
      <p:bldP spid="73" grpId="0"/>
      <p:bldP spid="74" grpId="0" animBg="1"/>
      <p:bldP spid="74" grpId="1" animBg="1"/>
      <p:bldP spid="76" grpId="0"/>
      <p:bldP spid="77" grpId="0"/>
      <p:bldP spid="78" grpId="0"/>
      <p:bldP spid="79" grpId="0" animBg="1"/>
      <p:bldP spid="79" grpId="1" animBg="1"/>
      <p:bldP spid="80" grpId="0" animBg="1"/>
      <p:bldP spid="80" grpId="1" animBg="1"/>
      <p:bldP spid="83" grpId="0"/>
      <p:bldP spid="84" grpId="0" animBg="1"/>
      <p:bldP spid="84" grpId="1" animBg="1"/>
      <p:bldP spid="85" grpId="0" animBg="1"/>
      <p:bldP spid="85" grpId="1" animBg="1"/>
      <p:bldP spid="86" grpId="0" animBg="1"/>
      <p:bldP spid="86" grpId="1" animBg="1"/>
      <p:bldP spid="91" grpId="0"/>
      <p:bldP spid="92" grpId="0" animBg="1"/>
      <p:bldP spid="92" grpId="1" animBg="1"/>
      <p:bldP spid="93" grpId="0"/>
      <p:bldP spid="94" grpId="0" animBg="1"/>
      <p:bldP spid="94" grpId="1" animBg="1"/>
      <p:bldP spid="95" grpId="0" animBg="1"/>
      <p:bldP spid="95" grpId="1" animBg="1"/>
      <p:bldP spid="96" grpId="0"/>
      <p:bldP spid="97" grpId="0" animBg="1"/>
      <p:bldP spid="97" grpId="1" animBg="1"/>
      <p:bldP spid="98" grpId="0"/>
      <p:bldP spid="99" grpId="0" animBg="1"/>
      <p:bldP spid="99" grpId="1" animBg="1"/>
      <p:bldP spid="101" grpId="0"/>
      <p:bldP spid="102" grpId="0"/>
      <p:bldP spid="103" grpId="0"/>
      <p:bldP spid="104" grpId="0" animBg="1"/>
      <p:bldP spid="104" grpId="1" animBg="1"/>
      <p:bldP spid="105" grpId="0" animBg="1"/>
      <p:bldP spid="105" grpId="1" animBg="1"/>
      <p:bldP spid="108" grpId="0"/>
      <p:bldP spid="109" grpId="0" animBg="1"/>
      <p:bldP spid="109" grpId="1" animBg="1"/>
      <p:bldP spid="110" grpId="0" animBg="1"/>
      <p:bldP spid="110" grpId="1" animBg="1"/>
      <p:bldP spid="111" grpId="0" animBg="1"/>
      <p:bldP spid="111" grpId="1" animBg="1"/>
      <p:bldP spid="112" grpId="0"/>
      <p:bldP spid="113" grpId="0"/>
      <p:bldP spid="114" grpId="0" animBg="1"/>
      <p:bldP spid="59" grpId="0"/>
      <p:bldP spid="60" grpId="0"/>
      <p:bldP spid="61" grpId="0"/>
      <p:bldP spid="115" grpId="0"/>
      <p:bldP spid="116" grpId="0"/>
      <p:bldP spid="117" grpId="0"/>
      <p:bldP spid="118" grpId="0"/>
      <p:bldP spid="119" grpId="0"/>
      <p:bldP spid="120" grpId="0"/>
      <p:bldP spid="1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79846" y="953198"/>
            <a:ext cx="8664154" cy="1129540"/>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8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a:t>
            </a:r>
          </a:p>
          <a:p>
            <a:pPr marL="800100" lvl="1" indent="-342900">
              <a:lnSpc>
                <a:spcPct val="120000"/>
              </a:lnSpc>
              <a:spcAft>
                <a:spcPts val="600"/>
              </a:spcAft>
              <a:buFont typeface="Wingdings" panose="05000000000000000000" pitchFamily="2" charset="2"/>
              <a:buChar char="p"/>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減数</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の符号を反転して加算</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２進数の減算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16</a:t>
            </a:fld>
            <a:endParaRPr kumimoji="1" lang="ja-JP" altLang="en-US"/>
          </a:p>
        </p:txBody>
      </p:sp>
      <p:sp>
        <p:nvSpPr>
          <p:cNvPr id="62" name="テキスト ボックス 61"/>
          <p:cNvSpPr txBox="1"/>
          <p:nvPr/>
        </p:nvSpPr>
        <p:spPr>
          <a:xfrm>
            <a:off x="3436183" y="4437620"/>
            <a:ext cx="1382110" cy="461665"/>
          </a:xfrm>
          <a:prstGeom prst="rect">
            <a:avLst/>
          </a:prstGeom>
          <a:noFill/>
        </p:spPr>
        <p:txBody>
          <a:bodyPr wrap="none" rtlCol="0">
            <a:spAutoFit/>
          </a:bodyPr>
          <a:lstStyle/>
          <a:p>
            <a:r>
              <a:rPr kumimoji="1" lang="en-US" altLang="ja-JP" sz="2400" dirty="0" smtClean="0">
                <a:solidFill>
                  <a:srgbClr val="006600"/>
                </a:solidFill>
              </a:rPr>
              <a:t>0 1 0 1 1</a:t>
            </a:r>
            <a:endParaRPr kumimoji="1" lang="ja-JP" altLang="en-US" sz="2400" dirty="0">
              <a:solidFill>
                <a:srgbClr val="006600"/>
              </a:solidFill>
            </a:endParaRPr>
          </a:p>
        </p:txBody>
      </p:sp>
      <p:sp>
        <p:nvSpPr>
          <p:cNvPr id="63" name="テキスト ボックス 62"/>
          <p:cNvSpPr txBox="1"/>
          <p:nvPr/>
        </p:nvSpPr>
        <p:spPr>
          <a:xfrm>
            <a:off x="3436183" y="4857470"/>
            <a:ext cx="1382110" cy="461665"/>
          </a:xfrm>
          <a:prstGeom prst="rect">
            <a:avLst/>
          </a:prstGeom>
          <a:noFill/>
        </p:spPr>
        <p:txBody>
          <a:bodyPr wrap="none" rtlCol="0">
            <a:spAutoFit/>
          </a:bodyPr>
          <a:lstStyle/>
          <a:p>
            <a:r>
              <a:rPr kumimoji="1" lang="en-US" altLang="ja-JP" sz="2400" dirty="0" smtClean="0">
                <a:solidFill>
                  <a:srgbClr val="006600"/>
                </a:solidFill>
              </a:rPr>
              <a:t>1 1 0 1 0</a:t>
            </a:r>
            <a:endParaRPr kumimoji="1" lang="ja-JP" altLang="en-US" sz="2400" dirty="0">
              <a:solidFill>
                <a:srgbClr val="006600"/>
              </a:solidFill>
            </a:endParaRPr>
          </a:p>
        </p:txBody>
      </p:sp>
      <p:sp>
        <p:nvSpPr>
          <p:cNvPr id="64" name="テキスト ボックス 63"/>
          <p:cNvSpPr txBox="1"/>
          <p:nvPr/>
        </p:nvSpPr>
        <p:spPr>
          <a:xfrm>
            <a:off x="2957004" y="4857470"/>
            <a:ext cx="492443" cy="461665"/>
          </a:xfrm>
          <a:prstGeom prst="rect">
            <a:avLst/>
          </a:prstGeom>
          <a:noFill/>
        </p:spPr>
        <p:txBody>
          <a:bodyPr wrap="none" rtlCol="0">
            <a:spAutoFit/>
          </a:bodyPr>
          <a:lstStyle/>
          <a:p>
            <a:r>
              <a:rPr kumimoji="1" lang="ja-JP" altLang="en-US" sz="2400" dirty="0" smtClean="0"/>
              <a:t>＋</a:t>
            </a:r>
            <a:endParaRPr kumimoji="1" lang="ja-JP" altLang="en-US" sz="2400" dirty="0"/>
          </a:p>
        </p:txBody>
      </p:sp>
      <p:cxnSp>
        <p:nvCxnSpPr>
          <p:cNvPr id="65" name="直線コネクタ 64"/>
          <p:cNvCxnSpPr/>
          <p:nvPr/>
        </p:nvCxnSpPr>
        <p:spPr>
          <a:xfrm>
            <a:off x="3000952" y="5293159"/>
            <a:ext cx="18173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4456811" y="5284208"/>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67" name="テキスト ボックス 66"/>
          <p:cNvSpPr txBox="1"/>
          <p:nvPr/>
        </p:nvSpPr>
        <p:spPr>
          <a:xfrm>
            <a:off x="3888132" y="403842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68" name="テキスト ボックス 67"/>
          <p:cNvSpPr txBox="1"/>
          <p:nvPr/>
        </p:nvSpPr>
        <p:spPr>
          <a:xfrm>
            <a:off x="4207688" y="5284208"/>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69" name="テキスト ボックス 68"/>
          <p:cNvSpPr txBox="1"/>
          <p:nvPr/>
        </p:nvSpPr>
        <p:spPr>
          <a:xfrm>
            <a:off x="3953977" y="5284208"/>
            <a:ext cx="356188" cy="461665"/>
          </a:xfrm>
          <a:prstGeom prst="rect">
            <a:avLst/>
          </a:prstGeom>
          <a:noFill/>
        </p:spPr>
        <p:txBody>
          <a:bodyPr wrap="none" rtlCol="0">
            <a:spAutoFit/>
          </a:bodyPr>
          <a:lstStyle/>
          <a:p>
            <a:r>
              <a:rPr lang="en-US" altLang="ja-JP" sz="2400" dirty="0" smtClean="0">
                <a:solidFill>
                  <a:srgbClr val="006600"/>
                </a:solidFill>
              </a:rPr>
              <a:t>1</a:t>
            </a:r>
            <a:endParaRPr kumimoji="1" lang="ja-JP" altLang="en-US" sz="2400" dirty="0">
              <a:solidFill>
                <a:srgbClr val="006600"/>
              </a:solidFill>
            </a:endParaRPr>
          </a:p>
        </p:txBody>
      </p:sp>
      <p:sp>
        <p:nvSpPr>
          <p:cNvPr id="70" name="テキスト ボックス 69"/>
          <p:cNvSpPr txBox="1"/>
          <p:nvPr/>
        </p:nvSpPr>
        <p:spPr>
          <a:xfrm>
            <a:off x="1901055" y="5816087"/>
            <a:ext cx="5407249" cy="338554"/>
          </a:xfrm>
          <a:prstGeom prst="rect">
            <a:avLst/>
          </a:prstGeom>
          <a:noFill/>
        </p:spPr>
        <p:txBody>
          <a:bodyPr wrap="none" rtlCol="0">
            <a:spAutoFit/>
          </a:bodyPr>
          <a:lstStyle/>
          <a:p>
            <a:r>
              <a:rPr kumimoji="1" lang="en-US" altLang="ja-JP" sz="1600" dirty="0" smtClean="0">
                <a:latin typeface="+mn-ea"/>
              </a:rPr>
              <a:t>[ </a:t>
            </a:r>
            <a:r>
              <a:rPr kumimoji="1" lang="ja-JP" altLang="en-US" sz="1600" dirty="0" smtClean="0">
                <a:latin typeface="+mn-ea"/>
              </a:rPr>
              <a:t>減数の符号を反転した後で加算する方式（</a:t>
            </a:r>
            <a:r>
              <a:rPr kumimoji="1" lang="en-US" altLang="ja-JP" sz="1600" dirty="0" smtClean="0">
                <a:latin typeface="+mn-ea"/>
              </a:rPr>
              <a:t>11</a:t>
            </a:r>
            <a:r>
              <a:rPr kumimoji="1" lang="ja-JP" altLang="en-US" sz="1600" dirty="0" smtClean="0">
                <a:latin typeface="+mn-ea"/>
              </a:rPr>
              <a:t>＋</a:t>
            </a:r>
            <a:r>
              <a:rPr kumimoji="1" lang="en-US" altLang="ja-JP" sz="1600" dirty="0" smtClean="0">
                <a:latin typeface="+mn-ea"/>
              </a:rPr>
              <a:t>(-6)</a:t>
            </a:r>
            <a:r>
              <a:rPr kumimoji="1" lang="ja-JP" altLang="en-US" sz="1600" dirty="0" smtClean="0">
                <a:latin typeface="+mn-ea"/>
              </a:rPr>
              <a:t>） </a:t>
            </a:r>
            <a:r>
              <a:rPr kumimoji="1" lang="en-US" altLang="ja-JP" sz="1600" dirty="0" smtClean="0">
                <a:latin typeface="+mn-ea"/>
              </a:rPr>
              <a:t>]</a:t>
            </a:r>
            <a:endParaRPr kumimoji="1" lang="ja-JP" altLang="en-US" sz="1600" dirty="0">
              <a:latin typeface="+mn-ea"/>
            </a:endParaRPr>
          </a:p>
        </p:txBody>
      </p:sp>
      <p:sp>
        <p:nvSpPr>
          <p:cNvPr id="71" name="テキスト ボックス 70"/>
          <p:cNvSpPr txBox="1"/>
          <p:nvPr/>
        </p:nvSpPr>
        <p:spPr>
          <a:xfrm>
            <a:off x="3699008" y="5284208"/>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72" name="テキスト ボックス 71"/>
          <p:cNvSpPr txBox="1"/>
          <p:nvPr/>
        </p:nvSpPr>
        <p:spPr>
          <a:xfrm>
            <a:off x="3440564" y="5284208"/>
            <a:ext cx="356188" cy="461665"/>
          </a:xfrm>
          <a:prstGeom prst="rect">
            <a:avLst/>
          </a:prstGeom>
          <a:noFill/>
        </p:spPr>
        <p:txBody>
          <a:bodyPr wrap="none" rtlCol="0">
            <a:spAutoFit/>
          </a:bodyPr>
          <a:lstStyle/>
          <a:p>
            <a:r>
              <a:rPr kumimoji="1" lang="en-US" altLang="ja-JP" sz="2400" dirty="0" smtClean="0">
                <a:solidFill>
                  <a:srgbClr val="006600"/>
                </a:solidFill>
              </a:rPr>
              <a:t>0</a:t>
            </a:r>
            <a:endParaRPr kumimoji="1" lang="ja-JP" altLang="en-US" sz="2400" dirty="0">
              <a:solidFill>
                <a:srgbClr val="006600"/>
              </a:solidFill>
            </a:endParaRPr>
          </a:p>
        </p:txBody>
      </p:sp>
      <p:sp>
        <p:nvSpPr>
          <p:cNvPr id="73" name="テキスト ボックス 72"/>
          <p:cNvSpPr txBox="1"/>
          <p:nvPr/>
        </p:nvSpPr>
        <p:spPr>
          <a:xfrm>
            <a:off x="4870846" y="4429847"/>
            <a:ext cx="974562" cy="461665"/>
          </a:xfrm>
          <a:prstGeom prst="rect">
            <a:avLst/>
          </a:prstGeom>
          <a:noFill/>
        </p:spPr>
        <p:txBody>
          <a:bodyPr wrap="none" rtlCol="0">
            <a:spAutoFit/>
          </a:bodyPr>
          <a:lstStyle/>
          <a:p>
            <a:r>
              <a:rPr kumimoji="1" lang="en-US" altLang="ja-JP" sz="2400" dirty="0" smtClean="0"/>
              <a:t>(= 11)</a:t>
            </a:r>
            <a:endParaRPr kumimoji="1" lang="ja-JP" altLang="en-US" sz="2400" dirty="0"/>
          </a:p>
        </p:txBody>
      </p:sp>
      <p:sp>
        <p:nvSpPr>
          <p:cNvPr id="74" name="テキスト ボックス 73"/>
          <p:cNvSpPr txBox="1"/>
          <p:nvPr/>
        </p:nvSpPr>
        <p:spPr>
          <a:xfrm>
            <a:off x="4870846" y="4849697"/>
            <a:ext cx="928459" cy="461665"/>
          </a:xfrm>
          <a:prstGeom prst="rect">
            <a:avLst/>
          </a:prstGeom>
          <a:noFill/>
        </p:spPr>
        <p:txBody>
          <a:bodyPr wrap="none" rtlCol="0">
            <a:spAutoFit/>
          </a:bodyPr>
          <a:lstStyle/>
          <a:p>
            <a:r>
              <a:rPr lang="en-US" altLang="ja-JP" sz="2400" dirty="0" smtClean="0"/>
              <a:t>(= -6)</a:t>
            </a:r>
            <a:endParaRPr kumimoji="1" lang="ja-JP" altLang="en-US" sz="2400" dirty="0"/>
          </a:p>
        </p:txBody>
      </p:sp>
      <p:sp>
        <p:nvSpPr>
          <p:cNvPr id="75" name="テキスト ボックス 74"/>
          <p:cNvSpPr txBox="1"/>
          <p:nvPr/>
        </p:nvSpPr>
        <p:spPr>
          <a:xfrm>
            <a:off x="4875227" y="5276435"/>
            <a:ext cx="825867" cy="461665"/>
          </a:xfrm>
          <a:prstGeom prst="rect">
            <a:avLst/>
          </a:prstGeom>
          <a:noFill/>
        </p:spPr>
        <p:txBody>
          <a:bodyPr wrap="none" rtlCol="0">
            <a:spAutoFit/>
          </a:bodyPr>
          <a:lstStyle/>
          <a:p>
            <a:r>
              <a:rPr lang="en-US" altLang="ja-JP" sz="2400" dirty="0" smtClean="0"/>
              <a:t>(= 5)</a:t>
            </a:r>
            <a:endParaRPr kumimoji="1" lang="ja-JP" altLang="en-US" sz="2400" dirty="0"/>
          </a:p>
        </p:txBody>
      </p:sp>
      <p:sp>
        <p:nvSpPr>
          <p:cNvPr id="76" name="テキスト ボックス 75"/>
          <p:cNvSpPr txBox="1"/>
          <p:nvPr/>
        </p:nvSpPr>
        <p:spPr>
          <a:xfrm>
            <a:off x="3428579" y="404057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7" name="テキスト ボックス 76"/>
          <p:cNvSpPr txBox="1"/>
          <p:nvPr/>
        </p:nvSpPr>
        <p:spPr>
          <a:xfrm>
            <a:off x="3162355" y="4040034"/>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8" name="テキスト ボックス 77"/>
          <p:cNvSpPr txBox="1"/>
          <p:nvPr/>
        </p:nvSpPr>
        <p:spPr>
          <a:xfrm>
            <a:off x="3409366" y="2410476"/>
            <a:ext cx="1382110" cy="461665"/>
          </a:xfrm>
          <a:prstGeom prst="rect">
            <a:avLst/>
          </a:prstGeom>
          <a:noFill/>
        </p:spPr>
        <p:txBody>
          <a:bodyPr wrap="none" rtlCol="0">
            <a:spAutoFit/>
          </a:bodyPr>
          <a:lstStyle/>
          <a:p>
            <a:r>
              <a:rPr kumimoji="1" lang="en-US" altLang="ja-JP" sz="2400" dirty="0" smtClean="0">
                <a:solidFill>
                  <a:srgbClr val="006600"/>
                </a:solidFill>
              </a:rPr>
              <a:t>0 0 1 1 0</a:t>
            </a:r>
            <a:endParaRPr kumimoji="1" lang="ja-JP" altLang="en-US" sz="2400" dirty="0">
              <a:solidFill>
                <a:srgbClr val="006600"/>
              </a:solidFill>
            </a:endParaRPr>
          </a:p>
        </p:txBody>
      </p:sp>
      <p:sp>
        <p:nvSpPr>
          <p:cNvPr id="79" name="テキスト ボックス 78"/>
          <p:cNvSpPr txBox="1"/>
          <p:nvPr/>
        </p:nvSpPr>
        <p:spPr>
          <a:xfrm>
            <a:off x="3409366" y="3212275"/>
            <a:ext cx="1382110" cy="461665"/>
          </a:xfrm>
          <a:prstGeom prst="rect">
            <a:avLst/>
          </a:prstGeom>
          <a:noFill/>
        </p:spPr>
        <p:txBody>
          <a:bodyPr wrap="none" rtlCol="0">
            <a:spAutoFit/>
          </a:bodyPr>
          <a:lstStyle/>
          <a:p>
            <a:r>
              <a:rPr kumimoji="1" lang="en-US" altLang="ja-JP" sz="2400" dirty="0" smtClean="0">
                <a:solidFill>
                  <a:srgbClr val="006600"/>
                </a:solidFill>
              </a:rPr>
              <a:t>1 1 0 1 0</a:t>
            </a:r>
            <a:endParaRPr kumimoji="1" lang="ja-JP" altLang="en-US" sz="2400" dirty="0">
              <a:solidFill>
                <a:srgbClr val="006600"/>
              </a:solidFill>
            </a:endParaRPr>
          </a:p>
        </p:txBody>
      </p:sp>
      <p:sp>
        <p:nvSpPr>
          <p:cNvPr id="80" name="テキスト ボックス 79"/>
          <p:cNvSpPr txBox="1"/>
          <p:nvPr/>
        </p:nvSpPr>
        <p:spPr>
          <a:xfrm>
            <a:off x="4686755" y="2415223"/>
            <a:ext cx="825867" cy="461665"/>
          </a:xfrm>
          <a:prstGeom prst="rect">
            <a:avLst/>
          </a:prstGeom>
          <a:noFill/>
        </p:spPr>
        <p:txBody>
          <a:bodyPr wrap="none" rtlCol="0">
            <a:spAutoFit/>
          </a:bodyPr>
          <a:lstStyle/>
          <a:p>
            <a:r>
              <a:rPr lang="en-US" altLang="ja-JP" sz="2400" dirty="0" smtClean="0"/>
              <a:t>(= 6)</a:t>
            </a:r>
            <a:endParaRPr kumimoji="1" lang="ja-JP" altLang="en-US" sz="2400" dirty="0"/>
          </a:p>
        </p:txBody>
      </p:sp>
      <p:sp>
        <p:nvSpPr>
          <p:cNvPr id="81" name="テキスト ボックス 80"/>
          <p:cNvSpPr txBox="1"/>
          <p:nvPr/>
        </p:nvSpPr>
        <p:spPr>
          <a:xfrm>
            <a:off x="4686755" y="3212274"/>
            <a:ext cx="928459" cy="461665"/>
          </a:xfrm>
          <a:prstGeom prst="rect">
            <a:avLst/>
          </a:prstGeom>
          <a:noFill/>
        </p:spPr>
        <p:txBody>
          <a:bodyPr wrap="none" rtlCol="0">
            <a:spAutoFit/>
          </a:bodyPr>
          <a:lstStyle/>
          <a:p>
            <a:r>
              <a:rPr lang="en-US" altLang="ja-JP" sz="2400" dirty="0" smtClean="0"/>
              <a:t>(= -6)</a:t>
            </a:r>
            <a:endParaRPr kumimoji="1" lang="ja-JP" altLang="en-US" sz="2400" dirty="0"/>
          </a:p>
        </p:txBody>
      </p:sp>
      <p:sp>
        <p:nvSpPr>
          <p:cNvPr id="82" name="下矢印 81"/>
          <p:cNvSpPr/>
          <p:nvPr/>
        </p:nvSpPr>
        <p:spPr>
          <a:xfrm>
            <a:off x="3976697" y="2867503"/>
            <a:ext cx="401615" cy="26910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352724" y="2841955"/>
            <a:ext cx="1005403" cy="338554"/>
          </a:xfrm>
          <a:prstGeom prst="rect">
            <a:avLst/>
          </a:prstGeom>
          <a:noFill/>
        </p:spPr>
        <p:txBody>
          <a:bodyPr wrap="none" rtlCol="0">
            <a:spAutoFit/>
          </a:bodyPr>
          <a:lstStyle/>
          <a:p>
            <a:r>
              <a:rPr lang="ja-JP" altLang="en-US" sz="1600" dirty="0" smtClean="0"/>
              <a:t>符号反転</a:t>
            </a:r>
            <a:endParaRPr kumimoji="1" lang="ja-JP" altLang="en-US" sz="1600" dirty="0"/>
          </a:p>
        </p:txBody>
      </p:sp>
    </p:spTree>
    <p:extLst>
      <p:ext uri="{BB962C8B-B14F-4D97-AF65-F5344CB8AC3E}">
        <p14:creationId xmlns:p14="http://schemas.microsoft.com/office/powerpoint/2010/main" val="85381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randombar(horizontal)">
                                      <p:cBhvr>
                                        <p:cTn id="7" dur="500"/>
                                        <p:tgtEl>
                                          <p:spTgt spid="7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9"/>
                                        </p:tgtEl>
                                        <p:attrNameLst>
                                          <p:attrName>style.visibility</p:attrName>
                                        </p:attrNameLst>
                                      </p:cBhvr>
                                      <p:to>
                                        <p:strVal val="visible"/>
                                      </p:to>
                                    </p:set>
                                    <p:animEffect transition="in" filter="randombar(horizontal)">
                                      <p:cBhvr>
                                        <p:cTn id="10" dur="500"/>
                                        <p:tgtEl>
                                          <p:spTgt spid="79"/>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80"/>
                                        </p:tgtEl>
                                        <p:attrNameLst>
                                          <p:attrName>style.visibility</p:attrName>
                                        </p:attrNameLst>
                                      </p:cBhvr>
                                      <p:to>
                                        <p:strVal val="visible"/>
                                      </p:to>
                                    </p:set>
                                    <p:animEffect transition="in" filter="randombar(horizontal)">
                                      <p:cBhvr>
                                        <p:cTn id="13" dur="500"/>
                                        <p:tgtEl>
                                          <p:spTgt spid="80"/>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81"/>
                                        </p:tgtEl>
                                        <p:attrNameLst>
                                          <p:attrName>style.visibility</p:attrName>
                                        </p:attrNameLst>
                                      </p:cBhvr>
                                      <p:to>
                                        <p:strVal val="visible"/>
                                      </p:to>
                                    </p:set>
                                    <p:animEffect transition="in" filter="randombar(horizontal)">
                                      <p:cBhvr>
                                        <p:cTn id="16" dur="500"/>
                                        <p:tgtEl>
                                          <p:spTgt spid="81"/>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randombar(horizontal)">
                                      <p:cBhvr>
                                        <p:cTn id="19" dur="500"/>
                                        <p:tgtEl>
                                          <p:spTgt spid="82"/>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randombar(horizontal)">
                                      <p:cBhvr>
                                        <p:cTn id="22" dur="500"/>
                                        <p:tgtEl>
                                          <p:spTgt spid="83"/>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animEffect transition="in" filter="randombar(horizontal)">
                                      <p:cBhvr>
                                        <p:cTn id="27" dur="500"/>
                                        <p:tgtEl>
                                          <p:spTgt spid="62"/>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randombar(horizontal)">
                                      <p:cBhvr>
                                        <p:cTn id="30" dur="500"/>
                                        <p:tgtEl>
                                          <p:spTgt spid="63"/>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64"/>
                                        </p:tgtEl>
                                        <p:attrNameLst>
                                          <p:attrName>style.visibility</p:attrName>
                                        </p:attrNameLst>
                                      </p:cBhvr>
                                      <p:to>
                                        <p:strVal val="visible"/>
                                      </p:to>
                                    </p:set>
                                    <p:animEffect transition="in" filter="randombar(horizontal)">
                                      <p:cBhvr>
                                        <p:cTn id="33" dur="500"/>
                                        <p:tgtEl>
                                          <p:spTgt spid="64"/>
                                        </p:tgtEl>
                                      </p:cBhvr>
                                    </p:animEffect>
                                  </p:childTnLst>
                                </p:cTn>
                              </p:par>
                              <p:par>
                                <p:cTn id="34" presetID="14" presetClass="entr" presetSubtype="10" fill="hold" nodeType="withEffect">
                                  <p:stCondLst>
                                    <p:cond delay="0"/>
                                  </p:stCondLst>
                                  <p:childTnLst>
                                    <p:set>
                                      <p:cBhvr>
                                        <p:cTn id="35" dur="1" fill="hold">
                                          <p:stCondLst>
                                            <p:cond delay="0"/>
                                          </p:stCondLst>
                                        </p:cTn>
                                        <p:tgtEl>
                                          <p:spTgt spid="65"/>
                                        </p:tgtEl>
                                        <p:attrNameLst>
                                          <p:attrName>style.visibility</p:attrName>
                                        </p:attrNameLst>
                                      </p:cBhvr>
                                      <p:to>
                                        <p:strVal val="visible"/>
                                      </p:to>
                                    </p:set>
                                    <p:animEffect transition="in" filter="randombar(horizontal)">
                                      <p:cBhvr>
                                        <p:cTn id="36" dur="500"/>
                                        <p:tgtEl>
                                          <p:spTgt spid="65"/>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Effect transition="in" filter="randombar(horizontal)">
                                      <p:cBhvr>
                                        <p:cTn id="39" dur="500"/>
                                        <p:tgtEl>
                                          <p:spTgt spid="73"/>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74"/>
                                        </p:tgtEl>
                                        <p:attrNameLst>
                                          <p:attrName>style.visibility</p:attrName>
                                        </p:attrNameLst>
                                      </p:cBhvr>
                                      <p:to>
                                        <p:strVal val="visible"/>
                                      </p:to>
                                    </p:set>
                                    <p:animEffect transition="in" filter="randombar(horizontal)">
                                      <p:cBhvr>
                                        <p:cTn id="42" dur="500"/>
                                        <p:tgtEl>
                                          <p:spTgt spid="74"/>
                                        </p:tgtEl>
                                      </p:cBhvr>
                                    </p:animEffect>
                                  </p:childTnLst>
                                </p:cTn>
                              </p:par>
                              <p:par>
                                <p:cTn id="43" presetID="14" presetClass="entr" presetSubtype="10" fill="hold" grpId="0" nodeType="withEffect">
                                  <p:stCondLst>
                                    <p:cond delay="0"/>
                                  </p:stCondLst>
                                  <p:childTnLst>
                                    <p:set>
                                      <p:cBhvr>
                                        <p:cTn id="44" dur="1" fill="hold">
                                          <p:stCondLst>
                                            <p:cond delay="0"/>
                                          </p:stCondLst>
                                        </p:cTn>
                                        <p:tgtEl>
                                          <p:spTgt spid="66"/>
                                        </p:tgtEl>
                                        <p:attrNameLst>
                                          <p:attrName>style.visibility</p:attrName>
                                        </p:attrNameLst>
                                      </p:cBhvr>
                                      <p:to>
                                        <p:strVal val="visible"/>
                                      </p:to>
                                    </p:set>
                                    <p:animEffect transition="in" filter="randombar(horizontal)">
                                      <p:cBhvr>
                                        <p:cTn id="45" dur="500"/>
                                        <p:tgtEl>
                                          <p:spTgt spid="66"/>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67"/>
                                        </p:tgtEl>
                                        <p:attrNameLst>
                                          <p:attrName>style.visibility</p:attrName>
                                        </p:attrNameLst>
                                      </p:cBhvr>
                                      <p:to>
                                        <p:strVal val="visible"/>
                                      </p:to>
                                    </p:set>
                                    <p:animEffect transition="in" filter="randombar(horizontal)">
                                      <p:cBhvr>
                                        <p:cTn id="48" dur="500"/>
                                        <p:tgtEl>
                                          <p:spTgt spid="67"/>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68"/>
                                        </p:tgtEl>
                                        <p:attrNameLst>
                                          <p:attrName>style.visibility</p:attrName>
                                        </p:attrNameLst>
                                      </p:cBhvr>
                                      <p:to>
                                        <p:strVal val="visible"/>
                                      </p:to>
                                    </p:set>
                                    <p:animEffect transition="in" filter="randombar(horizontal)">
                                      <p:cBhvr>
                                        <p:cTn id="51" dur="500"/>
                                        <p:tgtEl>
                                          <p:spTgt spid="68"/>
                                        </p:tgtEl>
                                      </p:cBhvr>
                                    </p:animEffect>
                                  </p:childTnLst>
                                </p:cTn>
                              </p:par>
                              <p:par>
                                <p:cTn id="52" presetID="14" presetClass="entr" presetSubtype="10" fill="hold" grpId="0" nodeType="withEffect">
                                  <p:stCondLst>
                                    <p:cond delay="0"/>
                                  </p:stCondLst>
                                  <p:childTnLst>
                                    <p:set>
                                      <p:cBhvr>
                                        <p:cTn id="53" dur="1" fill="hold">
                                          <p:stCondLst>
                                            <p:cond delay="0"/>
                                          </p:stCondLst>
                                        </p:cTn>
                                        <p:tgtEl>
                                          <p:spTgt spid="69"/>
                                        </p:tgtEl>
                                        <p:attrNameLst>
                                          <p:attrName>style.visibility</p:attrName>
                                        </p:attrNameLst>
                                      </p:cBhvr>
                                      <p:to>
                                        <p:strVal val="visible"/>
                                      </p:to>
                                    </p:set>
                                    <p:animEffect transition="in" filter="randombar(horizontal)">
                                      <p:cBhvr>
                                        <p:cTn id="54" dur="500"/>
                                        <p:tgtEl>
                                          <p:spTgt spid="69"/>
                                        </p:tgtEl>
                                      </p:cBhvr>
                                    </p:animEffect>
                                  </p:childTnLst>
                                </p:cTn>
                              </p:par>
                              <p:par>
                                <p:cTn id="55" presetID="14" presetClass="entr" presetSubtype="10" fill="hold" grpId="0" nodeType="with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randombar(horizontal)">
                                      <p:cBhvr>
                                        <p:cTn id="57" dur="500"/>
                                        <p:tgtEl>
                                          <p:spTgt spid="71"/>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72"/>
                                        </p:tgtEl>
                                        <p:attrNameLst>
                                          <p:attrName>style.visibility</p:attrName>
                                        </p:attrNameLst>
                                      </p:cBhvr>
                                      <p:to>
                                        <p:strVal val="visible"/>
                                      </p:to>
                                    </p:set>
                                    <p:animEffect transition="in" filter="randombar(horizontal)">
                                      <p:cBhvr>
                                        <p:cTn id="60" dur="500"/>
                                        <p:tgtEl>
                                          <p:spTgt spid="72"/>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75"/>
                                        </p:tgtEl>
                                        <p:attrNameLst>
                                          <p:attrName>style.visibility</p:attrName>
                                        </p:attrNameLst>
                                      </p:cBhvr>
                                      <p:to>
                                        <p:strVal val="visible"/>
                                      </p:to>
                                    </p:set>
                                    <p:animEffect transition="in" filter="randombar(horizontal)">
                                      <p:cBhvr>
                                        <p:cTn id="63" dur="500"/>
                                        <p:tgtEl>
                                          <p:spTgt spid="75"/>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76"/>
                                        </p:tgtEl>
                                        <p:attrNameLst>
                                          <p:attrName>style.visibility</p:attrName>
                                        </p:attrNameLst>
                                      </p:cBhvr>
                                      <p:to>
                                        <p:strVal val="visible"/>
                                      </p:to>
                                    </p:set>
                                    <p:animEffect transition="in" filter="randombar(horizontal)">
                                      <p:cBhvr>
                                        <p:cTn id="66" dur="500"/>
                                        <p:tgtEl>
                                          <p:spTgt spid="76"/>
                                        </p:tgtEl>
                                      </p:cBhvr>
                                    </p:animEffect>
                                  </p:childTnLst>
                                </p:cTn>
                              </p:par>
                              <p:par>
                                <p:cTn id="67" presetID="14" presetClass="entr" presetSubtype="10" fill="hold" grpId="0" nodeType="withEffect">
                                  <p:stCondLst>
                                    <p:cond delay="0"/>
                                  </p:stCondLst>
                                  <p:childTnLst>
                                    <p:set>
                                      <p:cBhvr>
                                        <p:cTn id="68" dur="1" fill="hold">
                                          <p:stCondLst>
                                            <p:cond delay="0"/>
                                          </p:stCondLst>
                                        </p:cTn>
                                        <p:tgtEl>
                                          <p:spTgt spid="77"/>
                                        </p:tgtEl>
                                        <p:attrNameLst>
                                          <p:attrName>style.visibility</p:attrName>
                                        </p:attrNameLst>
                                      </p:cBhvr>
                                      <p:to>
                                        <p:strVal val="visible"/>
                                      </p:to>
                                    </p:set>
                                    <p:animEffect transition="in" filter="randombar(horizontal)">
                                      <p:cBhvr>
                                        <p:cTn id="69"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3" grpId="0"/>
      <p:bldP spid="64" grpId="0"/>
      <p:bldP spid="66" grpId="0"/>
      <p:bldP spid="67" grpId="0"/>
      <p:bldP spid="68" grpId="0"/>
      <p:bldP spid="69" grpId="0"/>
      <p:bldP spid="71" grpId="0"/>
      <p:bldP spid="72" grpId="0"/>
      <p:bldP spid="73" grpId="0"/>
      <p:bldP spid="74" grpId="0"/>
      <p:bldP spid="75" grpId="0"/>
      <p:bldP spid="76" grpId="0"/>
      <p:bldP spid="77" grpId="0"/>
      <p:bldP spid="78" grpId="0"/>
      <p:bldP spid="79" grpId="0"/>
      <p:bldP spid="80" grpId="0"/>
      <p:bldP spid="81" grpId="0"/>
      <p:bldP spid="82" grpId="0" animBg="1"/>
      <p:bldP spid="8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79846" y="917033"/>
            <a:ext cx="8664154" cy="1874359"/>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ALU</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(Arithmetic Logic Unit)</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加減算と論理演算を行うハードウェア</a:t>
            </a:r>
          </a:p>
          <a:p>
            <a:pPr marL="800100" lvl="1" indent="-342900">
              <a:lnSpc>
                <a:spcPct val="120000"/>
              </a:lnSpc>
              <a:spcAft>
                <a:spcPts val="600"/>
              </a:spcAft>
              <a:buFont typeface="Wingdings" panose="05000000000000000000" pitchFamily="2" charset="2"/>
              <a:buChar char="p"/>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MIPS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の場合は加算，減算，</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AND, OR, NOR, </a:t>
            </a:r>
            <a:r>
              <a:rPr lang="en-US" altLang="ja-JP" sz="2000" dirty="0" err="1">
                <a:solidFill>
                  <a:schemeClr val="tx1">
                    <a:lumMod val="75000"/>
                    <a:lumOff val="25000"/>
                  </a:schemeClr>
                </a:solidFill>
                <a:latin typeface="游ゴシック Medium" panose="020B0500000000000000" pitchFamily="50" charset="-128"/>
                <a:ea typeface="游ゴシック Medium" panose="020B0500000000000000" pitchFamily="50" charset="-128"/>
              </a:rPr>
              <a:t>slt</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を実行</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桁上げ先見加算器を拡張することによって</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実装</a:t>
            </a: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演算</a:t>
            </a:r>
            <a:r>
              <a:rPr lang="ja-JP" altLang="en-US" dirty="0"/>
              <a:t>装置</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17</a:t>
            </a:fld>
            <a:endParaRPr kumimoji="1" lang="ja-JP" altLang="en-US"/>
          </a:p>
        </p:txBody>
      </p:sp>
      <p:sp>
        <p:nvSpPr>
          <p:cNvPr id="27" name="正方形/長方形 26"/>
          <p:cNvSpPr/>
          <p:nvPr/>
        </p:nvSpPr>
        <p:spPr>
          <a:xfrm>
            <a:off x="7348120" y="5565178"/>
            <a:ext cx="1669047" cy="1132624"/>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8" name="テキスト ボックス 27"/>
          <p:cNvSpPr txBox="1"/>
          <p:nvPr/>
        </p:nvSpPr>
        <p:spPr>
          <a:xfrm>
            <a:off x="7338751" y="5565178"/>
            <a:ext cx="1467068" cy="338554"/>
          </a:xfrm>
          <a:prstGeom prst="rect">
            <a:avLst/>
          </a:prstGeom>
          <a:noFill/>
        </p:spPr>
        <p:txBody>
          <a:bodyPr wrap="none" rtlCol="0">
            <a:spAutoFit/>
          </a:bodyPr>
          <a:lstStyle/>
          <a:p>
            <a:r>
              <a:rPr lang="ja-JP" altLang="en-US" sz="1600" dirty="0" smtClean="0"/>
              <a:t>加数： </a:t>
            </a:r>
            <a:r>
              <a:rPr lang="en-US" altLang="ja-JP" sz="1600" dirty="0" smtClean="0"/>
              <a:t>x</a:t>
            </a:r>
            <a:r>
              <a:rPr lang="en-US" altLang="ja-JP" sz="1600" baseline="-25000" dirty="0" smtClean="0"/>
              <a:t>3</a:t>
            </a:r>
            <a:r>
              <a:rPr lang="en-US" altLang="ja-JP" sz="1600" dirty="0" smtClean="0"/>
              <a:t>x</a:t>
            </a:r>
            <a:r>
              <a:rPr lang="en-US" altLang="ja-JP" sz="1600" baseline="-25000" dirty="0" smtClean="0"/>
              <a:t>2</a:t>
            </a:r>
            <a:r>
              <a:rPr lang="en-US" altLang="ja-JP" sz="1600" dirty="0" smtClean="0"/>
              <a:t>x</a:t>
            </a:r>
            <a:r>
              <a:rPr lang="en-US" altLang="ja-JP" sz="1600" baseline="-25000" dirty="0" smtClean="0"/>
              <a:t>1</a:t>
            </a:r>
            <a:r>
              <a:rPr lang="en-US" altLang="ja-JP" sz="1600" dirty="0" smtClean="0"/>
              <a:t>x</a:t>
            </a:r>
            <a:r>
              <a:rPr lang="en-US" altLang="ja-JP" sz="1600" baseline="-25000" dirty="0" smtClean="0"/>
              <a:t>0</a:t>
            </a:r>
            <a:endParaRPr kumimoji="1" lang="ja-JP" altLang="en-US" sz="1600" baseline="-25000" dirty="0"/>
          </a:p>
        </p:txBody>
      </p:sp>
      <p:sp>
        <p:nvSpPr>
          <p:cNvPr id="29" name="テキスト ボックス 28"/>
          <p:cNvSpPr txBox="1"/>
          <p:nvPr/>
        </p:nvSpPr>
        <p:spPr>
          <a:xfrm>
            <a:off x="7337474" y="5809214"/>
            <a:ext cx="1672253" cy="338554"/>
          </a:xfrm>
          <a:prstGeom prst="rect">
            <a:avLst/>
          </a:prstGeom>
          <a:noFill/>
        </p:spPr>
        <p:txBody>
          <a:bodyPr wrap="none" rtlCol="0">
            <a:spAutoFit/>
          </a:bodyPr>
          <a:lstStyle/>
          <a:p>
            <a:r>
              <a:rPr lang="ja-JP" altLang="en-US" sz="1600" dirty="0"/>
              <a:t>被</a:t>
            </a:r>
            <a:r>
              <a:rPr lang="ja-JP" altLang="en-US" sz="1600" dirty="0" smtClean="0"/>
              <a:t>加数： </a:t>
            </a:r>
            <a:r>
              <a:rPr lang="en-US" altLang="ja-JP" sz="1600" dirty="0" smtClean="0"/>
              <a:t>y</a:t>
            </a:r>
            <a:r>
              <a:rPr lang="en-US" altLang="ja-JP" sz="1600" baseline="-25000" dirty="0" smtClean="0"/>
              <a:t>3</a:t>
            </a:r>
            <a:r>
              <a:rPr lang="en-US" altLang="ja-JP" sz="1600" dirty="0" smtClean="0"/>
              <a:t>y</a:t>
            </a:r>
            <a:r>
              <a:rPr lang="en-US" altLang="ja-JP" sz="1600" baseline="-25000" dirty="0" smtClean="0"/>
              <a:t>2</a:t>
            </a:r>
            <a:r>
              <a:rPr lang="en-US" altLang="ja-JP" sz="1600" dirty="0" smtClean="0"/>
              <a:t>y</a:t>
            </a:r>
            <a:r>
              <a:rPr lang="en-US" altLang="ja-JP" sz="1600" baseline="-25000" dirty="0" smtClean="0"/>
              <a:t>1</a:t>
            </a:r>
            <a:r>
              <a:rPr lang="en-US" altLang="ja-JP" sz="1600" dirty="0" smtClean="0"/>
              <a:t>y</a:t>
            </a:r>
            <a:r>
              <a:rPr lang="en-US" altLang="ja-JP" sz="1600" baseline="-25000" dirty="0" smtClean="0"/>
              <a:t>0</a:t>
            </a:r>
            <a:endParaRPr kumimoji="1" lang="ja-JP" altLang="en-US" sz="1600" baseline="-25000" dirty="0"/>
          </a:p>
        </p:txBody>
      </p:sp>
      <p:sp>
        <p:nvSpPr>
          <p:cNvPr id="30" name="テキスト ボックス 29"/>
          <p:cNvSpPr txBox="1"/>
          <p:nvPr/>
        </p:nvSpPr>
        <p:spPr>
          <a:xfrm>
            <a:off x="7338751" y="6059575"/>
            <a:ext cx="1261884" cy="338554"/>
          </a:xfrm>
          <a:prstGeom prst="rect">
            <a:avLst/>
          </a:prstGeom>
          <a:noFill/>
        </p:spPr>
        <p:txBody>
          <a:bodyPr wrap="none" rtlCol="0">
            <a:spAutoFit/>
          </a:bodyPr>
          <a:lstStyle/>
          <a:p>
            <a:r>
              <a:rPr lang="ja-JP" altLang="en-US" sz="1600" dirty="0"/>
              <a:t>和</a:t>
            </a:r>
            <a:r>
              <a:rPr lang="ja-JP" altLang="en-US" sz="1600" dirty="0" smtClean="0"/>
              <a:t>： </a:t>
            </a:r>
            <a:r>
              <a:rPr lang="en-US" altLang="ja-JP" sz="1600" dirty="0" smtClean="0"/>
              <a:t>s</a:t>
            </a:r>
            <a:r>
              <a:rPr lang="en-US" altLang="ja-JP" sz="1600" baseline="-25000" dirty="0" smtClean="0"/>
              <a:t>3</a:t>
            </a:r>
            <a:r>
              <a:rPr lang="en-US" altLang="ja-JP" sz="1600" dirty="0" smtClean="0"/>
              <a:t>s</a:t>
            </a:r>
            <a:r>
              <a:rPr lang="en-US" altLang="ja-JP" sz="1600" baseline="-25000" dirty="0" smtClean="0"/>
              <a:t>2</a:t>
            </a:r>
            <a:r>
              <a:rPr lang="en-US" altLang="ja-JP" sz="1600" dirty="0" smtClean="0"/>
              <a:t>s</a:t>
            </a:r>
            <a:r>
              <a:rPr lang="en-US" altLang="ja-JP" sz="1600" baseline="-25000" dirty="0" smtClean="0"/>
              <a:t>1</a:t>
            </a:r>
            <a:r>
              <a:rPr lang="en-US" altLang="ja-JP" sz="1600" dirty="0" smtClean="0"/>
              <a:t>s</a:t>
            </a:r>
            <a:r>
              <a:rPr lang="en-US" altLang="ja-JP" sz="1600" baseline="-25000" dirty="0" smtClean="0"/>
              <a:t>0</a:t>
            </a:r>
            <a:endParaRPr kumimoji="1" lang="ja-JP" altLang="en-US" sz="1600" baseline="-25000" dirty="0"/>
          </a:p>
        </p:txBody>
      </p:sp>
      <p:sp>
        <p:nvSpPr>
          <p:cNvPr id="31" name="テキスト ボックス 30"/>
          <p:cNvSpPr txBox="1"/>
          <p:nvPr/>
        </p:nvSpPr>
        <p:spPr>
          <a:xfrm>
            <a:off x="7348121" y="6327770"/>
            <a:ext cx="1669047" cy="338554"/>
          </a:xfrm>
          <a:prstGeom prst="rect">
            <a:avLst/>
          </a:prstGeom>
          <a:noFill/>
        </p:spPr>
        <p:txBody>
          <a:bodyPr wrap="none" rtlCol="0">
            <a:spAutoFit/>
          </a:bodyPr>
          <a:lstStyle/>
          <a:p>
            <a:r>
              <a:rPr lang="ja-JP" altLang="en-US" sz="1600" dirty="0" smtClean="0"/>
              <a:t>桁上げ： </a:t>
            </a:r>
            <a:r>
              <a:rPr lang="en-US" altLang="ja-JP" sz="1600" dirty="0" smtClean="0"/>
              <a:t>c</a:t>
            </a:r>
            <a:r>
              <a:rPr lang="en-US" altLang="ja-JP" sz="1600" baseline="-25000" dirty="0" smtClean="0"/>
              <a:t>3</a:t>
            </a:r>
            <a:r>
              <a:rPr lang="en-US" altLang="ja-JP" sz="1600" dirty="0" smtClean="0"/>
              <a:t>c</a:t>
            </a:r>
            <a:r>
              <a:rPr lang="en-US" altLang="ja-JP" sz="1600" baseline="-25000" dirty="0" smtClean="0"/>
              <a:t>2</a:t>
            </a:r>
            <a:r>
              <a:rPr lang="en-US" altLang="ja-JP" sz="1600" dirty="0" smtClean="0"/>
              <a:t>c</a:t>
            </a:r>
            <a:r>
              <a:rPr lang="en-US" altLang="ja-JP" sz="1600" baseline="-25000" dirty="0" smtClean="0"/>
              <a:t>1</a:t>
            </a:r>
            <a:r>
              <a:rPr lang="en-US" altLang="ja-JP" sz="1600" dirty="0" smtClean="0"/>
              <a:t>c</a:t>
            </a:r>
            <a:r>
              <a:rPr lang="en-US" altLang="ja-JP" sz="1600" baseline="-25000" dirty="0" smtClean="0"/>
              <a:t>0</a:t>
            </a:r>
            <a:endParaRPr kumimoji="1" lang="ja-JP" altLang="en-US" sz="1600" baseline="-25000" dirty="0"/>
          </a:p>
        </p:txBody>
      </p:sp>
      <p:sp>
        <p:nvSpPr>
          <p:cNvPr id="32" name="テキスト ボックス 31"/>
          <p:cNvSpPr txBox="1"/>
          <p:nvPr/>
        </p:nvSpPr>
        <p:spPr>
          <a:xfrm>
            <a:off x="3203848" y="6525344"/>
            <a:ext cx="3126699" cy="369332"/>
          </a:xfrm>
          <a:prstGeom prst="rect">
            <a:avLst/>
          </a:prstGeom>
          <a:noFill/>
        </p:spPr>
        <p:txBody>
          <a:bodyPr wrap="square" rtlCol="0">
            <a:spAutoFit/>
          </a:bodyPr>
          <a:lstStyle/>
          <a:p>
            <a:r>
              <a:rPr lang="en-US" altLang="ja-JP" dirty="0" smtClean="0"/>
              <a:t>[ 4</a:t>
            </a:r>
            <a:r>
              <a:rPr lang="ja-JP" altLang="en-US" dirty="0" smtClean="0"/>
              <a:t>ビット桁</a:t>
            </a:r>
            <a:r>
              <a:rPr lang="ja-JP" altLang="en-US" dirty="0"/>
              <a:t>上げ先見</a:t>
            </a:r>
            <a:r>
              <a:rPr lang="ja-JP" altLang="en-US" dirty="0" smtClean="0"/>
              <a:t>加算器</a:t>
            </a:r>
            <a:r>
              <a:rPr lang="en-US" altLang="ja-JP" dirty="0"/>
              <a:t> </a:t>
            </a:r>
            <a:r>
              <a:rPr lang="en-US" altLang="ja-JP" dirty="0" smtClean="0"/>
              <a:t>]</a:t>
            </a:r>
            <a:endParaRPr kumimoji="1" lang="ja-JP" altLang="en-US" dirty="0"/>
          </a:p>
        </p:txBody>
      </p:sp>
      <p:cxnSp>
        <p:nvCxnSpPr>
          <p:cNvPr id="33" name="直線コネクタ 32"/>
          <p:cNvCxnSpPr/>
          <p:nvPr/>
        </p:nvCxnSpPr>
        <p:spPr>
          <a:xfrm flipH="1">
            <a:off x="3876434" y="5657428"/>
            <a:ext cx="329165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2681210" y="5614515"/>
            <a:ext cx="3864381"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35" name="グループ化 34"/>
          <p:cNvGrpSpPr/>
          <p:nvPr/>
        </p:nvGrpSpPr>
        <p:grpSpPr>
          <a:xfrm>
            <a:off x="1928498" y="5007682"/>
            <a:ext cx="991716" cy="1436362"/>
            <a:chOff x="1330503" y="5117903"/>
            <a:chExt cx="991716" cy="1436362"/>
          </a:xfrm>
        </p:grpSpPr>
        <p:sp>
          <p:nvSpPr>
            <p:cNvPr id="36" name="正方形/長方形 35"/>
            <p:cNvSpPr/>
            <p:nvPr/>
          </p:nvSpPr>
          <p:spPr>
            <a:xfrm>
              <a:off x="1330503" y="5849207"/>
              <a:ext cx="914008" cy="300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全加算器</a:t>
              </a:r>
              <a:endParaRPr kumimoji="1" lang="ja-JP" altLang="en-US" sz="1400" dirty="0"/>
            </a:p>
          </p:txBody>
        </p:sp>
        <p:cxnSp>
          <p:nvCxnSpPr>
            <p:cNvPr id="37" name="直線コネクタ 36"/>
            <p:cNvCxnSpPr/>
            <p:nvPr/>
          </p:nvCxnSpPr>
          <p:spPr>
            <a:xfrm flipV="1">
              <a:off x="1491798"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V="1">
              <a:off x="1787507"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2083215" y="5724736"/>
              <a:ext cx="0" cy="12873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V="1">
              <a:off x="1626211"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V="1">
              <a:off x="1921920"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1956179" y="5124343"/>
              <a:ext cx="366040" cy="339226"/>
            </a:xfrm>
            <a:prstGeom prst="rect">
              <a:avLst/>
            </a:prstGeom>
            <a:noFill/>
          </p:spPr>
          <p:txBody>
            <a:bodyPr wrap="none" rtlCol="0">
              <a:spAutoFit/>
            </a:bodyPr>
            <a:lstStyle/>
            <a:p>
              <a:r>
                <a:rPr kumimoji="1" lang="en-US" altLang="ja-JP" sz="2000" dirty="0" smtClean="0"/>
                <a:t>c</a:t>
              </a:r>
              <a:r>
                <a:rPr lang="en-US" altLang="ja-JP" sz="2000" baseline="-25000" dirty="0"/>
                <a:t>2</a:t>
              </a:r>
              <a:endParaRPr kumimoji="1" lang="ja-JP" altLang="en-US" sz="2000" baseline="-25000" dirty="0"/>
            </a:p>
          </p:txBody>
        </p:sp>
        <p:sp>
          <p:nvSpPr>
            <p:cNvPr id="43" name="テキスト ボックス 42"/>
            <p:cNvSpPr txBox="1"/>
            <p:nvPr/>
          </p:nvSpPr>
          <p:spPr>
            <a:xfrm>
              <a:off x="1342410" y="5117903"/>
              <a:ext cx="366040" cy="339226"/>
            </a:xfrm>
            <a:prstGeom prst="rect">
              <a:avLst/>
            </a:prstGeom>
            <a:noFill/>
          </p:spPr>
          <p:txBody>
            <a:bodyPr wrap="none" rtlCol="0">
              <a:spAutoFit/>
            </a:bodyPr>
            <a:lstStyle/>
            <a:p>
              <a:r>
                <a:rPr lang="en-US" altLang="ja-JP" sz="2000" dirty="0" smtClean="0"/>
                <a:t>x</a:t>
              </a:r>
              <a:r>
                <a:rPr lang="en-US" altLang="ja-JP" sz="2000" baseline="-25000" dirty="0" smtClean="0"/>
                <a:t>2</a:t>
              </a:r>
              <a:endParaRPr kumimoji="1" lang="ja-JP" altLang="en-US" sz="2000" baseline="-25000" dirty="0"/>
            </a:p>
          </p:txBody>
        </p:sp>
        <p:sp>
          <p:nvSpPr>
            <p:cNvPr id="44" name="テキスト ボックス 43"/>
            <p:cNvSpPr txBox="1"/>
            <p:nvPr/>
          </p:nvSpPr>
          <p:spPr>
            <a:xfrm>
              <a:off x="1626211" y="5121123"/>
              <a:ext cx="366040" cy="339226"/>
            </a:xfrm>
            <a:prstGeom prst="rect">
              <a:avLst/>
            </a:prstGeom>
            <a:noFill/>
          </p:spPr>
          <p:txBody>
            <a:bodyPr wrap="none" rtlCol="0">
              <a:spAutoFit/>
            </a:bodyPr>
            <a:lstStyle/>
            <a:p>
              <a:r>
                <a:rPr lang="en-US" altLang="ja-JP" sz="2000" dirty="0" smtClean="0"/>
                <a:t>y</a:t>
              </a:r>
              <a:r>
                <a:rPr lang="en-US" altLang="ja-JP" sz="2000" baseline="-25000" dirty="0"/>
                <a:t>2</a:t>
              </a:r>
              <a:endParaRPr kumimoji="1" lang="ja-JP" altLang="en-US" sz="2000" baseline="-25000" dirty="0"/>
            </a:p>
          </p:txBody>
        </p:sp>
        <p:sp>
          <p:nvSpPr>
            <p:cNvPr id="45" name="テキスト ボックス 44"/>
            <p:cNvSpPr txBox="1"/>
            <p:nvPr/>
          </p:nvSpPr>
          <p:spPr>
            <a:xfrm>
              <a:off x="1483310" y="6215039"/>
              <a:ext cx="366040" cy="339226"/>
            </a:xfrm>
            <a:prstGeom prst="rect">
              <a:avLst/>
            </a:prstGeom>
            <a:noFill/>
          </p:spPr>
          <p:txBody>
            <a:bodyPr wrap="none" rtlCol="0">
              <a:spAutoFit/>
            </a:bodyPr>
            <a:lstStyle/>
            <a:p>
              <a:r>
                <a:rPr lang="en-US" altLang="ja-JP" sz="2000" dirty="0" smtClean="0"/>
                <a:t>c</a:t>
              </a:r>
              <a:r>
                <a:rPr lang="en-US" altLang="ja-JP" sz="2000" baseline="-25000" dirty="0"/>
                <a:t>3</a:t>
              </a:r>
              <a:endParaRPr kumimoji="1" lang="ja-JP" altLang="en-US" sz="2000" baseline="-25000" dirty="0"/>
            </a:p>
          </p:txBody>
        </p:sp>
        <p:sp>
          <p:nvSpPr>
            <p:cNvPr id="46" name="テキスト ボックス 45"/>
            <p:cNvSpPr txBox="1"/>
            <p:nvPr/>
          </p:nvSpPr>
          <p:spPr>
            <a:xfrm>
              <a:off x="1767111" y="6211080"/>
              <a:ext cx="366040" cy="339226"/>
            </a:xfrm>
            <a:prstGeom prst="rect">
              <a:avLst/>
            </a:prstGeom>
            <a:noFill/>
          </p:spPr>
          <p:txBody>
            <a:bodyPr wrap="none" rtlCol="0">
              <a:spAutoFit/>
            </a:bodyPr>
            <a:lstStyle/>
            <a:p>
              <a:r>
                <a:rPr lang="en-US" altLang="ja-JP" sz="2000" dirty="0" smtClean="0"/>
                <a:t>s</a:t>
              </a:r>
              <a:r>
                <a:rPr lang="en-US" altLang="ja-JP" sz="2000" baseline="-25000" dirty="0" smtClean="0"/>
                <a:t>2</a:t>
              </a:r>
              <a:endParaRPr kumimoji="1" lang="ja-JP" altLang="en-US" sz="2000" baseline="-25000" dirty="0"/>
            </a:p>
          </p:txBody>
        </p:sp>
      </p:grpSp>
      <p:grpSp>
        <p:nvGrpSpPr>
          <p:cNvPr id="47" name="グループ化 46"/>
          <p:cNvGrpSpPr/>
          <p:nvPr/>
        </p:nvGrpSpPr>
        <p:grpSpPr>
          <a:xfrm>
            <a:off x="3123721" y="5007682"/>
            <a:ext cx="989591" cy="1436362"/>
            <a:chOff x="2513337" y="5117903"/>
            <a:chExt cx="989591" cy="1436362"/>
          </a:xfrm>
        </p:grpSpPr>
        <p:sp>
          <p:nvSpPr>
            <p:cNvPr id="48" name="正方形/長方形 47"/>
            <p:cNvSpPr/>
            <p:nvPr/>
          </p:nvSpPr>
          <p:spPr>
            <a:xfrm>
              <a:off x="2513337" y="5849207"/>
              <a:ext cx="914008" cy="300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全加算器</a:t>
              </a:r>
              <a:endParaRPr kumimoji="1" lang="ja-JP" altLang="en-US" sz="1400" dirty="0"/>
            </a:p>
          </p:txBody>
        </p:sp>
        <p:cxnSp>
          <p:nvCxnSpPr>
            <p:cNvPr id="49" name="直線コネクタ 48"/>
            <p:cNvCxnSpPr/>
            <p:nvPr/>
          </p:nvCxnSpPr>
          <p:spPr>
            <a:xfrm flipV="1">
              <a:off x="3266050" y="5767649"/>
              <a:ext cx="0" cy="8582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2674632"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2970341"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V="1">
              <a:off x="2809046"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V="1">
              <a:off x="3104754"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3136888" y="5122629"/>
              <a:ext cx="366040" cy="339226"/>
            </a:xfrm>
            <a:prstGeom prst="rect">
              <a:avLst/>
            </a:prstGeom>
            <a:noFill/>
          </p:spPr>
          <p:txBody>
            <a:bodyPr wrap="none" rtlCol="0">
              <a:spAutoFit/>
            </a:bodyPr>
            <a:lstStyle/>
            <a:p>
              <a:r>
                <a:rPr kumimoji="1" lang="en-US" altLang="ja-JP" sz="2000" dirty="0" smtClean="0"/>
                <a:t>c</a:t>
              </a:r>
              <a:r>
                <a:rPr lang="en-US" altLang="ja-JP" sz="2000" baseline="-25000" dirty="0" smtClean="0"/>
                <a:t>1</a:t>
              </a:r>
              <a:endParaRPr kumimoji="1" lang="ja-JP" altLang="en-US" sz="2000" baseline="-25000" dirty="0"/>
            </a:p>
          </p:txBody>
        </p:sp>
        <p:sp>
          <p:nvSpPr>
            <p:cNvPr id="55" name="テキスト ボックス 54"/>
            <p:cNvSpPr txBox="1"/>
            <p:nvPr/>
          </p:nvSpPr>
          <p:spPr>
            <a:xfrm>
              <a:off x="2523116" y="5117903"/>
              <a:ext cx="366040" cy="339226"/>
            </a:xfrm>
            <a:prstGeom prst="rect">
              <a:avLst/>
            </a:prstGeom>
            <a:noFill/>
          </p:spPr>
          <p:txBody>
            <a:bodyPr wrap="none" rtlCol="0">
              <a:spAutoFit/>
            </a:bodyPr>
            <a:lstStyle/>
            <a:p>
              <a:r>
                <a:rPr lang="en-US" altLang="ja-JP" sz="2000" dirty="0" smtClean="0"/>
                <a:t>x</a:t>
              </a:r>
              <a:r>
                <a:rPr lang="en-US" altLang="ja-JP" sz="2000" baseline="-25000" dirty="0"/>
                <a:t>1</a:t>
              </a:r>
              <a:endParaRPr kumimoji="1" lang="ja-JP" altLang="en-US" sz="2000" baseline="-25000" dirty="0"/>
            </a:p>
          </p:txBody>
        </p:sp>
        <p:sp>
          <p:nvSpPr>
            <p:cNvPr id="56" name="テキスト ボックス 55"/>
            <p:cNvSpPr txBox="1"/>
            <p:nvPr/>
          </p:nvSpPr>
          <p:spPr>
            <a:xfrm>
              <a:off x="2806919" y="5121123"/>
              <a:ext cx="366040" cy="339226"/>
            </a:xfrm>
            <a:prstGeom prst="rect">
              <a:avLst/>
            </a:prstGeom>
            <a:noFill/>
          </p:spPr>
          <p:txBody>
            <a:bodyPr wrap="none" rtlCol="0">
              <a:spAutoFit/>
            </a:bodyPr>
            <a:lstStyle/>
            <a:p>
              <a:r>
                <a:rPr lang="en-US" altLang="ja-JP" sz="2000" dirty="0" smtClean="0"/>
                <a:t>y</a:t>
              </a:r>
              <a:r>
                <a:rPr lang="en-US" altLang="ja-JP" sz="2000" baseline="-25000" dirty="0" smtClean="0"/>
                <a:t>1</a:t>
              </a:r>
              <a:endParaRPr kumimoji="1" lang="ja-JP" altLang="en-US" sz="2000" baseline="-25000" dirty="0"/>
            </a:p>
          </p:txBody>
        </p:sp>
        <p:sp>
          <p:nvSpPr>
            <p:cNvPr id="57" name="テキスト ボックス 56"/>
            <p:cNvSpPr txBox="1"/>
            <p:nvPr/>
          </p:nvSpPr>
          <p:spPr>
            <a:xfrm>
              <a:off x="2693353" y="6215039"/>
              <a:ext cx="366040" cy="339226"/>
            </a:xfrm>
            <a:prstGeom prst="rect">
              <a:avLst/>
            </a:prstGeom>
            <a:noFill/>
          </p:spPr>
          <p:txBody>
            <a:bodyPr wrap="none" rtlCol="0">
              <a:spAutoFit/>
            </a:bodyPr>
            <a:lstStyle/>
            <a:p>
              <a:r>
                <a:rPr lang="en-US" altLang="ja-JP" sz="2000" dirty="0" smtClean="0"/>
                <a:t>c</a:t>
              </a:r>
              <a:r>
                <a:rPr lang="en-US" altLang="ja-JP" sz="2000" baseline="-25000" dirty="0"/>
                <a:t>2</a:t>
              </a:r>
              <a:endParaRPr kumimoji="1" lang="ja-JP" altLang="en-US" sz="2000" baseline="-25000" dirty="0"/>
            </a:p>
          </p:txBody>
        </p:sp>
        <p:sp>
          <p:nvSpPr>
            <p:cNvPr id="58" name="テキスト ボックス 57"/>
            <p:cNvSpPr txBox="1"/>
            <p:nvPr/>
          </p:nvSpPr>
          <p:spPr>
            <a:xfrm>
              <a:off x="2977154" y="6211080"/>
              <a:ext cx="366040" cy="339226"/>
            </a:xfrm>
            <a:prstGeom prst="rect">
              <a:avLst/>
            </a:prstGeom>
            <a:noFill/>
          </p:spPr>
          <p:txBody>
            <a:bodyPr wrap="none" rtlCol="0">
              <a:spAutoFit/>
            </a:bodyPr>
            <a:lstStyle/>
            <a:p>
              <a:r>
                <a:rPr lang="en-US" altLang="ja-JP" sz="2000" dirty="0" smtClean="0"/>
                <a:t>s</a:t>
              </a:r>
              <a:r>
                <a:rPr lang="en-US" altLang="ja-JP" sz="2000" baseline="-25000" dirty="0"/>
                <a:t>1</a:t>
              </a:r>
              <a:endParaRPr kumimoji="1" lang="ja-JP" altLang="en-US" sz="2000" baseline="-25000" dirty="0"/>
            </a:p>
          </p:txBody>
        </p:sp>
      </p:grpSp>
      <p:grpSp>
        <p:nvGrpSpPr>
          <p:cNvPr id="59" name="グループ化 58"/>
          <p:cNvGrpSpPr/>
          <p:nvPr/>
        </p:nvGrpSpPr>
        <p:grpSpPr>
          <a:xfrm>
            <a:off x="4316818" y="5007682"/>
            <a:ext cx="1241885" cy="1436362"/>
            <a:chOff x="3673817" y="5117903"/>
            <a:chExt cx="1241885" cy="1436362"/>
          </a:xfrm>
        </p:grpSpPr>
        <p:sp>
          <p:nvSpPr>
            <p:cNvPr id="60" name="正方形/長方形 59"/>
            <p:cNvSpPr/>
            <p:nvPr/>
          </p:nvSpPr>
          <p:spPr>
            <a:xfrm>
              <a:off x="3675481" y="5849207"/>
              <a:ext cx="914008" cy="300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全加算器</a:t>
              </a:r>
              <a:endParaRPr kumimoji="1" lang="ja-JP" altLang="en-US" sz="1400" dirty="0"/>
            </a:p>
          </p:txBody>
        </p:sp>
        <p:cxnSp>
          <p:nvCxnSpPr>
            <p:cNvPr id="61" name="直線コネクタ 60"/>
            <p:cNvCxnSpPr/>
            <p:nvPr/>
          </p:nvCxnSpPr>
          <p:spPr>
            <a:xfrm flipV="1">
              <a:off x="4428194" y="5521833"/>
              <a:ext cx="0" cy="3316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V="1">
              <a:off x="3830584"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flipV="1">
              <a:off x="4126292"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V="1">
              <a:off x="3998072"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V="1">
              <a:off x="4293781"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4287588" y="5121123"/>
              <a:ext cx="628114" cy="339226"/>
            </a:xfrm>
            <a:prstGeom prst="rect">
              <a:avLst/>
            </a:prstGeom>
            <a:noFill/>
          </p:spPr>
          <p:txBody>
            <a:bodyPr wrap="none" rtlCol="0">
              <a:spAutoFit/>
            </a:bodyPr>
            <a:lstStyle/>
            <a:p>
              <a:r>
                <a:rPr kumimoji="1" lang="en-US" altLang="ja-JP" sz="2000" dirty="0" smtClean="0"/>
                <a:t>c</a:t>
              </a:r>
              <a:r>
                <a:rPr lang="en-US" altLang="ja-JP" sz="2000" baseline="-25000" dirty="0" smtClean="0"/>
                <a:t>0</a:t>
              </a:r>
              <a:r>
                <a:rPr lang="en-US" altLang="ja-JP" sz="2000" dirty="0" smtClean="0"/>
                <a:t>=0</a:t>
              </a:r>
              <a:endParaRPr kumimoji="1" lang="ja-JP" altLang="en-US" sz="2000" baseline="-25000" dirty="0"/>
            </a:p>
          </p:txBody>
        </p:sp>
        <p:sp>
          <p:nvSpPr>
            <p:cNvPr id="89" name="テキスト ボックス 88"/>
            <p:cNvSpPr txBox="1"/>
            <p:nvPr/>
          </p:nvSpPr>
          <p:spPr>
            <a:xfrm>
              <a:off x="3673817" y="5117903"/>
              <a:ext cx="366040" cy="339226"/>
            </a:xfrm>
            <a:prstGeom prst="rect">
              <a:avLst/>
            </a:prstGeom>
            <a:noFill/>
          </p:spPr>
          <p:txBody>
            <a:bodyPr wrap="none" rtlCol="0">
              <a:spAutoFit/>
            </a:bodyPr>
            <a:lstStyle/>
            <a:p>
              <a:r>
                <a:rPr lang="en-US" altLang="ja-JP" sz="2000" dirty="0" smtClean="0"/>
                <a:t>x</a:t>
              </a:r>
              <a:r>
                <a:rPr kumimoji="1" lang="en-US" altLang="ja-JP" sz="2000" baseline="-25000" dirty="0" smtClean="0"/>
                <a:t>0</a:t>
              </a:r>
              <a:endParaRPr kumimoji="1" lang="ja-JP" altLang="en-US" sz="2000" baseline="-25000" dirty="0"/>
            </a:p>
          </p:txBody>
        </p:sp>
        <p:sp>
          <p:nvSpPr>
            <p:cNvPr id="90" name="テキスト ボックス 89"/>
            <p:cNvSpPr txBox="1"/>
            <p:nvPr/>
          </p:nvSpPr>
          <p:spPr>
            <a:xfrm>
              <a:off x="3957620" y="5121123"/>
              <a:ext cx="366040" cy="339226"/>
            </a:xfrm>
            <a:prstGeom prst="rect">
              <a:avLst/>
            </a:prstGeom>
            <a:noFill/>
          </p:spPr>
          <p:txBody>
            <a:bodyPr wrap="none" rtlCol="0">
              <a:spAutoFit/>
            </a:bodyPr>
            <a:lstStyle/>
            <a:p>
              <a:r>
                <a:rPr lang="en-US" altLang="ja-JP" sz="2000" dirty="0" smtClean="0"/>
                <a:t>y</a:t>
              </a:r>
              <a:r>
                <a:rPr lang="en-US" altLang="ja-JP" sz="2000" baseline="-25000" dirty="0"/>
                <a:t>0</a:t>
              </a:r>
              <a:endParaRPr kumimoji="1" lang="ja-JP" altLang="en-US" sz="2000" baseline="-25000" dirty="0"/>
            </a:p>
          </p:txBody>
        </p:sp>
        <p:sp>
          <p:nvSpPr>
            <p:cNvPr id="91" name="テキスト ボックス 90"/>
            <p:cNvSpPr txBox="1"/>
            <p:nvPr/>
          </p:nvSpPr>
          <p:spPr>
            <a:xfrm>
              <a:off x="3876187" y="6215039"/>
              <a:ext cx="366040" cy="339226"/>
            </a:xfrm>
            <a:prstGeom prst="rect">
              <a:avLst/>
            </a:prstGeom>
            <a:noFill/>
          </p:spPr>
          <p:txBody>
            <a:bodyPr wrap="none" rtlCol="0">
              <a:spAutoFit/>
            </a:bodyPr>
            <a:lstStyle/>
            <a:p>
              <a:r>
                <a:rPr lang="en-US" altLang="ja-JP" sz="2000" dirty="0" smtClean="0"/>
                <a:t>c</a:t>
              </a:r>
              <a:r>
                <a:rPr lang="en-US" altLang="ja-JP" sz="2000" baseline="-25000" dirty="0"/>
                <a:t>1</a:t>
              </a:r>
              <a:endParaRPr kumimoji="1" lang="ja-JP" altLang="en-US" sz="2000" baseline="-25000" dirty="0"/>
            </a:p>
          </p:txBody>
        </p:sp>
        <p:sp>
          <p:nvSpPr>
            <p:cNvPr id="92" name="テキスト ボックス 91"/>
            <p:cNvSpPr txBox="1"/>
            <p:nvPr/>
          </p:nvSpPr>
          <p:spPr>
            <a:xfrm>
              <a:off x="4159988" y="6211080"/>
              <a:ext cx="366040" cy="339226"/>
            </a:xfrm>
            <a:prstGeom prst="rect">
              <a:avLst/>
            </a:prstGeom>
            <a:noFill/>
          </p:spPr>
          <p:txBody>
            <a:bodyPr wrap="none" rtlCol="0">
              <a:spAutoFit/>
            </a:bodyPr>
            <a:lstStyle/>
            <a:p>
              <a:r>
                <a:rPr lang="en-US" altLang="ja-JP" sz="2000" dirty="0" smtClean="0"/>
                <a:t>s</a:t>
              </a:r>
              <a:r>
                <a:rPr lang="en-US" altLang="ja-JP" sz="2000" baseline="-25000" dirty="0"/>
                <a:t>0</a:t>
              </a:r>
              <a:endParaRPr kumimoji="1" lang="ja-JP" altLang="en-US" sz="2000" baseline="-25000" dirty="0"/>
            </a:p>
          </p:txBody>
        </p:sp>
      </p:grpSp>
      <p:sp>
        <p:nvSpPr>
          <p:cNvPr id="93" name="正方形/長方形 92"/>
          <p:cNvSpPr/>
          <p:nvPr/>
        </p:nvSpPr>
        <p:spPr>
          <a:xfrm>
            <a:off x="5644425" y="5244979"/>
            <a:ext cx="2434504" cy="210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桁上げ先見器</a:t>
            </a:r>
            <a:endParaRPr kumimoji="1" lang="ja-JP" altLang="en-US" sz="1400" dirty="0"/>
          </a:p>
        </p:txBody>
      </p:sp>
      <p:cxnSp>
        <p:nvCxnSpPr>
          <p:cNvPr id="94" name="直線コネクタ 93"/>
          <p:cNvCxnSpPr/>
          <p:nvPr/>
        </p:nvCxnSpPr>
        <p:spPr>
          <a:xfrm flipV="1">
            <a:off x="6532983" y="5455276"/>
            <a:ext cx="0" cy="15923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flipV="1">
            <a:off x="7165052" y="5455276"/>
            <a:ext cx="0" cy="20215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7429086" y="4741256"/>
            <a:ext cx="366040" cy="339226"/>
          </a:xfrm>
          <a:prstGeom prst="rect">
            <a:avLst/>
          </a:prstGeom>
          <a:noFill/>
        </p:spPr>
        <p:txBody>
          <a:bodyPr wrap="none" rtlCol="0">
            <a:spAutoFit/>
          </a:bodyPr>
          <a:lstStyle/>
          <a:p>
            <a:r>
              <a:rPr lang="en-US" altLang="ja-JP" sz="2000" dirty="0" smtClean="0"/>
              <a:t>x</a:t>
            </a:r>
            <a:r>
              <a:rPr kumimoji="1" lang="en-US" altLang="ja-JP" sz="2000" baseline="-25000" dirty="0" smtClean="0"/>
              <a:t>0</a:t>
            </a:r>
            <a:endParaRPr kumimoji="1" lang="ja-JP" altLang="en-US" sz="2000" baseline="-25000" dirty="0"/>
          </a:p>
        </p:txBody>
      </p:sp>
      <p:sp>
        <p:nvSpPr>
          <p:cNvPr id="97" name="テキスト ボックス 96"/>
          <p:cNvSpPr txBox="1"/>
          <p:nvPr/>
        </p:nvSpPr>
        <p:spPr>
          <a:xfrm>
            <a:off x="7712889" y="4744477"/>
            <a:ext cx="366040" cy="339226"/>
          </a:xfrm>
          <a:prstGeom prst="rect">
            <a:avLst/>
          </a:prstGeom>
          <a:noFill/>
        </p:spPr>
        <p:txBody>
          <a:bodyPr wrap="none" rtlCol="0">
            <a:spAutoFit/>
          </a:bodyPr>
          <a:lstStyle/>
          <a:p>
            <a:r>
              <a:rPr lang="en-US" altLang="ja-JP" sz="2000" dirty="0" smtClean="0"/>
              <a:t>y</a:t>
            </a:r>
            <a:r>
              <a:rPr lang="en-US" altLang="ja-JP" sz="2000" baseline="-25000" dirty="0"/>
              <a:t>0</a:t>
            </a:r>
            <a:endParaRPr kumimoji="1" lang="ja-JP" altLang="en-US" sz="2000" baseline="-25000" dirty="0"/>
          </a:p>
        </p:txBody>
      </p:sp>
      <p:sp>
        <p:nvSpPr>
          <p:cNvPr id="98" name="テキスト ボックス 97"/>
          <p:cNvSpPr txBox="1"/>
          <p:nvPr/>
        </p:nvSpPr>
        <p:spPr>
          <a:xfrm>
            <a:off x="6837669" y="4741256"/>
            <a:ext cx="366040" cy="339226"/>
          </a:xfrm>
          <a:prstGeom prst="rect">
            <a:avLst/>
          </a:prstGeom>
          <a:noFill/>
        </p:spPr>
        <p:txBody>
          <a:bodyPr wrap="none" rtlCol="0">
            <a:spAutoFit/>
          </a:bodyPr>
          <a:lstStyle/>
          <a:p>
            <a:r>
              <a:rPr lang="en-US" altLang="ja-JP" sz="2000" dirty="0" smtClean="0"/>
              <a:t>x</a:t>
            </a:r>
            <a:r>
              <a:rPr lang="en-US" altLang="ja-JP" sz="2000" baseline="-25000" dirty="0"/>
              <a:t>1</a:t>
            </a:r>
            <a:endParaRPr kumimoji="1" lang="ja-JP" altLang="en-US" sz="2000" baseline="-25000" dirty="0"/>
          </a:p>
        </p:txBody>
      </p:sp>
      <p:sp>
        <p:nvSpPr>
          <p:cNvPr id="99" name="テキスト ボックス 98"/>
          <p:cNvSpPr txBox="1"/>
          <p:nvPr/>
        </p:nvSpPr>
        <p:spPr>
          <a:xfrm>
            <a:off x="7121470" y="4744477"/>
            <a:ext cx="366040" cy="339226"/>
          </a:xfrm>
          <a:prstGeom prst="rect">
            <a:avLst/>
          </a:prstGeom>
          <a:noFill/>
        </p:spPr>
        <p:txBody>
          <a:bodyPr wrap="none" rtlCol="0">
            <a:spAutoFit/>
          </a:bodyPr>
          <a:lstStyle/>
          <a:p>
            <a:r>
              <a:rPr lang="en-US" altLang="ja-JP" sz="2000" dirty="0" smtClean="0"/>
              <a:t>y</a:t>
            </a:r>
            <a:r>
              <a:rPr lang="en-US" altLang="ja-JP" sz="2000" baseline="-25000" dirty="0" smtClean="0"/>
              <a:t>1</a:t>
            </a:r>
            <a:endParaRPr kumimoji="1" lang="ja-JP" altLang="en-US" sz="2000" baseline="-25000" dirty="0"/>
          </a:p>
        </p:txBody>
      </p:sp>
      <p:sp>
        <p:nvSpPr>
          <p:cNvPr id="100" name="テキスト ボックス 99"/>
          <p:cNvSpPr txBox="1"/>
          <p:nvPr/>
        </p:nvSpPr>
        <p:spPr>
          <a:xfrm>
            <a:off x="6238396" y="4741256"/>
            <a:ext cx="366040" cy="339226"/>
          </a:xfrm>
          <a:prstGeom prst="rect">
            <a:avLst/>
          </a:prstGeom>
          <a:noFill/>
        </p:spPr>
        <p:txBody>
          <a:bodyPr wrap="none" rtlCol="0">
            <a:spAutoFit/>
          </a:bodyPr>
          <a:lstStyle/>
          <a:p>
            <a:r>
              <a:rPr lang="en-US" altLang="ja-JP" sz="2000" dirty="0" smtClean="0"/>
              <a:t>x</a:t>
            </a:r>
            <a:r>
              <a:rPr lang="en-US" altLang="ja-JP" sz="2000" baseline="-25000" dirty="0" smtClean="0"/>
              <a:t>2</a:t>
            </a:r>
            <a:endParaRPr kumimoji="1" lang="ja-JP" altLang="en-US" sz="2000" baseline="-25000" dirty="0"/>
          </a:p>
        </p:txBody>
      </p:sp>
      <p:sp>
        <p:nvSpPr>
          <p:cNvPr id="101" name="テキスト ボックス 100"/>
          <p:cNvSpPr txBox="1"/>
          <p:nvPr/>
        </p:nvSpPr>
        <p:spPr>
          <a:xfrm>
            <a:off x="6522197" y="4744477"/>
            <a:ext cx="366040" cy="339226"/>
          </a:xfrm>
          <a:prstGeom prst="rect">
            <a:avLst/>
          </a:prstGeom>
          <a:noFill/>
        </p:spPr>
        <p:txBody>
          <a:bodyPr wrap="none" rtlCol="0">
            <a:spAutoFit/>
          </a:bodyPr>
          <a:lstStyle/>
          <a:p>
            <a:r>
              <a:rPr lang="en-US" altLang="ja-JP" sz="2000" dirty="0" smtClean="0"/>
              <a:t>y</a:t>
            </a:r>
            <a:r>
              <a:rPr lang="en-US" altLang="ja-JP" sz="2000" baseline="-25000" dirty="0"/>
              <a:t>2</a:t>
            </a:r>
            <a:endParaRPr kumimoji="1" lang="ja-JP" altLang="en-US" sz="2000" baseline="-25000" dirty="0"/>
          </a:p>
        </p:txBody>
      </p:sp>
      <p:grpSp>
        <p:nvGrpSpPr>
          <p:cNvPr id="102" name="グループ化 101"/>
          <p:cNvGrpSpPr/>
          <p:nvPr/>
        </p:nvGrpSpPr>
        <p:grpSpPr>
          <a:xfrm>
            <a:off x="6380665" y="5116242"/>
            <a:ext cx="295708" cy="128738"/>
            <a:chOff x="6552220" y="4149080"/>
            <a:chExt cx="396044" cy="921787"/>
          </a:xfrm>
        </p:grpSpPr>
        <p:cxnSp>
          <p:nvCxnSpPr>
            <p:cNvPr id="103" name="直線コネクタ 102"/>
            <p:cNvCxnSpPr/>
            <p:nvPr/>
          </p:nvCxnSpPr>
          <p:spPr>
            <a:xfrm flipV="1">
              <a:off x="6552220"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flipV="1">
              <a:off x="6948264"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105" name="グループ化 104"/>
          <p:cNvGrpSpPr/>
          <p:nvPr/>
        </p:nvGrpSpPr>
        <p:grpSpPr>
          <a:xfrm>
            <a:off x="6998965" y="5116241"/>
            <a:ext cx="295708" cy="128738"/>
            <a:chOff x="6552220" y="4149080"/>
            <a:chExt cx="396044" cy="921787"/>
          </a:xfrm>
        </p:grpSpPr>
        <p:cxnSp>
          <p:nvCxnSpPr>
            <p:cNvPr id="106" name="直線コネクタ 105"/>
            <p:cNvCxnSpPr/>
            <p:nvPr/>
          </p:nvCxnSpPr>
          <p:spPr>
            <a:xfrm flipV="1">
              <a:off x="6552220"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V="1">
              <a:off x="6948264"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108" name="グループ化 107"/>
          <p:cNvGrpSpPr/>
          <p:nvPr/>
        </p:nvGrpSpPr>
        <p:grpSpPr>
          <a:xfrm>
            <a:off x="7590382" y="5116241"/>
            <a:ext cx="295708" cy="128738"/>
            <a:chOff x="6552220" y="4149080"/>
            <a:chExt cx="396044" cy="921787"/>
          </a:xfrm>
        </p:grpSpPr>
        <p:cxnSp>
          <p:nvCxnSpPr>
            <p:cNvPr id="109" name="直線コネクタ 108"/>
            <p:cNvCxnSpPr/>
            <p:nvPr/>
          </p:nvCxnSpPr>
          <p:spPr>
            <a:xfrm flipV="1">
              <a:off x="6552220"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flipV="1">
              <a:off x="6948264"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grpSp>
      <p:cxnSp>
        <p:nvCxnSpPr>
          <p:cNvPr id="111" name="直線コネクタ 110"/>
          <p:cNvCxnSpPr/>
          <p:nvPr/>
        </p:nvCxnSpPr>
        <p:spPr>
          <a:xfrm flipH="1">
            <a:off x="1485987" y="5565177"/>
            <a:ext cx="446418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5643031" y="4737993"/>
            <a:ext cx="407484" cy="400110"/>
          </a:xfrm>
          <a:prstGeom prst="rect">
            <a:avLst/>
          </a:prstGeom>
          <a:noFill/>
        </p:spPr>
        <p:txBody>
          <a:bodyPr wrap="none" rtlCol="0">
            <a:spAutoFit/>
          </a:bodyPr>
          <a:lstStyle/>
          <a:p>
            <a:r>
              <a:rPr lang="en-US" altLang="ja-JP" sz="2000" dirty="0" smtClean="0"/>
              <a:t>x</a:t>
            </a:r>
            <a:r>
              <a:rPr lang="en-US" altLang="ja-JP" sz="2000" baseline="-25000" dirty="0" smtClean="0"/>
              <a:t>3</a:t>
            </a:r>
            <a:endParaRPr kumimoji="1" lang="ja-JP" altLang="en-US" sz="2000" baseline="-25000" dirty="0"/>
          </a:p>
        </p:txBody>
      </p:sp>
      <p:sp>
        <p:nvSpPr>
          <p:cNvPr id="113" name="テキスト ボックス 112"/>
          <p:cNvSpPr txBox="1"/>
          <p:nvPr/>
        </p:nvSpPr>
        <p:spPr>
          <a:xfrm>
            <a:off x="5926832" y="4741214"/>
            <a:ext cx="407484" cy="400110"/>
          </a:xfrm>
          <a:prstGeom prst="rect">
            <a:avLst/>
          </a:prstGeom>
          <a:noFill/>
        </p:spPr>
        <p:txBody>
          <a:bodyPr wrap="none" rtlCol="0">
            <a:spAutoFit/>
          </a:bodyPr>
          <a:lstStyle/>
          <a:p>
            <a:r>
              <a:rPr lang="en-US" altLang="ja-JP" sz="2000" dirty="0" smtClean="0"/>
              <a:t>y</a:t>
            </a:r>
            <a:r>
              <a:rPr lang="en-US" altLang="ja-JP" sz="2000" baseline="-25000" dirty="0" smtClean="0"/>
              <a:t>3</a:t>
            </a:r>
            <a:endParaRPr kumimoji="1" lang="ja-JP" altLang="en-US" sz="2000" baseline="-25000" dirty="0"/>
          </a:p>
        </p:txBody>
      </p:sp>
      <p:grpSp>
        <p:nvGrpSpPr>
          <p:cNvPr id="114" name="グループ化 113"/>
          <p:cNvGrpSpPr/>
          <p:nvPr/>
        </p:nvGrpSpPr>
        <p:grpSpPr>
          <a:xfrm>
            <a:off x="5785300" y="5112979"/>
            <a:ext cx="295708" cy="128738"/>
            <a:chOff x="6552220" y="4149080"/>
            <a:chExt cx="396044" cy="921787"/>
          </a:xfrm>
        </p:grpSpPr>
        <p:cxnSp>
          <p:nvCxnSpPr>
            <p:cNvPr id="115" name="直線コネクタ 114"/>
            <p:cNvCxnSpPr/>
            <p:nvPr/>
          </p:nvCxnSpPr>
          <p:spPr>
            <a:xfrm flipV="1">
              <a:off x="6552220"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flipV="1">
              <a:off x="6948264" y="4149080"/>
              <a:ext cx="0" cy="921787"/>
            </a:xfrm>
            <a:prstGeom prst="line">
              <a:avLst/>
            </a:prstGeom>
            <a:ln w="28575"/>
          </p:spPr>
          <p:style>
            <a:lnRef idx="1">
              <a:schemeClr val="accent1"/>
            </a:lnRef>
            <a:fillRef idx="0">
              <a:schemeClr val="accent1"/>
            </a:fillRef>
            <a:effectRef idx="0">
              <a:schemeClr val="accent1"/>
            </a:effectRef>
            <a:fontRef idx="minor">
              <a:schemeClr val="tx1"/>
            </a:fontRef>
          </p:style>
        </p:cxnSp>
      </p:grpSp>
      <p:cxnSp>
        <p:nvCxnSpPr>
          <p:cNvPr id="117" name="直線コネクタ 116"/>
          <p:cNvCxnSpPr/>
          <p:nvPr/>
        </p:nvCxnSpPr>
        <p:spPr>
          <a:xfrm flipV="1">
            <a:off x="5935087" y="5455276"/>
            <a:ext cx="0" cy="109901"/>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118" name="グループ化 117"/>
          <p:cNvGrpSpPr/>
          <p:nvPr/>
        </p:nvGrpSpPr>
        <p:grpSpPr>
          <a:xfrm>
            <a:off x="733275" y="5003723"/>
            <a:ext cx="1033160" cy="1497246"/>
            <a:chOff x="1330503" y="5117903"/>
            <a:chExt cx="1033160" cy="1497246"/>
          </a:xfrm>
        </p:grpSpPr>
        <p:sp>
          <p:nvSpPr>
            <p:cNvPr id="119" name="正方形/長方形 118"/>
            <p:cNvSpPr/>
            <p:nvPr/>
          </p:nvSpPr>
          <p:spPr>
            <a:xfrm>
              <a:off x="1330503" y="5849207"/>
              <a:ext cx="914008" cy="300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全加算器</a:t>
              </a:r>
              <a:endParaRPr kumimoji="1" lang="ja-JP" altLang="en-US" sz="1400" dirty="0"/>
            </a:p>
          </p:txBody>
        </p:sp>
        <p:cxnSp>
          <p:nvCxnSpPr>
            <p:cNvPr id="120" name="直線コネクタ 119"/>
            <p:cNvCxnSpPr/>
            <p:nvPr/>
          </p:nvCxnSpPr>
          <p:spPr>
            <a:xfrm flipV="1">
              <a:off x="1491798"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flipV="1">
              <a:off x="1787507" y="5515019"/>
              <a:ext cx="0" cy="3358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flipV="1">
              <a:off x="2083215" y="5679358"/>
              <a:ext cx="0" cy="17150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flipV="1">
              <a:off x="1626211"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flipV="1">
              <a:off x="1921920" y="6149596"/>
              <a:ext cx="0" cy="15203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5" name="テキスト ボックス 124"/>
            <p:cNvSpPr txBox="1"/>
            <p:nvPr/>
          </p:nvSpPr>
          <p:spPr>
            <a:xfrm>
              <a:off x="1956179" y="5124343"/>
              <a:ext cx="407484" cy="400110"/>
            </a:xfrm>
            <a:prstGeom prst="rect">
              <a:avLst/>
            </a:prstGeom>
            <a:noFill/>
          </p:spPr>
          <p:txBody>
            <a:bodyPr wrap="none" rtlCol="0">
              <a:spAutoFit/>
            </a:bodyPr>
            <a:lstStyle/>
            <a:p>
              <a:r>
                <a:rPr kumimoji="1" lang="en-US" altLang="ja-JP" sz="2000" dirty="0" smtClean="0"/>
                <a:t>c</a:t>
              </a:r>
              <a:r>
                <a:rPr lang="en-US" altLang="ja-JP" sz="2000" baseline="-25000" dirty="0" smtClean="0"/>
                <a:t>3</a:t>
              </a:r>
              <a:endParaRPr kumimoji="1" lang="ja-JP" altLang="en-US" sz="2000" baseline="-25000" dirty="0"/>
            </a:p>
          </p:txBody>
        </p:sp>
        <p:sp>
          <p:nvSpPr>
            <p:cNvPr id="126" name="テキスト ボックス 125"/>
            <p:cNvSpPr txBox="1"/>
            <p:nvPr/>
          </p:nvSpPr>
          <p:spPr>
            <a:xfrm>
              <a:off x="1342410" y="5117903"/>
              <a:ext cx="407484" cy="400110"/>
            </a:xfrm>
            <a:prstGeom prst="rect">
              <a:avLst/>
            </a:prstGeom>
            <a:noFill/>
          </p:spPr>
          <p:txBody>
            <a:bodyPr wrap="none" rtlCol="0">
              <a:spAutoFit/>
            </a:bodyPr>
            <a:lstStyle/>
            <a:p>
              <a:r>
                <a:rPr lang="en-US" altLang="ja-JP" sz="2000" dirty="0" smtClean="0"/>
                <a:t>x</a:t>
              </a:r>
              <a:r>
                <a:rPr lang="en-US" altLang="ja-JP" sz="2000" baseline="-25000" dirty="0" smtClean="0"/>
                <a:t>3</a:t>
              </a:r>
              <a:endParaRPr kumimoji="1" lang="ja-JP" altLang="en-US" sz="2000" baseline="-25000" dirty="0"/>
            </a:p>
          </p:txBody>
        </p:sp>
        <p:sp>
          <p:nvSpPr>
            <p:cNvPr id="127" name="テキスト ボックス 126"/>
            <p:cNvSpPr txBox="1"/>
            <p:nvPr/>
          </p:nvSpPr>
          <p:spPr>
            <a:xfrm>
              <a:off x="1626211" y="5121123"/>
              <a:ext cx="407484" cy="400110"/>
            </a:xfrm>
            <a:prstGeom prst="rect">
              <a:avLst/>
            </a:prstGeom>
            <a:noFill/>
          </p:spPr>
          <p:txBody>
            <a:bodyPr wrap="none" rtlCol="0">
              <a:spAutoFit/>
            </a:bodyPr>
            <a:lstStyle/>
            <a:p>
              <a:r>
                <a:rPr lang="en-US" altLang="ja-JP" sz="2000" dirty="0" smtClean="0"/>
                <a:t>y</a:t>
              </a:r>
              <a:r>
                <a:rPr lang="en-US" altLang="ja-JP" sz="2000" baseline="-25000" dirty="0" smtClean="0"/>
                <a:t>3</a:t>
              </a:r>
              <a:endParaRPr kumimoji="1" lang="ja-JP" altLang="en-US" sz="2000" baseline="-25000" dirty="0"/>
            </a:p>
          </p:txBody>
        </p:sp>
        <p:sp>
          <p:nvSpPr>
            <p:cNvPr id="128" name="テキスト ボックス 127"/>
            <p:cNvSpPr txBox="1"/>
            <p:nvPr/>
          </p:nvSpPr>
          <p:spPr>
            <a:xfrm>
              <a:off x="1483310" y="6215039"/>
              <a:ext cx="407484" cy="400110"/>
            </a:xfrm>
            <a:prstGeom prst="rect">
              <a:avLst/>
            </a:prstGeom>
            <a:noFill/>
          </p:spPr>
          <p:txBody>
            <a:bodyPr wrap="none" rtlCol="0">
              <a:spAutoFit/>
            </a:bodyPr>
            <a:lstStyle/>
            <a:p>
              <a:r>
                <a:rPr lang="en-US" altLang="ja-JP" sz="2000" dirty="0" smtClean="0"/>
                <a:t>c</a:t>
              </a:r>
              <a:r>
                <a:rPr lang="en-US" altLang="ja-JP" sz="2000" baseline="-25000" dirty="0" smtClean="0"/>
                <a:t>4</a:t>
              </a:r>
              <a:endParaRPr kumimoji="1" lang="ja-JP" altLang="en-US" sz="2000" baseline="-25000" dirty="0"/>
            </a:p>
          </p:txBody>
        </p:sp>
        <p:sp>
          <p:nvSpPr>
            <p:cNvPr id="129" name="テキスト ボックス 128"/>
            <p:cNvSpPr txBox="1"/>
            <p:nvPr/>
          </p:nvSpPr>
          <p:spPr>
            <a:xfrm>
              <a:off x="1767111" y="6211080"/>
              <a:ext cx="407484" cy="400110"/>
            </a:xfrm>
            <a:prstGeom prst="rect">
              <a:avLst/>
            </a:prstGeom>
            <a:noFill/>
          </p:spPr>
          <p:txBody>
            <a:bodyPr wrap="none" rtlCol="0">
              <a:spAutoFit/>
            </a:bodyPr>
            <a:lstStyle/>
            <a:p>
              <a:r>
                <a:rPr lang="en-US" altLang="ja-JP" sz="2000" dirty="0" smtClean="0"/>
                <a:t>s</a:t>
              </a:r>
              <a:r>
                <a:rPr lang="en-US" altLang="ja-JP" sz="2000" baseline="-25000" dirty="0" smtClean="0"/>
                <a:t>3</a:t>
              </a:r>
              <a:endParaRPr kumimoji="1" lang="ja-JP" altLang="en-US" sz="2000" baseline="-25000" dirty="0"/>
            </a:p>
          </p:txBody>
        </p:sp>
      </p:grpSp>
      <p:pic>
        <p:nvPicPr>
          <p:cNvPr id="1026" name="Picture 2" descr="https://upload.wikimedia.org/wikipedia/commons/thumb/8/82/ALU_symbol.svg/200px-ALU_symbol.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6795" y="952442"/>
            <a:ext cx="1331289" cy="1138253"/>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475857" y="2809320"/>
            <a:ext cx="8704655" cy="3283976"/>
          </a:xfrm>
          <a:prstGeom prst="rect">
            <a:avLst/>
          </a:prstGeom>
        </p:spPr>
        <p:txBody>
          <a:bodyPr wrap="square">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桁上げ先見加算器</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多ビットの数を高速に加算するハードウェア</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各ビットにおける桁上げの発生の有無を専用回路により高速に検出</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並列に並べた</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ビット加算器（全加算器）を用いて各桁の和を並列計算</a:t>
            </a:r>
          </a:p>
          <a:p>
            <a:pPr marL="342900" indent="-342900">
              <a:lnSpc>
                <a:spcPct val="120000"/>
              </a:lnSpc>
              <a:spcAft>
                <a:spcPts val="600"/>
              </a:spcAft>
              <a:buFont typeface="Wingdings" panose="05000000000000000000" pitchFamily="2" charset="2"/>
              <a:buChar char="p"/>
            </a:pP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p"/>
            </a:pP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8027930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500"/>
                                        <p:tgtEl>
                                          <p:spTgt spid="2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fade">
                                      <p:cBhvr>
                                        <p:cTn id="25" dur="500"/>
                                        <p:tgtEl>
                                          <p:spTgt spid="32"/>
                                        </p:tgtEl>
                                      </p:cBhvr>
                                    </p:animEffect>
                                  </p:childTnLst>
                                </p:cTn>
                              </p:par>
                              <p:par>
                                <p:cTn id="26" presetID="10" presetClass="entr" presetSubtype="0"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500"/>
                                        <p:tgtEl>
                                          <p:spTgt spid="33"/>
                                        </p:tgtEl>
                                      </p:cBhvr>
                                    </p:animEffect>
                                  </p:childTnLst>
                                </p:cTn>
                              </p:par>
                              <p:par>
                                <p:cTn id="29" presetID="10" presetClass="entr" presetSubtype="0" fill="hold"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childTnLst>
                                </p:cTn>
                              </p:par>
                              <p:par>
                                <p:cTn id="32" presetID="10" presetClass="entr" presetSubtype="0" fill="hold"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500"/>
                                        <p:tgtEl>
                                          <p:spTgt spid="35"/>
                                        </p:tgtEl>
                                      </p:cBhvr>
                                    </p:animEffect>
                                  </p:childTnLst>
                                </p:cTn>
                              </p:par>
                              <p:par>
                                <p:cTn id="35" presetID="10" presetClass="entr" presetSubtype="0"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fade">
                                      <p:cBhvr>
                                        <p:cTn id="37" dur="500"/>
                                        <p:tgtEl>
                                          <p:spTgt spid="47"/>
                                        </p:tgtEl>
                                      </p:cBhvr>
                                    </p:animEffect>
                                  </p:childTnLst>
                                </p:cTn>
                              </p:par>
                              <p:par>
                                <p:cTn id="38" presetID="10" presetClass="entr" presetSubtype="0" fill="hold" nodeType="withEffect">
                                  <p:stCondLst>
                                    <p:cond delay="0"/>
                                  </p:stCondLst>
                                  <p:childTnLst>
                                    <p:set>
                                      <p:cBhvr>
                                        <p:cTn id="39" dur="1" fill="hold">
                                          <p:stCondLst>
                                            <p:cond delay="0"/>
                                          </p:stCondLst>
                                        </p:cTn>
                                        <p:tgtEl>
                                          <p:spTgt spid="59"/>
                                        </p:tgtEl>
                                        <p:attrNameLst>
                                          <p:attrName>style.visibility</p:attrName>
                                        </p:attrNameLst>
                                      </p:cBhvr>
                                      <p:to>
                                        <p:strVal val="visible"/>
                                      </p:to>
                                    </p:set>
                                    <p:animEffect transition="in" filter="fade">
                                      <p:cBhvr>
                                        <p:cTn id="40" dur="500"/>
                                        <p:tgtEl>
                                          <p:spTgt spid="5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93"/>
                                        </p:tgtEl>
                                        <p:attrNameLst>
                                          <p:attrName>style.visibility</p:attrName>
                                        </p:attrNameLst>
                                      </p:cBhvr>
                                      <p:to>
                                        <p:strVal val="visible"/>
                                      </p:to>
                                    </p:set>
                                    <p:animEffect transition="in" filter="fade">
                                      <p:cBhvr>
                                        <p:cTn id="43" dur="500"/>
                                        <p:tgtEl>
                                          <p:spTgt spid="93"/>
                                        </p:tgtEl>
                                      </p:cBhvr>
                                    </p:animEffect>
                                  </p:childTnLst>
                                </p:cTn>
                              </p:par>
                              <p:par>
                                <p:cTn id="44" presetID="10" presetClass="entr" presetSubtype="0" fill="hold" nodeType="withEffect">
                                  <p:stCondLst>
                                    <p:cond delay="0"/>
                                  </p:stCondLst>
                                  <p:childTnLst>
                                    <p:set>
                                      <p:cBhvr>
                                        <p:cTn id="45" dur="1" fill="hold">
                                          <p:stCondLst>
                                            <p:cond delay="0"/>
                                          </p:stCondLst>
                                        </p:cTn>
                                        <p:tgtEl>
                                          <p:spTgt spid="94"/>
                                        </p:tgtEl>
                                        <p:attrNameLst>
                                          <p:attrName>style.visibility</p:attrName>
                                        </p:attrNameLst>
                                      </p:cBhvr>
                                      <p:to>
                                        <p:strVal val="visible"/>
                                      </p:to>
                                    </p:set>
                                    <p:animEffect transition="in" filter="fade">
                                      <p:cBhvr>
                                        <p:cTn id="46" dur="500"/>
                                        <p:tgtEl>
                                          <p:spTgt spid="94"/>
                                        </p:tgtEl>
                                      </p:cBhvr>
                                    </p:animEffect>
                                  </p:childTnLst>
                                </p:cTn>
                              </p:par>
                              <p:par>
                                <p:cTn id="47" presetID="10" presetClass="entr" presetSubtype="0" fill="hold" nodeType="withEffect">
                                  <p:stCondLst>
                                    <p:cond delay="0"/>
                                  </p:stCondLst>
                                  <p:childTnLst>
                                    <p:set>
                                      <p:cBhvr>
                                        <p:cTn id="48" dur="1" fill="hold">
                                          <p:stCondLst>
                                            <p:cond delay="0"/>
                                          </p:stCondLst>
                                        </p:cTn>
                                        <p:tgtEl>
                                          <p:spTgt spid="95"/>
                                        </p:tgtEl>
                                        <p:attrNameLst>
                                          <p:attrName>style.visibility</p:attrName>
                                        </p:attrNameLst>
                                      </p:cBhvr>
                                      <p:to>
                                        <p:strVal val="visible"/>
                                      </p:to>
                                    </p:set>
                                    <p:animEffect transition="in" filter="fade">
                                      <p:cBhvr>
                                        <p:cTn id="49" dur="500"/>
                                        <p:tgtEl>
                                          <p:spTgt spid="9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6"/>
                                        </p:tgtEl>
                                        <p:attrNameLst>
                                          <p:attrName>style.visibility</p:attrName>
                                        </p:attrNameLst>
                                      </p:cBhvr>
                                      <p:to>
                                        <p:strVal val="visible"/>
                                      </p:to>
                                    </p:set>
                                    <p:animEffect transition="in" filter="fade">
                                      <p:cBhvr>
                                        <p:cTn id="52" dur="500"/>
                                        <p:tgtEl>
                                          <p:spTgt spid="9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fade">
                                      <p:cBhvr>
                                        <p:cTn id="55" dur="500"/>
                                        <p:tgtEl>
                                          <p:spTgt spid="9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8"/>
                                        </p:tgtEl>
                                        <p:attrNameLst>
                                          <p:attrName>style.visibility</p:attrName>
                                        </p:attrNameLst>
                                      </p:cBhvr>
                                      <p:to>
                                        <p:strVal val="visible"/>
                                      </p:to>
                                    </p:set>
                                    <p:animEffect transition="in" filter="fade">
                                      <p:cBhvr>
                                        <p:cTn id="58" dur="500"/>
                                        <p:tgtEl>
                                          <p:spTgt spid="9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99"/>
                                        </p:tgtEl>
                                        <p:attrNameLst>
                                          <p:attrName>style.visibility</p:attrName>
                                        </p:attrNameLst>
                                      </p:cBhvr>
                                      <p:to>
                                        <p:strVal val="visible"/>
                                      </p:to>
                                    </p:set>
                                    <p:animEffect transition="in" filter="fade">
                                      <p:cBhvr>
                                        <p:cTn id="61" dur="500"/>
                                        <p:tgtEl>
                                          <p:spTgt spid="9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00"/>
                                        </p:tgtEl>
                                        <p:attrNameLst>
                                          <p:attrName>style.visibility</p:attrName>
                                        </p:attrNameLst>
                                      </p:cBhvr>
                                      <p:to>
                                        <p:strVal val="visible"/>
                                      </p:to>
                                    </p:set>
                                    <p:animEffect transition="in" filter="fade">
                                      <p:cBhvr>
                                        <p:cTn id="64" dur="500"/>
                                        <p:tgtEl>
                                          <p:spTgt spid="10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01"/>
                                        </p:tgtEl>
                                        <p:attrNameLst>
                                          <p:attrName>style.visibility</p:attrName>
                                        </p:attrNameLst>
                                      </p:cBhvr>
                                      <p:to>
                                        <p:strVal val="visible"/>
                                      </p:to>
                                    </p:set>
                                    <p:animEffect transition="in" filter="fade">
                                      <p:cBhvr>
                                        <p:cTn id="67" dur="500"/>
                                        <p:tgtEl>
                                          <p:spTgt spid="101"/>
                                        </p:tgtEl>
                                      </p:cBhvr>
                                    </p:animEffect>
                                  </p:childTnLst>
                                </p:cTn>
                              </p:par>
                              <p:par>
                                <p:cTn id="68" presetID="10" presetClass="entr" presetSubtype="0" fill="hold" nodeType="withEffect">
                                  <p:stCondLst>
                                    <p:cond delay="0"/>
                                  </p:stCondLst>
                                  <p:childTnLst>
                                    <p:set>
                                      <p:cBhvr>
                                        <p:cTn id="69" dur="1" fill="hold">
                                          <p:stCondLst>
                                            <p:cond delay="0"/>
                                          </p:stCondLst>
                                        </p:cTn>
                                        <p:tgtEl>
                                          <p:spTgt spid="102"/>
                                        </p:tgtEl>
                                        <p:attrNameLst>
                                          <p:attrName>style.visibility</p:attrName>
                                        </p:attrNameLst>
                                      </p:cBhvr>
                                      <p:to>
                                        <p:strVal val="visible"/>
                                      </p:to>
                                    </p:set>
                                    <p:animEffect transition="in" filter="fade">
                                      <p:cBhvr>
                                        <p:cTn id="70" dur="500"/>
                                        <p:tgtEl>
                                          <p:spTgt spid="102"/>
                                        </p:tgtEl>
                                      </p:cBhvr>
                                    </p:animEffect>
                                  </p:childTnLst>
                                </p:cTn>
                              </p:par>
                              <p:par>
                                <p:cTn id="71" presetID="10" presetClass="entr" presetSubtype="0" fill="hold" nodeType="withEffect">
                                  <p:stCondLst>
                                    <p:cond delay="0"/>
                                  </p:stCondLst>
                                  <p:childTnLst>
                                    <p:set>
                                      <p:cBhvr>
                                        <p:cTn id="72" dur="1" fill="hold">
                                          <p:stCondLst>
                                            <p:cond delay="0"/>
                                          </p:stCondLst>
                                        </p:cTn>
                                        <p:tgtEl>
                                          <p:spTgt spid="105"/>
                                        </p:tgtEl>
                                        <p:attrNameLst>
                                          <p:attrName>style.visibility</p:attrName>
                                        </p:attrNameLst>
                                      </p:cBhvr>
                                      <p:to>
                                        <p:strVal val="visible"/>
                                      </p:to>
                                    </p:set>
                                    <p:animEffect transition="in" filter="fade">
                                      <p:cBhvr>
                                        <p:cTn id="73" dur="500"/>
                                        <p:tgtEl>
                                          <p:spTgt spid="105"/>
                                        </p:tgtEl>
                                      </p:cBhvr>
                                    </p:animEffect>
                                  </p:childTnLst>
                                </p:cTn>
                              </p:par>
                              <p:par>
                                <p:cTn id="74" presetID="10" presetClass="entr" presetSubtype="0" fill="hold" nodeType="withEffect">
                                  <p:stCondLst>
                                    <p:cond delay="0"/>
                                  </p:stCondLst>
                                  <p:childTnLst>
                                    <p:set>
                                      <p:cBhvr>
                                        <p:cTn id="75" dur="1" fill="hold">
                                          <p:stCondLst>
                                            <p:cond delay="0"/>
                                          </p:stCondLst>
                                        </p:cTn>
                                        <p:tgtEl>
                                          <p:spTgt spid="108"/>
                                        </p:tgtEl>
                                        <p:attrNameLst>
                                          <p:attrName>style.visibility</p:attrName>
                                        </p:attrNameLst>
                                      </p:cBhvr>
                                      <p:to>
                                        <p:strVal val="visible"/>
                                      </p:to>
                                    </p:set>
                                    <p:animEffect transition="in" filter="fade">
                                      <p:cBhvr>
                                        <p:cTn id="76" dur="500"/>
                                        <p:tgtEl>
                                          <p:spTgt spid="108"/>
                                        </p:tgtEl>
                                      </p:cBhvr>
                                    </p:animEffect>
                                  </p:childTnLst>
                                </p:cTn>
                              </p:par>
                              <p:par>
                                <p:cTn id="77" presetID="10" presetClass="entr" presetSubtype="0" fill="hold" nodeType="withEffect">
                                  <p:stCondLst>
                                    <p:cond delay="0"/>
                                  </p:stCondLst>
                                  <p:childTnLst>
                                    <p:set>
                                      <p:cBhvr>
                                        <p:cTn id="78" dur="1" fill="hold">
                                          <p:stCondLst>
                                            <p:cond delay="0"/>
                                          </p:stCondLst>
                                        </p:cTn>
                                        <p:tgtEl>
                                          <p:spTgt spid="111"/>
                                        </p:tgtEl>
                                        <p:attrNameLst>
                                          <p:attrName>style.visibility</p:attrName>
                                        </p:attrNameLst>
                                      </p:cBhvr>
                                      <p:to>
                                        <p:strVal val="visible"/>
                                      </p:to>
                                    </p:set>
                                    <p:animEffect transition="in" filter="fade">
                                      <p:cBhvr>
                                        <p:cTn id="79" dur="500"/>
                                        <p:tgtEl>
                                          <p:spTgt spid="11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12"/>
                                        </p:tgtEl>
                                        <p:attrNameLst>
                                          <p:attrName>style.visibility</p:attrName>
                                        </p:attrNameLst>
                                      </p:cBhvr>
                                      <p:to>
                                        <p:strVal val="visible"/>
                                      </p:to>
                                    </p:set>
                                    <p:animEffect transition="in" filter="fade">
                                      <p:cBhvr>
                                        <p:cTn id="82" dur="500"/>
                                        <p:tgtEl>
                                          <p:spTgt spid="112"/>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13"/>
                                        </p:tgtEl>
                                        <p:attrNameLst>
                                          <p:attrName>style.visibility</p:attrName>
                                        </p:attrNameLst>
                                      </p:cBhvr>
                                      <p:to>
                                        <p:strVal val="visible"/>
                                      </p:to>
                                    </p:set>
                                    <p:animEffect transition="in" filter="fade">
                                      <p:cBhvr>
                                        <p:cTn id="85" dur="500"/>
                                        <p:tgtEl>
                                          <p:spTgt spid="113"/>
                                        </p:tgtEl>
                                      </p:cBhvr>
                                    </p:animEffect>
                                  </p:childTnLst>
                                </p:cTn>
                              </p:par>
                              <p:par>
                                <p:cTn id="86" presetID="10" presetClass="entr" presetSubtype="0" fill="hold" nodeType="withEffect">
                                  <p:stCondLst>
                                    <p:cond delay="0"/>
                                  </p:stCondLst>
                                  <p:childTnLst>
                                    <p:set>
                                      <p:cBhvr>
                                        <p:cTn id="87" dur="1" fill="hold">
                                          <p:stCondLst>
                                            <p:cond delay="0"/>
                                          </p:stCondLst>
                                        </p:cTn>
                                        <p:tgtEl>
                                          <p:spTgt spid="114"/>
                                        </p:tgtEl>
                                        <p:attrNameLst>
                                          <p:attrName>style.visibility</p:attrName>
                                        </p:attrNameLst>
                                      </p:cBhvr>
                                      <p:to>
                                        <p:strVal val="visible"/>
                                      </p:to>
                                    </p:set>
                                    <p:animEffect transition="in" filter="fade">
                                      <p:cBhvr>
                                        <p:cTn id="88" dur="500"/>
                                        <p:tgtEl>
                                          <p:spTgt spid="114"/>
                                        </p:tgtEl>
                                      </p:cBhvr>
                                    </p:animEffect>
                                  </p:childTnLst>
                                </p:cTn>
                              </p:par>
                              <p:par>
                                <p:cTn id="89" presetID="10" presetClass="entr" presetSubtype="0" fill="hold" nodeType="withEffect">
                                  <p:stCondLst>
                                    <p:cond delay="0"/>
                                  </p:stCondLst>
                                  <p:childTnLst>
                                    <p:set>
                                      <p:cBhvr>
                                        <p:cTn id="90" dur="1" fill="hold">
                                          <p:stCondLst>
                                            <p:cond delay="0"/>
                                          </p:stCondLst>
                                        </p:cTn>
                                        <p:tgtEl>
                                          <p:spTgt spid="117"/>
                                        </p:tgtEl>
                                        <p:attrNameLst>
                                          <p:attrName>style.visibility</p:attrName>
                                        </p:attrNameLst>
                                      </p:cBhvr>
                                      <p:to>
                                        <p:strVal val="visible"/>
                                      </p:to>
                                    </p:set>
                                    <p:animEffect transition="in" filter="fade">
                                      <p:cBhvr>
                                        <p:cTn id="91" dur="500"/>
                                        <p:tgtEl>
                                          <p:spTgt spid="117"/>
                                        </p:tgtEl>
                                      </p:cBhvr>
                                    </p:animEffect>
                                  </p:childTnLst>
                                </p:cTn>
                              </p:par>
                              <p:par>
                                <p:cTn id="92" presetID="10" presetClass="entr" presetSubtype="0" fill="hold" nodeType="withEffect">
                                  <p:stCondLst>
                                    <p:cond delay="0"/>
                                  </p:stCondLst>
                                  <p:childTnLst>
                                    <p:set>
                                      <p:cBhvr>
                                        <p:cTn id="93" dur="1" fill="hold">
                                          <p:stCondLst>
                                            <p:cond delay="0"/>
                                          </p:stCondLst>
                                        </p:cTn>
                                        <p:tgtEl>
                                          <p:spTgt spid="118"/>
                                        </p:tgtEl>
                                        <p:attrNameLst>
                                          <p:attrName>style.visibility</p:attrName>
                                        </p:attrNameLst>
                                      </p:cBhvr>
                                      <p:to>
                                        <p:strVal val="visible"/>
                                      </p:to>
                                    </p:set>
                                    <p:animEffect transition="in" filter="fade">
                                      <p:cBhvr>
                                        <p:cTn id="94"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29" grpId="0"/>
      <p:bldP spid="30" grpId="0"/>
      <p:bldP spid="31" grpId="0"/>
      <p:bldP spid="32" grpId="0"/>
      <p:bldP spid="93" grpId="0" animBg="1"/>
      <p:bldP spid="96" grpId="0"/>
      <p:bldP spid="97" grpId="0"/>
      <p:bldP spid="98" grpId="0"/>
      <p:bldP spid="99" grpId="0"/>
      <p:bldP spid="100" grpId="0"/>
      <p:bldP spid="101" grpId="0"/>
      <p:bldP spid="112" grpId="0"/>
      <p:bldP spid="113"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51787" y="1451610"/>
            <a:ext cx="8664154" cy="1982081"/>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規定</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a:t>
            </a:r>
            <a:r>
              <a:rPr lang="ja-JP" altLang="en-US" sz="2000" dirty="0">
                <a:solidFill>
                  <a:srgbClr val="C00000"/>
                </a:solidFill>
                <a:latin typeface="游ゴシック Medium" panose="020B0500000000000000" pitchFamily="50" charset="-128"/>
                <a:ea typeface="游ゴシック Medium" panose="020B0500000000000000" pitchFamily="50" charset="-128"/>
              </a:rPr>
              <a:t>ビット数を</a:t>
            </a:r>
            <a:r>
              <a:rPr lang="ja-JP" altLang="en-US" sz="2000" dirty="0" smtClean="0">
                <a:solidFill>
                  <a:srgbClr val="C00000"/>
                </a:solidFill>
                <a:latin typeface="游ゴシック Medium" panose="020B0500000000000000" pitchFamily="50" charset="-128"/>
                <a:ea typeface="游ゴシック Medium" panose="020B0500000000000000" pitchFamily="50" charset="-128"/>
              </a:rPr>
              <a:t>超えた</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演算結果により生じる</a:t>
            </a: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結果は</a:t>
            </a:r>
            <a:r>
              <a:rPr lang="ja-JP" altLang="en-US" sz="2000" dirty="0">
                <a:solidFill>
                  <a:srgbClr val="C00000"/>
                </a:solidFill>
                <a:latin typeface="游ゴシック Medium" panose="020B0500000000000000" pitchFamily="50" charset="-128"/>
                <a:ea typeface="游ゴシック Medium" panose="020B0500000000000000" pitchFamily="50" charset="-128"/>
              </a:rPr>
              <a:t>不正</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なものとなる</a:t>
            </a:r>
          </a:p>
          <a:p>
            <a:pPr lvl="1">
              <a:lnSpc>
                <a:spcPct val="120000"/>
              </a:lnSpc>
              <a:spcAft>
                <a:spcPts val="600"/>
              </a:spcAft>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 </a:t>
            </a:r>
            <a:r>
              <a:rPr lang="en-US" altLang="ja-JP" dirty="0">
                <a:solidFill>
                  <a:srgbClr val="008E40"/>
                </a:solidFill>
                <a:latin typeface="游ゴシック Medium" panose="020B0500000000000000" pitchFamily="50" charset="-128"/>
                <a:ea typeface="游ゴシック Medium" panose="020B0500000000000000" pitchFamily="50" charset="-128"/>
              </a:rPr>
              <a:t>01011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(=11)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と </a:t>
            </a:r>
            <a:r>
              <a:rPr lang="en-US" altLang="ja-JP" dirty="0">
                <a:solidFill>
                  <a:srgbClr val="008E40"/>
                </a:solidFill>
                <a:latin typeface="游ゴシック Medium" panose="020B0500000000000000" pitchFamily="50" charset="-128"/>
                <a:ea typeface="游ゴシック Medium" panose="020B0500000000000000" pitchFamily="50" charset="-128"/>
              </a:rPr>
              <a:t>00110</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(=6)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を足した結果は </a:t>
            </a:r>
            <a:r>
              <a:rPr lang="en-US" altLang="ja-JP" dirty="0">
                <a:solidFill>
                  <a:srgbClr val="008E40"/>
                </a:solidFill>
                <a:latin typeface="游ゴシック Medium" panose="020B0500000000000000" pitchFamily="50" charset="-128"/>
                <a:ea typeface="游ゴシック Medium" panose="020B0500000000000000" pitchFamily="50" charset="-128"/>
              </a:rPr>
              <a:t>10001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-15)</a:t>
            </a:r>
            <a:b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smtClean="0">
                <a:solidFill>
                  <a:srgbClr val="008E40"/>
                </a:solidFill>
                <a:latin typeface="游ゴシック Medium" panose="020B0500000000000000" pitchFamily="50" charset="-128"/>
                <a:ea typeface="游ゴシック Medium" panose="020B0500000000000000" pitchFamily="50" charset="-128"/>
              </a:rPr>
              <a:t>10111</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(=-9)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と </a:t>
            </a:r>
            <a:r>
              <a:rPr lang="en-US" altLang="ja-JP" dirty="0" smtClean="0">
                <a:solidFill>
                  <a:srgbClr val="008E40"/>
                </a:solidFill>
                <a:latin typeface="游ゴシック Medium" panose="020B0500000000000000" pitchFamily="50" charset="-128"/>
                <a:ea typeface="游ゴシック Medium" panose="020B0500000000000000" pitchFamily="50" charset="-128"/>
              </a:rPr>
              <a:t>10101</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(=-11)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を足した結果は </a:t>
            </a:r>
            <a:r>
              <a:rPr lang="en-US" altLang="ja-JP" dirty="0" smtClean="0">
                <a:solidFill>
                  <a:srgbClr val="008E40"/>
                </a:solidFill>
                <a:latin typeface="游ゴシック Medium" panose="020B0500000000000000" pitchFamily="50" charset="-128"/>
                <a:ea typeface="游ゴシック Medium" panose="020B0500000000000000" pitchFamily="50" charset="-128"/>
              </a:rPr>
              <a:t>01100</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12)</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正しくない</a:t>
            </a:r>
            <a:r>
              <a:rPr lang="ja-JP" altLang="en-US" dirty="0" smtClean="0"/>
              <a:t>演算結果</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18</a:t>
            </a:fld>
            <a:endParaRPr kumimoji="1" lang="ja-JP" altLang="en-US"/>
          </a:p>
        </p:txBody>
      </p:sp>
      <p:sp>
        <p:nvSpPr>
          <p:cNvPr id="27" name="テキスト ボックス 26"/>
          <p:cNvSpPr txBox="1"/>
          <p:nvPr/>
        </p:nvSpPr>
        <p:spPr>
          <a:xfrm>
            <a:off x="395536" y="908720"/>
            <a:ext cx="7565130" cy="523220"/>
          </a:xfrm>
          <a:prstGeom prst="rect">
            <a:avLst/>
          </a:prstGeom>
          <a:noFill/>
        </p:spPr>
        <p:txBody>
          <a:bodyPr wrap="square" rtlCol="0">
            <a:spAutoFit/>
          </a:bodyPr>
          <a:lstStyle/>
          <a:p>
            <a:r>
              <a:rPr lang="ja-JP" altLang="en-US" sz="2800" b="1" u="sng" dirty="0">
                <a:latin typeface="游ゴシック" panose="020B0400000000000000" pitchFamily="50" charset="-128"/>
                <a:ea typeface="游ゴシック" panose="020B0400000000000000" pitchFamily="50" charset="-128"/>
              </a:rPr>
              <a:t>オーバーフロ</a:t>
            </a:r>
            <a:r>
              <a:rPr lang="ja-JP" altLang="en-US" sz="2800" b="1" u="sng" dirty="0" smtClean="0">
                <a:latin typeface="游ゴシック" panose="020B0400000000000000" pitchFamily="50" charset="-128"/>
                <a:ea typeface="游ゴシック" panose="020B0400000000000000" pitchFamily="50" charset="-128"/>
              </a:rPr>
              <a:t>ー</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451787" y="3605254"/>
            <a:ext cx="8664154" cy="2967159"/>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ALU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がオーバーフローの発生を検出</a:t>
            </a:r>
          </a:p>
          <a:p>
            <a:pPr marL="342900" indent="-342900">
              <a:lnSpc>
                <a:spcPct val="120000"/>
              </a:lnSpc>
              <a:spcAft>
                <a:spcPts val="600"/>
              </a:spcAft>
              <a:buFont typeface="Wingdings" panose="05000000000000000000" pitchFamily="2" charset="2"/>
              <a:buChar char="n"/>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MIPS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の場合は演算の種類によってその後の対応が異なる</a:t>
            </a:r>
          </a:p>
          <a:p>
            <a:pPr marL="800100" lvl="1" indent="-342900">
              <a:lnSpc>
                <a:spcPct val="120000"/>
              </a:lnSpc>
              <a:spcAft>
                <a:spcPts val="600"/>
              </a:spcAft>
              <a:buClr>
                <a:schemeClr val="tx1"/>
              </a:buClr>
              <a:buFont typeface="Wingdings" panose="05000000000000000000" pitchFamily="2" charset="2"/>
              <a:buChar char="n"/>
            </a:pPr>
            <a:r>
              <a:rPr lang="ja-JP" altLang="en-US" dirty="0">
                <a:solidFill>
                  <a:srgbClr val="C00000"/>
                </a:solidFill>
                <a:latin typeface="游ゴシック Medium" panose="020B0500000000000000" pitchFamily="50" charset="-128"/>
                <a:ea typeface="游ゴシック Medium" panose="020B0500000000000000" pitchFamily="50" charset="-128"/>
              </a:rPr>
              <a:t>例外</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を発生させて実行を中断し，</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OS</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に処理を移す（符号付き加算など）</a:t>
            </a:r>
          </a:p>
          <a:p>
            <a:pPr marL="800100" lvl="1" indent="-342900">
              <a:lnSpc>
                <a:spcPct val="120000"/>
              </a:lnSpc>
              <a:spcAft>
                <a:spcPts val="600"/>
              </a:spcAft>
              <a:buFont typeface="Wingdings" panose="05000000000000000000" pitchFamily="2" charset="2"/>
              <a:buChar char="n"/>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無視してそのまま実行を続ける（符号なし加算など）</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オーバーフロー時の対処法はプログラミング言語や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OS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の仕様に依存</a:t>
            </a:r>
          </a:p>
          <a:p>
            <a:pPr marL="800100" lvl="1" indent="-342900">
              <a:lnSpc>
                <a:spcPct val="120000"/>
              </a:lnSpc>
              <a:spcAft>
                <a:spcPts val="600"/>
              </a:spcAft>
              <a:buFont typeface="Wingdings" panose="05000000000000000000" pitchFamily="2" charset="2"/>
              <a:buChar char="n"/>
            </a:pP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C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言語は整数演算のオーバーフローを無視する仕様であるため，コンパイラがすべての整数演算を符号なし数用の演算に変換している</a:t>
            </a:r>
          </a:p>
        </p:txBody>
      </p:sp>
      <p:sp>
        <p:nvSpPr>
          <p:cNvPr id="8" name="テキスト ボックス 7"/>
          <p:cNvSpPr txBox="1"/>
          <p:nvPr/>
        </p:nvSpPr>
        <p:spPr>
          <a:xfrm>
            <a:off x="395536" y="3062364"/>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オーバーフローへの対処</a:t>
            </a:r>
            <a:endParaRPr kumimoji="1" lang="ja-JP" altLang="en-US" sz="2800" b="1" u="sng"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751170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8" y="1122593"/>
            <a:ext cx="8916690" cy="1874359"/>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手順（十進数の乗算と同様）</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乗数を下位桁から上位桁に向かって</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桁ずつ取り出し，被乗数と乗算</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中間結果と乗算に使用した乗数の桁の位を合わせる</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最後に中間結果をすべて加算することで積を計算</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２進数の乗算（正の数</a:t>
            </a:r>
            <a:r>
              <a:rPr lang="en-US" altLang="ja-JP" dirty="0" smtClean="0">
                <a:solidFill>
                  <a:schemeClr val="bg1"/>
                </a:solidFill>
              </a:rPr>
              <a:t>×</a:t>
            </a:r>
            <a:r>
              <a:rPr lang="ja-JP" altLang="en-US" dirty="0" smtClean="0">
                <a:solidFill>
                  <a:schemeClr val="bg1"/>
                </a:solidFill>
              </a:rPr>
              <a:t>正の数）</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19</a:t>
            </a:fld>
            <a:endParaRPr kumimoji="1" lang="ja-JP" altLang="en-US"/>
          </a:p>
        </p:txBody>
      </p:sp>
      <p:sp>
        <p:nvSpPr>
          <p:cNvPr id="58" name="テキスト ボックス 57"/>
          <p:cNvSpPr txBox="1"/>
          <p:nvPr/>
        </p:nvSpPr>
        <p:spPr>
          <a:xfrm>
            <a:off x="3447567" y="2990470"/>
            <a:ext cx="1382110" cy="461665"/>
          </a:xfrm>
          <a:prstGeom prst="rect">
            <a:avLst/>
          </a:prstGeom>
          <a:noFill/>
        </p:spPr>
        <p:txBody>
          <a:bodyPr wrap="none" rtlCol="0">
            <a:spAutoFit/>
          </a:bodyPr>
          <a:lstStyle/>
          <a:p>
            <a:r>
              <a:rPr kumimoji="1" lang="en-US" altLang="ja-JP" sz="2400" dirty="0" smtClean="0">
                <a:solidFill>
                  <a:srgbClr val="006600"/>
                </a:solidFill>
              </a:rPr>
              <a:t>0 1 0 1 1</a:t>
            </a:r>
            <a:endParaRPr kumimoji="1" lang="ja-JP" altLang="en-US" sz="2400" dirty="0">
              <a:solidFill>
                <a:srgbClr val="006600"/>
              </a:solidFill>
            </a:endParaRPr>
          </a:p>
        </p:txBody>
      </p:sp>
      <p:sp>
        <p:nvSpPr>
          <p:cNvPr id="59" name="テキスト ボックス 58"/>
          <p:cNvSpPr txBox="1"/>
          <p:nvPr/>
        </p:nvSpPr>
        <p:spPr>
          <a:xfrm>
            <a:off x="3447567" y="3410320"/>
            <a:ext cx="1382110" cy="461665"/>
          </a:xfrm>
          <a:prstGeom prst="rect">
            <a:avLst/>
          </a:prstGeom>
          <a:noFill/>
        </p:spPr>
        <p:txBody>
          <a:bodyPr wrap="none" rtlCol="0">
            <a:spAutoFit/>
          </a:bodyPr>
          <a:lstStyle/>
          <a:p>
            <a:r>
              <a:rPr kumimoji="1" lang="en-US" altLang="ja-JP" sz="2400" dirty="0" smtClean="0">
                <a:solidFill>
                  <a:srgbClr val="006600"/>
                </a:solidFill>
              </a:rPr>
              <a:t>0 1 0 0 </a:t>
            </a:r>
            <a:r>
              <a:rPr lang="en-US" altLang="ja-JP" sz="2400" dirty="0">
                <a:solidFill>
                  <a:srgbClr val="006600"/>
                </a:solidFill>
              </a:rPr>
              <a:t>1</a:t>
            </a:r>
            <a:endParaRPr kumimoji="1" lang="ja-JP" altLang="en-US" sz="2400" dirty="0">
              <a:solidFill>
                <a:srgbClr val="006600"/>
              </a:solidFill>
            </a:endParaRPr>
          </a:p>
        </p:txBody>
      </p:sp>
      <p:sp>
        <p:nvSpPr>
          <p:cNvPr id="60" name="テキスト ボックス 59"/>
          <p:cNvSpPr txBox="1"/>
          <p:nvPr/>
        </p:nvSpPr>
        <p:spPr>
          <a:xfrm>
            <a:off x="2347664" y="3410320"/>
            <a:ext cx="492443" cy="461665"/>
          </a:xfrm>
          <a:prstGeom prst="rect">
            <a:avLst/>
          </a:prstGeom>
          <a:noFill/>
        </p:spPr>
        <p:txBody>
          <a:bodyPr wrap="none" rtlCol="0">
            <a:spAutoFit/>
          </a:bodyPr>
          <a:lstStyle/>
          <a:p>
            <a:r>
              <a:rPr lang="en-US" altLang="ja-JP" sz="2400" dirty="0"/>
              <a:t>×</a:t>
            </a:r>
            <a:endParaRPr kumimoji="1" lang="ja-JP" altLang="en-US" sz="2400" dirty="0"/>
          </a:p>
        </p:txBody>
      </p:sp>
      <p:cxnSp>
        <p:nvCxnSpPr>
          <p:cNvPr id="61" name="直線コネクタ 60"/>
          <p:cNvCxnSpPr/>
          <p:nvPr/>
        </p:nvCxnSpPr>
        <p:spPr>
          <a:xfrm>
            <a:off x="2406660" y="3846009"/>
            <a:ext cx="242301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テキスト ボックス 114"/>
          <p:cNvSpPr txBox="1"/>
          <p:nvPr/>
        </p:nvSpPr>
        <p:spPr>
          <a:xfrm>
            <a:off x="2016555" y="6137060"/>
            <a:ext cx="2680542" cy="338554"/>
          </a:xfrm>
          <a:prstGeom prst="rect">
            <a:avLst/>
          </a:prstGeom>
          <a:noFill/>
        </p:spPr>
        <p:txBody>
          <a:bodyPr wrap="none" rtlCol="0">
            <a:spAutoFit/>
          </a:bodyPr>
          <a:lstStyle/>
          <a:p>
            <a:r>
              <a:rPr kumimoji="1" lang="en-US" altLang="ja-JP" sz="1600" dirty="0" smtClean="0">
                <a:latin typeface="+mn-ea"/>
              </a:rPr>
              <a:t>[ </a:t>
            </a:r>
            <a:r>
              <a:rPr lang="ja-JP" altLang="en-US" sz="1600" dirty="0">
                <a:latin typeface="+mn-ea"/>
              </a:rPr>
              <a:t>二進数</a:t>
            </a:r>
            <a:r>
              <a:rPr kumimoji="1" lang="ja-JP" altLang="en-US" sz="1600" dirty="0" smtClean="0">
                <a:latin typeface="+mn-ea"/>
              </a:rPr>
              <a:t>の乗算</a:t>
            </a:r>
            <a:r>
              <a:rPr lang="ja-JP" altLang="en-US" sz="1600" dirty="0" smtClean="0">
                <a:latin typeface="+mn-ea"/>
              </a:rPr>
              <a:t>（</a:t>
            </a:r>
            <a:r>
              <a:rPr lang="en-US" altLang="ja-JP" sz="1600" dirty="0" smtClean="0">
                <a:latin typeface="+mn-ea"/>
              </a:rPr>
              <a:t>11×9</a:t>
            </a:r>
            <a:r>
              <a:rPr lang="ja-JP" altLang="en-US" sz="1600" dirty="0" smtClean="0">
                <a:latin typeface="+mn-ea"/>
              </a:rPr>
              <a:t>）</a:t>
            </a:r>
            <a:r>
              <a:rPr kumimoji="1" lang="ja-JP" altLang="en-US" sz="1600" dirty="0" smtClean="0">
                <a:latin typeface="+mn-ea"/>
              </a:rPr>
              <a:t> </a:t>
            </a:r>
            <a:r>
              <a:rPr kumimoji="1" lang="en-US" altLang="ja-JP" sz="1600" dirty="0" smtClean="0">
                <a:latin typeface="+mn-ea"/>
              </a:rPr>
              <a:t>]</a:t>
            </a:r>
            <a:endParaRPr kumimoji="1" lang="ja-JP" altLang="en-US" sz="1600" dirty="0">
              <a:latin typeface="+mn-ea"/>
            </a:endParaRPr>
          </a:p>
        </p:txBody>
      </p:sp>
      <p:sp>
        <p:nvSpPr>
          <p:cNvPr id="116" name="テキスト ボックス 115"/>
          <p:cNvSpPr txBox="1"/>
          <p:nvPr/>
        </p:nvSpPr>
        <p:spPr>
          <a:xfrm>
            <a:off x="4882230" y="2982697"/>
            <a:ext cx="974562" cy="461665"/>
          </a:xfrm>
          <a:prstGeom prst="rect">
            <a:avLst/>
          </a:prstGeom>
          <a:noFill/>
        </p:spPr>
        <p:txBody>
          <a:bodyPr wrap="none" rtlCol="0">
            <a:spAutoFit/>
          </a:bodyPr>
          <a:lstStyle/>
          <a:p>
            <a:r>
              <a:rPr kumimoji="1" lang="en-US" altLang="ja-JP" sz="2400" dirty="0" smtClean="0"/>
              <a:t>(= 11)</a:t>
            </a:r>
            <a:endParaRPr kumimoji="1" lang="ja-JP" altLang="en-US" sz="2400" dirty="0"/>
          </a:p>
        </p:txBody>
      </p:sp>
      <p:sp>
        <p:nvSpPr>
          <p:cNvPr id="117" name="テキスト ボックス 116"/>
          <p:cNvSpPr txBox="1"/>
          <p:nvPr/>
        </p:nvSpPr>
        <p:spPr>
          <a:xfrm>
            <a:off x="4882230" y="3402547"/>
            <a:ext cx="825867" cy="461665"/>
          </a:xfrm>
          <a:prstGeom prst="rect">
            <a:avLst/>
          </a:prstGeom>
          <a:noFill/>
        </p:spPr>
        <p:txBody>
          <a:bodyPr wrap="none" rtlCol="0">
            <a:spAutoFit/>
          </a:bodyPr>
          <a:lstStyle/>
          <a:p>
            <a:r>
              <a:rPr lang="en-US" altLang="ja-JP" sz="2400" dirty="0" smtClean="0"/>
              <a:t>(= </a:t>
            </a:r>
            <a:r>
              <a:rPr lang="en-US" altLang="ja-JP" sz="2400" dirty="0"/>
              <a:t>9</a:t>
            </a:r>
            <a:r>
              <a:rPr lang="en-US" altLang="ja-JP" sz="2400" dirty="0" smtClean="0"/>
              <a:t>)</a:t>
            </a:r>
            <a:endParaRPr kumimoji="1" lang="ja-JP" altLang="en-US" sz="2400" dirty="0"/>
          </a:p>
        </p:txBody>
      </p:sp>
      <p:sp>
        <p:nvSpPr>
          <p:cNvPr id="118" name="テキスト ボックス 117"/>
          <p:cNvSpPr txBox="1"/>
          <p:nvPr/>
        </p:nvSpPr>
        <p:spPr>
          <a:xfrm>
            <a:off x="3447567" y="3868285"/>
            <a:ext cx="1382110" cy="461665"/>
          </a:xfrm>
          <a:prstGeom prst="rect">
            <a:avLst/>
          </a:prstGeom>
          <a:noFill/>
        </p:spPr>
        <p:txBody>
          <a:bodyPr wrap="none" rtlCol="0">
            <a:spAutoFit/>
          </a:bodyPr>
          <a:lstStyle/>
          <a:p>
            <a:r>
              <a:rPr kumimoji="1" lang="en-US" altLang="ja-JP" sz="2400" dirty="0" smtClean="0">
                <a:solidFill>
                  <a:srgbClr val="006600"/>
                </a:solidFill>
              </a:rPr>
              <a:t>0 1 0 1 1</a:t>
            </a:r>
            <a:endParaRPr kumimoji="1" lang="ja-JP" altLang="en-US" sz="2400" dirty="0">
              <a:solidFill>
                <a:srgbClr val="006600"/>
              </a:solidFill>
            </a:endParaRPr>
          </a:p>
        </p:txBody>
      </p:sp>
      <p:sp>
        <p:nvSpPr>
          <p:cNvPr id="119" name="テキスト ボックス 118"/>
          <p:cNvSpPr txBox="1"/>
          <p:nvPr/>
        </p:nvSpPr>
        <p:spPr>
          <a:xfrm>
            <a:off x="3199579" y="4199814"/>
            <a:ext cx="1382110" cy="461665"/>
          </a:xfrm>
          <a:prstGeom prst="rect">
            <a:avLst/>
          </a:prstGeom>
          <a:noFill/>
        </p:spPr>
        <p:txBody>
          <a:bodyPr wrap="none" rtlCol="0">
            <a:spAutoFit/>
          </a:bodyPr>
          <a:lstStyle/>
          <a:p>
            <a:r>
              <a:rPr kumimoji="1" lang="en-US" altLang="ja-JP" sz="2400" dirty="0" smtClean="0">
                <a:solidFill>
                  <a:srgbClr val="006600"/>
                </a:solidFill>
              </a:rPr>
              <a:t>0 0 0 0 0</a:t>
            </a:r>
            <a:endParaRPr kumimoji="1" lang="ja-JP" altLang="en-US" sz="2400" dirty="0">
              <a:solidFill>
                <a:srgbClr val="006600"/>
              </a:solidFill>
            </a:endParaRPr>
          </a:p>
        </p:txBody>
      </p:sp>
      <p:sp>
        <p:nvSpPr>
          <p:cNvPr id="120" name="テキスト ボックス 119"/>
          <p:cNvSpPr txBox="1"/>
          <p:nvPr/>
        </p:nvSpPr>
        <p:spPr>
          <a:xfrm>
            <a:off x="2950632" y="4536079"/>
            <a:ext cx="1382110" cy="461665"/>
          </a:xfrm>
          <a:prstGeom prst="rect">
            <a:avLst/>
          </a:prstGeom>
          <a:noFill/>
        </p:spPr>
        <p:txBody>
          <a:bodyPr wrap="none" rtlCol="0">
            <a:spAutoFit/>
          </a:bodyPr>
          <a:lstStyle/>
          <a:p>
            <a:r>
              <a:rPr kumimoji="1" lang="en-US" altLang="ja-JP" sz="2400" dirty="0" smtClean="0">
                <a:solidFill>
                  <a:srgbClr val="006600"/>
                </a:solidFill>
              </a:rPr>
              <a:t>0 0 0 0 0</a:t>
            </a:r>
            <a:endParaRPr kumimoji="1" lang="ja-JP" altLang="en-US" sz="2400" dirty="0">
              <a:solidFill>
                <a:srgbClr val="006600"/>
              </a:solidFill>
            </a:endParaRPr>
          </a:p>
        </p:txBody>
      </p:sp>
      <p:sp>
        <p:nvSpPr>
          <p:cNvPr id="121" name="テキスト ボックス 120"/>
          <p:cNvSpPr txBox="1"/>
          <p:nvPr/>
        </p:nvSpPr>
        <p:spPr>
          <a:xfrm>
            <a:off x="2692221" y="4872344"/>
            <a:ext cx="1382110" cy="461665"/>
          </a:xfrm>
          <a:prstGeom prst="rect">
            <a:avLst/>
          </a:prstGeom>
          <a:noFill/>
        </p:spPr>
        <p:txBody>
          <a:bodyPr wrap="none" rtlCol="0">
            <a:spAutoFit/>
          </a:bodyPr>
          <a:lstStyle/>
          <a:p>
            <a:r>
              <a:rPr kumimoji="1" lang="en-US" altLang="ja-JP" sz="2400" dirty="0" smtClean="0">
                <a:solidFill>
                  <a:srgbClr val="006600"/>
                </a:solidFill>
              </a:rPr>
              <a:t>0 1 0 1 1</a:t>
            </a:r>
            <a:endParaRPr kumimoji="1" lang="ja-JP" altLang="en-US" sz="2400" dirty="0">
              <a:solidFill>
                <a:srgbClr val="006600"/>
              </a:solidFill>
            </a:endParaRPr>
          </a:p>
        </p:txBody>
      </p:sp>
      <p:cxnSp>
        <p:nvCxnSpPr>
          <p:cNvPr id="122" name="直線コネクタ 121"/>
          <p:cNvCxnSpPr/>
          <p:nvPr/>
        </p:nvCxnSpPr>
        <p:spPr>
          <a:xfrm>
            <a:off x="2406659" y="5665688"/>
            <a:ext cx="242301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テキスト ボックス 122"/>
          <p:cNvSpPr txBox="1"/>
          <p:nvPr/>
        </p:nvSpPr>
        <p:spPr>
          <a:xfrm>
            <a:off x="2435966" y="5679095"/>
            <a:ext cx="2408032" cy="461665"/>
          </a:xfrm>
          <a:prstGeom prst="rect">
            <a:avLst/>
          </a:prstGeom>
          <a:noFill/>
        </p:spPr>
        <p:txBody>
          <a:bodyPr wrap="none" rtlCol="0">
            <a:spAutoFit/>
          </a:bodyPr>
          <a:lstStyle/>
          <a:p>
            <a:r>
              <a:rPr kumimoji="1" lang="en-US" altLang="ja-JP" sz="2400" dirty="0" smtClean="0">
                <a:solidFill>
                  <a:srgbClr val="006600"/>
                </a:solidFill>
              </a:rPr>
              <a:t>0 0 1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0</a:t>
            </a:r>
            <a:r>
              <a:rPr kumimoji="1" lang="en-US" altLang="ja-JP" sz="2400" dirty="0" smtClean="0">
                <a:solidFill>
                  <a:srgbClr val="006600"/>
                </a:solidFill>
              </a:rPr>
              <a:t> 0 0 1 1</a:t>
            </a:r>
            <a:endParaRPr kumimoji="1" lang="ja-JP" altLang="en-US" sz="2400" dirty="0">
              <a:solidFill>
                <a:srgbClr val="006600"/>
              </a:solidFill>
            </a:endParaRPr>
          </a:p>
        </p:txBody>
      </p:sp>
      <p:sp>
        <p:nvSpPr>
          <p:cNvPr id="124" name="テキスト ボックス 123"/>
          <p:cNvSpPr txBox="1"/>
          <p:nvPr/>
        </p:nvSpPr>
        <p:spPr>
          <a:xfrm>
            <a:off x="4882230" y="5679094"/>
            <a:ext cx="997389" cy="461665"/>
          </a:xfrm>
          <a:prstGeom prst="rect">
            <a:avLst/>
          </a:prstGeom>
          <a:noFill/>
        </p:spPr>
        <p:txBody>
          <a:bodyPr wrap="none" rtlCol="0">
            <a:spAutoFit/>
          </a:bodyPr>
          <a:lstStyle/>
          <a:p>
            <a:r>
              <a:rPr lang="en-US" altLang="ja-JP" sz="2400" dirty="0" smtClean="0"/>
              <a:t>(= 99)</a:t>
            </a:r>
            <a:endParaRPr kumimoji="1" lang="ja-JP" altLang="en-US" sz="2400" dirty="0"/>
          </a:p>
        </p:txBody>
      </p:sp>
      <p:sp>
        <p:nvSpPr>
          <p:cNvPr id="125" name="テキスト ボックス 124"/>
          <p:cNvSpPr txBox="1"/>
          <p:nvPr/>
        </p:nvSpPr>
        <p:spPr>
          <a:xfrm>
            <a:off x="5688370" y="4329950"/>
            <a:ext cx="3178436" cy="923330"/>
          </a:xfrm>
          <a:prstGeom prst="rect">
            <a:avLst/>
          </a:prstGeom>
          <a:solidFill>
            <a:srgbClr val="FFFFCC"/>
          </a:solidFill>
          <a:ln>
            <a:solidFill>
              <a:srgbClr val="002060"/>
            </a:solidFill>
          </a:ln>
        </p:spPr>
        <p:txBody>
          <a:bodyPr wrap="square" rtlCol="0">
            <a:spAutoFit/>
          </a:bodyPr>
          <a:lstStyle/>
          <a:p>
            <a:r>
              <a:rPr kumimoji="1" lang="en-US" altLang="ja-JP" dirty="0" smtClean="0"/>
              <a:t>※ </a:t>
            </a:r>
            <a:r>
              <a:rPr kumimoji="1" lang="ja-JP" altLang="en-US" dirty="0" smtClean="0"/>
              <a:t>オーバーフローに注意</a:t>
            </a:r>
            <a:endParaRPr kumimoji="1" lang="en-US" altLang="ja-JP" dirty="0" smtClean="0"/>
          </a:p>
          <a:p>
            <a:r>
              <a:rPr lang="ja-JP" altLang="en-US" dirty="0"/>
              <a:t>　</a:t>
            </a:r>
            <a:r>
              <a:rPr lang="ja-JP" altLang="en-US" dirty="0" smtClean="0"/>
              <a:t>（</a:t>
            </a:r>
            <a:r>
              <a:rPr lang="en-US" altLang="ja-JP" dirty="0" smtClean="0"/>
              <a:t>32</a:t>
            </a:r>
            <a:r>
              <a:rPr lang="ja-JP" altLang="en-US" dirty="0" smtClean="0"/>
              <a:t>ビットどうしの乗算の</a:t>
            </a:r>
            <a:r>
              <a:rPr lang="en-US" altLang="ja-JP" dirty="0" smtClean="0"/>
              <a:t/>
            </a:r>
            <a:br>
              <a:rPr lang="en-US" altLang="ja-JP" dirty="0" smtClean="0"/>
            </a:br>
            <a:r>
              <a:rPr lang="ja-JP" altLang="en-US" dirty="0" smtClean="0"/>
              <a:t>　　積は最大 </a:t>
            </a:r>
            <a:r>
              <a:rPr lang="en-US" altLang="ja-JP" dirty="0" smtClean="0"/>
              <a:t>64 </a:t>
            </a:r>
            <a:r>
              <a:rPr lang="ja-JP" altLang="en-US" dirty="0" smtClean="0"/>
              <a:t>ビット）</a:t>
            </a:r>
            <a:endParaRPr kumimoji="1" lang="ja-JP" altLang="en-US" dirty="0"/>
          </a:p>
        </p:txBody>
      </p:sp>
      <p:sp>
        <p:nvSpPr>
          <p:cNvPr id="126" name="角丸四角形 125"/>
          <p:cNvSpPr/>
          <p:nvPr/>
        </p:nvSpPr>
        <p:spPr>
          <a:xfrm>
            <a:off x="4427984" y="3451348"/>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27" name="角丸四角形 126"/>
          <p:cNvSpPr/>
          <p:nvPr/>
        </p:nvSpPr>
        <p:spPr>
          <a:xfrm>
            <a:off x="3491968" y="3026037"/>
            <a:ext cx="1127101" cy="368004"/>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28" name="角丸四角形 127"/>
          <p:cNvSpPr/>
          <p:nvPr/>
        </p:nvSpPr>
        <p:spPr>
          <a:xfrm>
            <a:off x="4209740" y="3444362"/>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29" name="テキスト ボックス 128"/>
          <p:cNvSpPr txBox="1"/>
          <p:nvPr/>
        </p:nvSpPr>
        <p:spPr>
          <a:xfrm>
            <a:off x="2433810" y="5214533"/>
            <a:ext cx="1382110" cy="461665"/>
          </a:xfrm>
          <a:prstGeom prst="rect">
            <a:avLst/>
          </a:prstGeom>
          <a:noFill/>
        </p:spPr>
        <p:txBody>
          <a:bodyPr wrap="none" rtlCol="0">
            <a:spAutoFit/>
          </a:bodyPr>
          <a:lstStyle/>
          <a:p>
            <a:r>
              <a:rPr kumimoji="1" lang="en-US" altLang="ja-JP" sz="2400" dirty="0" smtClean="0">
                <a:solidFill>
                  <a:srgbClr val="006600"/>
                </a:solidFill>
              </a:rPr>
              <a:t>0 0 0 0 0</a:t>
            </a:r>
            <a:endParaRPr kumimoji="1" lang="ja-JP" altLang="en-US" sz="2400" dirty="0">
              <a:solidFill>
                <a:srgbClr val="006600"/>
              </a:solidFill>
            </a:endParaRPr>
          </a:p>
        </p:txBody>
      </p:sp>
      <p:sp>
        <p:nvSpPr>
          <p:cNvPr id="130" name="角丸四角形 129"/>
          <p:cNvSpPr/>
          <p:nvPr/>
        </p:nvSpPr>
        <p:spPr>
          <a:xfrm>
            <a:off x="3522624" y="3452146"/>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extLst>
      <p:ext uri="{BB962C8B-B14F-4D97-AF65-F5344CB8AC3E}">
        <p14:creationId xmlns:p14="http://schemas.microsoft.com/office/powerpoint/2010/main" val="261600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randombar(horizontal)">
                                      <p:cBhvr>
                                        <p:cTn id="7" dur="500"/>
                                        <p:tgtEl>
                                          <p:spTgt spid="11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27"/>
                                        </p:tgtEl>
                                        <p:attrNameLst>
                                          <p:attrName>style.visibility</p:attrName>
                                        </p:attrNameLst>
                                      </p:cBhvr>
                                      <p:to>
                                        <p:strVal val="visible"/>
                                      </p:to>
                                    </p:set>
                                    <p:animEffect transition="in" filter="randombar(horizontal)">
                                      <p:cBhvr>
                                        <p:cTn id="10" dur="500"/>
                                        <p:tgtEl>
                                          <p:spTgt spid="127"/>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26"/>
                                        </p:tgtEl>
                                        <p:attrNameLst>
                                          <p:attrName>style.visibility</p:attrName>
                                        </p:attrNameLst>
                                      </p:cBhvr>
                                      <p:to>
                                        <p:strVal val="visible"/>
                                      </p:to>
                                    </p:set>
                                    <p:animEffect transition="in" filter="randombar(horizontal)">
                                      <p:cBhvr>
                                        <p:cTn id="13" dur="500"/>
                                        <p:tgtEl>
                                          <p:spTgt spid="126"/>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28"/>
                                        </p:tgtEl>
                                        <p:attrNameLst>
                                          <p:attrName>style.visibility</p:attrName>
                                        </p:attrNameLst>
                                      </p:cBhvr>
                                      <p:to>
                                        <p:strVal val="visible"/>
                                      </p:to>
                                    </p:set>
                                    <p:animEffect transition="in" filter="randombar(horizontal)">
                                      <p:cBhvr>
                                        <p:cTn id="18" dur="500"/>
                                        <p:tgtEl>
                                          <p:spTgt spid="128"/>
                                        </p:tgtEl>
                                      </p:cBhvr>
                                    </p:animEffect>
                                  </p:childTnLst>
                                </p:cTn>
                              </p:par>
                              <p:par>
                                <p:cTn id="19" presetID="1" presetClass="exit" presetSubtype="0" fill="hold" grpId="1" nodeType="withEffect">
                                  <p:stCondLst>
                                    <p:cond delay="0"/>
                                  </p:stCondLst>
                                  <p:childTnLst>
                                    <p:set>
                                      <p:cBhvr>
                                        <p:cTn id="20" dur="1" fill="hold">
                                          <p:stCondLst>
                                            <p:cond delay="0"/>
                                          </p:stCondLst>
                                        </p:cTn>
                                        <p:tgtEl>
                                          <p:spTgt spid="126"/>
                                        </p:tgtEl>
                                        <p:attrNameLst>
                                          <p:attrName>style.visibility</p:attrName>
                                        </p:attrNameLst>
                                      </p:cBhvr>
                                      <p:to>
                                        <p:strVal val="hidden"/>
                                      </p:to>
                                    </p:set>
                                  </p:childTnLst>
                                </p:cTn>
                              </p:par>
                              <p:par>
                                <p:cTn id="21" presetID="14" presetClass="entr" presetSubtype="10" fill="hold" grpId="0" nodeType="withEffect">
                                  <p:stCondLst>
                                    <p:cond delay="0"/>
                                  </p:stCondLst>
                                  <p:childTnLst>
                                    <p:set>
                                      <p:cBhvr>
                                        <p:cTn id="22" dur="1" fill="hold">
                                          <p:stCondLst>
                                            <p:cond delay="0"/>
                                          </p:stCondLst>
                                        </p:cTn>
                                        <p:tgtEl>
                                          <p:spTgt spid="119"/>
                                        </p:tgtEl>
                                        <p:attrNameLst>
                                          <p:attrName>style.visibility</p:attrName>
                                        </p:attrNameLst>
                                      </p:cBhvr>
                                      <p:to>
                                        <p:strVal val="visible"/>
                                      </p:to>
                                    </p:set>
                                    <p:animEffect transition="in" filter="randombar(horizontal)">
                                      <p:cBhvr>
                                        <p:cTn id="23" dur="500"/>
                                        <p:tgtEl>
                                          <p:spTgt spid="119"/>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130"/>
                                        </p:tgtEl>
                                        <p:attrNameLst>
                                          <p:attrName>style.visibility</p:attrName>
                                        </p:attrNameLst>
                                      </p:cBhvr>
                                      <p:to>
                                        <p:strVal val="visible"/>
                                      </p:to>
                                    </p:set>
                                    <p:animEffect transition="in" filter="randombar(horizontal)">
                                      <p:cBhvr>
                                        <p:cTn id="28" dur="500"/>
                                        <p:tgtEl>
                                          <p:spTgt spid="130"/>
                                        </p:tgtEl>
                                      </p:cBhvr>
                                    </p:animEffect>
                                  </p:childTnLst>
                                </p:cTn>
                              </p:par>
                              <p:par>
                                <p:cTn id="29" presetID="1" presetClass="exit" presetSubtype="0" fill="hold" grpId="1" nodeType="withEffect">
                                  <p:stCondLst>
                                    <p:cond delay="0"/>
                                  </p:stCondLst>
                                  <p:childTnLst>
                                    <p:set>
                                      <p:cBhvr>
                                        <p:cTn id="30" dur="1" fill="hold">
                                          <p:stCondLst>
                                            <p:cond delay="0"/>
                                          </p:stCondLst>
                                        </p:cTn>
                                        <p:tgtEl>
                                          <p:spTgt spid="128"/>
                                        </p:tgtEl>
                                        <p:attrNameLst>
                                          <p:attrName>style.visibility</p:attrName>
                                        </p:attrNameLst>
                                      </p:cBhvr>
                                      <p:to>
                                        <p:strVal val="hidden"/>
                                      </p:to>
                                    </p:set>
                                  </p:childTnLst>
                                </p:cTn>
                              </p:par>
                              <p:par>
                                <p:cTn id="31" presetID="14" presetClass="entr" presetSubtype="10" fill="hold" grpId="0" nodeType="withEffect">
                                  <p:stCondLst>
                                    <p:cond delay="0"/>
                                  </p:stCondLst>
                                  <p:childTnLst>
                                    <p:set>
                                      <p:cBhvr>
                                        <p:cTn id="32" dur="1" fill="hold">
                                          <p:stCondLst>
                                            <p:cond delay="0"/>
                                          </p:stCondLst>
                                        </p:cTn>
                                        <p:tgtEl>
                                          <p:spTgt spid="120"/>
                                        </p:tgtEl>
                                        <p:attrNameLst>
                                          <p:attrName>style.visibility</p:attrName>
                                        </p:attrNameLst>
                                      </p:cBhvr>
                                      <p:to>
                                        <p:strVal val="visible"/>
                                      </p:to>
                                    </p:set>
                                    <p:animEffect transition="in" filter="randombar(horizontal)">
                                      <p:cBhvr>
                                        <p:cTn id="33" dur="500"/>
                                        <p:tgtEl>
                                          <p:spTgt spid="120"/>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121"/>
                                        </p:tgtEl>
                                        <p:attrNameLst>
                                          <p:attrName>style.visibility</p:attrName>
                                        </p:attrNameLst>
                                      </p:cBhvr>
                                      <p:to>
                                        <p:strVal val="visible"/>
                                      </p:to>
                                    </p:set>
                                    <p:animEffect transition="in" filter="randombar(horizontal)">
                                      <p:cBhvr>
                                        <p:cTn id="36" dur="500"/>
                                        <p:tgtEl>
                                          <p:spTgt spid="121"/>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randombar(horizontal)">
                                      <p:cBhvr>
                                        <p:cTn id="39" dur="500"/>
                                        <p:tgtEl>
                                          <p:spTgt spid="129"/>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122"/>
                                        </p:tgtEl>
                                        <p:attrNameLst>
                                          <p:attrName>style.visibility</p:attrName>
                                        </p:attrNameLst>
                                      </p:cBhvr>
                                      <p:to>
                                        <p:strVal val="visible"/>
                                      </p:to>
                                    </p:set>
                                    <p:animEffect transition="in" filter="randombar(horizontal)">
                                      <p:cBhvr>
                                        <p:cTn id="44" dur="500"/>
                                        <p:tgtEl>
                                          <p:spTgt spid="12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randombar(horizontal)">
                                      <p:cBhvr>
                                        <p:cTn id="47" dur="500"/>
                                        <p:tgtEl>
                                          <p:spTgt spid="123"/>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124"/>
                                        </p:tgtEl>
                                        <p:attrNameLst>
                                          <p:attrName>style.visibility</p:attrName>
                                        </p:attrNameLst>
                                      </p:cBhvr>
                                      <p:to>
                                        <p:strVal val="visible"/>
                                      </p:to>
                                    </p:set>
                                    <p:animEffect transition="in" filter="randombar(horizontal)">
                                      <p:cBhvr>
                                        <p:cTn id="50" dur="500"/>
                                        <p:tgtEl>
                                          <p:spTgt spid="124"/>
                                        </p:tgtEl>
                                      </p:cBhvr>
                                    </p:animEffect>
                                  </p:childTnLst>
                                </p:cTn>
                              </p:par>
                              <p:par>
                                <p:cTn id="51" presetID="1" presetClass="exit" presetSubtype="0" fill="hold" grpId="1" nodeType="withEffect">
                                  <p:stCondLst>
                                    <p:cond delay="0"/>
                                  </p:stCondLst>
                                  <p:childTnLst>
                                    <p:set>
                                      <p:cBhvr>
                                        <p:cTn id="52" dur="1" fill="hold">
                                          <p:stCondLst>
                                            <p:cond delay="0"/>
                                          </p:stCondLst>
                                        </p:cTn>
                                        <p:tgtEl>
                                          <p:spTgt spid="130"/>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27"/>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grpId="0" nodeType="clickEffect">
                                  <p:stCondLst>
                                    <p:cond delay="0"/>
                                  </p:stCondLst>
                                  <p:childTnLst>
                                    <p:set>
                                      <p:cBhvr>
                                        <p:cTn id="58" dur="1" fill="hold">
                                          <p:stCondLst>
                                            <p:cond delay="0"/>
                                          </p:stCondLst>
                                        </p:cTn>
                                        <p:tgtEl>
                                          <p:spTgt spid="125"/>
                                        </p:tgtEl>
                                        <p:attrNameLst>
                                          <p:attrName>style.visibility</p:attrName>
                                        </p:attrNameLst>
                                      </p:cBhvr>
                                      <p:to>
                                        <p:strVal val="visible"/>
                                      </p:to>
                                    </p:set>
                                    <p:animEffect transition="in" filter="randombar(horizontal)">
                                      <p:cBhvr>
                                        <p:cTn id="59"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19" grpId="0"/>
      <p:bldP spid="120" grpId="0"/>
      <p:bldP spid="121" grpId="0"/>
      <p:bldP spid="123" grpId="0"/>
      <p:bldP spid="124" grpId="0"/>
      <p:bldP spid="125" grpId="0" animBg="1"/>
      <p:bldP spid="126" grpId="0" animBg="1"/>
      <p:bldP spid="126" grpId="1" animBg="1"/>
      <p:bldP spid="127" grpId="0" animBg="1"/>
      <p:bldP spid="127" grpId="1" animBg="1"/>
      <p:bldP spid="128" grpId="0" animBg="1"/>
      <p:bldP spid="128" grpId="1" animBg="1"/>
      <p:bldP spid="129" grpId="0"/>
      <p:bldP spid="130" grpId="0" animBg="1"/>
      <p:bldP spid="13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2636961"/>
            <a:ext cx="7772400" cy="1008063"/>
          </a:xfrm>
        </p:spPr>
        <p:txBody>
          <a:bodyPr/>
          <a:lstStyle/>
          <a:p>
            <a:r>
              <a:rPr lang="ja-JP" altLang="en-US" sz="4400" b="0" dirty="0" smtClean="0">
                <a:solidFill>
                  <a:schemeClr val="accent6">
                    <a:lumMod val="60000"/>
                    <a:lumOff val="40000"/>
                  </a:schemeClr>
                </a:solidFill>
              </a:rPr>
              <a:t>データ</a:t>
            </a:r>
            <a:r>
              <a:rPr lang="ja-JP" altLang="en-US" sz="4400" b="0" dirty="0">
                <a:solidFill>
                  <a:schemeClr val="accent6">
                    <a:lumMod val="60000"/>
                    <a:lumOff val="40000"/>
                  </a:schemeClr>
                </a:solidFill>
              </a:rPr>
              <a:t>表現</a:t>
            </a:r>
            <a:endParaRPr kumimoji="1" lang="ja-JP" altLang="en-US" sz="4400" b="0" dirty="0">
              <a:solidFill>
                <a:schemeClr val="accent6">
                  <a:lumMod val="60000"/>
                  <a:lumOff val="40000"/>
                </a:schemeClr>
              </a:solidFill>
            </a:endParaRPr>
          </a:p>
        </p:txBody>
      </p:sp>
      <p:sp>
        <p:nvSpPr>
          <p:cNvPr id="4" name="スライド番号プレースホルダー 3"/>
          <p:cNvSpPr>
            <a:spLocks noGrp="1"/>
          </p:cNvSpPr>
          <p:nvPr>
            <p:ph type="sldNum" sz="quarter" idx="4294967295"/>
          </p:nvPr>
        </p:nvSpPr>
        <p:spPr>
          <a:xfrm>
            <a:off x="7010400" y="6616700"/>
            <a:ext cx="2133600" cy="196850"/>
          </a:xfrm>
        </p:spPr>
        <p:txBody>
          <a:bodyPr/>
          <a:lstStyle/>
          <a:p>
            <a:fld id="{415FF992-0EB6-4062-B198-36E0943037F4}" type="slidenum">
              <a:rPr kumimoji="1" lang="ja-JP" altLang="en-US" smtClean="0"/>
              <a:t>2</a:t>
            </a:fld>
            <a:endParaRPr kumimoji="1" lang="ja-JP" altLang="en-US"/>
          </a:p>
        </p:txBody>
      </p:sp>
    </p:spTree>
    <p:extLst>
      <p:ext uri="{BB962C8B-B14F-4D97-AF65-F5344CB8AC3E}">
        <p14:creationId xmlns:p14="http://schemas.microsoft.com/office/powerpoint/2010/main" val="1929213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8" y="1122593"/>
            <a:ext cx="8916690" cy="1874359"/>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乗数あるいは被乗数が負の数だった場合はそれを正の数に変換</a:t>
            </a:r>
          </a:p>
          <a:p>
            <a:pPr marL="800100" lvl="1" indent="-342900">
              <a:lnSpc>
                <a:spcPct val="120000"/>
              </a:lnSpc>
              <a:spcAft>
                <a:spcPts val="600"/>
              </a:spcAft>
              <a:buFont typeface="Wingdings" panose="05000000000000000000" pitchFamily="2" charset="2"/>
              <a:buChar char="p"/>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数値と符号を分けて計算</a:t>
            </a: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符号が負だった場合は中間結果を負の数に変換して積と</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する</a:t>
            </a: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２進数の乗算（負の数を含む）</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20</a:t>
            </a:fld>
            <a:endParaRPr kumimoji="1" lang="ja-JP" altLang="en-US"/>
          </a:p>
        </p:txBody>
      </p:sp>
      <p:sp>
        <p:nvSpPr>
          <p:cNvPr id="25" name="テキスト ボックス 24"/>
          <p:cNvSpPr txBox="1"/>
          <p:nvPr/>
        </p:nvSpPr>
        <p:spPr>
          <a:xfrm>
            <a:off x="2959800" y="6175659"/>
            <a:ext cx="2884123" cy="338554"/>
          </a:xfrm>
          <a:prstGeom prst="rect">
            <a:avLst/>
          </a:prstGeom>
          <a:noFill/>
        </p:spPr>
        <p:txBody>
          <a:bodyPr wrap="none" rtlCol="0">
            <a:spAutoFit/>
          </a:bodyPr>
          <a:lstStyle/>
          <a:p>
            <a:r>
              <a:rPr kumimoji="1" lang="en-US" altLang="ja-JP" sz="1600" dirty="0" smtClean="0">
                <a:latin typeface="+mn-ea"/>
              </a:rPr>
              <a:t>[ </a:t>
            </a:r>
            <a:r>
              <a:rPr kumimoji="1" lang="ja-JP" altLang="en-US" sz="1600" dirty="0" smtClean="0">
                <a:latin typeface="+mn-ea"/>
              </a:rPr>
              <a:t>二進数の乗算　</a:t>
            </a:r>
            <a:r>
              <a:rPr lang="en-US" altLang="ja-JP" sz="1600" dirty="0" smtClean="0">
                <a:latin typeface="+mn-ea"/>
              </a:rPr>
              <a:t>(</a:t>
            </a:r>
            <a:r>
              <a:rPr kumimoji="1" lang="en-US" altLang="ja-JP" sz="1600" dirty="0" smtClean="0">
                <a:latin typeface="+mn-ea"/>
              </a:rPr>
              <a:t>11×(-9)</a:t>
            </a:r>
            <a:r>
              <a:rPr lang="en-US" altLang="ja-JP" sz="1600" dirty="0">
                <a:latin typeface="+mn-ea"/>
              </a:rPr>
              <a:t>)</a:t>
            </a:r>
            <a:r>
              <a:rPr kumimoji="1" lang="ja-JP" altLang="en-US" sz="1600" dirty="0" smtClean="0">
                <a:latin typeface="+mn-ea"/>
              </a:rPr>
              <a:t> </a:t>
            </a:r>
            <a:r>
              <a:rPr kumimoji="1" lang="en-US" altLang="ja-JP" sz="1600" dirty="0" smtClean="0">
                <a:latin typeface="+mn-ea"/>
              </a:rPr>
              <a:t>]</a:t>
            </a:r>
            <a:endParaRPr kumimoji="1" lang="ja-JP" altLang="en-US" sz="1600" dirty="0">
              <a:latin typeface="+mn-ea"/>
            </a:endParaRPr>
          </a:p>
        </p:txBody>
      </p:sp>
      <p:grpSp>
        <p:nvGrpSpPr>
          <p:cNvPr id="26" name="グループ化 25"/>
          <p:cNvGrpSpPr/>
          <p:nvPr/>
        </p:nvGrpSpPr>
        <p:grpSpPr>
          <a:xfrm>
            <a:off x="3486162" y="3099438"/>
            <a:ext cx="3123833" cy="3158063"/>
            <a:chOff x="2931339" y="3464399"/>
            <a:chExt cx="3123833" cy="3158063"/>
          </a:xfrm>
        </p:grpSpPr>
        <p:sp>
          <p:nvSpPr>
            <p:cNvPr id="27" name="テキスト ボックス 26"/>
            <p:cNvSpPr txBox="1"/>
            <p:nvPr/>
          </p:nvSpPr>
          <p:spPr>
            <a:xfrm>
              <a:off x="4031242" y="3472172"/>
              <a:ext cx="1125629" cy="461665"/>
            </a:xfrm>
            <a:prstGeom prst="rect">
              <a:avLst/>
            </a:prstGeom>
            <a:noFill/>
          </p:spPr>
          <p:txBody>
            <a:bodyPr wrap="none" rtlCol="0">
              <a:spAutoFit/>
            </a:bodyPr>
            <a:lstStyle/>
            <a:p>
              <a:r>
                <a:rPr kumimoji="1" lang="en-US" altLang="ja-JP" sz="2400" dirty="0" smtClean="0">
                  <a:solidFill>
                    <a:srgbClr val="006600"/>
                  </a:solidFill>
                </a:rPr>
                <a:t>1 0 1 1</a:t>
              </a:r>
              <a:endParaRPr kumimoji="1" lang="ja-JP" altLang="en-US" sz="2400" dirty="0">
                <a:solidFill>
                  <a:srgbClr val="006600"/>
                </a:solidFill>
              </a:endParaRPr>
            </a:p>
          </p:txBody>
        </p:sp>
        <p:sp>
          <p:nvSpPr>
            <p:cNvPr id="28" name="テキスト ボックス 27"/>
            <p:cNvSpPr txBox="1"/>
            <p:nvPr/>
          </p:nvSpPr>
          <p:spPr>
            <a:xfrm>
              <a:off x="4031242" y="3892022"/>
              <a:ext cx="1125629" cy="461665"/>
            </a:xfrm>
            <a:prstGeom prst="rect">
              <a:avLst/>
            </a:prstGeom>
            <a:noFill/>
          </p:spPr>
          <p:txBody>
            <a:bodyPr wrap="none" rtlCol="0">
              <a:spAutoFit/>
            </a:bodyPr>
            <a:lstStyle/>
            <a:p>
              <a:r>
                <a:rPr kumimoji="1" lang="en-US" altLang="ja-JP" sz="2400" dirty="0" smtClean="0">
                  <a:solidFill>
                    <a:srgbClr val="006600"/>
                  </a:solidFill>
                </a:rPr>
                <a:t>1 0 0 </a:t>
              </a:r>
              <a:r>
                <a:rPr lang="en-US" altLang="ja-JP" sz="2400" dirty="0">
                  <a:solidFill>
                    <a:srgbClr val="006600"/>
                  </a:solidFill>
                </a:rPr>
                <a:t>1</a:t>
              </a:r>
              <a:endParaRPr kumimoji="1" lang="ja-JP" altLang="en-US" sz="2400" dirty="0">
                <a:solidFill>
                  <a:srgbClr val="006600"/>
                </a:solidFill>
              </a:endParaRPr>
            </a:p>
          </p:txBody>
        </p:sp>
        <p:sp>
          <p:nvSpPr>
            <p:cNvPr id="29" name="テキスト ボックス 28"/>
            <p:cNvSpPr txBox="1"/>
            <p:nvPr/>
          </p:nvSpPr>
          <p:spPr>
            <a:xfrm>
              <a:off x="2931339" y="3892022"/>
              <a:ext cx="492443" cy="461665"/>
            </a:xfrm>
            <a:prstGeom prst="rect">
              <a:avLst/>
            </a:prstGeom>
            <a:noFill/>
          </p:spPr>
          <p:txBody>
            <a:bodyPr wrap="none" rtlCol="0">
              <a:spAutoFit/>
            </a:bodyPr>
            <a:lstStyle/>
            <a:p>
              <a:r>
                <a:rPr lang="en-US" altLang="ja-JP" sz="2400" dirty="0"/>
                <a:t>×</a:t>
              </a:r>
              <a:endParaRPr kumimoji="1" lang="ja-JP" altLang="en-US" sz="2400" dirty="0"/>
            </a:p>
          </p:txBody>
        </p:sp>
        <p:cxnSp>
          <p:nvCxnSpPr>
            <p:cNvPr id="30" name="直線コネクタ 29"/>
            <p:cNvCxnSpPr/>
            <p:nvPr/>
          </p:nvCxnSpPr>
          <p:spPr>
            <a:xfrm>
              <a:off x="2990335" y="4327711"/>
              <a:ext cx="216653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057783" y="3464399"/>
              <a:ext cx="974562" cy="461665"/>
            </a:xfrm>
            <a:prstGeom prst="rect">
              <a:avLst/>
            </a:prstGeom>
            <a:noFill/>
          </p:spPr>
          <p:txBody>
            <a:bodyPr wrap="none" rtlCol="0">
              <a:spAutoFit/>
            </a:bodyPr>
            <a:lstStyle/>
            <a:p>
              <a:r>
                <a:rPr kumimoji="1" lang="en-US" altLang="ja-JP" sz="2400" dirty="0" smtClean="0"/>
                <a:t>(= 11)</a:t>
              </a:r>
              <a:endParaRPr kumimoji="1" lang="ja-JP" altLang="en-US" sz="2400" dirty="0"/>
            </a:p>
          </p:txBody>
        </p:sp>
        <p:sp>
          <p:nvSpPr>
            <p:cNvPr id="32" name="テキスト ボックス 31"/>
            <p:cNvSpPr txBox="1"/>
            <p:nvPr/>
          </p:nvSpPr>
          <p:spPr>
            <a:xfrm>
              <a:off x="5057783" y="3884249"/>
              <a:ext cx="825867" cy="461665"/>
            </a:xfrm>
            <a:prstGeom prst="rect">
              <a:avLst/>
            </a:prstGeom>
            <a:noFill/>
          </p:spPr>
          <p:txBody>
            <a:bodyPr wrap="none" rtlCol="0">
              <a:spAutoFit/>
            </a:bodyPr>
            <a:lstStyle/>
            <a:p>
              <a:r>
                <a:rPr lang="en-US" altLang="ja-JP" sz="2400" dirty="0" smtClean="0"/>
                <a:t>(= </a:t>
              </a:r>
              <a:r>
                <a:rPr lang="en-US" altLang="ja-JP" sz="2400" dirty="0"/>
                <a:t>9</a:t>
              </a:r>
              <a:r>
                <a:rPr lang="en-US" altLang="ja-JP" sz="2400" dirty="0" smtClean="0"/>
                <a:t>)</a:t>
              </a:r>
              <a:endParaRPr kumimoji="1" lang="ja-JP" altLang="en-US" sz="2400" dirty="0"/>
            </a:p>
          </p:txBody>
        </p:sp>
        <p:sp>
          <p:nvSpPr>
            <p:cNvPr id="33" name="テキスト ボックス 32"/>
            <p:cNvSpPr txBox="1"/>
            <p:nvPr/>
          </p:nvSpPr>
          <p:spPr>
            <a:xfrm>
              <a:off x="4031242" y="4349987"/>
              <a:ext cx="1125629" cy="461665"/>
            </a:xfrm>
            <a:prstGeom prst="rect">
              <a:avLst/>
            </a:prstGeom>
            <a:noFill/>
          </p:spPr>
          <p:txBody>
            <a:bodyPr wrap="none" rtlCol="0">
              <a:spAutoFit/>
            </a:bodyPr>
            <a:lstStyle/>
            <a:p>
              <a:r>
                <a:rPr kumimoji="1" lang="en-US" altLang="ja-JP" sz="2400" dirty="0" smtClean="0">
                  <a:solidFill>
                    <a:srgbClr val="006600"/>
                  </a:solidFill>
                </a:rPr>
                <a:t>1 0 1 1</a:t>
              </a:r>
              <a:endParaRPr kumimoji="1" lang="ja-JP" altLang="en-US" sz="2400" dirty="0">
                <a:solidFill>
                  <a:srgbClr val="006600"/>
                </a:solidFill>
              </a:endParaRPr>
            </a:p>
          </p:txBody>
        </p:sp>
        <p:sp>
          <p:nvSpPr>
            <p:cNvPr id="34" name="テキスト ボックス 33"/>
            <p:cNvSpPr txBox="1"/>
            <p:nvPr/>
          </p:nvSpPr>
          <p:spPr>
            <a:xfrm>
              <a:off x="3783254" y="4681516"/>
              <a:ext cx="1125629" cy="461665"/>
            </a:xfrm>
            <a:prstGeom prst="rect">
              <a:avLst/>
            </a:prstGeom>
            <a:noFill/>
          </p:spPr>
          <p:txBody>
            <a:bodyPr wrap="none" rtlCol="0">
              <a:spAutoFit/>
            </a:bodyPr>
            <a:lstStyle/>
            <a:p>
              <a:r>
                <a:rPr kumimoji="1" lang="en-US" altLang="ja-JP" sz="2400" dirty="0" smtClean="0">
                  <a:solidFill>
                    <a:srgbClr val="006600"/>
                  </a:solidFill>
                </a:rPr>
                <a:t>0 0 0 0</a:t>
              </a:r>
              <a:endParaRPr kumimoji="1" lang="ja-JP" altLang="en-US" sz="2400" dirty="0">
                <a:solidFill>
                  <a:srgbClr val="006600"/>
                </a:solidFill>
              </a:endParaRPr>
            </a:p>
          </p:txBody>
        </p:sp>
        <p:sp>
          <p:nvSpPr>
            <p:cNvPr id="35" name="テキスト ボックス 34"/>
            <p:cNvSpPr txBox="1"/>
            <p:nvPr/>
          </p:nvSpPr>
          <p:spPr>
            <a:xfrm>
              <a:off x="3534307" y="5017781"/>
              <a:ext cx="1125629" cy="461665"/>
            </a:xfrm>
            <a:prstGeom prst="rect">
              <a:avLst/>
            </a:prstGeom>
            <a:noFill/>
          </p:spPr>
          <p:txBody>
            <a:bodyPr wrap="none" rtlCol="0">
              <a:spAutoFit/>
            </a:bodyPr>
            <a:lstStyle/>
            <a:p>
              <a:r>
                <a:rPr kumimoji="1" lang="en-US" altLang="ja-JP" sz="2400" dirty="0" smtClean="0">
                  <a:solidFill>
                    <a:srgbClr val="006600"/>
                  </a:solidFill>
                </a:rPr>
                <a:t>0 0 0 0</a:t>
              </a:r>
              <a:endParaRPr kumimoji="1" lang="ja-JP" altLang="en-US" sz="2400" dirty="0">
                <a:solidFill>
                  <a:srgbClr val="006600"/>
                </a:solidFill>
              </a:endParaRPr>
            </a:p>
          </p:txBody>
        </p:sp>
        <p:sp>
          <p:nvSpPr>
            <p:cNvPr id="36" name="テキスト ボックス 35"/>
            <p:cNvSpPr txBox="1"/>
            <p:nvPr/>
          </p:nvSpPr>
          <p:spPr>
            <a:xfrm>
              <a:off x="3275896" y="5354046"/>
              <a:ext cx="1125629" cy="461665"/>
            </a:xfrm>
            <a:prstGeom prst="rect">
              <a:avLst/>
            </a:prstGeom>
            <a:noFill/>
          </p:spPr>
          <p:txBody>
            <a:bodyPr wrap="none" rtlCol="0">
              <a:spAutoFit/>
            </a:bodyPr>
            <a:lstStyle/>
            <a:p>
              <a:r>
                <a:rPr kumimoji="1" lang="en-US" altLang="ja-JP" sz="2400" dirty="0" smtClean="0">
                  <a:solidFill>
                    <a:srgbClr val="006600"/>
                  </a:solidFill>
                </a:rPr>
                <a:t>1 0 1 1</a:t>
              </a:r>
              <a:endParaRPr kumimoji="1" lang="ja-JP" altLang="en-US" sz="2400" dirty="0">
                <a:solidFill>
                  <a:srgbClr val="006600"/>
                </a:solidFill>
              </a:endParaRPr>
            </a:p>
          </p:txBody>
        </p:sp>
        <p:cxnSp>
          <p:nvCxnSpPr>
            <p:cNvPr id="37" name="直線コネクタ 36"/>
            <p:cNvCxnSpPr/>
            <p:nvPr/>
          </p:nvCxnSpPr>
          <p:spPr>
            <a:xfrm>
              <a:off x="2990334" y="6147390"/>
              <a:ext cx="216653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3019641" y="6160797"/>
              <a:ext cx="2151551" cy="461665"/>
            </a:xfrm>
            <a:prstGeom prst="rect">
              <a:avLst/>
            </a:prstGeom>
            <a:noFill/>
          </p:spPr>
          <p:txBody>
            <a:bodyPr wrap="none" rtlCol="0">
              <a:spAutoFit/>
            </a:bodyPr>
            <a:lstStyle/>
            <a:p>
              <a:r>
                <a:rPr kumimoji="1" lang="en-US" altLang="ja-JP" sz="2400" dirty="0" smtClean="0">
                  <a:solidFill>
                    <a:srgbClr val="006600"/>
                  </a:solidFill>
                </a:rPr>
                <a:t>0 1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0</a:t>
              </a:r>
              <a:r>
                <a:rPr kumimoji="1" lang="en-US" altLang="ja-JP" sz="2400" dirty="0" smtClean="0">
                  <a:solidFill>
                    <a:srgbClr val="006600"/>
                  </a:solidFill>
                </a:rPr>
                <a:t> 0 0 1 1</a:t>
              </a:r>
              <a:endParaRPr kumimoji="1" lang="ja-JP" altLang="en-US" sz="2400" dirty="0">
                <a:solidFill>
                  <a:srgbClr val="006600"/>
                </a:solidFill>
              </a:endParaRPr>
            </a:p>
          </p:txBody>
        </p:sp>
        <p:sp>
          <p:nvSpPr>
            <p:cNvPr id="39" name="テキスト ボックス 38"/>
            <p:cNvSpPr txBox="1"/>
            <p:nvPr/>
          </p:nvSpPr>
          <p:spPr>
            <a:xfrm>
              <a:off x="5057783" y="6160796"/>
              <a:ext cx="997389" cy="461665"/>
            </a:xfrm>
            <a:prstGeom prst="rect">
              <a:avLst/>
            </a:prstGeom>
            <a:noFill/>
          </p:spPr>
          <p:txBody>
            <a:bodyPr wrap="none" rtlCol="0">
              <a:spAutoFit/>
            </a:bodyPr>
            <a:lstStyle/>
            <a:p>
              <a:r>
                <a:rPr lang="en-US" altLang="ja-JP" sz="2400" dirty="0" smtClean="0"/>
                <a:t>(= 99)</a:t>
              </a:r>
              <a:endParaRPr kumimoji="1" lang="ja-JP" altLang="en-US" sz="2400" dirty="0"/>
            </a:p>
          </p:txBody>
        </p:sp>
        <p:sp>
          <p:nvSpPr>
            <p:cNvPr id="40" name="テキスト ボックス 39"/>
            <p:cNvSpPr txBox="1"/>
            <p:nvPr/>
          </p:nvSpPr>
          <p:spPr>
            <a:xfrm>
              <a:off x="3017485" y="5696235"/>
              <a:ext cx="1125629" cy="461665"/>
            </a:xfrm>
            <a:prstGeom prst="rect">
              <a:avLst/>
            </a:prstGeom>
            <a:noFill/>
          </p:spPr>
          <p:txBody>
            <a:bodyPr wrap="none" rtlCol="0">
              <a:spAutoFit/>
            </a:bodyPr>
            <a:lstStyle/>
            <a:p>
              <a:r>
                <a:rPr kumimoji="1" lang="en-US" altLang="ja-JP" sz="2400" dirty="0" smtClean="0">
                  <a:solidFill>
                    <a:srgbClr val="006600"/>
                  </a:solidFill>
                </a:rPr>
                <a:t>0 0 0 0</a:t>
              </a:r>
              <a:endParaRPr kumimoji="1" lang="ja-JP" altLang="en-US" sz="2400" dirty="0">
                <a:solidFill>
                  <a:srgbClr val="006600"/>
                </a:solidFill>
              </a:endParaRPr>
            </a:p>
          </p:txBody>
        </p:sp>
      </p:grpSp>
      <p:sp>
        <p:nvSpPr>
          <p:cNvPr id="41" name="テキスト ボックス 40"/>
          <p:cNvSpPr txBox="1"/>
          <p:nvPr/>
        </p:nvSpPr>
        <p:spPr>
          <a:xfrm>
            <a:off x="646708" y="4862641"/>
            <a:ext cx="1382110" cy="461665"/>
          </a:xfrm>
          <a:prstGeom prst="rect">
            <a:avLst/>
          </a:prstGeom>
          <a:noFill/>
        </p:spPr>
        <p:txBody>
          <a:bodyPr wrap="none" rtlCol="0">
            <a:spAutoFit/>
          </a:bodyPr>
          <a:lstStyle/>
          <a:p>
            <a:r>
              <a:rPr kumimoji="1" lang="en-US" altLang="ja-JP" sz="2400" dirty="0" smtClean="0">
                <a:solidFill>
                  <a:srgbClr val="006600"/>
                </a:solidFill>
              </a:rPr>
              <a:t>1 </a:t>
            </a:r>
            <a:r>
              <a:rPr lang="en-US" altLang="ja-JP" sz="2400" dirty="0">
                <a:solidFill>
                  <a:srgbClr val="006600"/>
                </a:solidFill>
              </a:rPr>
              <a:t>0</a:t>
            </a:r>
            <a:r>
              <a:rPr kumimoji="1" lang="en-US" altLang="ja-JP" sz="2400" dirty="0" smtClean="0">
                <a:solidFill>
                  <a:srgbClr val="006600"/>
                </a:solidFill>
              </a:rPr>
              <a:t>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1</a:t>
            </a:r>
            <a:endParaRPr kumimoji="1" lang="ja-JP" altLang="en-US" sz="2400" dirty="0">
              <a:solidFill>
                <a:srgbClr val="006600"/>
              </a:solidFill>
            </a:endParaRPr>
          </a:p>
        </p:txBody>
      </p:sp>
      <p:sp>
        <p:nvSpPr>
          <p:cNvPr id="42" name="テキスト ボックス 41"/>
          <p:cNvSpPr txBox="1"/>
          <p:nvPr/>
        </p:nvSpPr>
        <p:spPr>
          <a:xfrm>
            <a:off x="656454" y="4133087"/>
            <a:ext cx="1382110" cy="461665"/>
          </a:xfrm>
          <a:prstGeom prst="rect">
            <a:avLst/>
          </a:prstGeom>
          <a:noFill/>
        </p:spPr>
        <p:txBody>
          <a:bodyPr wrap="none" rtlCol="0">
            <a:spAutoFit/>
          </a:bodyPr>
          <a:lstStyle/>
          <a:p>
            <a:r>
              <a:rPr kumimoji="1" lang="en-US" altLang="ja-JP" sz="2400" dirty="0" smtClean="0">
                <a:solidFill>
                  <a:srgbClr val="006600"/>
                </a:solidFill>
              </a:rPr>
              <a:t>0 1 0 1 1</a:t>
            </a:r>
            <a:endParaRPr kumimoji="1" lang="ja-JP" altLang="en-US" sz="2400" dirty="0">
              <a:solidFill>
                <a:srgbClr val="006600"/>
              </a:solidFill>
            </a:endParaRPr>
          </a:p>
        </p:txBody>
      </p:sp>
      <p:sp>
        <p:nvSpPr>
          <p:cNvPr id="43" name="テキスト ボックス 42"/>
          <p:cNvSpPr txBox="1"/>
          <p:nvPr/>
        </p:nvSpPr>
        <p:spPr>
          <a:xfrm>
            <a:off x="1101287" y="4480218"/>
            <a:ext cx="492443" cy="461665"/>
          </a:xfrm>
          <a:prstGeom prst="rect">
            <a:avLst/>
          </a:prstGeom>
          <a:noFill/>
        </p:spPr>
        <p:txBody>
          <a:bodyPr wrap="none" rtlCol="0">
            <a:spAutoFit/>
          </a:bodyPr>
          <a:lstStyle/>
          <a:p>
            <a:r>
              <a:rPr lang="en-US" altLang="ja-JP" sz="2400" dirty="0"/>
              <a:t>×</a:t>
            </a:r>
            <a:endParaRPr kumimoji="1" lang="ja-JP" altLang="en-US" sz="2400" dirty="0"/>
          </a:p>
        </p:txBody>
      </p:sp>
      <p:sp>
        <p:nvSpPr>
          <p:cNvPr id="44" name="テキスト ボックス 43"/>
          <p:cNvSpPr txBox="1"/>
          <p:nvPr/>
        </p:nvSpPr>
        <p:spPr>
          <a:xfrm>
            <a:off x="1902598" y="4132044"/>
            <a:ext cx="974562" cy="461665"/>
          </a:xfrm>
          <a:prstGeom prst="rect">
            <a:avLst/>
          </a:prstGeom>
          <a:noFill/>
        </p:spPr>
        <p:txBody>
          <a:bodyPr wrap="none" rtlCol="0">
            <a:spAutoFit/>
          </a:bodyPr>
          <a:lstStyle/>
          <a:p>
            <a:r>
              <a:rPr kumimoji="1" lang="en-US" altLang="ja-JP" sz="2400" dirty="0" smtClean="0"/>
              <a:t>(= 11)</a:t>
            </a:r>
            <a:endParaRPr kumimoji="1" lang="ja-JP" altLang="en-US" sz="2400" dirty="0"/>
          </a:p>
        </p:txBody>
      </p:sp>
      <p:sp>
        <p:nvSpPr>
          <p:cNvPr id="45" name="テキスト ボックス 44"/>
          <p:cNvSpPr txBox="1"/>
          <p:nvPr/>
        </p:nvSpPr>
        <p:spPr>
          <a:xfrm>
            <a:off x="1902598" y="4853024"/>
            <a:ext cx="928459" cy="461665"/>
          </a:xfrm>
          <a:prstGeom prst="rect">
            <a:avLst/>
          </a:prstGeom>
          <a:noFill/>
        </p:spPr>
        <p:txBody>
          <a:bodyPr wrap="none" rtlCol="0">
            <a:spAutoFit/>
          </a:bodyPr>
          <a:lstStyle/>
          <a:p>
            <a:r>
              <a:rPr lang="en-US" altLang="ja-JP" sz="2400" dirty="0" smtClean="0"/>
              <a:t>(= -9)</a:t>
            </a:r>
            <a:endParaRPr kumimoji="1" lang="ja-JP" altLang="en-US" sz="2400" dirty="0"/>
          </a:p>
        </p:txBody>
      </p:sp>
      <p:sp>
        <p:nvSpPr>
          <p:cNvPr id="46" name="テキスト ボックス 45"/>
          <p:cNvSpPr txBox="1"/>
          <p:nvPr/>
        </p:nvSpPr>
        <p:spPr>
          <a:xfrm>
            <a:off x="6622966" y="4312274"/>
            <a:ext cx="2408032" cy="461665"/>
          </a:xfrm>
          <a:prstGeom prst="rect">
            <a:avLst/>
          </a:prstGeom>
          <a:noFill/>
        </p:spPr>
        <p:txBody>
          <a:bodyPr wrap="none" rtlCol="0">
            <a:spAutoFit/>
          </a:bodyPr>
          <a:lstStyle/>
          <a:p>
            <a:r>
              <a:rPr kumimoji="1" lang="en-US" altLang="ja-JP" sz="2400" dirty="0" smtClean="0">
                <a:solidFill>
                  <a:srgbClr val="006600"/>
                </a:solidFill>
              </a:rPr>
              <a:t>1 </a:t>
            </a:r>
            <a:r>
              <a:rPr lang="en-US" altLang="ja-JP" sz="2400" dirty="0" smtClean="0">
                <a:solidFill>
                  <a:srgbClr val="006600"/>
                </a:solidFill>
              </a:rPr>
              <a:t>1</a:t>
            </a:r>
            <a:r>
              <a:rPr kumimoji="1" lang="en-US" altLang="ja-JP" sz="2400" dirty="0" smtClean="0">
                <a:solidFill>
                  <a:srgbClr val="006600"/>
                </a:solidFill>
              </a:rPr>
              <a:t> </a:t>
            </a:r>
            <a:r>
              <a:rPr lang="en-US" altLang="ja-JP" sz="2400" dirty="0">
                <a:solidFill>
                  <a:srgbClr val="006600"/>
                </a:solidFill>
              </a:rPr>
              <a:t>0</a:t>
            </a:r>
            <a:r>
              <a:rPr kumimoji="1" lang="en-US" altLang="ja-JP" sz="2400" dirty="0" smtClean="0">
                <a:solidFill>
                  <a:srgbClr val="006600"/>
                </a:solidFill>
              </a:rPr>
              <a:t> </a:t>
            </a:r>
            <a:r>
              <a:rPr lang="en-US" altLang="ja-JP" sz="2400" dirty="0" smtClean="0">
                <a:solidFill>
                  <a:srgbClr val="006600"/>
                </a:solidFill>
              </a:rPr>
              <a:t>0</a:t>
            </a:r>
            <a:r>
              <a:rPr kumimoji="1" lang="en-US" altLang="ja-JP" sz="2400" dirty="0" smtClean="0">
                <a:solidFill>
                  <a:srgbClr val="006600"/>
                </a:solidFill>
              </a:rPr>
              <a:t> </a:t>
            </a:r>
            <a:r>
              <a:rPr lang="en-US" altLang="ja-JP" sz="2400" dirty="0" smtClean="0">
                <a:solidFill>
                  <a:srgbClr val="006600"/>
                </a:solidFill>
              </a:rPr>
              <a:t>1</a:t>
            </a:r>
            <a:r>
              <a:rPr kumimoji="1" lang="en-US" altLang="ja-JP" sz="2400" dirty="0" smtClean="0">
                <a:solidFill>
                  <a:srgbClr val="006600"/>
                </a:solidFill>
              </a:rPr>
              <a:t>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0</a:t>
            </a:r>
            <a:r>
              <a:rPr kumimoji="1" lang="en-US" altLang="ja-JP" sz="2400" dirty="0" smtClean="0">
                <a:solidFill>
                  <a:srgbClr val="006600"/>
                </a:solidFill>
              </a:rPr>
              <a:t> 1</a:t>
            </a:r>
            <a:endParaRPr kumimoji="1" lang="ja-JP" altLang="en-US" sz="2400" dirty="0">
              <a:solidFill>
                <a:srgbClr val="006600"/>
              </a:solidFill>
            </a:endParaRPr>
          </a:p>
        </p:txBody>
      </p:sp>
      <p:sp>
        <p:nvSpPr>
          <p:cNvPr id="47" name="テキスト ボックス 46"/>
          <p:cNvSpPr txBox="1"/>
          <p:nvPr/>
        </p:nvSpPr>
        <p:spPr>
          <a:xfrm>
            <a:off x="6641719" y="4672780"/>
            <a:ext cx="1099981" cy="461665"/>
          </a:xfrm>
          <a:prstGeom prst="rect">
            <a:avLst/>
          </a:prstGeom>
          <a:noFill/>
        </p:spPr>
        <p:txBody>
          <a:bodyPr wrap="none" rtlCol="0">
            <a:spAutoFit/>
          </a:bodyPr>
          <a:lstStyle/>
          <a:p>
            <a:r>
              <a:rPr lang="en-US" altLang="ja-JP" sz="2400" dirty="0" smtClean="0"/>
              <a:t>(= -99)</a:t>
            </a:r>
            <a:endParaRPr kumimoji="1" lang="ja-JP" altLang="en-US" sz="2400" dirty="0"/>
          </a:p>
        </p:txBody>
      </p:sp>
      <p:sp>
        <p:nvSpPr>
          <p:cNvPr id="48" name="右矢印 47"/>
          <p:cNvSpPr/>
          <p:nvPr/>
        </p:nvSpPr>
        <p:spPr>
          <a:xfrm>
            <a:off x="2992696" y="4446691"/>
            <a:ext cx="374716" cy="54239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6115438" y="4439853"/>
            <a:ext cx="374716" cy="54239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吹き出し 49"/>
          <p:cNvSpPr/>
          <p:nvPr/>
        </p:nvSpPr>
        <p:spPr>
          <a:xfrm>
            <a:off x="1348802" y="5528338"/>
            <a:ext cx="1602685" cy="534994"/>
          </a:xfrm>
          <a:prstGeom prst="wedgeRoundRectCallout">
            <a:avLst>
              <a:gd name="adj1" fmla="val -29408"/>
              <a:gd name="adj2" fmla="val -96802"/>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乗数を正の数に変換</a:t>
            </a:r>
            <a:endParaRPr kumimoji="1" lang="ja-JP" altLang="en-US" dirty="0">
              <a:solidFill>
                <a:schemeClr val="tx1"/>
              </a:solidFill>
            </a:endParaRPr>
          </a:p>
        </p:txBody>
      </p:sp>
      <p:sp>
        <p:nvSpPr>
          <p:cNvPr id="51" name="角丸四角形吹き出し 50"/>
          <p:cNvSpPr/>
          <p:nvPr/>
        </p:nvSpPr>
        <p:spPr>
          <a:xfrm>
            <a:off x="655053" y="3360833"/>
            <a:ext cx="1828715" cy="534994"/>
          </a:xfrm>
          <a:prstGeom prst="wedgeRoundRectCallout">
            <a:avLst>
              <a:gd name="adj1" fmla="val -33840"/>
              <a:gd name="adj2" fmla="val 94028"/>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符号が異なるので積は負</a:t>
            </a:r>
            <a:endParaRPr kumimoji="1" lang="ja-JP" altLang="en-US" dirty="0">
              <a:solidFill>
                <a:schemeClr val="tx1"/>
              </a:solidFill>
            </a:endParaRPr>
          </a:p>
        </p:txBody>
      </p:sp>
      <p:sp>
        <p:nvSpPr>
          <p:cNvPr id="52" name="角丸四角形 51"/>
          <p:cNvSpPr/>
          <p:nvPr/>
        </p:nvSpPr>
        <p:spPr>
          <a:xfrm>
            <a:off x="736920" y="4172421"/>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53" name="角丸四角形 52"/>
          <p:cNvSpPr/>
          <p:nvPr/>
        </p:nvSpPr>
        <p:spPr>
          <a:xfrm>
            <a:off x="738510" y="4873212"/>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54" name="角丸四角形吹き出し 53"/>
          <p:cNvSpPr/>
          <p:nvPr/>
        </p:nvSpPr>
        <p:spPr>
          <a:xfrm>
            <a:off x="6501351" y="5194627"/>
            <a:ext cx="1959081" cy="534994"/>
          </a:xfrm>
          <a:prstGeom prst="wedgeRoundRectCallout">
            <a:avLst>
              <a:gd name="adj1" fmla="val -44364"/>
              <a:gd name="adj2" fmla="val 8905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中間結果を</a:t>
            </a:r>
            <a:r>
              <a:rPr kumimoji="1" lang="en-US" altLang="ja-JP" dirty="0" smtClean="0">
                <a:solidFill>
                  <a:schemeClr val="tx1"/>
                </a:solidFill>
              </a:rPr>
              <a:t/>
            </a:r>
            <a:br>
              <a:rPr kumimoji="1" lang="en-US" altLang="ja-JP" dirty="0" smtClean="0">
                <a:solidFill>
                  <a:schemeClr val="tx1"/>
                </a:solidFill>
              </a:rPr>
            </a:br>
            <a:r>
              <a:rPr lang="ja-JP" altLang="en-US" dirty="0" smtClean="0">
                <a:solidFill>
                  <a:schemeClr val="tx1"/>
                </a:solidFill>
              </a:rPr>
              <a:t>負</a:t>
            </a:r>
            <a:r>
              <a:rPr kumimoji="1" lang="ja-JP" altLang="en-US" dirty="0" smtClean="0">
                <a:solidFill>
                  <a:schemeClr val="tx1"/>
                </a:solidFill>
              </a:rPr>
              <a:t>の数に変換</a:t>
            </a:r>
            <a:endParaRPr kumimoji="1" lang="ja-JP" altLang="en-US" dirty="0">
              <a:solidFill>
                <a:schemeClr val="tx1"/>
              </a:solidFill>
            </a:endParaRPr>
          </a:p>
        </p:txBody>
      </p:sp>
    </p:spTree>
    <p:extLst>
      <p:ext uri="{BB962C8B-B14F-4D97-AF65-F5344CB8AC3E}">
        <p14:creationId xmlns:p14="http://schemas.microsoft.com/office/powerpoint/2010/main" val="412135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randombar(horizontal)">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wipe(left)">
                                      <p:cBhvr>
                                        <p:cTn id="12" dur="500"/>
                                        <p:tgtEl>
                                          <p:spTgt spid="48"/>
                                        </p:tgtEl>
                                      </p:cBhvr>
                                    </p:animEffect>
                                  </p:childTnLst>
                                </p:cTn>
                              </p:par>
                              <p:par>
                                <p:cTn id="13" presetID="22" presetClass="entr" presetSubtype="8"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par>
                                <p:cTn id="16" presetID="1" presetClass="exit" presetSubtype="0" fill="hold" grpId="1" nodeType="withEffect">
                                  <p:stCondLst>
                                    <p:cond delay="0"/>
                                  </p:stCondLst>
                                  <p:childTnLst>
                                    <p:set>
                                      <p:cBhvr>
                                        <p:cTn id="17" dur="1" fill="hold">
                                          <p:stCondLst>
                                            <p:cond delay="0"/>
                                          </p:stCondLst>
                                        </p:cTn>
                                        <p:tgtEl>
                                          <p:spTgt spid="5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randombar(horizontal)">
                                      <p:cBhvr>
                                        <p:cTn id="22" dur="500"/>
                                        <p:tgtEl>
                                          <p:spTgt spid="51"/>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randombar(horizontal)">
                                      <p:cBhvr>
                                        <p:cTn id="25" dur="500"/>
                                        <p:tgtEl>
                                          <p:spTgt spid="52"/>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randombar(horizontal)">
                                      <p:cBhvr>
                                        <p:cTn id="28" dur="500"/>
                                        <p:tgtEl>
                                          <p:spTgt spid="53"/>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randombar(horizontal)">
                                      <p:cBhvr>
                                        <p:cTn id="33" dur="500"/>
                                        <p:tgtEl>
                                          <p:spTgt spid="54"/>
                                        </p:tgtEl>
                                      </p:cBhvr>
                                    </p:animEffect>
                                  </p:childTnLst>
                                </p:cTn>
                              </p:par>
                              <p:par>
                                <p:cTn id="34" presetID="1" presetClass="exit" presetSubtype="0" fill="hold" grpId="1" nodeType="withEffect">
                                  <p:stCondLst>
                                    <p:cond delay="0"/>
                                  </p:stCondLst>
                                  <p:childTnLst>
                                    <p:set>
                                      <p:cBhvr>
                                        <p:cTn id="35" dur="1" fill="hold">
                                          <p:stCondLst>
                                            <p:cond delay="0"/>
                                          </p:stCondLst>
                                        </p:cTn>
                                        <p:tgtEl>
                                          <p:spTgt spid="52"/>
                                        </p:tgtEl>
                                        <p:attrNameLst>
                                          <p:attrName>style.visibility</p:attrName>
                                        </p:attrNameLst>
                                      </p:cBhvr>
                                      <p:to>
                                        <p:strVal val="hidden"/>
                                      </p:to>
                                    </p:set>
                                  </p:childTnLst>
                                </p:cTn>
                              </p:par>
                              <p:par>
                                <p:cTn id="36" presetID="1" presetClass="exit" presetSubtype="0" fill="hold" grpId="1" nodeType="withEffect">
                                  <p:stCondLst>
                                    <p:cond delay="0"/>
                                  </p:stCondLst>
                                  <p:childTnLst>
                                    <p:set>
                                      <p:cBhvr>
                                        <p:cTn id="37" dur="1" fill="hold">
                                          <p:stCondLst>
                                            <p:cond delay="0"/>
                                          </p:stCondLst>
                                        </p:cTn>
                                        <p:tgtEl>
                                          <p:spTgt spid="53"/>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51"/>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left)">
                                      <p:cBhvr>
                                        <p:cTn id="44" dur="500"/>
                                        <p:tgtEl>
                                          <p:spTgt spid="46"/>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wipe(left)">
                                      <p:cBhvr>
                                        <p:cTn id="47" dur="500"/>
                                        <p:tgtEl>
                                          <p:spTgt spid="47"/>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wipe(left)">
                                      <p:cBhvr>
                                        <p:cTn id="50" dur="500"/>
                                        <p:tgtEl>
                                          <p:spTgt spid="49"/>
                                        </p:tgtEl>
                                      </p:cBhvr>
                                    </p:animEffect>
                                  </p:childTnLst>
                                </p:cTn>
                              </p:par>
                              <p:par>
                                <p:cTn id="51" presetID="1" presetClass="exit" presetSubtype="0" fill="hold" grpId="1" nodeType="withEffect">
                                  <p:stCondLst>
                                    <p:cond delay="0"/>
                                  </p:stCondLst>
                                  <p:childTnLst>
                                    <p:set>
                                      <p:cBhvr>
                                        <p:cTn id="52" dur="1" fill="hold">
                                          <p:stCondLst>
                                            <p:cond delay="0"/>
                                          </p:stCondLst>
                                        </p:cTn>
                                        <p:tgtEl>
                                          <p:spTgt spid="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animBg="1"/>
      <p:bldP spid="49" grpId="0" animBg="1"/>
      <p:bldP spid="50" grpId="0" animBg="1"/>
      <p:bldP spid="50" grpId="1" animBg="1"/>
      <p:bldP spid="51" grpId="0" animBg="1"/>
      <p:bldP spid="51" grpId="1" animBg="1"/>
      <p:bldP spid="52" grpId="0" animBg="1"/>
      <p:bldP spid="52" grpId="1" animBg="1"/>
      <p:bldP spid="53" grpId="0" animBg="1"/>
      <p:bldP spid="53" grpId="1" animBg="1"/>
      <p:bldP spid="54" grpId="0" animBg="1"/>
      <p:bldP spid="54"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72168" y="1592079"/>
            <a:ext cx="8916690" cy="1332865"/>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32</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ALU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32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回使用して中間結果を加算</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積レジスタを右シフトすることで中間結果を加算する桁を変更</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乗数を積レジスタの下位に保存することでレジスタ数を</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節約</a:t>
            </a: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演算装置</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21</a:t>
            </a:fld>
            <a:endParaRPr kumimoji="1" lang="ja-JP" altLang="en-US"/>
          </a:p>
        </p:txBody>
      </p:sp>
      <p:sp>
        <p:nvSpPr>
          <p:cNvPr id="55" name="テキスト ボックス 54"/>
          <p:cNvSpPr txBox="1"/>
          <p:nvPr/>
        </p:nvSpPr>
        <p:spPr>
          <a:xfrm>
            <a:off x="683568"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乗算</a:t>
            </a:r>
            <a:r>
              <a:rPr lang="ja-JP" altLang="en-US" sz="2800" b="1" u="sng" dirty="0">
                <a:latin typeface="游ゴシック" panose="020B0400000000000000" pitchFamily="50" charset="-128"/>
                <a:ea typeface="游ゴシック" panose="020B0400000000000000" pitchFamily="50" charset="-128"/>
              </a:rPr>
              <a:t>器</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56" name="台形 55"/>
          <p:cNvSpPr/>
          <p:nvPr/>
        </p:nvSpPr>
        <p:spPr>
          <a:xfrm flipV="1">
            <a:off x="1943382" y="4002230"/>
            <a:ext cx="1983752" cy="802947"/>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二等辺三角形 56"/>
          <p:cNvSpPr/>
          <p:nvPr/>
        </p:nvSpPr>
        <p:spPr>
          <a:xfrm flipV="1">
            <a:off x="2840794" y="4001245"/>
            <a:ext cx="259777" cy="33062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1848918" y="5312923"/>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2606599" y="3092025"/>
            <a:ext cx="1889288"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矢印コネクタ 59"/>
          <p:cNvCxnSpPr>
            <a:stCxn id="56" idx="0"/>
          </p:cNvCxnSpPr>
          <p:nvPr/>
        </p:nvCxnSpPr>
        <p:spPr>
          <a:xfrm>
            <a:off x="2935258" y="4805176"/>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3551244" y="3493499"/>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2394054" y="3493499"/>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2939192" y="5714397"/>
            <a:ext cx="0" cy="507746"/>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1347073" y="3494483"/>
            <a:ext cx="0" cy="2727660"/>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1347073" y="6195596"/>
            <a:ext cx="1592119" cy="0"/>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1347073" y="3521031"/>
            <a:ext cx="1046981" cy="0"/>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円/楕円 20"/>
          <p:cNvSpPr/>
          <p:nvPr/>
        </p:nvSpPr>
        <p:spPr>
          <a:xfrm>
            <a:off x="6707929" y="5145149"/>
            <a:ext cx="1786951" cy="773428"/>
          </a:xfrm>
          <a:prstGeom prst="ellipse">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制御・判定</a:t>
            </a:r>
            <a:endParaRPr kumimoji="1" lang="ja-JP" altLang="en-US" sz="1600" dirty="0"/>
          </a:p>
        </p:txBody>
      </p:sp>
      <p:cxnSp>
        <p:nvCxnSpPr>
          <p:cNvPr id="68" name="直線コネクタ 67"/>
          <p:cNvCxnSpPr/>
          <p:nvPr/>
        </p:nvCxnSpPr>
        <p:spPr>
          <a:xfrm flipH="1">
            <a:off x="5686533" y="5436908"/>
            <a:ext cx="1050917"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5686533" y="5623868"/>
            <a:ext cx="1050917"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70" name="グループ化 69"/>
          <p:cNvGrpSpPr/>
          <p:nvPr/>
        </p:nvGrpSpPr>
        <p:grpSpPr>
          <a:xfrm>
            <a:off x="5569435" y="5714397"/>
            <a:ext cx="2040848" cy="377858"/>
            <a:chOff x="5569435" y="5969255"/>
            <a:chExt cx="2040848" cy="377858"/>
          </a:xfrm>
        </p:grpSpPr>
        <p:cxnSp>
          <p:nvCxnSpPr>
            <p:cNvPr id="71" name="直線コネクタ 70"/>
            <p:cNvCxnSpPr/>
            <p:nvPr/>
          </p:nvCxnSpPr>
          <p:spPr>
            <a:xfrm flipV="1">
              <a:off x="5569435" y="5969255"/>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5569435" y="6347112"/>
              <a:ext cx="2040824" cy="1"/>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V="1">
              <a:off x="7610282" y="6164087"/>
              <a:ext cx="1" cy="183025"/>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74" name="直線コネクタ 73"/>
          <p:cNvCxnSpPr/>
          <p:nvPr/>
        </p:nvCxnSpPr>
        <p:spPr>
          <a:xfrm>
            <a:off x="3360347" y="3529909"/>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2735503" y="4879471"/>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2737471" y="5809846"/>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3100571" y="5714397"/>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78" name="テキスト ボックス 77"/>
          <p:cNvSpPr txBox="1"/>
          <p:nvPr/>
        </p:nvSpPr>
        <p:spPr>
          <a:xfrm>
            <a:off x="3101406" y="4771004"/>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79" name="テキスト ボックス 78"/>
          <p:cNvSpPr txBox="1"/>
          <p:nvPr/>
        </p:nvSpPr>
        <p:spPr>
          <a:xfrm>
            <a:off x="3730185" y="3456867"/>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80" name="テキスト ボックス 79"/>
          <p:cNvSpPr txBox="1"/>
          <p:nvPr/>
        </p:nvSpPr>
        <p:spPr>
          <a:xfrm>
            <a:off x="4495887" y="3108096"/>
            <a:ext cx="1736237" cy="338554"/>
          </a:xfrm>
          <a:prstGeom prst="rect">
            <a:avLst/>
          </a:prstGeom>
          <a:noFill/>
        </p:spPr>
        <p:txBody>
          <a:bodyPr wrap="square" rtlCol="0">
            <a:spAutoFit/>
          </a:bodyPr>
          <a:lstStyle/>
          <a:p>
            <a:r>
              <a:rPr lang="ja-JP" altLang="en-US" sz="1600" dirty="0" smtClean="0"/>
              <a:t>被乗数レジスタ</a:t>
            </a:r>
            <a:endParaRPr kumimoji="1" lang="ja-JP" altLang="en-US" sz="1600" dirty="0"/>
          </a:p>
        </p:txBody>
      </p:sp>
      <p:sp>
        <p:nvSpPr>
          <p:cNvPr id="81" name="テキスト ボックス 80"/>
          <p:cNvSpPr txBox="1"/>
          <p:nvPr/>
        </p:nvSpPr>
        <p:spPr>
          <a:xfrm>
            <a:off x="2248044" y="4352346"/>
            <a:ext cx="1570550" cy="338554"/>
          </a:xfrm>
          <a:prstGeom prst="rect">
            <a:avLst/>
          </a:prstGeom>
          <a:noFill/>
        </p:spPr>
        <p:txBody>
          <a:bodyPr wrap="square" rtlCol="0">
            <a:spAutoFit/>
          </a:bodyPr>
          <a:lstStyle/>
          <a:p>
            <a:r>
              <a:rPr lang="en-US" altLang="ja-JP" sz="1600" dirty="0" smtClean="0">
                <a:solidFill>
                  <a:schemeClr val="bg1"/>
                </a:solidFill>
              </a:rPr>
              <a:t>32</a:t>
            </a:r>
            <a:r>
              <a:rPr lang="ja-JP" altLang="en-US" sz="1600" dirty="0" smtClean="0">
                <a:solidFill>
                  <a:schemeClr val="bg1"/>
                </a:solidFill>
              </a:rPr>
              <a:t>ビット </a:t>
            </a:r>
            <a:r>
              <a:rPr lang="en-US" altLang="ja-JP" sz="1600" dirty="0" smtClean="0">
                <a:solidFill>
                  <a:schemeClr val="bg1"/>
                </a:solidFill>
              </a:rPr>
              <a:t>ALU</a:t>
            </a:r>
            <a:endParaRPr kumimoji="1" lang="ja-JP" altLang="en-US" sz="1600" dirty="0">
              <a:solidFill>
                <a:schemeClr val="bg1"/>
              </a:solidFill>
            </a:endParaRPr>
          </a:p>
        </p:txBody>
      </p:sp>
      <p:sp>
        <p:nvSpPr>
          <p:cNvPr id="82" name="テキスト ボックス 81"/>
          <p:cNvSpPr txBox="1"/>
          <p:nvPr/>
        </p:nvSpPr>
        <p:spPr>
          <a:xfrm>
            <a:off x="3577021" y="4955670"/>
            <a:ext cx="2438322" cy="338554"/>
          </a:xfrm>
          <a:prstGeom prst="rect">
            <a:avLst/>
          </a:prstGeom>
          <a:noFill/>
        </p:spPr>
        <p:txBody>
          <a:bodyPr wrap="square" rtlCol="0">
            <a:spAutoFit/>
          </a:bodyPr>
          <a:lstStyle/>
          <a:p>
            <a:r>
              <a:rPr lang="ja-JP" altLang="en-US" sz="1600" dirty="0"/>
              <a:t>積</a:t>
            </a:r>
            <a:r>
              <a:rPr lang="ja-JP" altLang="en-US" sz="1600" dirty="0" smtClean="0"/>
              <a:t>レジスタ（</a:t>
            </a:r>
            <a:r>
              <a:rPr lang="en-US" altLang="ja-JP" sz="1600" dirty="0" smtClean="0"/>
              <a:t>64</a:t>
            </a:r>
            <a:r>
              <a:rPr lang="ja-JP" altLang="en-US" sz="1600" dirty="0" smtClean="0"/>
              <a:t>ビット）</a:t>
            </a:r>
            <a:endParaRPr kumimoji="1" lang="ja-JP" altLang="en-US" sz="1600" dirty="0"/>
          </a:p>
        </p:txBody>
      </p:sp>
      <p:sp>
        <p:nvSpPr>
          <p:cNvPr id="83" name="テキスト ボックス 82"/>
          <p:cNvSpPr txBox="1"/>
          <p:nvPr/>
        </p:nvSpPr>
        <p:spPr>
          <a:xfrm>
            <a:off x="5758863" y="5088018"/>
            <a:ext cx="1000010" cy="338554"/>
          </a:xfrm>
          <a:prstGeom prst="rect">
            <a:avLst/>
          </a:prstGeom>
          <a:noFill/>
        </p:spPr>
        <p:txBody>
          <a:bodyPr wrap="square" rtlCol="0">
            <a:spAutoFit/>
          </a:bodyPr>
          <a:lstStyle/>
          <a:p>
            <a:r>
              <a:rPr lang="ja-JP" altLang="en-US" sz="1600" dirty="0" smtClean="0"/>
              <a:t>右</a:t>
            </a:r>
            <a:r>
              <a:rPr lang="ja-JP" altLang="en-US" sz="1600" dirty="0"/>
              <a:t>シフト</a:t>
            </a:r>
            <a:endParaRPr kumimoji="1" lang="ja-JP" altLang="en-US" sz="1600" dirty="0"/>
          </a:p>
        </p:txBody>
      </p:sp>
      <p:sp>
        <p:nvSpPr>
          <p:cNvPr id="84" name="テキスト ボックス 83"/>
          <p:cNvSpPr txBox="1"/>
          <p:nvPr/>
        </p:nvSpPr>
        <p:spPr>
          <a:xfrm>
            <a:off x="5695284" y="5601133"/>
            <a:ext cx="1165667" cy="338554"/>
          </a:xfrm>
          <a:prstGeom prst="rect">
            <a:avLst/>
          </a:prstGeom>
          <a:noFill/>
        </p:spPr>
        <p:txBody>
          <a:bodyPr wrap="square" rtlCol="0">
            <a:spAutoFit/>
          </a:bodyPr>
          <a:lstStyle/>
          <a:p>
            <a:r>
              <a:rPr lang="ja-JP" altLang="en-US" sz="1600" dirty="0" smtClean="0"/>
              <a:t>書き込み</a:t>
            </a:r>
            <a:endParaRPr kumimoji="1" lang="ja-JP" altLang="en-US" sz="1600" dirty="0"/>
          </a:p>
        </p:txBody>
      </p:sp>
      <p:sp>
        <p:nvSpPr>
          <p:cNvPr id="85" name="テキスト ボックス 84"/>
          <p:cNvSpPr txBox="1"/>
          <p:nvPr/>
        </p:nvSpPr>
        <p:spPr>
          <a:xfrm>
            <a:off x="5746826" y="6087130"/>
            <a:ext cx="1796974" cy="338554"/>
          </a:xfrm>
          <a:prstGeom prst="rect">
            <a:avLst/>
          </a:prstGeom>
          <a:noFill/>
        </p:spPr>
        <p:txBody>
          <a:bodyPr wrap="square" rtlCol="0">
            <a:spAutoFit/>
          </a:bodyPr>
          <a:lstStyle/>
          <a:p>
            <a:r>
              <a:rPr lang="ja-JP" altLang="en-US" sz="1600" dirty="0" smtClean="0"/>
              <a:t>乗数の最下位桁</a:t>
            </a:r>
            <a:endParaRPr kumimoji="1" lang="ja-JP" altLang="en-US" sz="1600" dirty="0"/>
          </a:p>
        </p:txBody>
      </p:sp>
      <p:sp>
        <p:nvSpPr>
          <p:cNvPr id="86" name="テキスト ボックス 85"/>
          <p:cNvSpPr txBox="1"/>
          <p:nvPr/>
        </p:nvSpPr>
        <p:spPr>
          <a:xfrm>
            <a:off x="3418699" y="6535319"/>
            <a:ext cx="2116285" cy="338554"/>
          </a:xfrm>
          <a:prstGeom prst="rect">
            <a:avLst/>
          </a:prstGeom>
          <a:noFill/>
        </p:spPr>
        <p:txBody>
          <a:bodyPr wrap="none" rtlCol="0">
            <a:spAutoFit/>
          </a:bodyPr>
          <a:lstStyle/>
          <a:p>
            <a:r>
              <a:rPr kumimoji="1" lang="en-US" altLang="ja-JP" sz="1600" dirty="0" smtClean="0"/>
              <a:t>[ </a:t>
            </a:r>
            <a:r>
              <a:rPr kumimoji="1" lang="ja-JP" altLang="en-US" sz="1600" dirty="0" smtClean="0"/>
              <a:t>乗算器のブロック図 </a:t>
            </a:r>
            <a:r>
              <a:rPr kumimoji="1" lang="en-US" altLang="ja-JP" sz="1600" dirty="0" smtClean="0"/>
              <a:t>]</a:t>
            </a:r>
            <a:endParaRPr kumimoji="1" lang="ja-JP" altLang="en-US" sz="1600" dirty="0"/>
          </a:p>
        </p:txBody>
      </p:sp>
      <p:sp>
        <p:nvSpPr>
          <p:cNvPr id="87" name="テキスト ボックス 86"/>
          <p:cNvSpPr txBox="1"/>
          <p:nvPr/>
        </p:nvSpPr>
        <p:spPr>
          <a:xfrm>
            <a:off x="2587807" y="3068244"/>
            <a:ext cx="1978427" cy="461665"/>
          </a:xfrm>
          <a:prstGeom prst="rect">
            <a:avLst/>
          </a:prstGeom>
          <a:noFill/>
        </p:spPr>
        <p:txBody>
          <a:bodyPr wrap="none" rtlCol="0">
            <a:spAutoFit/>
          </a:bodyPr>
          <a:lstStyle/>
          <a:p>
            <a:r>
              <a:rPr kumimoji="1" lang="en-US" altLang="ja-JP" sz="2400" dirty="0" smtClean="0">
                <a:solidFill>
                  <a:srgbClr val="006600"/>
                </a:solidFill>
              </a:rPr>
              <a:t>0     0 1 0 1 1</a:t>
            </a:r>
            <a:endParaRPr kumimoji="1" lang="ja-JP" altLang="en-US" sz="2400" dirty="0">
              <a:solidFill>
                <a:srgbClr val="006600"/>
              </a:solidFill>
            </a:endParaRPr>
          </a:p>
        </p:txBody>
      </p:sp>
      <p:cxnSp>
        <p:nvCxnSpPr>
          <p:cNvPr id="88" name="直線コネクタ 87"/>
          <p:cNvCxnSpPr/>
          <p:nvPr/>
        </p:nvCxnSpPr>
        <p:spPr>
          <a:xfrm>
            <a:off x="2917502" y="3292762"/>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a:off x="1829005" y="5280896"/>
            <a:ext cx="1978427" cy="461665"/>
          </a:xfrm>
          <a:prstGeom prst="rect">
            <a:avLst/>
          </a:prstGeom>
          <a:noFill/>
        </p:spPr>
        <p:txBody>
          <a:bodyPr wrap="none" rtlCol="0">
            <a:spAutoFit/>
          </a:bodyPr>
          <a:lstStyle/>
          <a:p>
            <a:r>
              <a:rPr kumimoji="1" lang="en-US" altLang="ja-JP" sz="2400" dirty="0" smtClean="0">
                <a:solidFill>
                  <a:srgbClr val="006600"/>
                </a:solidFill>
              </a:rPr>
              <a:t>0     0 0 0 0 </a:t>
            </a:r>
            <a:r>
              <a:rPr lang="en-US" altLang="ja-JP" sz="2400" dirty="0">
                <a:solidFill>
                  <a:srgbClr val="006600"/>
                </a:solidFill>
              </a:rPr>
              <a:t>0</a:t>
            </a:r>
            <a:endParaRPr kumimoji="1" lang="ja-JP" altLang="en-US" sz="2400" dirty="0">
              <a:solidFill>
                <a:srgbClr val="006600"/>
              </a:solidFill>
            </a:endParaRPr>
          </a:p>
        </p:txBody>
      </p:sp>
      <p:cxnSp>
        <p:nvCxnSpPr>
          <p:cNvPr id="90" name="直線コネクタ 89"/>
          <p:cNvCxnSpPr/>
          <p:nvPr/>
        </p:nvCxnSpPr>
        <p:spPr>
          <a:xfrm>
            <a:off x="2158700" y="5505414"/>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3729766" y="5281434"/>
            <a:ext cx="1978427" cy="461665"/>
          </a:xfrm>
          <a:prstGeom prst="rect">
            <a:avLst/>
          </a:prstGeom>
          <a:noFill/>
        </p:spPr>
        <p:txBody>
          <a:bodyPr wrap="none" rtlCol="0">
            <a:spAutoFit/>
          </a:bodyPr>
          <a:lstStyle/>
          <a:p>
            <a:r>
              <a:rPr kumimoji="1" lang="en-US" altLang="ja-JP" sz="2400" dirty="0" smtClean="0">
                <a:solidFill>
                  <a:srgbClr val="006600"/>
                </a:solidFill>
              </a:rPr>
              <a:t>0     0 1 0 0 </a:t>
            </a:r>
            <a:r>
              <a:rPr lang="en-US" altLang="ja-JP" sz="2400" dirty="0" smtClean="0">
                <a:solidFill>
                  <a:srgbClr val="006600"/>
                </a:solidFill>
              </a:rPr>
              <a:t>1</a:t>
            </a:r>
            <a:endParaRPr kumimoji="1" lang="ja-JP" altLang="en-US" sz="2400" dirty="0">
              <a:solidFill>
                <a:srgbClr val="006600"/>
              </a:solidFill>
            </a:endParaRPr>
          </a:p>
        </p:txBody>
      </p:sp>
      <p:cxnSp>
        <p:nvCxnSpPr>
          <p:cNvPr id="92" name="直線コネクタ 91"/>
          <p:cNvCxnSpPr/>
          <p:nvPr/>
        </p:nvCxnSpPr>
        <p:spPr>
          <a:xfrm>
            <a:off x="4059461" y="5505952"/>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V="1">
            <a:off x="3767725" y="5317023"/>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94" name="グループ化 93"/>
          <p:cNvGrpSpPr/>
          <p:nvPr/>
        </p:nvGrpSpPr>
        <p:grpSpPr>
          <a:xfrm>
            <a:off x="1851510" y="5694486"/>
            <a:ext cx="3819244" cy="441498"/>
            <a:chOff x="1851510" y="5949344"/>
            <a:chExt cx="3819244" cy="441498"/>
          </a:xfrm>
        </p:grpSpPr>
        <p:sp>
          <p:nvSpPr>
            <p:cNvPr id="95" name="テキスト ボックス 94"/>
            <p:cNvSpPr txBox="1"/>
            <p:nvPr/>
          </p:nvSpPr>
          <p:spPr>
            <a:xfrm>
              <a:off x="4508939" y="6049940"/>
              <a:ext cx="715175" cy="338554"/>
            </a:xfrm>
            <a:prstGeom prst="rect">
              <a:avLst/>
            </a:prstGeom>
            <a:noFill/>
          </p:spPr>
          <p:txBody>
            <a:bodyPr wrap="square" rtlCol="0">
              <a:spAutoFit/>
            </a:bodyPr>
            <a:lstStyle/>
            <a:p>
              <a:r>
                <a:rPr lang="ja-JP" altLang="en-US" sz="1600" dirty="0"/>
                <a:t>乗数</a:t>
              </a:r>
              <a:endParaRPr kumimoji="1" lang="ja-JP" altLang="en-US" sz="1600" dirty="0"/>
            </a:p>
          </p:txBody>
        </p:sp>
        <p:sp>
          <p:nvSpPr>
            <p:cNvPr id="96" name="テキスト ボックス 95"/>
            <p:cNvSpPr txBox="1"/>
            <p:nvPr/>
          </p:nvSpPr>
          <p:spPr>
            <a:xfrm>
              <a:off x="1964046" y="6052288"/>
              <a:ext cx="912222" cy="338554"/>
            </a:xfrm>
            <a:prstGeom prst="rect">
              <a:avLst/>
            </a:prstGeom>
            <a:noFill/>
          </p:spPr>
          <p:txBody>
            <a:bodyPr wrap="square" rtlCol="0">
              <a:spAutoFit/>
            </a:bodyPr>
            <a:lstStyle/>
            <a:p>
              <a:r>
                <a:rPr lang="ja-JP" altLang="en-US" sz="1600" dirty="0" smtClean="0"/>
                <a:t>部分積</a:t>
              </a:r>
              <a:endParaRPr kumimoji="1" lang="ja-JP" altLang="en-US" sz="1600" dirty="0"/>
            </a:p>
          </p:txBody>
        </p:sp>
        <p:sp>
          <p:nvSpPr>
            <p:cNvPr id="97" name="左中かっこ 96"/>
            <p:cNvSpPr/>
            <p:nvPr/>
          </p:nvSpPr>
          <p:spPr>
            <a:xfrm rot="16200000">
              <a:off x="2732313" y="5068541"/>
              <a:ext cx="145858" cy="1907464"/>
            </a:xfrm>
            <a:prstGeom prst="leftBrace">
              <a:avLst>
                <a:gd name="adj1" fmla="val 8333"/>
                <a:gd name="adj2" fmla="val 26729"/>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8" name="左中かっこ 97"/>
            <p:cNvSpPr/>
            <p:nvPr/>
          </p:nvSpPr>
          <p:spPr>
            <a:xfrm rot="16200000">
              <a:off x="4644093" y="5068541"/>
              <a:ext cx="145858" cy="1907464"/>
            </a:xfrm>
            <a:prstGeom prst="leftBrace">
              <a:avLst>
                <a:gd name="adj1" fmla="val 8333"/>
                <a:gd name="adj2" fmla="val 53723"/>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99" name="グループ化 98"/>
          <p:cNvGrpSpPr/>
          <p:nvPr/>
        </p:nvGrpSpPr>
        <p:grpSpPr>
          <a:xfrm>
            <a:off x="5569434" y="5714950"/>
            <a:ext cx="2040848" cy="377858"/>
            <a:chOff x="5569435" y="5969255"/>
            <a:chExt cx="2040848" cy="377858"/>
          </a:xfrm>
        </p:grpSpPr>
        <p:cxnSp>
          <p:nvCxnSpPr>
            <p:cNvPr id="100" name="直線コネクタ 99"/>
            <p:cNvCxnSpPr/>
            <p:nvPr/>
          </p:nvCxnSpPr>
          <p:spPr>
            <a:xfrm flipV="1">
              <a:off x="5569435" y="5969255"/>
              <a:ext cx="0" cy="377857"/>
            </a:xfrm>
            <a:prstGeom prst="line">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H="1">
              <a:off x="5569435" y="6347112"/>
              <a:ext cx="2040824" cy="1"/>
            </a:xfrm>
            <a:prstGeom prst="line">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V="1">
              <a:off x="7610282" y="6164087"/>
              <a:ext cx="1" cy="183025"/>
            </a:xfrm>
            <a:prstGeom prst="line">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03" name="直線コネクタ 102"/>
          <p:cNvCxnSpPr/>
          <p:nvPr/>
        </p:nvCxnSpPr>
        <p:spPr>
          <a:xfrm flipH="1">
            <a:off x="5686533" y="5436908"/>
            <a:ext cx="1050917" cy="0"/>
          </a:xfrm>
          <a:prstGeom prst="line">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flipH="1">
            <a:off x="5686533" y="5623868"/>
            <a:ext cx="1050917" cy="0"/>
          </a:xfrm>
          <a:prstGeom prst="line">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05" name="グループ化 104"/>
          <p:cNvGrpSpPr/>
          <p:nvPr/>
        </p:nvGrpSpPr>
        <p:grpSpPr>
          <a:xfrm>
            <a:off x="1840167" y="5288310"/>
            <a:ext cx="1978427" cy="461665"/>
            <a:chOff x="1830126" y="6483660"/>
            <a:chExt cx="1978427" cy="461665"/>
          </a:xfrm>
        </p:grpSpPr>
        <p:sp>
          <p:nvSpPr>
            <p:cNvPr id="106" name="正方形/長方形 105"/>
            <p:cNvSpPr/>
            <p:nvPr/>
          </p:nvSpPr>
          <p:spPr>
            <a:xfrm>
              <a:off x="1848918" y="6507441"/>
              <a:ext cx="1910056"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p:cNvSpPr txBox="1"/>
            <p:nvPr/>
          </p:nvSpPr>
          <p:spPr>
            <a:xfrm>
              <a:off x="1830126" y="6483660"/>
              <a:ext cx="1978427" cy="461665"/>
            </a:xfrm>
            <a:prstGeom prst="rect">
              <a:avLst/>
            </a:prstGeom>
            <a:noFill/>
          </p:spPr>
          <p:txBody>
            <a:bodyPr wrap="none" rtlCol="0">
              <a:spAutoFit/>
            </a:bodyPr>
            <a:lstStyle/>
            <a:p>
              <a:r>
                <a:rPr kumimoji="1" lang="en-US" altLang="ja-JP" sz="2400" dirty="0" smtClean="0">
                  <a:solidFill>
                    <a:srgbClr val="006600"/>
                  </a:solidFill>
                </a:rPr>
                <a:t>0     0 1 0 1 1</a:t>
              </a:r>
              <a:endParaRPr kumimoji="1" lang="ja-JP" altLang="en-US" sz="2400" dirty="0">
                <a:solidFill>
                  <a:srgbClr val="006600"/>
                </a:solidFill>
              </a:endParaRPr>
            </a:p>
          </p:txBody>
        </p:sp>
        <p:cxnSp>
          <p:nvCxnSpPr>
            <p:cNvPr id="108" name="直線コネクタ 107"/>
            <p:cNvCxnSpPr/>
            <p:nvPr/>
          </p:nvCxnSpPr>
          <p:spPr>
            <a:xfrm>
              <a:off x="2159821" y="6708178"/>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grpSp>
      <p:grpSp>
        <p:nvGrpSpPr>
          <p:cNvPr id="109" name="グループ化 108"/>
          <p:cNvGrpSpPr/>
          <p:nvPr/>
        </p:nvGrpSpPr>
        <p:grpSpPr>
          <a:xfrm>
            <a:off x="1829005" y="5281232"/>
            <a:ext cx="3884162" cy="462203"/>
            <a:chOff x="5329591" y="4234217"/>
            <a:chExt cx="3884162" cy="462203"/>
          </a:xfrm>
        </p:grpSpPr>
        <p:sp>
          <p:nvSpPr>
            <p:cNvPr id="110" name="正方形/長方形 109"/>
            <p:cNvSpPr/>
            <p:nvPr/>
          </p:nvSpPr>
          <p:spPr>
            <a:xfrm>
              <a:off x="5349504" y="4266244"/>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p:cNvSpPr txBox="1"/>
            <p:nvPr/>
          </p:nvSpPr>
          <p:spPr>
            <a:xfrm>
              <a:off x="5329591" y="4234217"/>
              <a:ext cx="2234907" cy="461665"/>
            </a:xfrm>
            <a:prstGeom prst="rect">
              <a:avLst/>
            </a:prstGeom>
            <a:noFill/>
          </p:spPr>
          <p:txBody>
            <a:bodyPr wrap="none" rtlCol="0">
              <a:spAutoFit/>
            </a:bodyPr>
            <a:lstStyle/>
            <a:p>
              <a:r>
                <a:rPr kumimoji="1" lang="en-US" altLang="ja-JP" sz="2400" dirty="0" smtClean="0">
                  <a:solidFill>
                    <a:srgbClr val="006600"/>
                  </a:solidFill>
                </a:rPr>
                <a:t>0 0     0 1 0 1 </a:t>
              </a:r>
              <a:r>
                <a:rPr lang="en-US" altLang="ja-JP" sz="2400" dirty="0" smtClean="0">
                  <a:solidFill>
                    <a:srgbClr val="006600"/>
                  </a:solidFill>
                </a:rPr>
                <a:t>1</a:t>
              </a:r>
              <a:endParaRPr kumimoji="1" lang="ja-JP" altLang="en-US" sz="2400" dirty="0">
                <a:solidFill>
                  <a:srgbClr val="006600"/>
                </a:solidFill>
              </a:endParaRPr>
            </a:p>
          </p:txBody>
        </p:sp>
        <p:cxnSp>
          <p:nvCxnSpPr>
            <p:cNvPr id="112" name="直線コネクタ 111"/>
            <p:cNvCxnSpPr/>
            <p:nvPr/>
          </p:nvCxnSpPr>
          <p:spPr>
            <a:xfrm>
              <a:off x="5924655" y="4458735"/>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7491807" y="4234755"/>
              <a:ext cx="1721946" cy="461665"/>
            </a:xfrm>
            <a:prstGeom prst="rect">
              <a:avLst/>
            </a:prstGeom>
            <a:noFill/>
          </p:spPr>
          <p:txBody>
            <a:bodyPr wrap="none" rtlCol="0">
              <a:spAutoFit/>
            </a:bodyPr>
            <a:lstStyle/>
            <a:p>
              <a:r>
                <a:rPr kumimoji="1" lang="en-US" altLang="ja-JP" sz="2400" dirty="0" smtClean="0">
                  <a:solidFill>
                    <a:srgbClr val="006600"/>
                  </a:solidFill>
                </a:rPr>
                <a:t>0     0 1 0 0</a:t>
              </a:r>
              <a:endParaRPr kumimoji="1" lang="ja-JP" altLang="en-US" sz="2400" dirty="0">
                <a:solidFill>
                  <a:srgbClr val="006600"/>
                </a:solidFill>
              </a:endParaRPr>
            </a:p>
          </p:txBody>
        </p:sp>
        <p:cxnSp>
          <p:nvCxnSpPr>
            <p:cNvPr id="114" name="直線コネクタ 113"/>
            <p:cNvCxnSpPr/>
            <p:nvPr/>
          </p:nvCxnSpPr>
          <p:spPr>
            <a:xfrm>
              <a:off x="7843172" y="4459273"/>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flipV="1">
              <a:off x="7532422" y="4270344"/>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16" name="角丸四角形 115"/>
          <p:cNvSpPr/>
          <p:nvPr/>
        </p:nvSpPr>
        <p:spPr>
          <a:xfrm>
            <a:off x="5439442" y="5293060"/>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grpSp>
        <p:nvGrpSpPr>
          <p:cNvPr id="117" name="グループ化 116"/>
          <p:cNvGrpSpPr/>
          <p:nvPr/>
        </p:nvGrpSpPr>
        <p:grpSpPr>
          <a:xfrm>
            <a:off x="1829373" y="5275186"/>
            <a:ext cx="3886768" cy="462203"/>
            <a:chOff x="5329591" y="4234217"/>
            <a:chExt cx="3886768" cy="462203"/>
          </a:xfrm>
        </p:grpSpPr>
        <p:sp>
          <p:nvSpPr>
            <p:cNvPr id="118" name="正方形/長方形 117"/>
            <p:cNvSpPr/>
            <p:nvPr/>
          </p:nvSpPr>
          <p:spPr>
            <a:xfrm>
              <a:off x="5349504" y="4266244"/>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p:cNvSpPr txBox="1"/>
            <p:nvPr/>
          </p:nvSpPr>
          <p:spPr>
            <a:xfrm>
              <a:off x="5329591" y="4234217"/>
              <a:ext cx="2491388" cy="461665"/>
            </a:xfrm>
            <a:prstGeom prst="rect">
              <a:avLst/>
            </a:prstGeom>
            <a:noFill/>
          </p:spPr>
          <p:txBody>
            <a:bodyPr wrap="none" rtlCol="0">
              <a:spAutoFit/>
            </a:bodyPr>
            <a:lstStyle/>
            <a:p>
              <a:r>
                <a:rPr kumimoji="1" lang="en-US" altLang="ja-JP" sz="2400" dirty="0" smtClean="0">
                  <a:solidFill>
                    <a:srgbClr val="006600"/>
                  </a:solidFill>
                </a:rPr>
                <a:t>0 0 0     0 1 0 1 </a:t>
              </a:r>
              <a:r>
                <a:rPr lang="en-US" altLang="ja-JP" sz="2400" dirty="0" smtClean="0">
                  <a:solidFill>
                    <a:srgbClr val="006600"/>
                  </a:solidFill>
                </a:rPr>
                <a:t>1</a:t>
              </a:r>
              <a:endParaRPr kumimoji="1" lang="ja-JP" altLang="en-US" sz="2400" dirty="0">
                <a:solidFill>
                  <a:srgbClr val="006600"/>
                </a:solidFill>
              </a:endParaRPr>
            </a:p>
          </p:txBody>
        </p:sp>
        <p:cxnSp>
          <p:nvCxnSpPr>
            <p:cNvPr id="120" name="直線コネクタ 119"/>
            <p:cNvCxnSpPr/>
            <p:nvPr/>
          </p:nvCxnSpPr>
          <p:spPr>
            <a:xfrm>
              <a:off x="6184136" y="4458735"/>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21" name="テキスト ボックス 120"/>
            <p:cNvSpPr txBox="1"/>
            <p:nvPr/>
          </p:nvSpPr>
          <p:spPr>
            <a:xfrm>
              <a:off x="7750893" y="4234755"/>
              <a:ext cx="1465466" cy="461665"/>
            </a:xfrm>
            <a:prstGeom prst="rect">
              <a:avLst/>
            </a:prstGeom>
            <a:noFill/>
          </p:spPr>
          <p:txBody>
            <a:bodyPr wrap="none" rtlCol="0">
              <a:spAutoFit/>
            </a:bodyPr>
            <a:lstStyle/>
            <a:p>
              <a:r>
                <a:rPr kumimoji="1" lang="en-US" altLang="ja-JP" sz="2400" dirty="0" smtClean="0">
                  <a:solidFill>
                    <a:srgbClr val="006600"/>
                  </a:solidFill>
                </a:rPr>
                <a:t>0     0 1 0</a:t>
              </a:r>
              <a:endParaRPr kumimoji="1" lang="ja-JP" altLang="en-US" sz="2400" dirty="0">
                <a:solidFill>
                  <a:srgbClr val="006600"/>
                </a:solidFill>
              </a:endParaRPr>
            </a:p>
          </p:txBody>
        </p:sp>
        <p:cxnSp>
          <p:nvCxnSpPr>
            <p:cNvPr id="122" name="直線コネクタ 121"/>
            <p:cNvCxnSpPr/>
            <p:nvPr/>
          </p:nvCxnSpPr>
          <p:spPr>
            <a:xfrm>
              <a:off x="8102258" y="4459273"/>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flipV="1">
              <a:off x="7770586" y="4270344"/>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24" name="グループ化 123"/>
          <p:cNvGrpSpPr/>
          <p:nvPr/>
        </p:nvGrpSpPr>
        <p:grpSpPr>
          <a:xfrm>
            <a:off x="1822411" y="5277498"/>
            <a:ext cx="3940502" cy="461665"/>
            <a:chOff x="5329591" y="4234217"/>
            <a:chExt cx="3940502" cy="461665"/>
          </a:xfrm>
        </p:grpSpPr>
        <p:sp>
          <p:nvSpPr>
            <p:cNvPr id="125" name="正方形/長方形 124"/>
            <p:cNvSpPr/>
            <p:nvPr/>
          </p:nvSpPr>
          <p:spPr>
            <a:xfrm>
              <a:off x="5349504" y="4266244"/>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p:cNvSpPr txBox="1"/>
            <p:nvPr/>
          </p:nvSpPr>
          <p:spPr>
            <a:xfrm>
              <a:off x="5329591" y="4234217"/>
              <a:ext cx="3940502" cy="461665"/>
            </a:xfrm>
            <a:prstGeom prst="rect">
              <a:avLst/>
            </a:prstGeom>
            <a:noFill/>
          </p:spPr>
          <p:txBody>
            <a:bodyPr wrap="none" rtlCol="0">
              <a:spAutoFit/>
            </a:bodyPr>
            <a:lstStyle/>
            <a:p>
              <a:r>
                <a:rPr kumimoji="1" lang="en-US" altLang="ja-JP" sz="2400" dirty="0" smtClean="0">
                  <a:solidFill>
                    <a:srgbClr val="006600"/>
                  </a:solidFill>
                </a:rPr>
                <a:t>0 0 0             0 1 1 0 0 0 1 </a:t>
              </a:r>
              <a:r>
                <a:rPr lang="en-US" altLang="ja-JP" sz="2400" dirty="0" smtClean="0">
                  <a:solidFill>
                    <a:srgbClr val="006600"/>
                  </a:solidFill>
                </a:rPr>
                <a:t>1</a:t>
              </a:r>
              <a:endParaRPr kumimoji="1" lang="ja-JP" altLang="en-US" sz="2400" dirty="0">
                <a:solidFill>
                  <a:srgbClr val="006600"/>
                </a:solidFill>
              </a:endParaRPr>
            </a:p>
          </p:txBody>
        </p:sp>
        <p:cxnSp>
          <p:nvCxnSpPr>
            <p:cNvPr id="127" name="直線コネクタ 126"/>
            <p:cNvCxnSpPr/>
            <p:nvPr/>
          </p:nvCxnSpPr>
          <p:spPr>
            <a:xfrm>
              <a:off x="6244651" y="4458735"/>
              <a:ext cx="62287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534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randombar(horizontal)">
                                      <p:cBhvr>
                                        <p:cTn id="7" dur="500"/>
                                        <p:tgtEl>
                                          <p:spTgt spid="116"/>
                                        </p:tgtEl>
                                      </p:cBhvr>
                                    </p:animEffect>
                                  </p:childTnLst>
                                </p:cTn>
                              </p:par>
                              <p:par>
                                <p:cTn id="8" presetID="1" presetClass="exit" presetSubtype="0" fill="hold" nodeType="withEffect">
                                  <p:stCondLst>
                                    <p:cond delay="0"/>
                                  </p:stCondLst>
                                  <p:childTnLst>
                                    <p:set>
                                      <p:cBhvr>
                                        <p:cTn id="9" dur="1" fill="hold">
                                          <p:stCondLst>
                                            <p:cond delay="0"/>
                                          </p:stCondLst>
                                        </p:cTn>
                                        <p:tgtEl>
                                          <p:spTgt spid="94"/>
                                        </p:tgtEl>
                                        <p:attrNameLst>
                                          <p:attrName>style.visibility</p:attrName>
                                        </p:attrNameLst>
                                      </p:cBhvr>
                                      <p:to>
                                        <p:strVal val="hidden"/>
                                      </p:to>
                                    </p:se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99"/>
                                        </p:tgtEl>
                                        <p:attrNameLst>
                                          <p:attrName>style.visibility</p:attrName>
                                        </p:attrNameLst>
                                      </p:cBhvr>
                                      <p:to>
                                        <p:strVal val="visible"/>
                                      </p:to>
                                    </p:set>
                                    <p:animEffect transition="in" filter="wipe(left)">
                                      <p:cBhvr>
                                        <p:cTn id="13" dur="500"/>
                                        <p:tgtEl>
                                          <p:spTgt spid="9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104"/>
                                        </p:tgtEl>
                                        <p:attrNameLst>
                                          <p:attrName>style.visibility</p:attrName>
                                        </p:attrNameLst>
                                      </p:cBhvr>
                                      <p:to>
                                        <p:strVal val="visible"/>
                                      </p:to>
                                    </p:set>
                                    <p:animEffect transition="in" filter="wipe(right)">
                                      <p:cBhvr>
                                        <p:cTn id="18" dur="500"/>
                                        <p:tgtEl>
                                          <p:spTgt spid="104"/>
                                        </p:tgtEl>
                                      </p:cBhvr>
                                    </p:animEffect>
                                  </p:childTnLst>
                                </p:cTn>
                              </p:par>
                              <p:par>
                                <p:cTn id="19" presetID="1" presetClass="exit" presetSubtype="0" fill="hold" grpId="1" nodeType="withEffect">
                                  <p:stCondLst>
                                    <p:cond delay="0"/>
                                  </p:stCondLst>
                                  <p:childTnLst>
                                    <p:set>
                                      <p:cBhvr>
                                        <p:cTn id="20" dur="1" fill="hold">
                                          <p:stCondLst>
                                            <p:cond delay="0"/>
                                          </p:stCondLst>
                                        </p:cTn>
                                        <p:tgtEl>
                                          <p:spTgt spid="116"/>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99"/>
                                        </p:tgtEl>
                                        <p:attrNameLst>
                                          <p:attrName>style.visibility</p:attrName>
                                        </p:attrNameLst>
                                      </p:cBhvr>
                                      <p:to>
                                        <p:strVal val="hidden"/>
                                      </p:to>
                                    </p:set>
                                  </p:childTnLst>
                                </p:cTn>
                              </p:par>
                            </p:childTnLst>
                          </p:cTn>
                        </p:par>
                        <p:par>
                          <p:cTn id="23" fill="hold">
                            <p:stCondLst>
                              <p:cond delay="500"/>
                            </p:stCondLst>
                            <p:childTnLst>
                              <p:par>
                                <p:cTn id="24" presetID="14" presetClass="entr" presetSubtype="10" fill="hold" nodeType="afterEffect">
                                  <p:stCondLst>
                                    <p:cond delay="0"/>
                                  </p:stCondLst>
                                  <p:childTnLst>
                                    <p:set>
                                      <p:cBhvr>
                                        <p:cTn id="25" dur="1" fill="hold">
                                          <p:stCondLst>
                                            <p:cond delay="0"/>
                                          </p:stCondLst>
                                        </p:cTn>
                                        <p:tgtEl>
                                          <p:spTgt spid="105"/>
                                        </p:tgtEl>
                                        <p:attrNameLst>
                                          <p:attrName>style.visibility</p:attrName>
                                        </p:attrNameLst>
                                      </p:cBhvr>
                                      <p:to>
                                        <p:strVal val="visible"/>
                                      </p:to>
                                    </p:set>
                                    <p:animEffect transition="in" filter="randombar(horizontal)">
                                      <p:cBhvr>
                                        <p:cTn id="26" dur="500"/>
                                        <p:tgtEl>
                                          <p:spTgt spid="10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nodeType="clickEffect">
                                  <p:stCondLst>
                                    <p:cond delay="0"/>
                                  </p:stCondLst>
                                  <p:childTnLst>
                                    <p:set>
                                      <p:cBhvr>
                                        <p:cTn id="30" dur="1" fill="hold">
                                          <p:stCondLst>
                                            <p:cond delay="0"/>
                                          </p:stCondLst>
                                        </p:cTn>
                                        <p:tgtEl>
                                          <p:spTgt spid="103"/>
                                        </p:tgtEl>
                                        <p:attrNameLst>
                                          <p:attrName>style.visibility</p:attrName>
                                        </p:attrNameLst>
                                      </p:cBhvr>
                                      <p:to>
                                        <p:strVal val="visible"/>
                                      </p:to>
                                    </p:set>
                                    <p:animEffect transition="in" filter="wipe(right)">
                                      <p:cBhvr>
                                        <p:cTn id="31" dur="500"/>
                                        <p:tgtEl>
                                          <p:spTgt spid="103"/>
                                        </p:tgtEl>
                                      </p:cBhvr>
                                    </p:animEffect>
                                  </p:childTnLst>
                                </p:cTn>
                              </p:par>
                              <p:par>
                                <p:cTn id="32" presetID="1" presetClass="exit" presetSubtype="0" fill="hold" nodeType="withEffect">
                                  <p:stCondLst>
                                    <p:cond delay="0"/>
                                  </p:stCondLst>
                                  <p:childTnLst>
                                    <p:set>
                                      <p:cBhvr>
                                        <p:cTn id="33" dur="1" fill="hold">
                                          <p:stCondLst>
                                            <p:cond delay="0"/>
                                          </p:stCondLst>
                                        </p:cTn>
                                        <p:tgtEl>
                                          <p:spTgt spid="104"/>
                                        </p:tgtEl>
                                        <p:attrNameLst>
                                          <p:attrName>style.visibility</p:attrName>
                                        </p:attrNameLst>
                                      </p:cBhvr>
                                      <p:to>
                                        <p:strVal val="hidden"/>
                                      </p:to>
                                    </p:set>
                                  </p:childTnLst>
                                </p:cTn>
                              </p:par>
                            </p:childTnLst>
                          </p:cTn>
                        </p:par>
                        <p:par>
                          <p:cTn id="34" fill="hold">
                            <p:stCondLst>
                              <p:cond delay="500"/>
                            </p:stCondLst>
                            <p:childTnLst>
                              <p:par>
                                <p:cTn id="35" presetID="14" presetClass="entr" presetSubtype="10" fill="hold" nodeType="afterEffect">
                                  <p:stCondLst>
                                    <p:cond delay="0"/>
                                  </p:stCondLst>
                                  <p:childTnLst>
                                    <p:set>
                                      <p:cBhvr>
                                        <p:cTn id="36" dur="1" fill="hold">
                                          <p:stCondLst>
                                            <p:cond delay="0"/>
                                          </p:stCondLst>
                                        </p:cTn>
                                        <p:tgtEl>
                                          <p:spTgt spid="109"/>
                                        </p:tgtEl>
                                        <p:attrNameLst>
                                          <p:attrName>style.visibility</p:attrName>
                                        </p:attrNameLst>
                                      </p:cBhvr>
                                      <p:to>
                                        <p:strVal val="visible"/>
                                      </p:to>
                                    </p:set>
                                    <p:animEffect transition="in" filter="randombar(horizontal)">
                                      <p:cBhvr>
                                        <p:cTn id="37" dur="500"/>
                                        <p:tgtEl>
                                          <p:spTgt spid="109"/>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2" nodeType="clickEffect">
                                  <p:stCondLst>
                                    <p:cond delay="0"/>
                                  </p:stCondLst>
                                  <p:childTnLst>
                                    <p:set>
                                      <p:cBhvr>
                                        <p:cTn id="41" dur="1" fill="hold">
                                          <p:stCondLst>
                                            <p:cond delay="0"/>
                                          </p:stCondLst>
                                        </p:cTn>
                                        <p:tgtEl>
                                          <p:spTgt spid="116"/>
                                        </p:tgtEl>
                                        <p:attrNameLst>
                                          <p:attrName>style.visibility</p:attrName>
                                        </p:attrNameLst>
                                      </p:cBhvr>
                                      <p:to>
                                        <p:strVal val="visible"/>
                                      </p:to>
                                    </p:set>
                                    <p:animEffect transition="in" filter="randombar(horizontal)">
                                      <p:cBhvr>
                                        <p:cTn id="42" dur="500"/>
                                        <p:tgtEl>
                                          <p:spTgt spid="116"/>
                                        </p:tgtEl>
                                      </p:cBhvr>
                                    </p:animEffect>
                                  </p:childTnLst>
                                </p:cTn>
                              </p:par>
                              <p:par>
                                <p:cTn id="43" presetID="1" presetClass="exit" presetSubtype="0" fill="hold" nodeType="withEffect">
                                  <p:stCondLst>
                                    <p:cond delay="0"/>
                                  </p:stCondLst>
                                  <p:childTnLst>
                                    <p:set>
                                      <p:cBhvr>
                                        <p:cTn id="44" dur="1" fill="hold">
                                          <p:stCondLst>
                                            <p:cond delay="0"/>
                                          </p:stCondLst>
                                        </p:cTn>
                                        <p:tgtEl>
                                          <p:spTgt spid="103"/>
                                        </p:tgtEl>
                                        <p:attrNameLst>
                                          <p:attrName>style.visibility</p:attrName>
                                        </p:attrNameLst>
                                      </p:cBhvr>
                                      <p:to>
                                        <p:strVal val="hidden"/>
                                      </p:to>
                                    </p:set>
                                  </p:childTnLst>
                                </p:cTn>
                              </p:par>
                            </p:childTnLst>
                          </p:cTn>
                        </p:par>
                        <p:par>
                          <p:cTn id="45" fill="hold">
                            <p:stCondLst>
                              <p:cond delay="500"/>
                            </p:stCondLst>
                            <p:childTnLst>
                              <p:par>
                                <p:cTn id="46" presetID="22" presetClass="entr" presetSubtype="8" fill="hold" nodeType="afterEffect">
                                  <p:stCondLst>
                                    <p:cond delay="0"/>
                                  </p:stCondLst>
                                  <p:childTnLst>
                                    <p:set>
                                      <p:cBhvr>
                                        <p:cTn id="47" dur="1" fill="hold">
                                          <p:stCondLst>
                                            <p:cond delay="0"/>
                                          </p:stCondLst>
                                        </p:cTn>
                                        <p:tgtEl>
                                          <p:spTgt spid="99"/>
                                        </p:tgtEl>
                                        <p:attrNameLst>
                                          <p:attrName>style.visibility</p:attrName>
                                        </p:attrNameLst>
                                      </p:cBhvr>
                                      <p:to>
                                        <p:strVal val="visible"/>
                                      </p:to>
                                    </p:set>
                                    <p:animEffect transition="in" filter="wipe(left)">
                                      <p:cBhvr>
                                        <p:cTn id="48" dur="500"/>
                                        <p:tgtEl>
                                          <p:spTgt spid="9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nodeType="clickEffect">
                                  <p:stCondLst>
                                    <p:cond delay="0"/>
                                  </p:stCondLst>
                                  <p:childTnLst>
                                    <p:set>
                                      <p:cBhvr>
                                        <p:cTn id="52" dur="1" fill="hold">
                                          <p:stCondLst>
                                            <p:cond delay="0"/>
                                          </p:stCondLst>
                                        </p:cTn>
                                        <p:tgtEl>
                                          <p:spTgt spid="103"/>
                                        </p:tgtEl>
                                        <p:attrNameLst>
                                          <p:attrName>style.visibility</p:attrName>
                                        </p:attrNameLst>
                                      </p:cBhvr>
                                      <p:to>
                                        <p:strVal val="visible"/>
                                      </p:to>
                                    </p:set>
                                    <p:animEffect transition="in" filter="wipe(right)">
                                      <p:cBhvr>
                                        <p:cTn id="53" dur="500"/>
                                        <p:tgtEl>
                                          <p:spTgt spid="103"/>
                                        </p:tgtEl>
                                      </p:cBhvr>
                                    </p:animEffect>
                                  </p:childTnLst>
                                </p:cTn>
                              </p:par>
                              <p:par>
                                <p:cTn id="54" presetID="1" presetClass="exit" presetSubtype="0" fill="hold" grpId="3" nodeType="withEffect">
                                  <p:stCondLst>
                                    <p:cond delay="0"/>
                                  </p:stCondLst>
                                  <p:childTnLst>
                                    <p:set>
                                      <p:cBhvr>
                                        <p:cTn id="55" dur="1" fill="hold">
                                          <p:stCondLst>
                                            <p:cond delay="0"/>
                                          </p:stCondLst>
                                        </p:cTn>
                                        <p:tgtEl>
                                          <p:spTgt spid="116"/>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99"/>
                                        </p:tgtEl>
                                        <p:attrNameLst>
                                          <p:attrName>style.visibility</p:attrName>
                                        </p:attrNameLst>
                                      </p:cBhvr>
                                      <p:to>
                                        <p:strVal val="hidden"/>
                                      </p:to>
                                    </p:set>
                                  </p:childTnLst>
                                </p:cTn>
                              </p:par>
                            </p:childTnLst>
                          </p:cTn>
                        </p:par>
                        <p:par>
                          <p:cTn id="58" fill="hold">
                            <p:stCondLst>
                              <p:cond delay="500"/>
                            </p:stCondLst>
                            <p:childTnLst>
                              <p:par>
                                <p:cTn id="59" presetID="14" presetClass="entr" presetSubtype="10" fill="hold" nodeType="afterEffect">
                                  <p:stCondLst>
                                    <p:cond delay="0"/>
                                  </p:stCondLst>
                                  <p:childTnLst>
                                    <p:set>
                                      <p:cBhvr>
                                        <p:cTn id="60" dur="1" fill="hold">
                                          <p:stCondLst>
                                            <p:cond delay="0"/>
                                          </p:stCondLst>
                                        </p:cTn>
                                        <p:tgtEl>
                                          <p:spTgt spid="117"/>
                                        </p:tgtEl>
                                        <p:attrNameLst>
                                          <p:attrName>style.visibility</p:attrName>
                                        </p:attrNameLst>
                                      </p:cBhvr>
                                      <p:to>
                                        <p:strVal val="visible"/>
                                      </p:to>
                                    </p:set>
                                    <p:animEffect transition="in" filter="randombar(horizontal)">
                                      <p:cBhvr>
                                        <p:cTn id="61" dur="500"/>
                                        <p:tgtEl>
                                          <p:spTgt spid="117"/>
                                        </p:tgtEl>
                                      </p:cBhvr>
                                    </p:animEffect>
                                  </p:childTnLst>
                                </p:cTn>
                              </p:par>
                            </p:childTnLst>
                          </p:cTn>
                        </p:par>
                      </p:childTnLst>
                    </p:cTn>
                  </p:par>
                  <p:par>
                    <p:cTn id="62" fill="hold">
                      <p:stCondLst>
                        <p:cond delay="indefinite"/>
                      </p:stCondLst>
                      <p:childTnLst>
                        <p:par>
                          <p:cTn id="63" fill="hold">
                            <p:stCondLst>
                              <p:cond delay="0"/>
                            </p:stCondLst>
                            <p:childTnLst>
                              <p:par>
                                <p:cTn id="64" presetID="14" presetClass="entr" presetSubtype="10" fill="hold" nodeType="clickEffect">
                                  <p:stCondLst>
                                    <p:cond delay="0"/>
                                  </p:stCondLst>
                                  <p:childTnLst>
                                    <p:set>
                                      <p:cBhvr>
                                        <p:cTn id="65" dur="1" fill="hold">
                                          <p:stCondLst>
                                            <p:cond delay="0"/>
                                          </p:stCondLst>
                                        </p:cTn>
                                        <p:tgtEl>
                                          <p:spTgt spid="124"/>
                                        </p:tgtEl>
                                        <p:attrNameLst>
                                          <p:attrName>style.visibility</p:attrName>
                                        </p:attrNameLst>
                                      </p:cBhvr>
                                      <p:to>
                                        <p:strVal val="visible"/>
                                      </p:to>
                                    </p:set>
                                    <p:animEffect transition="in" filter="randombar(horizontal)">
                                      <p:cBhvr>
                                        <p:cTn id="66"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6" grpId="1" animBg="1"/>
      <p:bldP spid="116" grpId="2" animBg="1"/>
      <p:bldP spid="116" grpId="3" animBg="1"/>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テキスト ボックス 6"/>
          <p:cNvSpPr txBox="1"/>
          <p:nvPr/>
        </p:nvSpPr>
        <p:spPr>
          <a:xfrm>
            <a:off x="772168" y="1592079"/>
            <a:ext cx="8916690" cy="1332865"/>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31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個の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32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ALU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をツリー状に配置（高さは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5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段）</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各桁の和を並列に計算</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計算時間を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ALU 32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個分から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ALU 5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個分に短縮</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演算装置</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22</a:t>
            </a:fld>
            <a:endParaRPr kumimoji="1" lang="ja-JP" altLang="en-US"/>
          </a:p>
        </p:txBody>
      </p:sp>
      <p:sp>
        <p:nvSpPr>
          <p:cNvPr id="55" name="テキスト ボックス 54"/>
          <p:cNvSpPr txBox="1"/>
          <p:nvPr/>
        </p:nvSpPr>
        <p:spPr>
          <a:xfrm>
            <a:off x="683568"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乗算器の高速化</a:t>
            </a:r>
            <a:endParaRPr kumimoji="1" lang="ja-JP" altLang="en-US" sz="2800" b="1" u="sng" dirty="0">
              <a:latin typeface="游ゴシック" panose="020B0400000000000000" pitchFamily="50" charset="-128"/>
              <a:ea typeface="游ゴシック" panose="020B0400000000000000" pitchFamily="50" charset="-128"/>
            </a:endParaRPr>
          </a:p>
        </p:txBody>
      </p:sp>
      <p:pic>
        <p:nvPicPr>
          <p:cNvPr id="3" name="図 2"/>
          <p:cNvPicPr>
            <a:picLocks noChangeAspect="1"/>
          </p:cNvPicPr>
          <p:nvPr/>
        </p:nvPicPr>
        <p:blipFill>
          <a:blip r:embed="rId3"/>
          <a:stretch>
            <a:fillRect/>
          </a:stretch>
        </p:blipFill>
        <p:spPr>
          <a:xfrm>
            <a:off x="1043608" y="2912746"/>
            <a:ext cx="7632848" cy="3619869"/>
          </a:xfrm>
          <a:prstGeom prst="rect">
            <a:avLst/>
          </a:prstGeom>
        </p:spPr>
      </p:pic>
    </p:spTree>
    <p:extLst>
      <p:ext uri="{BB962C8B-B14F-4D97-AF65-F5344CB8AC3E}">
        <p14:creationId xmlns:p14="http://schemas.microsoft.com/office/powerpoint/2010/main" val="3106529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8" y="1122593"/>
            <a:ext cx="8916690" cy="1428083"/>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手順（十進数の除算と同様）</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被除数を上位桁から下位桁に向かって</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桁ずつ商が立つかチェック</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商が立つ場合は除数の位を当該桁にあわせた上で被除数から引く</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２進数の除算（正の数</a:t>
            </a:r>
            <a:r>
              <a:rPr lang="en-US" altLang="ja-JP" dirty="0" smtClean="0">
                <a:solidFill>
                  <a:schemeClr val="bg1"/>
                </a:solidFill>
              </a:rPr>
              <a:t>÷</a:t>
            </a:r>
            <a:r>
              <a:rPr lang="ja-JP" altLang="en-US" dirty="0" smtClean="0">
                <a:solidFill>
                  <a:schemeClr val="bg1"/>
                </a:solidFill>
              </a:rPr>
              <a:t>正の数）</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23</a:t>
            </a:fld>
            <a:endParaRPr kumimoji="1" lang="ja-JP" altLang="en-US"/>
          </a:p>
        </p:txBody>
      </p:sp>
      <p:sp>
        <p:nvSpPr>
          <p:cNvPr id="55" name="テキスト ボックス 54"/>
          <p:cNvSpPr txBox="1"/>
          <p:nvPr/>
        </p:nvSpPr>
        <p:spPr>
          <a:xfrm>
            <a:off x="2379711" y="3238765"/>
            <a:ext cx="869149" cy="461665"/>
          </a:xfrm>
          <a:prstGeom prst="rect">
            <a:avLst/>
          </a:prstGeom>
          <a:noFill/>
        </p:spPr>
        <p:txBody>
          <a:bodyPr wrap="none" rtlCol="0">
            <a:spAutoFit/>
          </a:bodyPr>
          <a:lstStyle/>
          <a:p>
            <a:r>
              <a:rPr kumimoji="1" lang="en-US" altLang="ja-JP" sz="2400" dirty="0" smtClean="0">
                <a:solidFill>
                  <a:srgbClr val="006600"/>
                </a:solidFill>
              </a:rPr>
              <a:t>1 0 1</a:t>
            </a:r>
            <a:endParaRPr kumimoji="1" lang="ja-JP" altLang="en-US" sz="2400" dirty="0">
              <a:solidFill>
                <a:srgbClr val="006600"/>
              </a:solidFill>
            </a:endParaRPr>
          </a:p>
        </p:txBody>
      </p:sp>
      <p:cxnSp>
        <p:nvCxnSpPr>
          <p:cNvPr id="56" name="直線コネクタ 55"/>
          <p:cNvCxnSpPr/>
          <p:nvPr/>
        </p:nvCxnSpPr>
        <p:spPr>
          <a:xfrm>
            <a:off x="3363147" y="3237694"/>
            <a:ext cx="216653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2334197" y="3545797"/>
            <a:ext cx="825867" cy="461665"/>
          </a:xfrm>
          <a:prstGeom prst="rect">
            <a:avLst/>
          </a:prstGeom>
          <a:noFill/>
        </p:spPr>
        <p:txBody>
          <a:bodyPr wrap="none" rtlCol="0">
            <a:spAutoFit/>
          </a:bodyPr>
          <a:lstStyle/>
          <a:p>
            <a:r>
              <a:rPr kumimoji="1" lang="en-US" altLang="ja-JP" sz="2400" dirty="0" smtClean="0"/>
              <a:t>(= 5)</a:t>
            </a:r>
            <a:endParaRPr kumimoji="1" lang="ja-JP" altLang="en-US" sz="2400" dirty="0"/>
          </a:p>
        </p:txBody>
      </p:sp>
      <p:sp>
        <p:nvSpPr>
          <p:cNvPr id="62" name="テキスト ボックス 61"/>
          <p:cNvSpPr txBox="1"/>
          <p:nvPr/>
        </p:nvSpPr>
        <p:spPr>
          <a:xfrm>
            <a:off x="4290318" y="2814087"/>
            <a:ext cx="612668" cy="461665"/>
          </a:xfrm>
          <a:prstGeom prst="rect">
            <a:avLst/>
          </a:prstGeom>
          <a:noFill/>
        </p:spPr>
        <p:txBody>
          <a:bodyPr wrap="none" rtlCol="0">
            <a:spAutoFit/>
          </a:bodyPr>
          <a:lstStyle/>
          <a:p>
            <a:r>
              <a:rPr kumimoji="1" lang="en-US" altLang="ja-JP" sz="2400" dirty="0" smtClean="0">
                <a:solidFill>
                  <a:srgbClr val="006600"/>
                </a:solidFill>
              </a:rPr>
              <a:t>0 0</a:t>
            </a:r>
            <a:endParaRPr kumimoji="1" lang="ja-JP" altLang="en-US" sz="2400" dirty="0">
              <a:solidFill>
                <a:srgbClr val="006600"/>
              </a:solidFill>
            </a:endParaRPr>
          </a:p>
        </p:txBody>
      </p:sp>
      <p:cxnSp>
        <p:nvCxnSpPr>
          <p:cNvPr id="63" name="直線コネクタ 62"/>
          <p:cNvCxnSpPr/>
          <p:nvPr/>
        </p:nvCxnSpPr>
        <p:spPr>
          <a:xfrm>
            <a:off x="3363147" y="4030554"/>
            <a:ext cx="216653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3378132" y="3233926"/>
            <a:ext cx="2151551" cy="461665"/>
          </a:xfrm>
          <a:prstGeom prst="rect">
            <a:avLst/>
          </a:prstGeom>
          <a:noFill/>
        </p:spPr>
        <p:txBody>
          <a:bodyPr wrap="none" rtlCol="0">
            <a:spAutoFit/>
          </a:bodyPr>
          <a:lstStyle/>
          <a:p>
            <a:r>
              <a:rPr kumimoji="1" lang="en-US" altLang="ja-JP" sz="2400" dirty="0" smtClean="0">
                <a:solidFill>
                  <a:srgbClr val="006600"/>
                </a:solidFill>
              </a:rPr>
              <a:t>0 1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0</a:t>
            </a:r>
            <a:r>
              <a:rPr kumimoji="1" lang="en-US" altLang="ja-JP" sz="2400" dirty="0" smtClean="0">
                <a:solidFill>
                  <a:srgbClr val="006600"/>
                </a:solidFill>
              </a:rPr>
              <a:t> 0 0 1 1</a:t>
            </a:r>
            <a:endParaRPr kumimoji="1" lang="ja-JP" altLang="en-US" sz="2400" dirty="0">
              <a:solidFill>
                <a:srgbClr val="006600"/>
              </a:solidFill>
            </a:endParaRPr>
          </a:p>
        </p:txBody>
      </p:sp>
      <p:sp>
        <p:nvSpPr>
          <p:cNvPr id="65" name="テキスト ボックス 64"/>
          <p:cNvSpPr txBox="1"/>
          <p:nvPr/>
        </p:nvSpPr>
        <p:spPr>
          <a:xfrm>
            <a:off x="5416274" y="3233925"/>
            <a:ext cx="997389" cy="461665"/>
          </a:xfrm>
          <a:prstGeom prst="rect">
            <a:avLst/>
          </a:prstGeom>
          <a:noFill/>
        </p:spPr>
        <p:txBody>
          <a:bodyPr wrap="none" rtlCol="0">
            <a:spAutoFit/>
          </a:bodyPr>
          <a:lstStyle/>
          <a:p>
            <a:r>
              <a:rPr lang="en-US" altLang="ja-JP" sz="2400" dirty="0" smtClean="0"/>
              <a:t>(= 99)</a:t>
            </a:r>
            <a:endParaRPr kumimoji="1" lang="ja-JP" altLang="en-US" sz="2400" dirty="0"/>
          </a:p>
        </p:txBody>
      </p:sp>
      <p:sp>
        <p:nvSpPr>
          <p:cNvPr id="66" name="テキスト ボックス 65"/>
          <p:cNvSpPr txBox="1"/>
          <p:nvPr/>
        </p:nvSpPr>
        <p:spPr>
          <a:xfrm>
            <a:off x="3309684" y="6114782"/>
            <a:ext cx="2414444" cy="338554"/>
          </a:xfrm>
          <a:prstGeom prst="rect">
            <a:avLst/>
          </a:prstGeom>
          <a:noFill/>
        </p:spPr>
        <p:txBody>
          <a:bodyPr wrap="none" rtlCol="0">
            <a:spAutoFit/>
          </a:bodyPr>
          <a:lstStyle/>
          <a:p>
            <a:r>
              <a:rPr kumimoji="1" lang="en-US" altLang="ja-JP" sz="1600" dirty="0" smtClean="0">
                <a:latin typeface="+mn-ea"/>
              </a:rPr>
              <a:t>[ </a:t>
            </a:r>
            <a:r>
              <a:rPr kumimoji="1" lang="ja-JP" altLang="en-US" sz="1600" dirty="0" smtClean="0">
                <a:latin typeface="+mn-ea"/>
              </a:rPr>
              <a:t>二進数の除算</a:t>
            </a:r>
            <a:r>
              <a:rPr lang="ja-JP" altLang="en-US" sz="1600" dirty="0">
                <a:latin typeface="+mn-ea"/>
              </a:rPr>
              <a:t> </a:t>
            </a:r>
            <a:r>
              <a:rPr lang="en-US" altLang="ja-JP" sz="1600" dirty="0" smtClean="0">
                <a:latin typeface="+mn-ea"/>
              </a:rPr>
              <a:t>(99÷5)</a:t>
            </a:r>
            <a:r>
              <a:rPr kumimoji="1" lang="en-US" altLang="ja-JP" sz="1600" dirty="0" smtClean="0">
                <a:latin typeface="+mn-ea"/>
              </a:rPr>
              <a:t>]</a:t>
            </a:r>
            <a:endParaRPr kumimoji="1" lang="ja-JP" altLang="en-US" sz="1600" dirty="0">
              <a:latin typeface="+mn-ea"/>
            </a:endParaRPr>
          </a:p>
        </p:txBody>
      </p:sp>
      <p:sp>
        <p:nvSpPr>
          <p:cNvPr id="67" name="円弧 66"/>
          <p:cNvSpPr/>
          <p:nvPr/>
        </p:nvSpPr>
        <p:spPr>
          <a:xfrm flipV="1">
            <a:off x="3127134" y="2876686"/>
            <a:ext cx="236013" cy="729787"/>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テキスト ボックス 67"/>
          <p:cNvSpPr txBox="1"/>
          <p:nvPr/>
        </p:nvSpPr>
        <p:spPr>
          <a:xfrm>
            <a:off x="4061497" y="2806200"/>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69" name="テキスト ボックス 68"/>
          <p:cNvSpPr txBox="1"/>
          <p:nvPr/>
        </p:nvSpPr>
        <p:spPr>
          <a:xfrm>
            <a:off x="3608618" y="3573153"/>
            <a:ext cx="869149" cy="461665"/>
          </a:xfrm>
          <a:prstGeom prst="rect">
            <a:avLst/>
          </a:prstGeom>
          <a:noFill/>
        </p:spPr>
        <p:txBody>
          <a:bodyPr wrap="none" rtlCol="0">
            <a:spAutoFit/>
          </a:bodyPr>
          <a:lstStyle/>
          <a:p>
            <a:r>
              <a:rPr kumimoji="1" lang="en-US" altLang="ja-JP" sz="2400" dirty="0" smtClean="0">
                <a:solidFill>
                  <a:srgbClr val="006600"/>
                </a:solidFill>
              </a:rPr>
              <a:t>1 0 1</a:t>
            </a:r>
            <a:endParaRPr kumimoji="1" lang="ja-JP" altLang="en-US" sz="2400" dirty="0">
              <a:solidFill>
                <a:srgbClr val="006600"/>
              </a:solidFill>
            </a:endParaRPr>
          </a:p>
        </p:txBody>
      </p:sp>
      <p:sp>
        <p:nvSpPr>
          <p:cNvPr id="70" name="テキスト ボックス 69"/>
          <p:cNvSpPr txBox="1"/>
          <p:nvPr/>
        </p:nvSpPr>
        <p:spPr>
          <a:xfrm>
            <a:off x="4065446" y="4040406"/>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1" name="テキスト ボックス 70"/>
          <p:cNvSpPr txBox="1"/>
          <p:nvPr/>
        </p:nvSpPr>
        <p:spPr>
          <a:xfrm>
            <a:off x="4290910" y="4047058"/>
            <a:ext cx="612668" cy="461665"/>
          </a:xfrm>
          <a:prstGeom prst="rect">
            <a:avLst/>
          </a:prstGeom>
          <a:noFill/>
        </p:spPr>
        <p:txBody>
          <a:bodyPr wrap="none" rtlCol="0">
            <a:spAutoFit/>
          </a:bodyPr>
          <a:lstStyle/>
          <a:p>
            <a:r>
              <a:rPr kumimoji="1" lang="en-US" altLang="ja-JP" sz="2400" dirty="0" smtClean="0">
                <a:solidFill>
                  <a:srgbClr val="006600"/>
                </a:solidFill>
              </a:rPr>
              <a:t>0 0</a:t>
            </a:r>
            <a:endParaRPr kumimoji="1" lang="ja-JP" altLang="en-US" sz="2400" dirty="0">
              <a:solidFill>
                <a:srgbClr val="006600"/>
              </a:solidFill>
            </a:endParaRPr>
          </a:p>
        </p:txBody>
      </p:sp>
      <p:sp>
        <p:nvSpPr>
          <p:cNvPr id="72" name="テキスト ボックス 71"/>
          <p:cNvSpPr txBox="1"/>
          <p:nvPr/>
        </p:nvSpPr>
        <p:spPr>
          <a:xfrm>
            <a:off x="4741416" y="2815541"/>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3" name="テキスト ボックス 72"/>
          <p:cNvSpPr txBox="1"/>
          <p:nvPr/>
        </p:nvSpPr>
        <p:spPr>
          <a:xfrm>
            <a:off x="4735066" y="4040511"/>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4" name="テキスト ボックス 73"/>
          <p:cNvSpPr txBox="1"/>
          <p:nvPr/>
        </p:nvSpPr>
        <p:spPr>
          <a:xfrm>
            <a:off x="4283968" y="4393314"/>
            <a:ext cx="869149" cy="461665"/>
          </a:xfrm>
          <a:prstGeom prst="rect">
            <a:avLst/>
          </a:prstGeom>
          <a:noFill/>
        </p:spPr>
        <p:txBody>
          <a:bodyPr wrap="none" rtlCol="0">
            <a:spAutoFit/>
          </a:bodyPr>
          <a:lstStyle/>
          <a:p>
            <a:r>
              <a:rPr kumimoji="1" lang="en-US" altLang="ja-JP" sz="2400" dirty="0" smtClean="0">
                <a:solidFill>
                  <a:srgbClr val="006600"/>
                </a:solidFill>
              </a:rPr>
              <a:t>1 0 1</a:t>
            </a:r>
            <a:endParaRPr kumimoji="1" lang="ja-JP" altLang="en-US" sz="2400" dirty="0">
              <a:solidFill>
                <a:srgbClr val="006600"/>
              </a:solidFill>
            </a:endParaRPr>
          </a:p>
        </p:txBody>
      </p:sp>
      <p:cxnSp>
        <p:nvCxnSpPr>
          <p:cNvPr id="75" name="直線コネクタ 74"/>
          <p:cNvCxnSpPr/>
          <p:nvPr/>
        </p:nvCxnSpPr>
        <p:spPr>
          <a:xfrm>
            <a:off x="4204025" y="4845743"/>
            <a:ext cx="13256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4285957" y="4854111"/>
            <a:ext cx="869149" cy="461665"/>
          </a:xfrm>
          <a:prstGeom prst="rect">
            <a:avLst/>
          </a:prstGeom>
          <a:noFill/>
        </p:spPr>
        <p:txBody>
          <a:bodyPr wrap="none" rtlCol="0">
            <a:spAutoFit/>
          </a:bodyPr>
          <a:lstStyle/>
          <a:p>
            <a:r>
              <a:rPr kumimoji="1" lang="en-US" altLang="ja-JP" sz="2400" dirty="0" smtClean="0">
                <a:solidFill>
                  <a:srgbClr val="006600"/>
                </a:solidFill>
              </a:rPr>
              <a:t>1 0 0</a:t>
            </a:r>
            <a:endParaRPr kumimoji="1" lang="ja-JP" altLang="en-US" sz="2400" dirty="0">
              <a:solidFill>
                <a:srgbClr val="006600"/>
              </a:solidFill>
            </a:endParaRPr>
          </a:p>
        </p:txBody>
      </p:sp>
      <p:sp>
        <p:nvSpPr>
          <p:cNvPr id="77" name="テキスト ボックス 76"/>
          <p:cNvSpPr txBox="1"/>
          <p:nvPr/>
        </p:nvSpPr>
        <p:spPr>
          <a:xfrm>
            <a:off x="4983364" y="2805436"/>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8" name="テキスト ボックス 77"/>
          <p:cNvSpPr txBox="1"/>
          <p:nvPr/>
        </p:nvSpPr>
        <p:spPr>
          <a:xfrm>
            <a:off x="4979325" y="4851521"/>
            <a:ext cx="356188" cy="461665"/>
          </a:xfrm>
          <a:prstGeom prst="rect">
            <a:avLst/>
          </a:prstGeom>
          <a:noFill/>
        </p:spPr>
        <p:txBody>
          <a:bodyPr wrap="none" rtlCol="0">
            <a:spAutoFit/>
          </a:bodyPr>
          <a:lstStyle/>
          <a:p>
            <a:r>
              <a:rPr kumimoji="1" lang="en-US" altLang="ja-JP" sz="2400" dirty="0" smtClean="0">
                <a:solidFill>
                  <a:srgbClr val="006600"/>
                </a:solidFill>
              </a:rPr>
              <a:t>1</a:t>
            </a:r>
            <a:endParaRPr kumimoji="1" lang="ja-JP" altLang="en-US" sz="2400" dirty="0">
              <a:solidFill>
                <a:srgbClr val="006600"/>
              </a:solidFill>
            </a:endParaRPr>
          </a:p>
        </p:txBody>
      </p:sp>
      <p:sp>
        <p:nvSpPr>
          <p:cNvPr id="79" name="テキスト ボックス 78"/>
          <p:cNvSpPr txBox="1"/>
          <p:nvPr/>
        </p:nvSpPr>
        <p:spPr>
          <a:xfrm>
            <a:off x="4512692" y="5203038"/>
            <a:ext cx="869149" cy="461665"/>
          </a:xfrm>
          <a:prstGeom prst="rect">
            <a:avLst/>
          </a:prstGeom>
          <a:noFill/>
        </p:spPr>
        <p:txBody>
          <a:bodyPr wrap="none" rtlCol="0">
            <a:spAutoFit/>
          </a:bodyPr>
          <a:lstStyle/>
          <a:p>
            <a:r>
              <a:rPr kumimoji="1" lang="en-US" altLang="ja-JP" sz="2400" dirty="0" smtClean="0">
                <a:solidFill>
                  <a:srgbClr val="006600"/>
                </a:solidFill>
              </a:rPr>
              <a:t>1 0 1</a:t>
            </a:r>
            <a:endParaRPr kumimoji="1" lang="ja-JP" altLang="en-US" sz="2400" dirty="0">
              <a:solidFill>
                <a:srgbClr val="006600"/>
              </a:solidFill>
            </a:endParaRPr>
          </a:p>
        </p:txBody>
      </p:sp>
      <p:cxnSp>
        <p:nvCxnSpPr>
          <p:cNvPr id="80" name="直線コネクタ 79"/>
          <p:cNvCxnSpPr/>
          <p:nvPr/>
        </p:nvCxnSpPr>
        <p:spPr>
          <a:xfrm>
            <a:off x="4453907" y="5662113"/>
            <a:ext cx="107577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4517935" y="5670481"/>
            <a:ext cx="869149" cy="461665"/>
          </a:xfrm>
          <a:prstGeom prst="rect">
            <a:avLst/>
          </a:prstGeom>
          <a:noFill/>
        </p:spPr>
        <p:txBody>
          <a:bodyPr wrap="none" rtlCol="0">
            <a:spAutoFit/>
          </a:bodyPr>
          <a:lstStyle/>
          <a:p>
            <a:r>
              <a:rPr kumimoji="1" lang="en-US" altLang="ja-JP" sz="2400" dirty="0" smtClean="0">
                <a:solidFill>
                  <a:srgbClr val="006600"/>
                </a:solidFill>
              </a:rPr>
              <a:t>1 0 0</a:t>
            </a:r>
            <a:endParaRPr kumimoji="1" lang="ja-JP" altLang="en-US" sz="2400" dirty="0">
              <a:solidFill>
                <a:srgbClr val="006600"/>
              </a:solidFill>
            </a:endParaRPr>
          </a:p>
        </p:txBody>
      </p:sp>
      <p:sp>
        <p:nvSpPr>
          <p:cNvPr id="82" name="テキスト ボックス 81"/>
          <p:cNvSpPr txBox="1"/>
          <p:nvPr/>
        </p:nvSpPr>
        <p:spPr>
          <a:xfrm>
            <a:off x="5295384" y="5654297"/>
            <a:ext cx="825867" cy="461665"/>
          </a:xfrm>
          <a:prstGeom prst="rect">
            <a:avLst/>
          </a:prstGeom>
          <a:noFill/>
        </p:spPr>
        <p:txBody>
          <a:bodyPr wrap="none" rtlCol="0">
            <a:spAutoFit/>
          </a:bodyPr>
          <a:lstStyle/>
          <a:p>
            <a:r>
              <a:rPr kumimoji="1" lang="en-US" altLang="ja-JP" sz="2400" dirty="0" smtClean="0"/>
              <a:t>(= 4)</a:t>
            </a:r>
            <a:endParaRPr kumimoji="1" lang="ja-JP" altLang="en-US" sz="2400" dirty="0"/>
          </a:p>
        </p:txBody>
      </p:sp>
      <p:sp>
        <p:nvSpPr>
          <p:cNvPr id="83" name="テキスト ボックス 82"/>
          <p:cNvSpPr txBox="1"/>
          <p:nvPr/>
        </p:nvSpPr>
        <p:spPr>
          <a:xfrm>
            <a:off x="5416274" y="2811213"/>
            <a:ext cx="997389" cy="461665"/>
          </a:xfrm>
          <a:prstGeom prst="rect">
            <a:avLst/>
          </a:prstGeom>
          <a:noFill/>
        </p:spPr>
        <p:txBody>
          <a:bodyPr wrap="none" rtlCol="0">
            <a:spAutoFit/>
          </a:bodyPr>
          <a:lstStyle/>
          <a:p>
            <a:r>
              <a:rPr kumimoji="1" lang="en-US" altLang="ja-JP" sz="2400" dirty="0" smtClean="0"/>
              <a:t>(= 19)</a:t>
            </a:r>
            <a:endParaRPr kumimoji="1" lang="ja-JP" altLang="en-US" sz="2400" dirty="0"/>
          </a:p>
        </p:txBody>
      </p:sp>
      <p:sp>
        <p:nvSpPr>
          <p:cNvPr id="84" name="角丸四角形 83"/>
          <p:cNvSpPr/>
          <p:nvPr/>
        </p:nvSpPr>
        <p:spPr>
          <a:xfrm>
            <a:off x="3462821" y="3239502"/>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5" name="角丸四角形 84"/>
          <p:cNvSpPr/>
          <p:nvPr/>
        </p:nvSpPr>
        <p:spPr>
          <a:xfrm>
            <a:off x="3672108" y="3244312"/>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6" name="角丸四角形 85"/>
          <p:cNvSpPr/>
          <p:nvPr/>
        </p:nvSpPr>
        <p:spPr>
          <a:xfrm>
            <a:off x="3897185" y="3239502"/>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7" name="角丸四角形 86"/>
          <p:cNvSpPr/>
          <p:nvPr/>
        </p:nvSpPr>
        <p:spPr>
          <a:xfrm>
            <a:off x="4139952" y="3244312"/>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8" name="角丸四角形 87"/>
          <p:cNvSpPr/>
          <p:nvPr/>
        </p:nvSpPr>
        <p:spPr>
          <a:xfrm>
            <a:off x="4590106" y="3248304"/>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9" name="角丸四角形 88"/>
          <p:cNvSpPr/>
          <p:nvPr/>
        </p:nvSpPr>
        <p:spPr>
          <a:xfrm>
            <a:off x="4815183" y="3248304"/>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0" name="角丸四角形 89"/>
          <p:cNvSpPr/>
          <p:nvPr/>
        </p:nvSpPr>
        <p:spPr>
          <a:xfrm>
            <a:off x="5031207" y="3248304"/>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1" name="角丸四角形 90"/>
          <p:cNvSpPr/>
          <p:nvPr/>
        </p:nvSpPr>
        <p:spPr>
          <a:xfrm>
            <a:off x="4365029" y="3251972"/>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extLst>
      <p:ext uri="{BB962C8B-B14F-4D97-AF65-F5344CB8AC3E}">
        <p14:creationId xmlns:p14="http://schemas.microsoft.com/office/powerpoint/2010/main" val="368539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randombar(horizontal)">
                                      <p:cBhvr>
                                        <p:cTn id="7" dur="500"/>
                                        <p:tgtEl>
                                          <p:spTgt spid="8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5"/>
                                        </p:tgtEl>
                                        <p:attrNameLst>
                                          <p:attrName>style.visibility</p:attrName>
                                        </p:attrNameLst>
                                      </p:cBhvr>
                                      <p:to>
                                        <p:strVal val="visible"/>
                                      </p:to>
                                    </p:set>
                                    <p:animEffect transition="in" filter="randombar(horizontal)">
                                      <p:cBhvr>
                                        <p:cTn id="12" dur="500"/>
                                        <p:tgtEl>
                                          <p:spTgt spid="85"/>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84"/>
                                        </p:tgtEl>
                                        <p:attrNameLst>
                                          <p:attrName>style.visibility</p:attrName>
                                        </p:attrNameLst>
                                      </p:cBhvr>
                                      <p:to>
                                        <p:strVal val="hidden"/>
                                      </p:to>
                                    </p:set>
                                  </p:childTnLst>
                                </p:cTn>
                              </p:par>
                            </p:childTnLst>
                          </p:cTn>
                        </p:par>
                        <p:par>
                          <p:cTn id="15" fill="hold">
                            <p:stCondLst>
                              <p:cond delay="500"/>
                            </p:stCondLst>
                            <p:childTnLst>
                              <p:par>
                                <p:cTn id="16" presetID="14" presetClass="entr" presetSubtype="10" fill="hold" grpId="0" nodeType="afterEffect">
                                  <p:stCondLst>
                                    <p:cond delay="0"/>
                                  </p:stCondLst>
                                  <p:childTnLst>
                                    <p:set>
                                      <p:cBhvr>
                                        <p:cTn id="17" dur="1" fill="hold">
                                          <p:stCondLst>
                                            <p:cond delay="0"/>
                                          </p:stCondLst>
                                        </p:cTn>
                                        <p:tgtEl>
                                          <p:spTgt spid="86"/>
                                        </p:tgtEl>
                                        <p:attrNameLst>
                                          <p:attrName>style.visibility</p:attrName>
                                        </p:attrNameLst>
                                      </p:cBhvr>
                                      <p:to>
                                        <p:strVal val="visible"/>
                                      </p:to>
                                    </p:set>
                                    <p:animEffect transition="in" filter="randombar(horizontal)">
                                      <p:cBhvr>
                                        <p:cTn id="18" dur="500"/>
                                        <p:tgtEl>
                                          <p:spTgt spid="86"/>
                                        </p:tgtEl>
                                      </p:cBhvr>
                                    </p:animEffect>
                                  </p:childTnLst>
                                </p:cTn>
                              </p:par>
                              <p:par>
                                <p:cTn id="19" presetID="1" presetClass="exit" presetSubtype="0" fill="hold" grpId="1" nodeType="withEffect">
                                  <p:stCondLst>
                                    <p:cond delay="0"/>
                                  </p:stCondLst>
                                  <p:childTnLst>
                                    <p:set>
                                      <p:cBhvr>
                                        <p:cTn id="20" dur="1" fill="hold">
                                          <p:stCondLst>
                                            <p:cond delay="0"/>
                                          </p:stCondLst>
                                        </p:cTn>
                                        <p:tgtEl>
                                          <p:spTgt spid="85"/>
                                        </p:tgtEl>
                                        <p:attrNameLst>
                                          <p:attrName>style.visibility</p:attrName>
                                        </p:attrNameLst>
                                      </p:cBhvr>
                                      <p:to>
                                        <p:strVal val="hidden"/>
                                      </p:to>
                                    </p:set>
                                  </p:childTnLst>
                                </p:cTn>
                              </p:par>
                            </p:childTnLst>
                          </p:cTn>
                        </p:par>
                        <p:par>
                          <p:cTn id="21" fill="hold">
                            <p:stCondLst>
                              <p:cond delay="1000"/>
                            </p:stCondLst>
                            <p:childTnLst>
                              <p:par>
                                <p:cTn id="22" presetID="14" presetClass="entr" presetSubtype="10"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randombar(horizontal)">
                                      <p:cBhvr>
                                        <p:cTn id="24" dur="500"/>
                                        <p:tgtEl>
                                          <p:spTgt spid="87"/>
                                        </p:tgtEl>
                                      </p:cBhvr>
                                    </p:animEffect>
                                  </p:childTnLst>
                                </p:cTn>
                              </p:par>
                              <p:par>
                                <p:cTn id="25" presetID="1" presetClass="exit" presetSubtype="0" fill="hold" grpId="1" nodeType="withEffect">
                                  <p:stCondLst>
                                    <p:cond delay="0"/>
                                  </p:stCondLst>
                                  <p:childTnLst>
                                    <p:set>
                                      <p:cBhvr>
                                        <p:cTn id="26" dur="1" fill="hold">
                                          <p:stCondLst>
                                            <p:cond delay="0"/>
                                          </p:stCondLst>
                                        </p:cTn>
                                        <p:tgtEl>
                                          <p:spTgt spid="8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randombar(horizontal)">
                                      <p:cBhvr>
                                        <p:cTn id="31" dur="500"/>
                                        <p:tgtEl>
                                          <p:spTgt spid="68"/>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randombar(horizontal)">
                                      <p:cBhvr>
                                        <p:cTn id="36" dur="500"/>
                                        <p:tgtEl>
                                          <p:spTgt spid="69"/>
                                        </p:tgtEl>
                                      </p:cBhvr>
                                    </p:animEffect>
                                  </p:childTnLst>
                                </p:cTn>
                              </p:par>
                            </p:childTnLst>
                          </p:cTn>
                        </p:par>
                        <p:par>
                          <p:cTn id="37" fill="hold">
                            <p:stCondLst>
                              <p:cond delay="500"/>
                            </p:stCondLst>
                            <p:childTnLst>
                              <p:par>
                                <p:cTn id="38" presetID="14" presetClass="entr" presetSubtype="10" fill="hold"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randombar(horizontal)">
                                      <p:cBhvr>
                                        <p:cTn id="40" dur="500"/>
                                        <p:tgtEl>
                                          <p:spTgt spid="63"/>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70"/>
                                        </p:tgtEl>
                                        <p:attrNameLst>
                                          <p:attrName>style.visibility</p:attrName>
                                        </p:attrNameLst>
                                      </p:cBhvr>
                                      <p:to>
                                        <p:strVal val="visible"/>
                                      </p:to>
                                    </p:set>
                                    <p:animEffect transition="in" filter="randombar(horizontal)">
                                      <p:cBhvr>
                                        <p:cTn id="43" dur="500"/>
                                        <p:tgtEl>
                                          <p:spTgt spid="70"/>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91"/>
                                        </p:tgtEl>
                                        <p:attrNameLst>
                                          <p:attrName>style.visibility</p:attrName>
                                        </p:attrNameLst>
                                      </p:cBhvr>
                                      <p:to>
                                        <p:strVal val="visible"/>
                                      </p:to>
                                    </p:set>
                                    <p:animEffect transition="in" filter="randombar(horizontal)">
                                      <p:cBhvr>
                                        <p:cTn id="48" dur="500"/>
                                        <p:tgtEl>
                                          <p:spTgt spid="91"/>
                                        </p:tgtEl>
                                      </p:cBhvr>
                                    </p:animEffect>
                                  </p:childTnLst>
                                </p:cTn>
                              </p:par>
                              <p:par>
                                <p:cTn id="49" presetID="1" presetClass="exit" presetSubtype="0" fill="hold" grpId="1" nodeType="withEffect">
                                  <p:stCondLst>
                                    <p:cond delay="0"/>
                                  </p:stCondLst>
                                  <p:childTnLst>
                                    <p:set>
                                      <p:cBhvr>
                                        <p:cTn id="50" dur="1" fill="hold">
                                          <p:stCondLst>
                                            <p:cond delay="0"/>
                                          </p:stCondLst>
                                        </p:cTn>
                                        <p:tgtEl>
                                          <p:spTgt spid="87"/>
                                        </p:tgtEl>
                                        <p:attrNameLst>
                                          <p:attrName>style.visibility</p:attrName>
                                        </p:attrNameLst>
                                      </p:cBhvr>
                                      <p:to>
                                        <p:strVal val="hidden"/>
                                      </p:to>
                                    </p:set>
                                  </p:childTnLst>
                                </p:cTn>
                              </p:par>
                            </p:childTnLst>
                          </p:cTn>
                        </p:par>
                        <p:par>
                          <p:cTn id="51" fill="hold">
                            <p:stCondLst>
                              <p:cond delay="500"/>
                            </p:stCondLst>
                            <p:childTnLst>
                              <p:par>
                                <p:cTn id="52" presetID="14" presetClass="entr" presetSubtype="10" fill="hold" grpId="0" nodeType="afterEffect">
                                  <p:stCondLst>
                                    <p:cond delay="0"/>
                                  </p:stCondLst>
                                  <p:childTnLst>
                                    <p:set>
                                      <p:cBhvr>
                                        <p:cTn id="53" dur="1" fill="hold">
                                          <p:stCondLst>
                                            <p:cond delay="0"/>
                                          </p:stCondLst>
                                        </p:cTn>
                                        <p:tgtEl>
                                          <p:spTgt spid="88"/>
                                        </p:tgtEl>
                                        <p:attrNameLst>
                                          <p:attrName>style.visibility</p:attrName>
                                        </p:attrNameLst>
                                      </p:cBhvr>
                                      <p:to>
                                        <p:strVal val="visible"/>
                                      </p:to>
                                    </p:set>
                                    <p:animEffect transition="in" filter="randombar(horizontal)">
                                      <p:cBhvr>
                                        <p:cTn id="54" dur="500"/>
                                        <p:tgtEl>
                                          <p:spTgt spid="88"/>
                                        </p:tgtEl>
                                      </p:cBhvr>
                                    </p:animEffect>
                                  </p:childTnLst>
                                </p:cTn>
                              </p:par>
                              <p:par>
                                <p:cTn id="55" presetID="1" presetClass="exit" presetSubtype="0" fill="hold" grpId="1" nodeType="withEffect">
                                  <p:stCondLst>
                                    <p:cond delay="0"/>
                                  </p:stCondLst>
                                  <p:childTnLst>
                                    <p:set>
                                      <p:cBhvr>
                                        <p:cTn id="56" dur="1" fill="hold">
                                          <p:stCondLst>
                                            <p:cond delay="0"/>
                                          </p:stCondLst>
                                        </p:cTn>
                                        <p:tgtEl>
                                          <p:spTgt spid="91"/>
                                        </p:tgtEl>
                                        <p:attrNameLst>
                                          <p:attrName>style.visibility</p:attrName>
                                        </p:attrNameLst>
                                      </p:cBhvr>
                                      <p:to>
                                        <p:strVal val="hidden"/>
                                      </p:to>
                                    </p:set>
                                  </p:childTnLst>
                                </p:cTn>
                              </p:par>
                            </p:childTnLst>
                          </p:cTn>
                        </p:par>
                        <p:par>
                          <p:cTn id="57" fill="hold">
                            <p:stCondLst>
                              <p:cond delay="1000"/>
                            </p:stCondLst>
                            <p:childTnLst>
                              <p:par>
                                <p:cTn id="58" presetID="14" presetClass="entr" presetSubtype="10" fill="hold" grpId="0" nodeType="afterEffect">
                                  <p:stCondLst>
                                    <p:cond delay="0"/>
                                  </p:stCondLst>
                                  <p:childTnLst>
                                    <p:set>
                                      <p:cBhvr>
                                        <p:cTn id="59" dur="1" fill="hold">
                                          <p:stCondLst>
                                            <p:cond delay="0"/>
                                          </p:stCondLst>
                                        </p:cTn>
                                        <p:tgtEl>
                                          <p:spTgt spid="89"/>
                                        </p:tgtEl>
                                        <p:attrNameLst>
                                          <p:attrName>style.visibility</p:attrName>
                                        </p:attrNameLst>
                                      </p:cBhvr>
                                      <p:to>
                                        <p:strVal val="visible"/>
                                      </p:to>
                                    </p:set>
                                    <p:animEffect transition="in" filter="randombar(horizontal)">
                                      <p:cBhvr>
                                        <p:cTn id="60" dur="500"/>
                                        <p:tgtEl>
                                          <p:spTgt spid="89"/>
                                        </p:tgtEl>
                                      </p:cBhvr>
                                    </p:animEffect>
                                  </p:childTnLst>
                                </p:cTn>
                              </p:par>
                              <p:par>
                                <p:cTn id="61" presetID="1" presetClass="exit" presetSubtype="0" fill="hold" grpId="1" nodeType="withEffect">
                                  <p:stCondLst>
                                    <p:cond delay="0"/>
                                  </p:stCondLst>
                                  <p:childTnLst>
                                    <p:set>
                                      <p:cBhvr>
                                        <p:cTn id="62" dur="1" fill="hold">
                                          <p:stCondLst>
                                            <p:cond delay="0"/>
                                          </p:stCondLst>
                                        </p:cTn>
                                        <p:tgtEl>
                                          <p:spTgt spid="88"/>
                                        </p:tgtEl>
                                        <p:attrNameLst>
                                          <p:attrName>style.visibility</p:attrName>
                                        </p:attrNameLst>
                                      </p:cBhvr>
                                      <p:to>
                                        <p:strVal val="hidden"/>
                                      </p:to>
                                    </p:set>
                                  </p:childTnLst>
                                </p:cTn>
                              </p:par>
                            </p:childTnLst>
                          </p:cTn>
                        </p:par>
                        <p:par>
                          <p:cTn id="63" fill="hold">
                            <p:stCondLst>
                              <p:cond delay="1500"/>
                            </p:stCondLst>
                            <p:childTnLst>
                              <p:par>
                                <p:cTn id="64" presetID="14" presetClass="entr" presetSubtype="10" fill="hold" grpId="0" nodeType="after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randombar(horizontal)">
                                      <p:cBhvr>
                                        <p:cTn id="66" dur="500"/>
                                        <p:tgtEl>
                                          <p:spTgt spid="62"/>
                                        </p:tgtEl>
                                      </p:cBhvr>
                                    </p:animEffect>
                                  </p:childTnLst>
                                </p:cTn>
                              </p:par>
                              <p:par>
                                <p:cTn id="67" presetID="14" presetClass="entr" presetSubtype="10" fill="hold" grpId="0" nodeType="withEffect">
                                  <p:stCondLst>
                                    <p:cond delay="0"/>
                                  </p:stCondLst>
                                  <p:childTnLst>
                                    <p:set>
                                      <p:cBhvr>
                                        <p:cTn id="68" dur="1" fill="hold">
                                          <p:stCondLst>
                                            <p:cond delay="0"/>
                                          </p:stCondLst>
                                        </p:cTn>
                                        <p:tgtEl>
                                          <p:spTgt spid="72"/>
                                        </p:tgtEl>
                                        <p:attrNameLst>
                                          <p:attrName>style.visibility</p:attrName>
                                        </p:attrNameLst>
                                      </p:cBhvr>
                                      <p:to>
                                        <p:strVal val="visible"/>
                                      </p:to>
                                    </p:set>
                                    <p:animEffect transition="in" filter="randombar(horizontal)">
                                      <p:cBhvr>
                                        <p:cTn id="69" dur="500"/>
                                        <p:tgtEl>
                                          <p:spTgt spid="72"/>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73"/>
                                        </p:tgtEl>
                                        <p:attrNameLst>
                                          <p:attrName>style.visibility</p:attrName>
                                        </p:attrNameLst>
                                      </p:cBhvr>
                                      <p:to>
                                        <p:strVal val="visible"/>
                                      </p:to>
                                    </p:set>
                                    <p:animEffect transition="in" filter="randombar(horizontal)">
                                      <p:cBhvr>
                                        <p:cTn id="72" dur="500"/>
                                        <p:tgtEl>
                                          <p:spTgt spid="73"/>
                                        </p:tgtEl>
                                      </p:cBhvr>
                                    </p:animEffect>
                                  </p:childTnLst>
                                </p:cTn>
                              </p:par>
                              <p:par>
                                <p:cTn id="73" presetID="14" presetClass="entr" presetSubtype="10" fill="hold" grpId="0" nodeType="withEffect">
                                  <p:stCondLst>
                                    <p:cond delay="0"/>
                                  </p:stCondLst>
                                  <p:childTnLst>
                                    <p:set>
                                      <p:cBhvr>
                                        <p:cTn id="74" dur="1" fill="hold">
                                          <p:stCondLst>
                                            <p:cond delay="0"/>
                                          </p:stCondLst>
                                        </p:cTn>
                                        <p:tgtEl>
                                          <p:spTgt spid="71"/>
                                        </p:tgtEl>
                                        <p:attrNameLst>
                                          <p:attrName>style.visibility</p:attrName>
                                        </p:attrNameLst>
                                      </p:cBhvr>
                                      <p:to>
                                        <p:strVal val="visible"/>
                                      </p:to>
                                    </p:set>
                                    <p:animEffect transition="in" filter="randombar(horizontal)">
                                      <p:cBhvr>
                                        <p:cTn id="75" dur="500"/>
                                        <p:tgtEl>
                                          <p:spTgt spid="71"/>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74"/>
                                        </p:tgtEl>
                                        <p:attrNameLst>
                                          <p:attrName>style.visibility</p:attrName>
                                        </p:attrNameLst>
                                      </p:cBhvr>
                                      <p:to>
                                        <p:strVal val="visible"/>
                                      </p:to>
                                    </p:set>
                                    <p:animEffect transition="in" filter="randombar(horizontal)">
                                      <p:cBhvr>
                                        <p:cTn id="80" dur="500"/>
                                        <p:tgtEl>
                                          <p:spTgt spid="74"/>
                                        </p:tgtEl>
                                      </p:cBhvr>
                                    </p:animEffect>
                                  </p:childTnLst>
                                </p:cTn>
                              </p:par>
                            </p:childTnLst>
                          </p:cTn>
                        </p:par>
                        <p:par>
                          <p:cTn id="81" fill="hold">
                            <p:stCondLst>
                              <p:cond delay="500"/>
                            </p:stCondLst>
                            <p:childTnLst>
                              <p:par>
                                <p:cTn id="82" presetID="14" presetClass="entr" presetSubtype="10" fill="hold" nodeType="afterEffect">
                                  <p:stCondLst>
                                    <p:cond delay="0"/>
                                  </p:stCondLst>
                                  <p:childTnLst>
                                    <p:set>
                                      <p:cBhvr>
                                        <p:cTn id="83" dur="1" fill="hold">
                                          <p:stCondLst>
                                            <p:cond delay="0"/>
                                          </p:stCondLst>
                                        </p:cTn>
                                        <p:tgtEl>
                                          <p:spTgt spid="75"/>
                                        </p:tgtEl>
                                        <p:attrNameLst>
                                          <p:attrName>style.visibility</p:attrName>
                                        </p:attrNameLst>
                                      </p:cBhvr>
                                      <p:to>
                                        <p:strVal val="visible"/>
                                      </p:to>
                                    </p:set>
                                    <p:animEffect transition="in" filter="randombar(horizontal)">
                                      <p:cBhvr>
                                        <p:cTn id="84" dur="500"/>
                                        <p:tgtEl>
                                          <p:spTgt spid="75"/>
                                        </p:tgtEl>
                                      </p:cBhvr>
                                    </p:animEffect>
                                  </p:childTnLst>
                                </p:cTn>
                              </p:par>
                              <p:par>
                                <p:cTn id="85" presetID="14" presetClass="entr" presetSubtype="10" fill="hold" grpId="0" nodeType="withEffect">
                                  <p:stCondLst>
                                    <p:cond delay="0"/>
                                  </p:stCondLst>
                                  <p:childTnLst>
                                    <p:set>
                                      <p:cBhvr>
                                        <p:cTn id="86" dur="1" fill="hold">
                                          <p:stCondLst>
                                            <p:cond delay="0"/>
                                          </p:stCondLst>
                                        </p:cTn>
                                        <p:tgtEl>
                                          <p:spTgt spid="76"/>
                                        </p:tgtEl>
                                        <p:attrNameLst>
                                          <p:attrName>style.visibility</p:attrName>
                                        </p:attrNameLst>
                                      </p:cBhvr>
                                      <p:to>
                                        <p:strVal val="visible"/>
                                      </p:to>
                                    </p:set>
                                    <p:animEffect transition="in" filter="randombar(horizontal)">
                                      <p:cBhvr>
                                        <p:cTn id="87" dur="500"/>
                                        <p:tgtEl>
                                          <p:spTgt spid="76"/>
                                        </p:tgtEl>
                                      </p:cBhvr>
                                    </p:animEffect>
                                  </p:childTnLst>
                                </p:cTn>
                              </p:par>
                            </p:childTnLst>
                          </p:cTn>
                        </p:par>
                      </p:childTnLst>
                    </p:cTn>
                  </p:par>
                  <p:par>
                    <p:cTn id="88" fill="hold">
                      <p:stCondLst>
                        <p:cond delay="indefinite"/>
                      </p:stCondLst>
                      <p:childTnLst>
                        <p:par>
                          <p:cTn id="89" fill="hold">
                            <p:stCondLst>
                              <p:cond delay="0"/>
                            </p:stCondLst>
                            <p:childTnLst>
                              <p:par>
                                <p:cTn id="90" presetID="14" presetClass="entr" presetSubtype="10" fill="hold" grpId="0" nodeType="clickEffect">
                                  <p:stCondLst>
                                    <p:cond delay="0"/>
                                  </p:stCondLst>
                                  <p:childTnLst>
                                    <p:set>
                                      <p:cBhvr>
                                        <p:cTn id="91" dur="1" fill="hold">
                                          <p:stCondLst>
                                            <p:cond delay="0"/>
                                          </p:stCondLst>
                                        </p:cTn>
                                        <p:tgtEl>
                                          <p:spTgt spid="90"/>
                                        </p:tgtEl>
                                        <p:attrNameLst>
                                          <p:attrName>style.visibility</p:attrName>
                                        </p:attrNameLst>
                                      </p:cBhvr>
                                      <p:to>
                                        <p:strVal val="visible"/>
                                      </p:to>
                                    </p:set>
                                    <p:animEffect transition="in" filter="randombar(horizontal)">
                                      <p:cBhvr>
                                        <p:cTn id="92" dur="500"/>
                                        <p:tgtEl>
                                          <p:spTgt spid="90"/>
                                        </p:tgtEl>
                                      </p:cBhvr>
                                    </p:animEffect>
                                  </p:childTnLst>
                                </p:cTn>
                              </p:par>
                              <p:par>
                                <p:cTn id="93" presetID="1" presetClass="exit" presetSubtype="0" fill="hold" grpId="1" nodeType="withEffect">
                                  <p:stCondLst>
                                    <p:cond delay="0"/>
                                  </p:stCondLst>
                                  <p:childTnLst>
                                    <p:set>
                                      <p:cBhvr>
                                        <p:cTn id="94" dur="1" fill="hold">
                                          <p:stCondLst>
                                            <p:cond delay="0"/>
                                          </p:stCondLst>
                                        </p:cTn>
                                        <p:tgtEl>
                                          <p:spTgt spid="89"/>
                                        </p:tgtEl>
                                        <p:attrNameLst>
                                          <p:attrName>style.visibility</p:attrName>
                                        </p:attrNameLst>
                                      </p:cBhvr>
                                      <p:to>
                                        <p:strVal val="hidden"/>
                                      </p:to>
                                    </p:set>
                                  </p:childTnLst>
                                </p:cTn>
                              </p:par>
                            </p:childTnLst>
                          </p:cTn>
                        </p:par>
                        <p:par>
                          <p:cTn id="95" fill="hold">
                            <p:stCondLst>
                              <p:cond delay="500"/>
                            </p:stCondLst>
                            <p:childTnLst>
                              <p:par>
                                <p:cTn id="96" presetID="14" presetClass="entr" presetSubtype="10" fill="hold" grpId="0" nodeType="afterEffect">
                                  <p:stCondLst>
                                    <p:cond delay="0"/>
                                  </p:stCondLst>
                                  <p:childTnLst>
                                    <p:set>
                                      <p:cBhvr>
                                        <p:cTn id="97" dur="1" fill="hold">
                                          <p:stCondLst>
                                            <p:cond delay="0"/>
                                          </p:stCondLst>
                                        </p:cTn>
                                        <p:tgtEl>
                                          <p:spTgt spid="77"/>
                                        </p:tgtEl>
                                        <p:attrNameLst>
                                          <p:attrName>style.visibility</p:attrName>
                                        </p:attrNameLst>
                                      </p:cBhvr>
                                      <p:to>
                                        <p:strVal val="visible"/>
                                      </p:to>
                                    </p:set>
                                    <p:animEffect transition="in" filter="randombar(horizontal)">
                                      <p:cBhvr>
                                        <p:cTn id="98" dur="500"/>
                                        <p:tgtEl>
                                          <p:spTgt spid="77"/>
                                        </p:tgtEl>
                                      </p:cBhvr>
                                    </p:animEffect>
                                  </p:childTnLst>
                                </p:cTn>
                              </p:par>
                              <p:par>
                                <p:cTn id="99" presetID="14" presetClass="entr" presetSubtype="10" fill="hold" grpId="0" nodeType="withEffect">
                                  <p:stCondLst>
                                    <p:cond delay="0"/>
                                  </p:stCondLst>
                                  <p:childTnLst>
                                    <p:set>
                                      <p:cBhvr>
                                        <p:cTn id="100" dur="1" fill="hold">
                                          <p:stCondLst>
                                            <p:cond delay="0"/>
                                          </p:stCondLst>
                                        </p:cTn>
                                        <p:tgtEl>
                                          <p:spTgt spid="78"/>
                                        </p:tgtEl>
                                        <p:attrNameLst>
                                          <p:attrName>style.visibility</p:attrName>
                                        </p:attrNameLst>
                                      </p:cBhvr>
                                      <p:to>
                                        <p:strVal val="visible"/>
                                      </p:to>
                                    </p:set>
                                    <p:animEffect transition="in" filter="randombar(horizontal)">
                                      <p:cBhvr>
                                        <p:cTn id="101" dur="500"/>
                                        <p:tgtEl>
                                          <p:spTgt spid="78"/>
                                        </p:tgtEl>
                                      </p:cBhvr>
                                    </p:animEffect>
                                  </p:childTnLst>
                                </p:cTn>
                              </p:par>
                              <p:par>
                                <p:cTn id="102" presetID="14" presetClass="entr" presetSubtype="10" fill="hold" grpId="0" nodeType="withEffect">
                                  <p:stCondLst>
                                    <p:cond delay="0"/>
                                  </p:stCondLst>
                                  <p:childTnLst>
                                    <p:set>
                                      <p:cBhvr>
                                        <p:cTn id="103" dur="1" fill="hold">
                                          <p:stCondLst>
                                            <p:cond delay="0"/>
                                          </p:stCondLst>
                                        </p:cTn>
                                        <p:tgtEl>
                                          <p:spTgt spid="83"/>
                                        </p:tgtEl>
                                        <p:attrNameLst>
                                          <p:attrName>style.visibility</p:attrName>
                                        </p:attrNameLst>
                                      </p:cBhvr>
                                      <p:to>
                                        <p:strVal val="visible"/>
                                      </p:to>
                                    </p:set>
                                    <p:animEffect transition="in" filter="randombar(horizontal)">
                                      <p:cBhvr>
                                        <p:cTn id="104" dur="500"/>
                                        <p:tgtEl>
                                          <p:spTgt spid="83"/>
                                        </p:tgtEl>
                                      </p:cBhvr>
                                    </p:animEffect>
                                  </p:childTnLst>
                                </p:cTn>
                              </p:par>
                            </p:childTnLst>
                          </p:cTn>
                        </p:par>
                        <p:par>
                          <p:cTn id="105" fill="hold">
                            <p:stCondLst>
                              <p:cond delay="1000"/>
                            </p:stCondLst>
                            <p:childTnLst>
                              <p:par>
                                <p:cTn id="106" presetID="14" presetClass="entr" presetSubtype="10" fill="hold" grpId="0" nodeType="after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randombar(horizontal)">
                                      <p:cBhvr>
                                        <p:cTn id="108" dur="500"/>
                                        <p:tgtEl>
                                          <p:spTgt spid="79"/>
                                        </p:tgtEl>
                                      </p:cBhvr>
                                    </p:animEffect>
                                  </p:childTnLst>
                                </p:cTn>
                              </p:par>
                            </p:childTnLst>
                          </p:cTn>
                        </p:par>
                        <p:par>
                          <p:cTn id="109" fill="hold">
                            <p:stCondLst>
                              <p:cond delay="1500"/>
                            </p:stCondLst>
                            <p:childTnLst>
                              <p:par>
                                <p:cTn id="110" presetID="14" presetClass="entr" presetSubtype="10" fill="hold" nodeType="afterEffect">
                                  <p:stCondLst>
                                    <p:cond delay="0"/>
                                  </p:stCondLst>
                                  <p:childTnLst>
                                    <p:set>
                                      <p:cBhvr>
                                        <p:cTn id="111" dur="1" fill="hold">
                                          <p:stCondLst>
                                            <p:cond delay="0"/>
                                          </p:stCondLst>
                                        </p:cTn>
                                        <p:tgtEl>
                                          <p:spTgt spid="80"/>
                                        </p:tgtEl>
                                        <p:attrNameLst>
                                          <p:attrName>style.visibility</p:attrName>
                                        </p:attrNameLst>
                                      </p:cBhvr>
                                      <p:to>
                                        <p:strVal val="visible"/>
                                      </p:to>
                                    </p:set>
                                    <p:animEffect transition="in" filter="randombar(horizontal)">
                                      <p:cBhvr>
                                        <p:cTn id="112" dur="500"/>
                                        <p:tgtEl>
                                          <p:spTgt spid="80"/>
                                        </p:tgtEl>
                                      </p:cBhvr>
                                    </p:animEffect>
                                  </p:childTnLst>
                                </p:cTn>
                              </p:par>
                              <p:par>
                                <p:cTn id="113" presetID="14" presetClass="entr" presetSubtype="10" fill="hold" grpId="0" nodeType="withEffect">
                                  <p:stCondLst>
                                    <p:cond delay="0"/>
                                  </p:stCondLst>
                                  <p:childTnLst>
                                    <p:set>
                                      <p:cBhvr>
                                        <p:cTn id="114" dur="1" fill="hold">
                                          <p:stCondLst>
                                            <p:cond delay="0"/>
                                          </p:stCondLst>
                                        </p:cTn>
                                        <p:tgtEl>
                                          <p:spTgt spid="81"/>
                                        </p:tgtEl>
                                        <p:attrNameLst>
                                          <p:attrName>style.visibility</p:attrName>
                                        </p:attrNameLst>
                                      </p:cBhvr>
                                      <p:to>
                                        <p:strVal val="visible"/>
                                      </p:to>
                                    </p:set>
                                    <p:animEffect transition="in" filter="randombar(horizontal)">
                                      <p:cBhvr>
                                        <p:cTn id="115" dur="500"/>
                                        <p:tgtEl>
                                          <p:spTgt spid="81"/>
                                        </p:tgtEl>
                                      </p:cBhvr>
                                    </p:animEffect>
                                  </p:childTnLst>
                                </p:cTn>
                              </p:par>
                              <p:par>
                                <p:cTn id="116" presetID="14" presetClass="entr" presetSubtype="10" fill="hold" grpId="0" nodeType="withEffect">
                                  <p:stCondLst>
                                    <p:cond delay="0"/>
                                  </p:stCondLst>
                                  <p:childTnLst>
                                    <p:set>
                                      <p:cBhvr>
                                        <p:cTn id="117" dur="1" fill="hold">
                                          <p:stCondLst>
                                            <p:cond delay="0"/>
                                          </p:stCondLst>
                                        </p:cTn>
                                        <p:tgtEl>
                                          <p:spTgt spid="82"/>
                                        </p:tgtEl>
                                        <p:attrNameLst>
                                          <p:attrName>style.visibility</p:attrName>
                                        </p:attrNameLst>
                                      </p:cBhvr>
                                      <p:to>
                                        <p:strVal val="visible"/>
                                      </p:to>
                                    </p:set>
                                    <p:animEffect transition="in" filter="randombar(horizontal)">
                                      <p:cBhvr>
                                        <p:cTn id="118"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8" grpId="0"/>
      <p:bldP spid="69" grpId="0"/>
      <p:bldP spid="70" grpId="0"/>
      <p:bldP spid="71" grpId="0"/>
      <p:bldP spid="72" grpId="0"/>
      <p:bldP spid="73" grpId="0"/>
      <p:bldP spid="74" grpId="0"/>
      <p:bldP spid="76" grpId="0"/>
      <p:bldP spid="77" grpId="0"/>
      <p:bldP spid="78" grpId="0"/>
      <p:bldP spid="79" grpId="0"/>
      <p:bldP spid="81" grpId="0"/>
      <p:bldP spid="82" grpId="0"/>
      <p:bldP spid="83" grpId="0"/>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1" grpId="0" animBg="1"/>
      <p:bldP spid="91"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8" y="1122593"/>
            <a:ext cx="8916690" cy="2766911"/>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除数あるいは被乗数が負の数だった場合はそれを正の数に変換</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符号ビット以外の桁の除算を行い，商を計算</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除数と被除数の符号が異なっていた場合は商の符号を反転</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（剰余）＝（被除数）－（商）</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（除数）により剰余を計算</a:t>
            </a:r>
          </a:p>
          <a:p>
            <a:pPr marL="342900" indent="-342900">
              <a:lnSpc>
                <a:spcPct val="120000"/>
              </a:lnSpc>
              <a:spcAft>
                <a:spcPts val="600"/>
              </a:spcAft>
              <a:buFont typeface="Wingdings" panose="05000000000000000000" pitchFamily="2" charset="2"/>
              <a:buChar char="p"/>
            </a:pP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２進数の除算（負の数を含む）</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24</a:t>
            </a:fld>
            <a:endParaRPr kumimoji="1" lang="ja-JP" altLang="en-US"/>
          </a:p>
        </p:txBody>
      </p:sp>
      <p:sp>
        <p:nvSpPr>
          <p:cNvPr id="38" name="テキスト ボックス 37"/>
          <p:cNvSpPr txBox="1"/>
          <p:nvPr/>
        </p:nvSpPr>
        <p:spPr>
          <a:xfrm>
            <a:off x="3192538" y="6545958"/>
            <a:ext cx="2603598" cy="338554"/>
          </a:xfrm>
          <a:prstGeom prst="rect">
            <a:avLst/>
          </a:prstGeom>
          <a:noFill/>
        </p:spPr>
        <p:txBody>
          <a:bodyPr wrap="none" rtlCol="0">
            <a:spAutoFit/>
          </a:bodyPr>
          <a:lstStyle/>
          <a:p>
            <a:r>
              <a:rPr kumimoji="1" lang="en-US" altLang="ja-JP" sz="1600" dirty="0" smtClean="0">
                <a:latin typeface="+mn-ea"/>
              </a:rPr>
              <a:t>[ </a:t>
            </a:r>
            <a:r>
              <a:rPr kumimoji="1" lang="ja-JP" altLang="en-US" sz="1600" dirty="0" smtClean="0">
                <a:latin typeface="+mn-ea"/>
              </a:rPr>
              <a:t>二進数の除算 </a:t>
            </a:r>
            <a:r>
              <a:rPr kumimoji="1" lang="en-US" altLang="ja-JP" sz="1600" dirty="0" smtClean="0">
                <a:latin typeface="+mn-ea"/>
              </a:rPr>
              <a:t>(-99÷5) ]</a:t>
            </a:r>
            <a:endParaRPr kumimoji="1" lang="ja-JP" altLang="en-US" sz="1600" dirty="0">
              <a:latin typeface="+mn-ea"/>
            </a:endParaRPr>
          </a:p>
        </p:txBody>
      </p:sp>
      <p:grpSp>
        <p:nvGrpSpPr>
          <p:cNvPr id="39" name="グループ化 38"/>
          <p:cNvGrpSpPr/>
          <p:nvPr/>
        </p:nvGrpSpPr>
        <p:grpSpPr>
          <a:xfrm>
            <a:off x="2419928" y="3489619"/>
            <a:ext cx="3398582" cy="2865461"/>
            <a:chOff x="2589833" y="3406675"/>
            <a:chExt cx="3398582" cy="2865461"/>
          </a:xfrm>
        </p:grpSpPr>
        <p:sp>
          <p:nvSpPr>
            <p:cNvPr id="40" name="テキスト ボックス 39"/>
            <p:cNvSpPr txBox="1"/>
            <p:nvPr/>
          </p:nvSpPr>
          <p:spPr>
            <a:xfrm>
              <a:off x="2635347" y="3778909"/>
              <a:ext cx="753732" cy="400110"/>
            </a:xfrm>
            <a:prstGeom prst="rect">
              <a:avLst/>
            </a:prstGeom>
            <a:noFill/>
          </p:spPr>
          <p:txBody>
            <a:bodyPr wrap="none" rtlCol="0">
              <a:spAutoFit/>
            </a:bodyPr>
            <a:lstStyle/>
            <a:p>
              <a:r>
                <a:rPr kumimoji="1" lang="en-US" altLang="ja-JP" sz="2000" dirty="0" smtClean="0">
                  <a:solidFill>
                    <a:srgbClr val="006600"/>
                  </a:solidFill>
                </a:rPr>
                <a:t>1 0 1</a:t>
              </a:r>
              <a:endParaRPr kumimoji="1" lang="ja-JP" altLang="en-US" sz="2000" dirty="0">
                <a:solidFill>
                  <a:srgbClr val="006600"/>
                </a:solidFill>
              </a:endParaRPr>
            </a:p>
          </p:txBody>
        </p:sp>
        <p:cxnSp>
          <p:nvCxnSpPr>
            <p:cNvPr id="41" name="直線コネクタ 40"/>
            <p:cNvCxnSpPr/>
            <p:nvPr/>
          </p:nvCxnSpPr>
          <p:spPr>
            <a:xfrm>
              <a:off x="3413278" y="3805546"/>
              <a:ext cx="17898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2589833" y="4085941"/>
              <a:ext cx="716863" cy="400110"/>
            </a:xfrm>
            <a:prstGeom prst="rect">
              <a:avLst/>
            </a:prstGeom>
            <a:noFill/>
          </p:spPr>
          <p:txBody>
            <a:bodyPr wrap="none" rtlCol="0">
              <a:spAutoFit/>
            </a:bodyPr>
            <a:lstStyle/>
            <a:p>
              <a:r>
                <a:rPr kumimoji="1" lang="en-US" altLang="ja-JP" sz="2000" dirty="0" smtClean="0"/>
                <a:t>(= 5)</a:t>
              </a:r>
              <a:endParaRPr kumimoji="1" lang="ja-JP" altLang="en-US" sz="2000" dirty="0"/>
            </a:p>
          </p:txBody>
        </p:sp>
        <p:sp>
          <p:nvSpPr>
            <p:cNvPr id="43" name="テキスト ボックス 42"/>
            <p:cNvSpPr txBox="1"/>
            <p:nvPr/>
          </p:nvSpPr>
          <p:spPr>
            <a:xfrm>
              <a:off x="4061674" y="3408348"/>
              <a:ext cx="1180131" cy="400110"/>
            </a:xfrm>
            <a:prstGeom prst="rect">
              <a:avLst/>
            </a:prstGeom>
            <a:noFill/>
          </p:spPr>
          <p:txBody>
            <a:bodyPr wrap="none" rtlCol="0">
              <a:spAutoFit/>
            </a:bodyPr>
            <a:lstStyle/>
            <a:p>
              <a:r>
                <a:rPr kumimoji="1" lang="en-US" altLang="ja-JP" sz="2000" dirty="0" smtClean="0">
                  <a:solidFill>
                    <a:srgbClr val="006600"/>
                  </a:solidFill>
                </a:rPr>
                <a:t>1 0 0 1 1</a:t>
              </a:r>
              <a:endParaRPr kumimoji="1" lang="ja-JP" altLang="en-US" sz="2000" dirty="0">
                <a:solidFill>
                  <a:srgbClr val="006600"/>
                </a:solidFill>
              </a:endParaRPr>
            </a:p>
          </p:txBody>
        </p:sp>
        <p:cxnSp>
          <p:nvCxnSpPr>
            <p:cNvPr id="44" name="直線コネクタ 43"/>
            <p:cNvCxnSpPr/>
            <p:nvPr/>
          </p:nvCxnSpPr>
          <p:spPr>
            <a:xfrm>
              <a:off x="3420769" y="4467579"/>
              <a:ext cx="177710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428263" y="3774070"/>
              <a:ext cx="1819729" cy="400110"/>
            </a:xfrm>
            <a:prstGeom prst="rect">
              <a:avLst/>
            </a:prstGeom>
            <a:noFill/>
          </p:spPr>
          <p:txBody>
            <a:bodyPr wrap="none" rtlCol="0">
              <a:spAutoFit/>
            </a:bodyPr>
            <a:lstStyle/>
            <a:p>
              <a:r>
                <a:rPr kumimoji="1" lang="en-US" altLang="ja-JP" sz="2000" dirty="0" smtClean="0">
                  <a:solidFill>
                    <a:srgbClr val="006600"/>
                  </a:solidFill>
                </a:rPr>
                <a:t>0 1 </a:t>
              </a:r>
              <a:r>
                <a:rPr lang="en-US" altLang="ja-JP" sz="2000" dirty="0">
                  <a:solidFill>
                    <a:srgbClr val="006600"/>
                  </a:solidFill>
                </a:rPr>
                <a:t>1</a:t>
              </a:r>
              <a:r>
                <a:rPr kumimoji="1" lang="en-US" altLang="ja-JP" sz="2000" dirty="0" smtClean="0">
                  <a:solidFill>
                    <a:srgbClr val="006600"/>
                  </a:solidFill>
                </a:rPr>
                <a:t> </a:t>
              </a:r>
              <a:r>
                <a:rPr lang="en-US" altLang="ja-JP" sz="2000" dirty="0">
                  <a:solidFill>
                    <a:srgbClr val="006600"/>
                  </a:solidFill>
                </a:rPr>
                <a:t>0</a:t>
              </a:r>
              <a:r>
                <a:rPr kumimoji="1" lang="en-US" altLang="ja-JP" sz="2000" dirty="0" smtClean="0">
                  <a:solidFill>
                    <a:srgbClr val="006600"/>
                  </a:solidFill>
                </a:rPr>
                <a:t> 0 0 1 1</a:t>
              </a:r>
              <a:endParaRPr kumimoji="1" lang="ja-JP" altLang="en-US" sz="2000" dirty="0">
                <a:solidFill>
                  <a:srgbClr val="006600"/>
                </a:solidFill>
              </a:endParaRPr>
            </a:p>
          </p:txBody>
        </p:sp>
        <p:sp>
          <p:nvSpPr>
            <p:cNvPr id="46" name="テキスト ボックス 45"/>
            <p:cNvSpPr txBox="1"/>
            <p:nvPr/>
          </p:nvSpPr>
          <p:spPr>
            <a:xfrm>
              <a:off x="5128884" y="3774069"/>
              <a:ext cx="859531" cy="400110"/>
            </a:xfrm>
            <a:prstGeom prst="rect">
              <a:avLst/>
            </a:prstGeom>
            <a:noFill/>
          </p:spPr>
          <p:txBody>
            <a:bodyPr wrap="none" rtlCol="0">
              <a:spAutoFit/>
            </a:bodyPr>
            <a:lstStyle/>
            <a:p>
              <a:r>
                <a:rPr lang="en-US" altLang="ja-JP" sz="2000" dirty="0" smtClean="0"/>
                <a:t>(= 99)</a:t>
              </a:r>
              <a:endParaRPr kumimoji="1" lang="ja-JP" altLang="en-US" sz="2000" dirty="0"/>
            </a:p>
          </p:txBody>
        </p:sp>
        <p:sp>
          <p:nvSpPr>
            <p:cNvPr id="47" name="円弧 46"/>
            <p:cNvSpPr/>
            <p:nvPr/>
          </p:nvSpPr>
          <p:spPr>
            <a:xfrm flipV="1">
              <a:off x="3177265" y="3444538"/>
              <a:ext cx="236013" cy="729787"/>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0"/>
            </a:p>
          </p:txBody>
        </p:sp>
        <p:sp>
          <p:nvSpPr>
            <p:cNvPr id="48" name="テキスト ボックス 47"/>
            <p:cNvSpPr txBox="1"/>
            <p:nvPr/>
          </p:nvSpPr>
          <p:spPr>
            <a:xfrm>
              <a:off x="3637954" y="4085941"/>
              <a:ext cx="753732" cy="400110"/>
            </a:xfrm>
            <a:prstGeom prst="rect">
              <a:avLst/>
            </a:prstGeom>
            <a:noFill/>
          </p:spPr>
          <p:txBody>
            <a:bodyPr wrap="none" rtlCol="0">
              <a:spAutoFit/>
            </a:bodyPr>
            <a:lstStyle/>
            <a:p>
              <a:r>
                <a:rPr kumimoji="1" lang="en-US" altLang="ja-JP" sz="2000" dirty="0" smtClean="0">
                  <a:solidFill>
                    <a:srgbClr val="006600"/>
                  </a:solidFill>
                </a:rPr>
                <a:t>1 0 1</a:t>
              </a:r>
              <a:endParaRPr kumimoji="1" lang="ja-JP" altLang="en-US" sz="2000" dirty="0">
                <a:solidFill>
                  <a:srgbClr val="006600"/>
                </a:solidFill>
              </a:endParaRPr>
            </a:p>
          </p:txBody>
        </p:sp>
        <p:sp>
          <p:nvSpPr>
            <p:cNvPr id="49" name="テキスト ボックス 48"/>
            <p:cNvSpPr txBox="1"/>
            <p:nvPr/>
          </p:nvSpPr>
          <p:spPr>
            <a:xfrm>
              <a:off x="4061035" y="4467074"/>
              <a:ext cx="966931" cy="400110"/>
            </a:xfrm>
            <a:prstGeom prst="rect">
              <a:avLst/>
            </a:prstGeom>
            <a:noFill/>
          </p:spPr>
          <p:txBody>
            <a:bodyPr wrap="none" rtlCol="0">
              <a:spAutoFit/>
            </a:bodyPr>
            <a:lstStyle/>
            <a:p>
              <a:r>
                <a:rPr kumimoji="1" lang="en-US" altLang="ja-JP" sz="2000" dirty="0" smtClean="0">
                  <a:solidFill>
                    <a:srgbClr val="006600"/>
                  </a:solidFill>
                </a:rPr>
                <a:t>1 0 0 1</a:t>
              </a:r>
              <a:endParaRPr kumimoji="1" lang="ja-JP" altLang="en-US" sz="2000" dirty="0">
                <a:solidFill>
                  <a:srgbClr val="006600"/>
                </a:solidFill>
              </a:endParaRPr>
            </a:p>
          </p:txBody>
        </p:sp>
        <p:sp>
          <p:nvSpPr>
            <p:cNvPr id="50" name="テキスト ボックス 49"/>
            <p:cNvSpPr txBox="1"/>
            <p:nvPr/>
          </p:nvSpPr>
          <p:spPr>
            <a:xfrm>
              <a:off x="4274234" y="4763223"/>
              <a:ext cx="753732" cy="400110"/>
            </a:xfrm>
            <a:prstGeom prst="rect">
              <a:avLst/>
            </a:prstGeom>
            <a:noFill/>
          </p:spPr>
          <p:txBody>
            <a:bodyPr wrap="none" rtlCol="0">
              <a:spAutoFit/>
            </a:bodyPr>
            <a:lstStyle/>
            <a:p>
              <a:r>
                <a:rPr kumimoji="1" lang="en-US" altLang="ja-JP" sz="2000" dirty="0" smtClean="0">
                  <a:solidFill>
                    <a:srgbClr val="006600"/>
                  </a:solidFill>
                </a:rPr>
                <a:t>1 0 1</a:t>
              </a:r>
              <a:endParaRPr kumimoji="1" lang="ja-JP" altLang="en-US" sz="2000" dirty="0">
                <a:solidFill>
                  <a:srgbClr val="006600"/>
                </a:solidFill>
              </a:endParaRPr>
            </a:p>
          </p:txBody>
        </p:sp>
        <p:cxnSp>
          <p:nvCxnSpPr>
            <p:cNvPr id="51" name="直線コネクタ 50"/>
            <p:cNvCxnSpPr/>
            <p:nvPr/>
          </p:nvCxnSpPr>
          <p:spPr>
            <a:xfrm>
              <a:off x="4150778" y="5163333"/>
              <a:ext cx="10523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274234" y="5144356"/>
              <a:ext cx="966931" cy="400110"/>
            </a:xfrm>
            <a:prstGeom prst="rect">
              <a:avLst/>
            </a:prstGeom>
            <a:noFill/>
          </p:spPr>
          <p:txBody>
            <a:bodyPr wrap="none" rtlCol="0">
              <a:spAutoFit/>
            </a:bodyPr>
            <a:lstStyle/>
            <a:p>
              <a:r>
                <a:rPr kumimoji="1" lang="en-US" altLang="ja-JP" sz="2000" dirty="0" smtClean="0">
                  <a:solidFill>
                    <a:srgbClr val="006600"/>
                  </a:solidFill>
                </a:rPr>
                <a:t>1 0 0 1</a:t>
              </a:r>
              <a:endParaRPr kumimoji="1" lang="ja-JP" altLang="en-US" sz="2000" dirty="0">
                <a:solidFill>
                  <a:srgbClr val="006600"/>
                </a:solidFill>
              </a:endParaRPr>
            </a:p>
          </p:txBody>
        </p:sp>
        <p:sp>
          <p:nvSpPr>
            <p:cNvPr id="53" name="テキスト ボックス 52"/>
            <p:cNvSpPr txBox="1"/>
            <p:nvPr/>
          </p:nvSpPr>
          <p:spPr>
            <a:xfrm>
              <a:off x="4494260" y="5449692"/>
              <a:ext cx="753732" cy="400110"/>
            </a:xfrm>
            <a:prstGeom prst="rect">
              <a:avLst/>
            </a:prstGeom>
            <a:noFill/>
          </p:spPr>
          <p:txBody>
            <a:bodyPr wrap="none" rtlCol="0">
              <a:spAutoFit/>
            </a:bodyPr>
            <a:lstStyle/>
            <a:p>
              <a:r>
                <a:rPr kumimoji="1" lang="en-US" altLang="ja-JP" sz="2000" dirty="0" smtClean="0">
                  <a:solidFill>
                    <a:srgbClr val="006600"/>
                  </a:solidFill>
                </a:rPr>
                <a:t>1 0 1</a:t>
              </a:r>
              <a:endParaRPr kumimoji="1" lang="ja-JP" altLang="en-US" sz="2000" dirty="0">
                <a:solidFill>
                  <a:srgbClr val="006600"/>
                </a:solidFill>
              </a:endParaRPr>
            </a:p>
          </p:txBody>
        </p:sp>
        <p:cxnSp>
          <p:nvCxnSpPr>
            <p:cNvPr id="54" name="直線コネクタ 53"/>
            <p:cNvCxnSpPr/>
            <p:nvPr/>
          </p:nvCxnSpPr>
          <p:spPr>
            <a:xfrm>
              <a:off x="4544500" y="5849802"/>
              <a:ext cx="6533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4485520" y="5872026"/>
              <a:ext cx="753732" cy="400110"/>
            </a:xfrm>
            <a:prstGeom prst="rect">
              <a:avLst/>
            </a:prstGeom>
            <a:noFill/>
          </p:spPr>
          <p:txBody>
            <a:bodyPr wrap="none" rtlCol="0">
              <a:spAutoFit/>
            </a:bodyPr>
            <a:lstStyle/>
            <a:p>
              <a:r>
                <a:rPr kumimoji="1" lang="en-US" altLang="ja-JP" sz="2000" dirty="0" smtClean="0">
                  <a:solidFill>
                    <a:srgbClr val="006600"/>
                  </a:solidFill>
                </a:rPr>
                <a:t>1 0 0</a:t>
              </a:r>
              <a:endParaRPr kumimoji="1" lang="ja-JP" altLang="en-US" sz="2000" dirty="0">
                <a:solidFill>
                  <a:srgbClr val="006600"/>
                </a:solidFill>
              </a:endParaRPr>
            </a:p>
          </p:txBody>
        </p:sp>
        <p:sp>
          <p:nvSpPr>
            <p:cNvPr id="59" name="テキスト ボックス 58"/>
            <p:cNvSpPr txBox="1"/>
            <p:nvPr/>
          </p:nvSpPr>
          <p:spPr>
            <a:xfrm>
              <a:off x="5128884" y="5844172"/>
              <a:ext cx="716863" cy="400110"/>
            </a:xfrm>
            <a:prstGeom prst="rect">
              <a:avLst/>
            </a:prstGeom>
            <a:noFill/>
          </p:spPr>
          <p:txBody>
            <a:bodyPr wrap="none" rtlCol="0">
              <a:spAutoFit/>
            </a:bodyPr>
            <a:lstStyle/>
            <a:p>
              <a:r>
                <a:rPr kumimoji="1" lang="en-US" altLang="ja-JP" sz="2000" dirty="0" smtClean="0"/>
                <a:t>(= 4)</a:t>
              </a:r>
              <a:endParaRPr kumimoji="1" lang="ja-JP" altLang="en-US" sz="2000" dirty="0"/>
            </a:p>
          </p:txBody>
        </p:sp>
        <p:sp>
          <p:nvSpPr>
            <p:cNvPr id="60" name="テキスト ボックス 59"/>
            <p:cNvSpPr txBox="1"/>
            <p:nvPr/>
          </p:nvSpPr>
          <p:spPr>
            <a:xfrm>
              <a:off x="5115365" y="3406675"/>
              <a:ext cx="859531" cy="400110"/>
            </a:xfrm>
            <a:prstGeom prst="rect">
              <a:avLst/>
            </a:prstGeom>
            <a:noFill/>
          </p:spPr>
          <p:txBody>
            <a:bodyPr wrap="none" rtlCol="0">
              <a:spAutoFit/>
            </a:bodyPr>
            <a:lstStyle/>
            <a:p>
              <a:r>
                <a:rPr kumimoji="1" lang="en-US" altLang="ja-JP" sz="2000" dirty="0" smtClean="0"/>
                <a:t>(= 19)</a:t>
              </a:r>
              <a:endParaRPr kumimoji="1" lang="ja-JP" altLang="en-US" sz="2000" dirty="0"/>
            </a:p>
          </p:txBody>
        </p:sp>
      </p:grpSp>
      <p:sp>
        <p:nvSpPr>
          <p:cNvPr id="61" name="テキスト ボックス 60"/>
          <p:cNvSpPr txBox="1"/>
          <p:nvPr/>
        </p:nvSpPr>
        <p:spPr>
          <a:xfrm>
            <a:off x="8000" y="4349537"/>
            <a:ext cx="1287917" cy="400110"/>
          </a:xfrm>
          <a:prstGeom prst="rect">
            <a:avLst/>
          </a:prstGeom>
          <a:noFill/>
        </p:spPr>
        <p:txBody>
          <a:bodyPr wrap="none" rtlCol="0">
            <a:spAutoFit/>
          </a:bodyPr>
          <a:lstStyle/>
          <a:p>
            <a:r>
              <a:rPr lang="en-US" altLang="ja-JP" sz="2000" dirty="0" smtClean="0">
                <a:solidFill>
                  <a:srgbClr val="006600"/>
                </a:solidFill>
              </a:rPr>
              <a:t>10011101</a:t>
            </a:r>
            <a:endParaRPr kumimoji="1" lang="ja-JP" altLang="en-US" sz="2000" dirty="0">
              <a:solidFill>
                <a:srgbClr val="006600"/>
              </a:solidFill>
            </a:endParaRPr>
          </a:p>
        </p:txBody>
      </p:sp>
      <p:sp>
        <p:nvSpPr>
          <p:cNvPr id="92" name="テキスト ボックス 91"/>
          <p:cNvSpPr txBox="1"/>
          <p:nvPr/>
        </p:nvSpPr>
        <p:spPr>
          <a:xfrm>
            <a:off x="22625" y="4928842"/>
            <a:ext cx="1326004" cy="400110"/>
          </a:xfrm>
          <a:prstGeom prst="rect">
            <a:avLst/>
          </a:prstGeom>
          <a:noFill/>
        </p:spPr>
        <p:txBody>
          <a:bodyPr wrap="none" rtlCol="0">
            <a:spAutoFit/>
          </a:bodyPr>
          <a:lstStyle/>
          <a:p>
            <a:r>
              <a:rPr kumimoji="1" lang="en-US" altLang="ja-JP" sz="2000" dirty="0" smtClean="0">
                <a:solidFill>
                  <a:srgbClr val="006600"/>
                </a:solidFill>
              </a:rPr>
              <a:t>00000101</a:t>
            </a:r>
            <a:endParaRPr kumimoji="1" lang="ja-JP" altLang="en-US" sz="2000" dirty="0">
              <a:solidFill>
                <a:srgbClr val="006600"/>
              </a:solidFill>
            </a:endParaRPr>
          </a:p>
        </p:txBody>
      </p:sp>
      <p:sp>
        <p:nvSpPr>
          <p:cNvPr id="93" name="テキスト ボックス 92"/>
          <p:cNvSpPr txBox="1"/>
          <p:nvPr/>
        </p:nvSpPr>
        <p:spPr>
          <a:xfrm>
            <a:off x="1136850" y="4341232"/>
            <a:ext cx="944489" cy="400110"/>
          </a:xfrm>
          <a:prstGeom prst="rect">
            <a:avLst/>
          </a:prstGeom>
          <a:noFill/>
        </p:spPr>
        <p:txBody>
          <a:bodyPr wrap="none" rtlCol="0">
            <a:spAutoFit/>
          </a:bodyPr>
          <a:lstStyle/>
          <a:p>
            <a:r>
              <a:rPr lang="en-US" altLang="ja-JP" sz="2000" dirty="0" smtClean="0"/>
              <a:t>(= -99)</a:t>
            </a:r>
            <a:endParaRPr kumimoji="1" lang="ja-JP" altLang="en-US" sz="2000" dirty="0"/>
          </a:p>
        </p:txBody>
      </p:sp>
      <p:sp>
        <p:nvSpPr>
          <p:cNvPr id="94" name="テキスト ボックス 93"/>
          <p:cNvSpPr txBox="1"/>
          <p:nvPr/>
        </p:nvSpPr>
        <p:spPr>
          <a:xfrm>
            <a:off x="1203030" y="4928842"/>
            <a:ext cx="716863" cy="400110"/>
          </a:xfrm>
          <a:prstGeom prst="rect">
            <a:avLst/>
          </a:prstGeom>
          <a:noFill/>
        </p:spPr>
        <p:txBody>
          <a:bodyPr wrap="none" rtlCol="0">
            <a:spAutoFit/>
          </a:bodyPr>
          <a:lstStyle/>
          <a:p>
            <a:r>
              <a:rPr lang="en-US" altLang="ja-JP" sz="2000" dirty="0" smtClean="0"/>
              <a:t>(= 5)</a:t>
            </a:r>
            <a:endParaRPr kumimoji="1" lang="ja-JP" altLang="en-US" sz="2000" dirty="0"/>
          </a:p>
        </p:txBody>
      </p:sp>
      <p:sp>
        <p:nvSpPr>
          <p:cNvPr id="95" name="右矢印 94"/>
          <p:cNvSpPr/>
          <p:nvPr/>
        </p:nvSpPr>
        <p:spPr>
          <a:xfrm>
            <a:off x="2092409" y="4577300"/>
            <a:ext cx="374716" cy="54239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420399" y="4604250"/>
            <a:ext cx="492443" cy="461665"/>
          </a:xfrm>
          <a:prstGeom prst="rect">
            <a:avLst/>
          </a:prstGeom>
          <a:noFill/>
        </p:spPr>
        <p:txBody>
          <a:bodyPr wrap="none" rtlCol="0">
            <a:spAutoFit/>
          </a:bodyPr>
          <a:lstStyle/>
          <a:p>
            <a:r>
              <a:rPr kumimoji="1" lang="en-US" altLang="ja-JP" sz="2400" dirty="0" smtClean="0"/>
              <a:t>÷</a:t>
            </a:r>
            <a:endParaRPr kumimoji="1" lang="ja-JP" altLang="en-US" sz="2400" dirty="0"/>
          </a:p>
        </p:txBody>
      </p:sp>
      <p:sp>
        <p:nvSpPr>
          <p:cNvPr id="97" name="右矢印 96"/>
          <p:cNvSpPr/>
          <p:nvPr/>
        </p:nvSpPr>
        <p:spPr>
          <a:xfrm>
            <a:off x="5907350" y="3675589"/>
            <a:ext cx="374716" cy="54239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8" name="グループ化 97"/>
          <p:cNvGrpSpPr/>
          <p:nvPr/>
        </p:nvGrpSpPr>
        <p:grpSpPr>
          <a:xfrm>
            <a:off x="6326445" y="3746731"/>
            <a:ext cx="2561948" cy="400110"/>
            <a:chOff x="6326445" y="3746731"/>
            <a:chExt cx="2561948" cy="400110"/>
          </a:xfrm>
        </p:grpSpPr>
        <p:sp>
          <p:nvSpPr>
            <p:cNvPr id="99" name="テキスト ボックス 98"/>
            <p:cNvSpPr txBox="1"/>
            <p:nvPr/>
          </p:nvSpPr>
          <p:spPr>
            <a:xfrm>
              <a:off x="6775319" y="3746731"/>
              <a:ext cx="1268874" cy="400110"/>
            </a:xfrm>
            <a:prstGeom prst="rect">
              <a:avLst/>
            </a:prstGeom>
            <a:noFill/>
          </p:spPr>
          <p:txBody>
            <a:bodyPr wrap="none" rtlCol="0">
              <a:spAutoFit/>
            </a:bodyPr>
            <a:lstStyle/>
            <a:p>
              <a:r>
                <a:rPr lang="en-US" altLang="ja-JP" sz="2000" dirty="0" smtClean="0">
                  <a:solidFill>
                    <a:srgbClr val="006600"/>
                  </a:solidFill>
                </a:rPr>
                <a:t>11101101</a:t>
              </a:r>
              <a:endParaRPr kumimoji="1" lang="ja-JP" altLang="en-US" sz="2000" dirty="0">
                <a:solidFill>
                  <a:srgbClr val="006600"/>
                </a:solidFill>
              </a:endParaRPr>
            </a:p>
          </p:txBody>
        </p:sp>
        <p:sp>
          <p:nvSpPr>
            <p:cNvPr id="100" name="テキスト ボックス 99"/>
            <p:cNvSpPr txBox="1"/>
            <p:nvPr/>
          </p:nvSpPr>
          <p:spPr>
            <a:xfrm>
              <a:off x="7943904" y="3746731"/>
              <a:ext cx="944489" cy="400110"/>
            </a:xfrm>
            <a:prstGeom prst="rect">
              <a:avLst/>
            </a:prstGeom>
            <a:noFill/>
          </p:spPr>
          <p:txBody>
            <a:bodyPr wrap="none" rtlCol="0">
              <a:spAutoFit/>
            </a:bodyPr>
            <a:lstStyle/>
            <a:p>
              <a:r>
                <a:rPr kumimoji="1" lang="en-US" altLang="ja-JP" sz="2000" dirty="0" smtClean="0"/>
                <a:t>(= -19)</a:t>
              </a:r>
              <a:endParaRPr kumimoji="1" lang="ja-JP" altLang="en-US" sz="2000" dirty="0"/>
            </a:p>
          </p:txBody>
        </p:sp>
        <p:sp>
          <p:nvSpPr>
            <p:cNvPr id="101" name="テキスト ボックス 100"/>
            <p:cNvSpPr txBox="1"/>
            <p:nvPr/>
          </p:nvSpPr>
          <p:spPr>
            <a:xfrm>
              <a:off x="6326445" y="3746731"/>
              <a:ext cx="569387" cy="400110"/>
            </a:xfrm>
            <a:prstGeom prst="rect">
              <a:avLst/>
            </a:prstGeom>
            <a:noFill/>
          </p:spPr>
          <p:txBody>
            <a:bodyPr wrap="none" rtlCol="0">
              <a:spAutoFit/>
            </a:bodyPr>
            <a:lstStyle/>
            <a:p>
              <a:r>
                <a:rPr kumimoji="1" lang="ja-JP" altLang="en-US" sz="2000" dirty="0" smtClean="0"/>
                <a:t>商：</a:t>
              </a:r>
              <a:endParaRPr kumimoji="1" lang="ja-JP" altLang="en-US" sz="2000" dirty="0"/>
            </a:p>
          </p:txBody>
        </p:sp>
      </p:grpSp>
      <p:sp>
        <p:nvSpPr>
          <p:cNvPr id="102" name="右矢印 101"/>
          <p:cNvSpPr/>
          <p:nvPr/>
        </p:nvSpPr>
        <p:spPr>
          <a:xfrm rot="5400000">
            <a:off x="7222398" y="4190901"/>
            <a:ext cx="374716" cy="54239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3" name="グループ化 102"/>
          <p:cNvGrpSpPr/>
          <p:nvPr/>
        </p:nvGrpSpPr>
        <p:grpSpPr>
          <a:xfrm>
            <a:off x="6294898" y="4656850"/>
            <a:ext cx="2767356" cy="1610989"/>
            <a:chOff x="6294898" y="4656850"/>
            <a:chExt cx="2767356" cy="1610989"/>
          </a:xfrm>
        </p:grpSpPr>
        <p:sp>
          <p:nvSpPr>
            <p:cNvPr id="104" name="テキスト ボックス 103"/>
            <p:cNvSpPr txBox="1"/>
            <p:nvPr/>
          </p:nvSpPr>
          <p:spPr>
            <a:xfrm>
              <a:off x="7545639" y="5255008"/>
              <a:ext cx="1326004" cy="400110"/>
            </a:xfrm>
            <a:prstGeom prst="rect">
              <a:avLst/>
            </a:prstGeom>
            <a:noFill/>
          </p:spPr>
          <p:txBody>
            <a:bodyPr wrap="none" rtlCol="0">
              <a:spAutoFit/>
            </a:bodyPr>
            <a:lstStyle/>
            <a:p>
              <a:r>
                <a:rPr kumimoji="1" lang="en-US" altLang="ja-JP" sz="2000" dirty="0" smtClean="0">
                  <a:solidFill>
                    <a:srgbClr val="006600"/>
                  </a:solidFill>
                </a:rPr>
                <a:t>00000101</a:t>
              </a:r>
              <a:endParaRPr kumimoji="1" lang="ja-JP" altLang="en-US" sz="2000" dirty="0">
                <a:solidFill>
                  <a:srgbClr val="006600"/>
                </a:solidFill>
              </a:endParaRPr>
            </a:p>
          </p:txBody>
        </p:sp>
        <p:sp>
          <p:nvSpPr>
            <p:cNvPr id="105" name="テキスト ボックス 104"/>
            <p:cNvSpPr txBox="1"/>
            <p:nvPr/>
          </p:nvSpPr>
          <p:spPr>
            <a:xfrm>
              <a:off x="6970001" y="4665805"/>
              <a:ext cx="1287917" cy="400110"/>
            </a:xfrm>
            <a:prstGeom prst="rect">
              <a:avLst/>
            </a:prstGeom>
            <a:noFill/>
          </p:spPr>
          <p:txBody>
            <a:bodyPr wrap="none" rtlCol="0">
              <a:spAutoFit/>
            </a:bodyPr>
            <a:lstStyle/>
            <a:p>
              <a:r>
                <a:rPr lang="en-US" altLang="ja-JP" sz="2000" dirty="0" smtClean="0">
                  <a:solidFill>
                    <a:srgbClr val="006600"/>
                  </a:solidFill>
                </a:rPr>
                <a:t>10011101</a:t>
              </a:r>
              <a:endParaRPr kumimoji="1" lang="ja-JP" altLang="en-US" sz="2000" dirty="0">
                <a:solidFill>
                  <a:srgbClr val="006600"/>
                </a:solidFill>
              </a:endParaRPr>
            </a:p>
          </p:txBody>
        </p:sp>
        <p:sp>
          <p:nvSpPr>
            <p:cNvPr id="106" name="テキスト ボックス 105"/>
            <p:cNvSpPr txBox="1"/>
            <p:nvPr/>
          </p:nvSpPr>
          <p:spPr>
            <a:xfrm>
              <a:off x="7034028" y="4904950"/>
              <a:ext cx="474810" cy="461665"/>
            </a:xfrm>
            <a:prstGeom prst="rect">
              <a:avLst/>
            </a:prstGeom>
            <a:noFill/>
          </p:spPr>
          <p:txBody>
            <a:bodyPr wrap="none" rtlCol="0">
              <a:spAutoFit/>
            </a:bodyPr>
            <a:lstStyle/>
            <a:p>
              <a:r>
                <a:rPr kumimoji="1" lang="en-US" altLang="ja-JP" sz="2400" dirty="0" smtClean="0"/>
                <a:t>- (</a:t>
              </a:r>
              <a:endParaRPr kumimoji="1" lang="ja-JP" altLang="en-US" sz="2400" dirty="0"/>
            </a:p>
          </p:txBody>
        </p:sp>
        <p:sp>
          <p:nvSpPr>
            <p:cNvPr id="107" name="テキスト ボックス 106"/>
            <p:cNvSpPr txBox="1"/>
            <p:nvPr/>
          </p:nvSpPr>
          <p:spPr>
            <a:xfrm>
              <a:off x="7301893" y="4962823"/>
              <a:ext cx="1268874" cy="400110"/>
            </a:xfrm>
            <a:prstGeom prst="rect">
              <a:avLst/>
            </a:prstGeom>
            <a:noFill/>
          </p:spPr>
          <p:txBody>
            <a:bodyPr wrap="none" rtlCol="0">
              <a:spAutoFit/>
            </a:bodyPr>
            <a:lstStyle/>
            <a:p>
              <a:r>
                <a:rPr lang="en-US" altLang="ja-JP" sz="2000" dirty="0" smtClean="0">
                  <a:solidFill>
                    <a:srgbClr val="006600"/>
                  </a:solidFill>
                </a:rPr>
                <a:t>11101101</a:t>
              </a:r>
              <a:endParaRPr kumimoji="1" lang="ja-JP" altLang="en-US" sz="2000" dirty="0">
                <a:solidFill>
                  <a:srgbClr val="006600"/>
                </a:solidFill>
              </a:endParaRPr>
            </a:p>
          </p:txBody>
        </p:sp>
        <p:sp>
          <p:nvSpPr>
            <p:cNvPr id="108" name="テキスト ボックス 107"/>
            <p:cNvSpPr txBox="1"/>
            <p:nvPr/>
          </p:nvSpPr>
          <p:spPr>
            <a:xfrm>
              <a:off x="7240249" y="5228068"/>
              <a:ext cx="492443" cy="461665"/>
            </a:xfrm>
            <a:prstGeom prst="rect">
              <a:avLst/>
            </a:prstGeom>
            <a:noFill/>
          </p:spPr>
          <p:txBody>
            <a:bodyPr wrap="none" rtlCol="0">
              <a:spAutoFit/>
            </a:bodyPr>
            <a:lstStyle/>
            <a:p>
              <a:r>
                <a:rPr kumimoji="1" lang="en-US" altLang="ja-JP" sz="2400" dirty="0" smtClean="0"/>
                <a:t>×</a:t>
              </a:r>
              <a:endParaRPr kumimoji="1" lang="ja-JP" altLang="en-US" sz="2400" dirty="0"/>
            </a:p>
          </p:txBody>
        </p:sp>
        <p:sp>
          <p:nvSpPr>
            <p:cNvPr id="109" name="テキスト ボックス 108"/>
            <p:cNvSpPr txBox="1"/>
            <p:nvPr/>
          </p:nvSpPr>
          <p:spPr>
            <a:xfrm>
              <a:off x="8670884" y="5187281"/>
              <a:ext cx="287258" cy="461665"/>
            </a:xfrm>
            <a:prstGeom prst="rect">
              <a:avLst/>
            </a:prstGeom>
            <a:noFill/>
          </p:spPr>
          <p:txBody>
            <a:bodyPr wrap="none" rtlCol="0">
              <a:spAutoFit/>
            </a:bodyPr>
            <a:lstStyle/>
            <a:p>
              <a:r>
                <a:rPr kumimoji="1" lang="en-US" altLang="ja-JP" sz="2400" dirty="0" smtClean="0"/>
                <a:t>)</a:t>
              </a:r>
              <a:endParaRPr kumimoji="1" lang="ja-JP" altLang="en-US" sz="2400" dirty="0"/>
            </a:p>
          </p:txBody>
        </p:sp>
        <p:sp>
          <p:nvSpPr>
            <p:cNvPr id="110" name="テキスト ボックス 109"/>
            <p:cNvSpPr txBox="1"/>
            <p:nvPr/>
          </p:nvSpPr>
          <p:spPr>
            <a:xfrm>
              <a:off x="7611857" y="5552026"/>
              <a:ext cx="1450397" cy="400110"/>
            </a:xfrm>
            <a:prstGeom prst="rect">
              <a:avLst/>
            </a:prstGeom>
            <a:noFill/>
          </p:spPr>
          <p:txBody>
            <a:bodyPr wrap="none" rtlCol="0">
              <a:spAutoFit/>
            </a:bodyPr>
            <a:lstStyle/>
            <a:p>
              <a:r>
                <a:rPr lang="en-US" altLang="ja-JP" sz="2000" dirty="0" smtClean="0"/>
                <a:t>= </a:t>
              </a:r>
              <a:r>
                <a:rPr lang="en-US" altLang="ja-JP" sz="2000" dirty="0" smtClean="0">
                  <a:solidFill>
                    <a:srgbClr val="006600"/>
                  </a:solidFill>
                </a:rPr>
                <a:t>11111100</a:t>
              </a:r>
              <a:endParaRPr kumimoji="1" lang="ja-JP" altLang="en-US" sz="2000" dirty="0">
                <a:solidFill>
                  <a:srgbClr val="006600"/>
                </a:solidFill>
              </a:endParaRPr>
            </a:p>
          </p:txBody>
        </p:sp>
        <p:sp>
          <p:nvSpPr>
            <p:cNvPr id="111" name="テキスト ボックス 110"/>
            <p:cNvSpPr txBox="1"/>
            <p:nvPr/>
          </p:nvSpPr>
          <p:spPr>
            <a:xfrm>
              <a:off x="6294898" y="4656850"/>
              <a:ext cx="825867" cy="400110"/>
            </a:xfrm>
            <a:prstGeom prst="rect">
              <a:avLst/>
            </a:prstGeom>
            <a:noFill/>
          </p:spPr>
          <p:txBody>
            <a:bodyPr wrap="none" rtlCol="0">
              <a:spAutoFit/>
            </a:bodyPr>
            <a:lstStyle/>
            <a:p>
              <a:r>
                <a:rPr lang="ja-JP" altLang="en-US" sz="2000" dirty="0"/>
                <a:t>剰余</a:t>
              </a:r>
              <a:r>
                <a:rPr kumimoji="1" lang="ja-JP" altLang="en-US" sz="2000" dirty="0" smtClean="0"/>
                <a:t>：</a:t>
              </a:r>
              <a:endParaRPr kumimoji="1" lang="ja-JP" altLang="en-US" sz="2000" dirty="0"/>
            </a:p>
          </p:txBody>
        </p:sp>
        <p:sp>
          <p:nvSpPr>
            <p:cNvPr id="112" name="テキスト ボックス 111"/>
            <p:cNvSpPr txBox="1"/>
            <p:nvPr/>
          </p:nvSpPr>
          <p:spPr>
            <a:xfrm>
              <a:off x="6455450" y="5867729"/>
              <a:ext cx="2606804" cy="400110"/>
            </a:xfrm>
            <a:prstGeom prst="rect">
              <a:avLst/>
            </a:prstGeom>
            <a:noFill/>
          </p:spPr>
          <p:txBody>
            <a:bodyPr wrap="none" rtlCol="0">
              <a:spAutoFit/>
            </a:bodyPr>
            <a:lstStyle/>
            <a:p>
              <a:r>
                <a:rPr kumimoji="1" lang="en-US" altLang="ja-JP" sz="2000" dirty="0" smtClean="0"/>
                <a:t>(-99 – (-19 × 5) = -4)</a:t>
              </a:r>
              <a:endParaRPr kumimoji="1" lang="ja-JP" altLang="en-US" sz="2000" dirty="0"/>
            </a:p>
          </p:txBody>
        </p:sp>
      </p:grpSp>
      <p:sp>
        <p:nvSpPr>
          <p:cNvPr id="113" name="角丸四角形吹き出し 112"/>
          <p:cNvSpPr/>
          <p:nvPr/>
        </p:nvSpPr>
        <p:spPr>
          <a:xfrm>
            <a:off x="179762" y="5587532"/>
            <a:ext cx="1602685" cy="534994"/>
          </a:xfrm>
          <a:prstGeom prst="wedgeRoundRectCallout">
            <a:avLst>
              <a:gd name="adj1" fmla="val -39781"/>
              <a:gd name="adj2" fmla="val -96802"/>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商を</a:t>
            </a:r>
            <a:r>
              <a:rPr lang="ja-JP" altLang="en-US" dirty="0">
                <a:solidFill>
                  <a:schemeClr val="tx1"/>
                </a:solidFill>
              </a:rPr>
              <a:t>負</a:t>
            </a:r>
            <a:r>
              <a:rPr kumimoji="1" lang="ja-JP" altLang="en-US" dirty="0" smtClean="0">
                <a:solidFill>
                  <a:schemeClr val="tx1"/>
                </a:solidFill>
              </a:rPr>
              <a:t>の数に変換</a:t>
            </a:r>
            <a:endParaRPr kumimoji="1" lang="ja-JP" altLang="en-US" dirty="0">
              <a:solidFill>
                <a:schemeClr val="tx1"/>
              </a:solidFill>
            </a:endParaRPr>
          </a:p>
        </p:txBody>
      </p:sp>
      <p:sp>
        <p:nvSpPr>
          <p:cNvPr id="114" name="角丸四角形吹き出し 113"/>
          <p:cNvSpPr/>
          <p:nvPr/>
        </p:nvSpPr>
        <p:spPr>
          <a:xfrm>
            <a:off x="393432" y="3633891"/>
            <a:ext cx="1602685" cy="534994"/>
          </a:xfrm>
          <a:prstGeom prst="wedgeRoundRectCallout">
            <a:avLst>
              <a:gd name="adj1" fmla="val -33840"/>
              <a:gd name="adj2" fmla="val 94028"/>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被乗数を正の数に変換</a:t>
            </a:r>
            <a:endParaRPr kumimoji="1" lang="ja-JP" altLang="en-US" dirty="0">
              <a:solidFill>
                <a:schemeClr val="tx1"/>
              </a:solidFill>
            </a:endParaRPr>
          </a:p>
        </p:txBody>
      </p:sp>
      <p:sp>
        <p:nvSpPr>
          <p:cNvPr id="115" name="角丸四角形 114"/>
          <p:cNvSpPr/>
          <p:nvPr/>
        </p:nvSpPr>
        <p:spPr>
          <a:xfrm>
            <a:off x="84545" y="4341232"/>
            <a:ext cx="157922"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16" name="角丸四角形 115"/>
          <p:cNvSpPr/>
          <p:nvPr/>
        </p:nvSpPr>
        <p:spPr>
          <a:xfrm>
            <a:off x="83097" y="4904037"/>
            <a:ext cx="157922"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extLst>
      <p:ext uri="{BB962C8B-B14F-4D97-AF65-F5344CB8AC3E}">
        <p14:creationId xmlns:p14="http://schemas.microsoft.com/office/powerpoint/2010/main" val="392930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randombar(horizontal)">
                                      <p:cBhvr>
                                        <p:cTn id="7" dur="500"/>
                                        <p:tgtEl>
                                          <p:spTgt spid="1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wipe(left)">
                                      <p:cBhvr>
                                        <p:cTn id="12" dur="500"/>
                                        <p:tgtEl>
                                          <p:spTgt spid="95"/>
                                        </p:tgtEl>
                                      </p:cBhvr>
                                    </p:animEffect>
                                  </p:childTnLst>
                                </p:cTn>
                              </p:par>
                              <p:par>
                                <p:cTn id="13" presetID="22" presetClass="entr" presetSubtype="8" fill="hold" nodeType="with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left)">
                                      <p:cBhvr>
                                        <p:cTn id="15" dur="500"/>
                                        <p:tgtEl>
                                          <p:spTgt spid="39"/>
                                        </p:tgtEl>
                                      </p:cBhvr>
                                    </p:animEffect>
                                  </p:childTnLst>
                                </p:cTn>
                              </p:par>
                              <p:par>
                                <p:cTn id="16" presetID="1" presetClass="exit" presetSubtype="0" fill="hold" grpId="1" nodeType="withEffect">
                                  <p:stCondLst>
                                    <p:cond delay="0"/>
                                  </p:stCondLst>
                                  <p:childTnLst>
                                    <p:set>
                                      <p:cBhvr>
                                        <p:cTn id="17" dur="1" fill="hold">
                                          <p:stCondLst>
                                            <p:cond delay="0"/>
                                          </p:stCondLst>
                                        </p:cTn>
                                        <p:tgtEl>
                                          <p:spTgt spid="11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5"/>
                                        </p:tgtEl>
                                        <p:attrNameLst>
                                          <p:attrName>style.visibility</p:attrName>
                                        </p:attrNameLst>
                                      </p:cBhvr>
                                      <p:to>
                                        <p:strVal val="visible"/>
                                      </p:to>
                                    </p:set>
                                    <p:animEffect transition="in" filter="randombar(horizontal)">
                                      <p:cBhvr>
                                        <p:cTn id="22" dur="500"/>
                                        <p:tgtEl>
                                          <p:spTgt spid="115"/>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16"/>
                                        </p:tgtEl>
                                        <p:attrNameLst>
                                          <p:attrName>style.visibility</p:attrName>
                                        </p:attrNameLst>
                                      </p:cBhvr>
                                      <p:to>
                                        <p:strVal val="visible"/>
                                      </p:to>
                                    </p:set>
                                    <p:animEffect transition="in" filter="randombar(horizontal)">
                                      <p:cBhvr>
                                        <p:cTn id="25" dur="500"/>
                                        <p:tgtEl>
                                          <p:spTgt spid="116"/>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13"/>
                                        </p:tgtEl>
                                        <p:attrNameLst>
                                          <p:attrName>style.visibility</p:attrName>
                                        </p:attrNameLst>
                                      </p:cBhvr>
                                      <p:to>
                                        <p:strVal val="visible"/>
                                      </p:to>
                                    </p:set>
                                    <p:animEffect transition="in" filter="randombar(horizontal)">
                                      <p:cBhvr>
                                        <p:cTn id="28" dur="500"/>
                                        <p:tgtEl>
                                          <p:spTgt spid="11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wipe(left)">
                                      <p:cBhvr>
                                        <p:cTn id="33" dur="500"/>
                                        <p:tgtEl>
                                          <p:spTgt spid="97"/>
                                        </p:tgtEl>
                                      </p:cBhvr>
                                    </p:animEffect>
                                  </p:childTnLst>
                                </p:cTn>
                              </p:par>
                              <p:par>
                                <p:cTn id="34" presetID="22" presetClass="entr" presetSubtype="8" fill="hold" nodeType="withEffect">
                                  <p:stCondLst>
                                    <p:cond delay="0"/>
                                  </p:stCondLst>
                                  <p:childTnLst>
                                    <p:set>
                                      <p:cBhvr>
                                        <p:cTn id="35" dur="1" fill="hold">
                                          <p:stCondLst>
                                            <p:cond delay="0"/>
                                          </p:stCondLst>
                                        </p:cTn>
                                        <p:tgtEl>
                                          <p:spTgt spid="98"/>
                                        </p:tgtEl>
                                        <p:attrNameLst>
                                          <p:attrName>style.visibility</p:attrName>
                                        </p:attrNameLst>
                                      </p:cBhvr>
                                      <p:to>
                                        <p:strVal val="visible"/>
                                      </p:to>
                                    </p:set>
                                    <p:animEffect transition="in" filter="wipe(left)">
                                      <p:cBhvr>
                                        <p:cTn id="36" dur="500"/>
                                        <p:tgtEl>
                                          <p:spTgt spid="98"/>
                                        </p:tgtEl>
                                      </p:cBhvr>
                                    </p:animEffect>
                                  </p:childTnLst>
                                </p:cTn>
                              </p:par>
                              <p:par>
                                <p:cTn id="37" presetID="1" presetClass="exit" presetSubtype="0" fill="hold" grpId="1" nodeType="withEffect">
                                  <p:stCondLst>
                                    <p:cond delay="0"/>
                                  </p:stCondLst>
                                  <p:childTnLst>
                                    <p:set>
                                      <p:cBhvr>
                                        <p:cTn id="38" dur="1" fill="hold">
                                          <p:stCondLst>
                                            <p:cond delay="0"/>
                                          </p:stCondLst>
                                        </p:cTn>
                                        <p:tgtEl>
                                          <p:spTgt spid="115"/>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16"/>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1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02"/>
                                        </p:tgtEl>
                                        <p:attrNameLst>
                                          <p:attrName>style.visibility</p:attrName>
                                        </p:attrNameLst>
                                      </p:cBhvr>
                                      <p:to>
                                        <p:strVal val="visible"/>
                                      </p:to>
                                    </p:set>
                                    <p:animEffect transition="in" filter="wipe(up)">
                                      <p:cBhvr>
                                        <p:cTn id="47" dur="500"/>
                                        <p:tgtEl>
                                          <p:spTgt spid="102"/>
                                        </p:tgtEl>
                                      </p:cBhvr>
                                    </p:animEffect>
                                  </p:childTnLst>
                                </p:cTn>
                              </p:par>
                              <p:par>
                                <p:cTn id="48" presetID="22" presetClass="entr" presetSubtype="1" fill="hold" nodeType="withEffect">
                                  <p:stCondLst>
                                    <p:cond delay="0"/>
                                  </p:stCondLst>
                                  <p:childTnLst>
                                    <p:set>
                                      <p:cBhvr>
                                        <p:cTn id="49" dur="1" fill="hold">
                                          <p:stCondLst>
                                            <p:cond delay="0"/>
                                          </p:stCondLst>
                                        </p:cTn>
                                        <p:tgtEl>
                                          <p:spTgt spid="103"/>
                                        </p:tgtEl>
                                        <p:attrNameLst>
                                          <p:attrName>style.visibility</p:attrName>
                                        </p:attrNameLst>
                                      </p:cBhvr>
                                      <p:to>
                                        <p:strVal val="visible"/>
                                      </p:to>
                                    </p:set>
                                    <p:animEffect transition="in" filter="wipe(up)">
                                      <p:cBhvr>
                                        <p:cTn id="50"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97" grpId="0" animBg="1"/>
      <p:bldP spid="102" grpId="0" animBg="1"/>
      <p:bldP spid="113" grpId="0" animBg="1"/>
      <p:bldP spid="113" grpId="1" animBg="1"/>
      <p:bldP spid="114" grpId="0" animBg="1"/>
      <p:bldP spid="114" grpId="1" animBg="1"/>
      <p:bldP spid="115" grpId="0" animBg="1"/>
      <p:bldP spid="115" grpId="1" animBg="1"/>
      <p:bldP spid="116" grpId="0" animBg="1"/>
      <p:bldP spid="116"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72168" y="1447948"/>
            <a:ext cx="8916690" cy="2225417"/>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32</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ALU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を使用して被除数から除数を減算</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剰余レジスタを左シフトすることで除数を減ずる桁を変更</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減算結果が負だった場合は除数を加算して剰余を元に戻す</a:t>
            </a: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商を剰余レジスタの下位に保存することでレジスタ数を節約</a:t>
            </a:r>
          </a:p>
          <a:p>
            <a:pPr marL="342900" indent="-342900">
              <a:lnSpc>
                <a:spcPct val="120000"/>
              </a:lnSpc>
              <a:spcAft>
                <a:spcPts val="600"/>
              </a:spcAft>
              <a:buFont typeface="Wingdings" panose="05000000000000000000" pitchFamily="2" charset="2"/>
              <a:buChar char="n"/>
            </a:pP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演算装置</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25</a:t>
            </a:fld>
            <a:endParaRPr kumimoji="1" lang="ja-JP" altLang="en-US"/>
          </a:p>
        </p:txBody>
      </p:sp>
      <p:sp>
        <p:nvSpPr>
          <p:cNvPr id="55" name="テキスト ボックス 54"/>
          <p:cNvSpPr txBox="1"/>
          <p:nvPr/>
        </p:nvSpPr>
        <p:spPr>
          <a:xfrm>
            <a:off x="683568" y="980728"/>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除算</a:t>
            </a:r>
            <a:r>
              <a:rPr lang="ja-JP" altLang="en-US" sz="2800" b="1" u="sng" dirty="0">
                <a:latin typeface="游ゴシック" panose="020B0400000000000000" pitchFamily="50" charset="-128"/>
                <a:ea typeface="游ゴシック" panose="020B0400000000000000" pitchFamily="50" charset="-128"/>
              </a:rPr>
              <a:t>器</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128" name="台形 127"/>
          <p:cNvSpPr/>
          <p:nvPr/>
        </p:nvSpPr>
        <p:spPr>
          <a:xfrm flipV="1">
            <a:off x="1943382" y="4163588"/>
            <a:ext cx="1983752" cy="802947"/>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二等辺三角形 128"/>
          <p:cNvSpPr/>
          <p:nvPr/>
        </p:nvSpPr>
        <p:spPr>
          <a:xfrm flipV="1">
            <a:off x="2840794" y="4162603"/>
            <a:ext cx="259777" cy="33062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1848918" y="5474281"/>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2606599" y="3253383"/>
            <a:ext cx="1889288"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 name="直線矢印コネクタ 131"/>
          <p:cNvCxnSpPr>
            <a:stCxn id="128" idx="0"/>
          </p:cNvCxnSpPr>
          <p:nvPr/>
        </p:nvCxnSpPr>
        <p:spPr>
          <a:xfrm>
            <a:off x="2935258" y="4966534"/>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p:nvPr/>
        </p:nvCxnSpPr>
        <p:spPr>
          <a:xfrm>
            <a:off x="3551244" y="3654857"/>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直線矢印コネクタ 133"/>
          <p:cNvCxnSpPr/>
          <p:nvPr/>
        </p:nvCxnSpPr>
        <p:spPr>
          <a:xfrm>
            <a:off x="2394054" y="3654857"/>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p:nvPr/>
        </p:nvCxnSpPr>
        <p:spPr>
          <a:xfrm>
            <a:off x="2939192" y="5875755"/>
            <a:ext cx="0" cy="507746"/>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1347073" y="3655841"/>
            <a:ext cx="0" cy="2727660"/>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a:off x="1347073" y="6356954"/>
            <a:ext cx="1592119" cy="0"/>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a:off x="1347073" y="3682389"/>
            <a:ext cx="1046981" cy="0"/>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9" name="円/楕円 16"/>
          <p:cNvSpPr/>
          <p:nvPr/>
        </p:nvSpPr>
        <p:spPr>
          <a:xfrm>
            <a:off x="6726524" y="5284630"/>
            <a:ext cx="1786951" cy="773428"/>
          </a:xfrm>
          <a:prstGeom prst="ellipse">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制御・判定</a:t>
            </a:r>
            <a:endParaRPr kumimoji="1" lang="ja-JP" altLang="en-US" sz="1600" dirty="0"/>
          </a:p>
        </p:txBody>
      </p:sp>
      <p:cxnSp>
        <p:nvCxnSpPr>
          <p:cNvPr id="140" name="直線コネクタ 139"/>
          <p:cNvCxnSpPr/>
          <p:nvPr/>
        </p:nvCxnSpPr>
        <p:spPr>
          <a:xfrm flipH="1">
            <a:off x="5686535" y="5755426"/>
            <a:ext cx="1054064"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41" name="グループ化 140"/>
          <p:cNvGrpSpPr/>
          <p:nvPr/>
        </p:nvGrpSpPr>
        <p:grpSpPr>
          <a:xfrm>
            <a:off x="2016941" y="5875755"/>
            <a:ext cx="5593342" cy="377857"/>
            <a:chOff x="2016941" y="5969255"/>
            <a:chExt cx="5593342" cy="377857"/>
          </a:xfrm>
        </p:grpSpPr>
        <p:cxnSp>
          <p:nvCxnSpPr>
            <p:cNvPr id="142" name="直線コネクタ 141"/>
            <p:cNvCxnSpPr/>
            <p:nvPr/>
          </p:nvCxnSpPr>
          <p:spPr>
            <a:xfrm flipV="1">
              <a:off x="2016941" y="5969255"/>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flipH="1">
              <a:off x="2024037" y="6347112"/>
              <a:ext cx="5586222"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flipV="1">
              <a:off x="7610282" y="6164087"/>
              <a:ext cx="1" cy="183025"/>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45" name="直線コネクタ 144"/>
          <p:cNvCxnSpPr/>
          <p:nvPr/>
        </p:nvCxnSpPr>
        <p:spPr>
          <a:xfrm>
            <a:off x="3360347" y="3691267"/>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2735503" y="5040829"/>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2737471" y="5971204"/>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8" name="テキスト ボックス 147"/>
          <p:cNvSpPr txBox="1"/>
          <p:nvPr/>
        </p:nvSpPr>
        <p:spPr>
          <a:xfrm>
            <a:off x="3100571" y="5875755"/>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149" name="テキスト ボックス 148"/>
          <p:cNvSpPr txBox="1"/>
          <p:nvPr/>
        </p:nvSpPr>
        <p:spPr>
          <a:xfrm>
            <a:off x="3101406" y="4932362"/>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150" name="テキスト ボックス 149"/>
          <p:cNvSpPr txBox="1"/>
          <p:nvPr/>
        </p:nvSpPr>
        <p:spPr>
          <a:xfrm>
            <a:off x="3730185" y="3618225"/>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151" name="テキスト ボックス 150"/>
          <p:cNvSpPr txBox="1"/>
          <p:nvPr/>
        </p:nvSpPr>
        <p:spPr>
          <a:xfrm>
            <a:off x="4495887" y="3269454"/>
            <a:ext cx="1736237" cy="338554"/>
          </a:xfrm>
          <a:prstGeom prst="rect">
            <a:avLst/>
          </a:prstGeom>
          <a:noFill/>
        </p:spPr>
        <p:txBody>
          <a:bodyPr wrap="square" rtlCol="0">
            <a:spAutoFit/>
          </a:bodyPr>
          <a:lstStyle/>
          <a:p>
            <a:r>
              <a:rPr lang="ja-JP" altLang="en-US" sz="1600" dirty="0" smtClean="0"/>
              <a:t>除数レジスタ</a:t>
            </a:r>
            <a:endParaRPr kumimoji="1" lang="ja-JP" altLang="en-US" sz="1600" dirty="0"/>
          </a:p>
        </p:txBody>
      </p:sp>
      <p:sp>
        <p:nvSpPr>
          <p:cNvPr id="152" name="テキスト ボックス 151"/>
          <p:cNvSpPr txBox="1"/>
          <p:nvPr/>
        </p:nvSpPr>
        <p:spPr>
          <a:xfrm>
            <a:off x="2248044" y="4513704"/>
            <a:ext cx="1679090" cy="338554"/>
          </a:xfrm>
          <a:prstGeom prst="rect">
            <a:avLst/>
          </a:prstGeom>
          <a:noFill/>
        </p:spPr>
        <p:txBody>
          <a:bodyPr wrap="square" rtlCol="0">
            <a:spAutoFit/>
          </a:bodyPr>
          <a:lstStyle/>
          <a:p>
            <a:r>
              <a:rPr lang="en-US" altLang="ja-JP" sz="1600" dirty="0" smtClean="0">
                <a:solidFill>
                  <a:schemeClr val="bg1"/>
                </a:solidFill>
              </a:rPr>
              <a:t>32</a:t>
            </a:r>
            <a:r>
              <a:rPr lang="ja-JP" altLang="en-US" sz="1600" dirty="0" smtClean="0">
                <a:solidFill>
                  <a:schemeClr val="bg1"/>
                </a:solidFill>
              </a:rPr>
              <a:t>ビット </a:t>
            </a:r>
            <a:r>
              <a:rPr lang="en-US" altLang="ja-JP" sz="1600" dirty="0" smtClean="0">
                <a:solidFill>
                  <a:schemeClr val="bg1"/>
                </a:solidFill>
              </a:rPr>
              <a:t>ALU</a:t>
            </a:r>
            <a:endParaRPr kumimoji="1" lang="ja-JP" altLang="en-US" sz="1600" dirty="0">
              <a:solidFill>
                <a:schemeClr val="bg1"/>
              </a:solidFill>
            </a:endParaRPr>
          </a:p>
        </p:txBody>
      </p:sp>
      <p:sp>
        <p:nvSpPr>
          <p:cNvPr id="153" name="テキスト ボックス 152"/>
          <p:cNvSpPr txBox="1"/>
          <p:nvPr/>
        </p:nvSpPr>
        <p:spPr>
          <a:xfrm>
            <a:off x="3490837" y="5117028"/>
            <a:ext cx="2961684" cy="338554"/>
          </a:xfrm>
          <a:prstGeom prst="rect">
            <a:avLst/>
          </a:prstGeom>
          <a:noFill/>
        </p:spPr>
        <p:txBody>
          <a:bodyPr wrap="square" rtlCol="0">
            <a:spAutoFit/>
          </a:bodyPr>
          <a:lstStyle/>
          <a:p>
            <a:r>
              <a:rPr lang="ja-JP" altLang="en-US" sz="1600" dirty="0" smtClean="0"/>
              <a:t>剰余レジスタ（</a:t>
            </a:r>
            <a:r>
              <a:rPr lang="en-US" altLang="ja-JP" sz="1600" dirty="0" smtClean="0"/>
              <a:t>64</a:t>
            </a:r>
            <a:r>
              <a:rPr lang="ja-JP" altLang="en-US" sz="1600" dirty="0" smtClean="0"/>
              <a:t>ビット）</a:t>
            </a:r>
            <a:endParaRPr kumimoji="1" lang="ja-JP" altLang="en-US" sz="1600" dirty="0"/>
          </a:p>
        </p:txBody>
      </p:sp>
      <p:sp>
        <p:nvSpPr>
          <p:cNvPr id="154" name="テキスト ボックス 153"/>
          <p:cNvSpPr txBox="1"/>
          <p:nvPr/>
        </p:nvSpPr>
        <p:spPr>
          <a:xfrm>
            <a:off x="4055572" y="4287799"/>
            <a:ext cx="1393817" cy="338554"/>
          </a:xfrm>
          <a:prstGeom prst="rect">
            <a:avLst/>
          </a:prstGeom>
          <a:noFill/>
        </p:spPr>
        <p:txBody>
          <a:bodyPr wrap="square" rtlCol="0">
            <a:spAutoFit/>
          </a:bodyPr>
          <a:lstStyle/>
          <a:p>
            <a:r>
              <a:rPr lang="ja-JP" altLang="en-US" sz="1600" dirty="0" smtClean="0"/>
              <a:t>加算 </a:t>
            </a:r>
            <a:r>
              <a:rPr lang="en-US" altLang="ja-JP" sz="1600" dirty="0" smtClean="0"/>
              <a:t>or </a:t>
            </a:r>
            <a:r>
              <a:rPr lang="ja-JP" altLang="en-US" sz="1600" dirty="0" smtClean="0"/>
              <a:t>減算</a:t>
            </a:r>
            <a:endParaRPr kumimoji="1" lang="ja-JP" altLang="en-US" sz="1600" dirty="0"/>
          </a:p>
        </p:txBody>
      </p:sp>
      <p:sp>
        <p:nvSpPr>
          <p:cNvPr id="155" name="テキスト ボックス 154"/>
          <p:cNvSpPr txBox="1"/>
          <p:nvPr/>
        </p:nvSpPr>
        <p:spPr>
          <a:xfrm>
            <a:off x="5695284" y="5739427"/>
            <a:ext cx="1165667" cy="338554"/>
          </a:xfrm>
          <a:prstGeom prst="rect">
            <a:avLst/>
          </a:prstGeom>
          <a:noFill/>
        </p:spPr>
        <p:txBody>
          <a:bodyPr wrap="square" rtlCol="0">
            <a:spAutoFit/>
          </a:bodyPr>
          <a:lstStyle/>
          <a:p>
            <a:r>
              <a:rPr lang="ja-JP" altLang="en-US" sz="1600" dirty="0" smtClean="0"/>
              <a:t>書き込み</a:t>
            </a:r>
            <a:endParaRPr kumimoji="1" lang="ja-JP" altLang="en-US" sz="1600" dirty="0"/>
          </a:p>
        </p:txBody>
      </p:sp>
      <p:sp>
        <p:nvSpPr>
          <p:cNvPr id="156" name="テキスト ボックス 155"/>
          <p:cNvSpPr txBox="1"/>
          <p:nvPr/>
        </p:nvSpPr>
        <p:spPr>
          <a:xfrm>
            <a:off x="5746826" y="6248488"/>
            <a:ext cx="1873174" cy="338554"/>
          </a:xfrm>
          <a:prstGeom prst="rect">
            <a:avLst/>
          </a:prstGeom>
          <a:noFill/>
        </p:spPr>
        <p:txBody>
          <a:bodyPr wrap="square" rtlCol="0">
            <a:spAutoFit/>
          </a:bodyPr>
          <a:lstStyle/>
          <a:p>
            <a:r>
              <a:rPr lang="ja-JP" altLang="en-US" sz="1600" dirty="0" smtClean="0"/>
              <a:t>被除数の最上位桁</a:t>
            </a:r>
            <a:endParaRPr kumimoji="1" lang="ja-JP" altLang="en-US" sz="1600" dirty="0"/>
          </a:p>
        </p:txBody>
      </p:sp>
      <p:sp>
        <p:nvSpPr>
          <p:cNvPr id="157" name="テキスト ボックス 156"/>
          <p:cNvSpPr txBox="1"/>
          <p:nvPr/>
        </p:nvSpPr>
        <p:spPr>
          <a:xfrm>
            <a:off x="3413711" y="6618838"/>
            <a:ext cx="2116285" cy="338554"/>
          </a:xfrm>
          <a:prstGeom prst="rect">
            <a:avLst/>
          </a:prstGeom>
          <a:noFill/>
        </p:spPr>
        <p:txBody>
          <a:bodyPr wrap="none" rtlCol="0">
            <a:spAutoFit/>
          </a:bodyPr>
          <a:lstStyle/>
          <a:p>
            <a:r>
              <a:rPr kumimoji="1" lang="en-US" altLang="ja-JP" sz="1600" dirty="0" smtClean="0"/>
              <a:t>[ </a:t>
            </a:r>
            <a:r>
              <a:rPr lang="ja-JP" altLang="en-US" sz="1600" dirty="0"/>
              <a:t>除算</a:t>
            </a:r>
            <a:r>
              <a:rPr kumimoji="1" lang="ja-JP" altLang="en-US" sz="1600" dirty="0" smtClean="0"/>
              <a:t>器のブロック図 </a:t>
            </a:r>
            <a:r>
              <a:rPr kumimoji="1" lang="en-US" altLang="ja-JP" sz="1600" dirty="0" smtClean="0"/>
              <a:t>]</a:t>
            </a:r>
            <a:endParaRPr kumimoji="1" lang="ja-JP" altLang="en-US" sz="1600" dirty="0"/>
          </a:p>
        </p:txBody>
      </p:sp>
      <p:sp>
        <p:nvSpPr>
          <p:cNvPr id="158" name="テキスト ボックス 157"/>
          <p:cNvSpPr txBox="1"/>
          <p:nvPr/>
        </p:nvSpPr>
        <p:spPr>
          <a:xfrm>
            <a:off x="2587807" y="3229602"/>
            <a:ext cx="1978427" cy="461665"/>
          </a:xfrm>
          <a:prstGeom prst="rect">
            <a:avLst/>
          </a:prstGeom>
          <a:noFill/>
        </p:spPr>
        <p:txBody>
          <a:bodyPr wrap="none" rtlCol="0">
            <a:spAutoFit/>
          </a:bodyPr>
          <a:lstStyle/>
          <a:p>
            <a:r>
              <a:rPr kumimoji="1" lang="en-US" altLang="ja-JP" sz="2400" dirty="0" smtClean="0">
                <a:solidFill>
                  <a:srgbClr val="006600"/>
                </a:solidFill>
              </a:rPr>
              <a:t>0     0 0 0 1 0</a:t>
            </a:r>
            <a:endParaRPr kumimoji="1" lang="ja-JP" altLang="en-US" sz="2400" dirty="0">
              <a:solidFill>
                <a:srgbClr val="006600"/>
              </a:solidFill>
            </a:endParaRPr>
          </a:p>
        </p:txBody>
      </p:sp>
      <p:cxnSp>
        <p:nvCxnSpPr>
          <p:cNvPr id="159" name="直線コネクタ 158"/>
          <p:cNvCxnSpPr/>
          <p:nvPr/>
        </p:nvCxnSpPr>
        <p:spPr>
          <a:xfrm>
            <a:off x="2917502" y="3454120"/>
            <a:ext cx="225379"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60" name="テキスト ボックス 159"/>
          <p:cNvSpPr txBox="1"/>
          <p:nvPr/>
        </p:nvSpPr>
        <p:spPr>
          <a:xfrm>
            <a:off x="1829005" y="5442254"/>
            <a:ext cx="1978427" cy="461665"/>
          </a:xfrm>
          <a:prstGeom prst="rect">
            <a:avLst/>
          </a:prstGeom>
          <a:noFill/>
        </p:spPr>
        <p:txBody>
          <a:bodyPr wrap="none" rtlCol="0">
            <a:spAutoFit/>
          </a:bodyPr>
          <a:lstStyle/>
          <a:p>
            <a:r>
              <a:rPr kumimoji="1" lang="en-US" altLang="ja-JP" sz="2400" dirty="0" smtClean="0">
                <a:solidFill>
                  <a:srgbClr val="006600"/>
                </a:solidFill>
              </a:rPr>
              <a:t>0     0 0 0 0 </a:t>
            </a:r>
            <a:r>
              <a:rPr lang="en-US" altLang="ja-JP" sz="2400" dirty="0" smtClean="0">
                <a:solidFill>
                  <a:srgbClr val="006600"/>
                </a:solidFill>
              </a:rPr>
              <a:t>0</a:t>
            </a:r>
            <a:endParaRPr kumimoji="1" lang="ja-JP" altLang="en-US" sz="2400" dirty="0">
              <a:solidFill>
                <a:srgbClr val="006600"/>
              </a:solidFill>
            </a:endParaRPr>
          </a:p>
        </p:txBody>
      </p:sp>
      <p:cxnSp>
        <p:nvCxnSpPr>
          <p:cNvPr id="161" name="直線コネクタ 160"/>
          <p:cNvCxnSpPr/>
          <p:nvPr/>
        </p:nvCxnSpPr>
        <p:spPr>
          <a:xfrm>
            <a:off x="2158700" y="5666772"/>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3729766" y="5442792"/>
            <a:ext cx="1978427" cy="461665"/>
          </a:xfrm>
          <a:prstGeom prst="rect">
            <a:avLst/>
          </a:prstGeom>
          <a:noFill/>
        </p:spPr>
        <p:txBody>
          <a:bodyPr wrap="none" rtlCol="0">
            <a:spAutoFit/>
          </a:bodyPr>
          <a:lstStyle/>
          <a:p>
            <a:r>
              <a:rPr kumimoji="1" lang="en-US" altLang="ja-JP" sz="2400" dirty="0" smtClean="0">
                <a:solidFill>
                  <a:srgbClr val="006600"/>
                </a:solidFill>
              </a:rPr>
              <a:t>0     </a:t>
            </a:r>
            <a:r>
              <a:rPr lang="en-US" altLang="ja-JP" sz="2400" dirty="0">
                <a:solidFill>
                  <a:srgbClr val="006600"/>
                </a:solidFill>
              </a:rPr>
              <a:t>1</a:t>
            </a:r>
            <a:r>
              <a:rPr kumimoji="1" lang="en-US" altLang="ja-JP" sz="2400" dirty="0" smtClean="0">
                <a:solidFill>
                  <a:srgbClr val="006600"/>
                </a:solidFill>
              </a:rPr>
              <a:t> 0 0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1</a:t>
            </a:r>
            <a:endParaRPr kumimoji="1" lang="ja-JP" altLang="en-US" sz="2400" dirty="0">
              <a:solidFill>
                <a:srgbClr val="006600"/>
              </a:solidFill>
            </a:endParaRPr>
          </a:p>
        </p:txBody>
      </p:sp>
      <p:cxnSp>
        <p:nvCxnSpPr>
          <p:cNvPr id="163" name="直線コネクタ 162"/>
          <p:cNvCxnSpPr/>
          <p:nvPr/>
        </p:nvCxnSpPr>
        <p:spPr>
          <a:xfrm>
            <a:off x="4059461" y="5667310"/>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grpSp>
        <p:nvGrpSpPr>
          <p:cNvPr id="164" name="グループ化 163"/>
          <p:cNvGrpSpPr/>
          <p:nvPr/>
        </p:nvGrpSpPr>
        <p:grpSpPr>
          <a:xfrm>
            <a:off x="1847230" y="5855844"/>
            <a:ext cx="3823524" cy="439150"/>
            <a:chOff x="1847230" y="5949344"/>
            <a:chExt cx="3823524" cy="439150"/>
          </a:xfrm>
        </p:grpSpPr>
        <p:sp>
          <p:nvSpPr>
            <p:cNvPr id="165" name="テキスト ボックス 164"/>
            <p:cNvSpPr txBox="1"/>
            <p:nvPr/>
          </p:nvSpPr>
          <p:spPr>
            <a:xfrm>
              <a:off x="3616156" y="6049940"/>
              <a:ext cx="817280" cy="338554"/>
            </a:xfrm>
            <a:prstGeom prst="rect">
              <a:avLst/>
            </a:prstGeom>
            <a:noFill/>
          </p:spPr>
          <p:txBody>
            <a:bodyPr wrap="square" rtlCol="0">
              <a:spAutoFit/>
            </a:bodyPr>
            <a:lstStyle/>
            <a:p>
              <a:r>
                <a:rPr lang="ja-JP" altLang="en-US" sz="1600" dirty="0" smtClean="0"/>
                <a:t>被除数</a:t>
              </a:r>
              <a:endParaRPr kumimoji="1" lang="ja-JP" altLang="en-US" sz="1600" dirty="0"/>
            </a:p>
          </p:txBody>
        </p:sp>
        <p:sp>
          <p:nvSpPr>
            <p:cNvPr id="166" name="左中かっこ 165"/>
            <p:cNvSpPr/>
            <p:nvPr/>
          </p:nvSpPr>
          <p:spPr>
            <a:xfrm rot="16200000">
              <a:off x="3686063" y="4110511"/>
              <a:ext cx="145858" cy="3823524"/>
            </a:xfrm>
            <a:prstGeom prst="leftBrace">
              <a:avLst>
                <a:gd name="adj1" fmla="val 8333"/>
                <a:gd name="adj2" fmla="val 53723"/>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67" name="グループ化 166"/>
          <p:cNvGrpSpPr/>
          <p:nvPr/>
        </p:nvGrpSpPr>
        <p:grpSpPr>
          <a:xfrm>
            <a:off x="2007223" y="5880790"/>
            <a:ext cx="5603059" cy="377857"/>
            <a:chOff x="2007224" y="5969255"/>
            <a:chExt cx="5603059" cy="377857"/>
          </a:xfrm>
        </p:grpSpPr>
        <p:cxnSp>
          <p:nvCxnSpPr>
            <p:cNvPr id="168" name="直線コネクタ 167"/>
            <p:cNvCxnSpPr/>
            <p:nvPr/>
          </p:nvCxnSpPr>
          <p:spPr>
            <a:xfrm flipV="1">
              <a:off x="2018334" y="5969255"/>
              <a:ext cx="0" cy="377857"/>
            </a:xfrm>
            <a:prstGeom prst="line">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9" name="直線コネクタ 168"/>
            <p:cNvCxnSpPr/>
            <p:nvPr/>
          </p:nvCxnSpPr>
          <p:spPr>
            <a:xfrm flipH="1">
              <a:off x="2007224" y="6339448"/>
              <a:ext cx="5603035" cy="0"/>
            </a:xfrm>
            <a:prstGeom prst="line">
              <a:avLst/>
            </a:prstGeom>
            <a:ln w="190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flipV="1">
              <a:off x="7610282" y="6164087"/>
              <a:ext cx="1" cy="183025"/>
            </a:xfrm>
            <a:prstGeom prst="line">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71" name="直線コネクタ 170"/>
          <p:cNvCxnSpPr/>
          <p:nvPr/>
        </p:nvCxnSpPr>
        <p:spPr>
          <a:xfrm flipH="1">
            <a:off x="5686535" y="5755426"/>
            <a:ext cx="1052602" cy="0"/>
          </a:xfrm>
          <a:prstGeom prst="line">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2" name="直線コネクタ 171"/>
          <p:cNvCxnSpPr/>
          <p:nvPr/>
        </p:nvCxnSpPr>
        <p:spPr>
          <a:xfrm flipH="1">
            <a:off x="5688221" y="5604752"/>
            <a:ext cx="1050916"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740589" y="5305732"/>
            <a:ext cx="1000010" cy="338554"/>
          </a:xfrm>
          <a:prstGeom prst="rect">
            <a:avLst/>
          </a:prstGeom>
          <a:noFill/>
        </p:spPr>
        <p:txBody>
          <a:bodyPr wrap="square" rtlCol="0">
            <a:spAutoFit/>
          </a:bodyPr>
          <a:lstStyle/>
          <a:p>
            <a:r>
              <a:rPr lang="ja-JP" altLang="en-US" sz="1600" dirty="0"/>
              <a:t>左</a:t>
            </a:r>
            <a:r>
              <a:rPr lang="ja-JP" altLang="en-US" sz="1600" dirty="0" smtClean="0"/>
              <a:t>シフト</a:t>
            </a:r>
            <a:endParaRPr kumimoji="1" lang="ja-JP" altLang="en-US" sz="1600" dirty="0"/>
          </a:p>
        </p:txBody>
      </p:sp>
      <p:cxnSp>
        <p:nvCxnSpPr>
          <p:cNvPr id="174" name="直線コネクタ 173"/>
          <p:cNvCxnSpPr/>
          <p:nvPr/>
        </p:nvCxnSpPr>
        <p:spPr>
          <a:xfrm flipH="1">
            <a:off x="5688221" y="5604752"/>
            <a:ext cx="1050916" cy="0"/>
          </a:xfrm>
          <a:prstGeom prst="line">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75" name="グループ化 174"/>
          <p:cNvGrpSpPr/>
          <p:nvPr/>
        </p:nvGrpSpPr>
        <p:grpSpPr>
          <a:xfrm>
            <a:off x="1825116" y="5441360"/>
            <a:ext cx="3879188" cy="462203"/>
            <a:chOff x="-1871812" y="4448783"/>
            <a:chExt cx="3879188" cy="462203"/>
          </a:xfrm>
        </p:grpSpPr>
        <p:sp>
          <p:nvSpPr>
            <p:cNvPr id="176" name="正方形/長方形 175"/>
            <p:cNvSpPr/>
            <p:nvPr/>
          </p:nvSpPr>
          <p:spPr>
            <a:xfrm>
              <a:off x="-1851899" y="4480810"/>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テキスト ボックス 176"/>
            <p:cNvSpPr txBox="1"/>
            <p:nvPr/>
          </p:nvSpPr>
          <p:spPr>
            <a:xfrm>
              <a:off x="-1871812" y="4448783"/>
              <a:ext cx="1978427" cy="461665"/>
            </a:xfrm>
            <a:prstGeom prst="rect">
              <a:avLst/>
            </a:prstGeom>
            <a:noFill/>
          </p:spPr>
          <p:txBody>
            <a:bodyPr wrap="none" rtlCol="0">
              <a:spAutoFit/>
            </a:bodyPr>
            <a:lstStyle/>
            <a:p>
              <a:r>
                <a:rPr kumimoji="1" lang="en-US" altLang="ja-JP" sz="2400" dirty="0" smtClean="0">
                  <a:solidFill>
                    <a:srgbClr val="006600"/>
                  </a:solidFill>
                </a:rPr>
                <a:t>1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1</a:t>
              </a:r>
              <a:r>
                <a:rPr kumimoji="1" lang="en-US" altLang="ja-JP" sz="2400" dirty="0" smtClean="0">
                  <a:solidFill>
                    <a:srgbClr val="006600"/>
                  </a:solidFill>
                </a:rPr>
                <a:t> 0 </a:t>
              </a:r>
              <a:r>
                <a:rPr lang="en-US" altLang="ja-JP" sz="2400" dirty="0">
                  <a:solidFill>
                    <a:srgbClr val="006600"/>
                  </a:solidFill>
                </a:rPr>
                <a:t>1</a:t>
              </a:r>
              <a:endParaRPr kumimoji="1" lang="ja-JP" altLang="en-US" sz="2400" dirty="0">
                <a:solidFill>
                  <a:srgbClr val="006600"/>
                </a:solidFill>
              </a:endParaRPr>
            </a:p>
          </p:txBody>
        </p:sp>
        <p:cxnSp>
          <p:nvCxnSpPr>
            <p:cNvPr id="178" name="直線コネクタ 177"/>
            <p:cNvCxnSpPr/>
            <p:nvPr/>
          </p:nvCxnSpPr>
          <p:spPr>
            <a:xfrm>
              <a:off x="-1542117" y="4673301"/>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79" name="テキスト ボックス 178"/>
            <p:cNvSpPr txBox="1"/>
            <p:nvPr/>
          </p:nvSpPr>
          <p:spPr>
            <a:xfrm>
              <a:off x="28949" y="4449321"/>
              <a:ext cx="1978427" cy="461665"/>
            </a:xfrm>
            <a:prstGeom prst="rect">
              <a:avLst/>
            </a:prstGeom>
            <a:noFill/>
          </p:spPr>
          <p:txBody>
            <a:bodyPr wrap="none" rtlCol="0">
              <a:spAutoFit/>
            </a:bodyPr>
            <a:lstStyle/>
            <a:p>
              <a:r>
                <a:rPr kumimoji="1" lang="en-US" altLang="ja-JP" sz="2400" dirty="0" smtClean="0">
                  <a:solidFill>
                    <a:srgbClr val="006600"/>
                  </a:solidFill>
                </a:rPr>
                <a:t>0     </a:t>
              </a:r>
              <a:r>
                <a:rPr lang="en-US" altLang="ja-JP" sz="2400" dirty="0">
                  <a:solidFill>
                    <a:srgbClr val="006600"/>
                  </a:solidFill>
                </a:rPr>
                <a:t>1</a:t>
              </a:r>
              <a:r>
                <a:rPr kumimoji="1" lang="en-US" altLang="ja-JP" sz="2400" dirty="0" smtClean="0">
                  <a:solidFill>
                    <a:srgbClr val="006600"/>
                  </a:solidFill>
                </a:rPr>
                <a:t> 0 0 </a:t>
              </a:r>
              <a:r>
                <a:rPr lang="en-US" altLang="ja-JP" sz="2400" dirty="0">
                  <a:solidFill>
                    <a:srgbClr val="006600"/>
                  </a:solidFill>
                </a:rPr>
                <a:t>1</a:t>
              </a:r>
              <a:r>
                <a:rPr kumimoji="1" lang="en-US" altLang="ja-JP" sz="2400" dirty="0" smtClean="0">
                  <a:solidFill>
                    <a:srgbClr val="006600"/>
                  </a:solidFill>
                </a:rPr>
                <a:t> </a:t>
              </a:r>
              <a:r>
                <a:rPr lang="en-US" altLang="ja-JP" sz="2400" dirty="0">
                  <a:solidFill>
                    <a:srgbClr val="006600"/>
                  </a:solidFill>
                </a:rPr>
                <a:t>1</a:t>
              </a:r>
              <a:endParaRPr kumimoji="1" lang="ja-JP" altLang="en-US" sz="2400" dirty="0">
                <a:solidFill>
                  <a:srgbClr val="006600"/>
                </a:solidFill>
              </a:endParaRPr>
            </a:p>
          </p:txBody>
        </p:sp>
        <p:cxnSp>
          <p:nvCxnSpPr>
            <p:cNvPr id="180" name="直線コネクタ 179"/>
            <p:cNvCxnSpPr/>
            <p:nvPr/>
          </p:nvCxnSpPr>
          <p:spPr>
            <a:xfrm>
              <a:off x="358644" y="4673839"/>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grpSp>
      <p:grpSp>
        <p:nvGrpSpPr>
          <p:cNvPr id="181" name="グループ化 180"/>
          <p:cNvGrpSpPr/>
          <p:nvPr/>
        </p:nvGrpSpPr>
        <p:grpSpPr>
          <a:xfrm>
            <a:off x="1830747" y="5440822"/>
            <a:ext cx="3866381" cy="462203"/>
            <a:chOff x="-2044200" y="5181950"/>
            <a:chExt cx="3866381" cy="462203"/>
          </a:xfrm>
        </p:grpSpPr>
        <p:sp>
          <p:nvSpPr>
            <p:cNvPr id="182" name="正方形/長方形 181"/>
            <p:cNvSpPr/>
            <p:nvPr/>
          </p:nvSpPr>
          <p:spPr>
            <a:xfrm>
              <a:off x="-2024287" y="5213977"/>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テキスト ボックス 182"/>
            <p:cNvSpPr txBox="1"/>
            <p:nvPr/>
          </p:nvSpPr>
          <p:spPr>
            <a:xfrm>
              <a:off x="-2044200" y="5181950"/>
              <a:ext cx="1806905" cy="461665"/>
            </a:xfrm>
            <a:prstGeom prst="rect">
              <a:avLst/>
            </a:prstGeom>
            <a:noFill/>
          </p:spPr>
          <p:txBody>
            <a:bodyPr wrap="none" rtlCol="0">
              <a:spAutoFit/>
            </a:bodyPr>
            <a:lstStyle/>
            <a:p>
              <a:r>
                <a:rPr kumimoji="1" lang="en-US" altLang="ja-JP" sz="2400" dirty="0" smtClean="0">
                  <a:solidFill>
                    <a:srgbClr val="006600"/>
                  </a:solidFill>
                </a:rPr>
                <a:t>0     0 0 0 0 </a:t>
              </a:r>
              <a:endParaRPr kumimoji="1" lang="ja-JP" altLang="en-US" sz="2400" dirty="0">
                <a:solidFill>
                  <a:srgbClr val="006600"/>
                </a:solidFill>
              </a:endParaRPr>
            </a:p>
          </p:txBody>
        </p:sp>
        <p:cxnSp>
          <p:nvCxnSpPr>
            <p:cNvPr id="184" name="直線コネクタ 183"/>
            <p:cNvCxnSpPr/>
            <p:nvPr/>
          </p:nvCxnSpPr>
          <p:spPr>
            <a:xfrm>
              <a:off x="-1714505" y="5406468"/>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85" name="テキスト ボックス 184"/>
            <p:cNvSpPr txBox="1"/>
            <p:nvPr/>
          </p:nvSpPr>
          <p:spPr>
            <a:xfrm>
              <a:off x="-412726" y="5182488"/>
              <a:ext cx="2234907" cy="461665"/>
            </a:xfrm>
            <a:prstGeom prst="rect">
              <a:avLst/>
            </a:prstGeom>
            <a:noFill/>
          </p:spPr>
          <p:txBody>
            <a:bodyPr wrap="none" rtlCol="0">
              <a:spAutoFit/>
            </a:bodyPr>
            <a:lstStyle/>
            <a:p>
              <a:r>
                <a:rPr kumimoji="1" lang="en-US" altLang="ja-JP" sz="2400" dirty="0" smtClean="0">
                  <a:solidFill>
                    <a:srgbClr val="006600"/>
                  </a:solidFill>
                </a:rPr>
                <a:t>0     </a:t>
              </a:r>
              <a:r>
                <a:rPr lang="en-US" altLang="ja-JP" sz="2400" dirty="0">
                  <a:solidFill>
                    <a:srgbClr val="006600"/>
                  </a:solidFill>
                </a:rPr>
                <a:t>1</a:t>
              </a:r>
              <a:r>
                <a:rPr kumimoji="1" lang="en-US" altLang="ja-JP" sz="2400" dirty="0" smtClean="0">
                  <a:solidFill>
                    <a:srgbClr val="006600"/>
                  </a:solidFill>
                </a:rPr>
                <a:t> 0 0 </a:t>
              </a:r>
              <a:r>
                <a:rPr lang="en-US" altLang="ja-JP" sz="2400" dirty="0">
                  <a:solidFill>
                    <a:srgbClr val="006600"/>
                  </a:solidFill>
                </a:rPr>
                <a:t>1</a:t>
              </a:r>
              <a:r>
                <a:rPr kumimoji="1" lang="en-US" altLang="ja-JP" sz="2400" dirty="0" smtClean="0">
                  <a:solidFill>
                    <a:srgbClr val="006600"/>
                  </a:solidFill>
                </a:rPr>
                <a:t> </a:t>
              </a:r>
              <a:r>
                <a:rPr lang="en-US" altLang="ja-JP" sz="2400" dirty="0" smtClean="0">
                  <a:solidFill>
                    <a:srgbClr val="006600"/>
                  </a:solidFill>
                </a:rPr>
                <a:t>1 0</a:t>
              </a:r>
              <a:endParaRPr kumimoji="1" lang="ja-JP" altLang="en-US" sz="2400" dirty="0">
                <a:solidFill>
                  <a:srgbClr val="006600"/>
                </a:solidFill>
              </a:endParaRPr>
            </a:p>
          </p:txBody>
        </p:sp>
        <p:cxnSp>
          <p:nvCxnSpPr>
            <p:cNvPr id="186" name="直線コネクタ 185"/>
            <p:cNvCxnSpPr/>
            <p:nvPr/>
          </p:nvCxnSpPr>
          <p:spPr>
            <a:xfrm>
              <a:off x="-68898" y="5407006"/>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187" name="直線コネクタ 186"/>
            <p:cNvCxnSpPr/>
            <p:nvPr/>
          </p:nvCxnSpPr>
          <p:spPr>
            <a:xfrm flipV="1">
              <a:off x="1507042" y="5215290"/>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88" name="グループ化 187"/>
          <p:cNvGrpSpPr/>
          <p:nvPr/>
        </p:nvGrpSpPr>
        <p:grpSpPr>
          <a:xfrm>
            <a:off x="1826862" y="5442940"/>
            <a:ext cx="3890082" cy="462203"/>
            <a:chOff x="-2044200" y="5181950"/>
            <a:chExt cx="3890082" cy="462203"/>
          </a:xfrm>
        </p:grpSpPr>
        <p:sp>
          <p:nvSpPr>
            <p:cNvPr id="189" name="正方形/長方形 188"/>
            <p:cNvSpPr/>
            <p:nvPr/>
          </p:nvSpPr>
          <p:spPr>
            <a:xfrm>
              <a:off x="-2024287" y="5213977"/>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テキスト ボックス 189"/>
            <p:cNvSpPr txBox="1"/>
            <p:nvPr/>
          </p:nvSpPr>
          <p:spPr>
            <a:xfrm>
              <a:off x="-2044200" y="5181950"/>
              <a:ext cx="2063385" cy="461665"/>
            </a:xfrm>
            <a:prstGeom prst="rect">
              <a:avLst/>
            </a:prstGeom>
            <a:noFill/>
          </p:spPr>
          <p:txBody>
            <a:bodyPr wrap="none" rtlCol="0">
              <a:spAutoFit/>
            </a:bodyPr>
            <a:lstStyle/>
            <a:p>
              <a:r>
                <a:rPr kumimoji="1" lang="en-US" altLang="ja-JP" sz="2400" dirty="0" smtClean="0">
                  <a:solidFill>
                    <a:srgbClr val="006600"/>
                  </a:solidFill>
                </a:rPr>
                <a:t>0     0 0 0 1 0 </a:t>
              </a:r>
              <a:endParaRPr kumimoji="1" lang="ja-JP" altLang="en-US" sz="2400" dirty="0">
                <a:solidFill>
                  <a:srgbClr val="006600"/>
                </a:solidFill>
              </a:endParaRPr>
            </a:p>
          </p:txBody>
        </p:sp>
        <p:cxnSp>
          <p:nvCxnSpPr>
            <p:cNvPr id="191" name="直線コネクタ 190"/>
            <p:cNvCxnSpPr/>
            <p:nvPr/>
          </p:nvCxnSpPr>
          <p:spPr>
            <a:xfrm>
              <a:off x="-1714505" y="5406468"/>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92" name="テキスト ボックス 191"/>
            <p:cNvSpPr txBox="1"/>
            <p:nvPr/>
          </p:nvSpPr>
          <p:spPr>
            <a:xfrm>
              <a:off x="-140878" y="5182488"/>
              <a:ext cx="1986760" cy="461665"/>
            </a:xfrm>
            <a:prstGeom prst="rect">
              <a:avLst/>
            </a:prstGeom>
            <a:noFill/>
          </p:spPr>
          <p:txBody>
            <a:bodyPr wrap="square" rtlCol="0">
              <a:spAutoFit/>
            </a:bodyPr>
            <a:lstStyle/>
            <a:p>
              <a:r>
                <a:rPr kumimoji="1" lang="en-US" altLang="ja-JP" sz="2400" dirty="0" smtClean="0">
                  <a:solidFill>
                    <a:srgbClr val="006600"/>
                  </a:solidFill>
                </a:rPr>
                <a:t>0 1 1 0     </a:t>
              </a:r>
              <a:r>
                <a:rPr lang="en-US" altLang="ja-JP" sz="2400" dirty="0" smtClean="0">
                  <a:solidFill>
                    <a:srgbClr val="006600"/>
                  </a:solidFill>
                </a:rPr>
                <a:t>   0</a:t>
              </a:r>
              <a:endParaRPr kumimoji="1" lang="ja-JP" altLang="en-US" sz="2400" dirty="0">
                <a:solidFill>
                  <a:srgbClr val="006600"/>
                </a:solidFill>
              </a:endParaRPr>
            </a:p>
          </p:txBody>
        </p:sp>
        <p:cxnSp>
          <p:nvCxnSpPr>
            <p:cNvPr id="193" name="直線コネクタ 192"/>
            <p:cNvCxnSpPr/>
            <p:nvPr/>
          </p:nvCxnSpPr>
          <p:spPr>
            <a:xfrm>
              <a:off x="1092669" y="5407006"/>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flipV="1">
              <a:off x="638993" y="5215290"/>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95" name="グループ化 194"/>
          <p:cNvGrpSpPr/>
          <p:nvPr/>
        </p:nvGrpSpPr>
        <p:grpSpPr>
          <a:xfrm>
            <a:off x="1821725" y="5440284"/>
            <a:ext cx="3890082" cy="462203"/>
            <a:chOff x="-2044200" y="5181950"/>
            <a:chExt cx="3890082" cy="462203"/>
          </a:xfrm>
        </p:grpSpPr>
        <p:sp>
          <p:nvSpPr>
            <p:cNvPr id="196" name="正方形/長方形 195"/>
            <p:cNvSpPr/>
            <p:nvPr/>
          </p:nvSpPr>
          <p:spPr>
            <a:xfrm>
              <a:off x="-2024287" y="5213977"/>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テキスト ボックス 196"/>
            <p:cNvSpPr txBox="1"/>
            <p:nvPr/>
          </p:nvSpPr>
          <p:spPr>
            <a:xfrm>
              <a:off x="-2044200" y="5181950"/>
              <a:ext cx="2063385" cy="461665"/>
            </a:xfrm>
            <a:prstGeom prst="rect">
              <a:avLst/>
            </a:prstGeom>
            <a:noFill/>
          </p:spPr>
          <p:txBody>
            <a:bodyPr wrap="none" rtlCol="0">
              <a:spAutoFit/>
            </a:bodyPr>
            <a:lstStyle/>
            <a:p>
              <a:r>
                <a:rPr kumimoji="1" lang="en-US" altLang="ja-JP" sz="2400" dirty="0" smtClean="0">
                  <a:solidFill>
                    <a:srgbClr val="006600"/>
                  </a:solidFill>
                </a:rPr>
                <a:t>0     0 0 0 0 0 </a:t>
              </a:r>
              <a:endParaRPr kumimoji="1" lang="ja-JP" altLang="en-US" sz="2400" dirty="0">
                <a:solidFill>
                  <a:srgbClr val="006600"/>
                </a:solidFill>
              </a:endParaRPr>
            </a:p>
          </p:txBody>
        </p:sp>
        <p:cxnSp>
          <p:nvCxnSpPr>
            <p:cNvPr id="198" name="直線コネクタ 197"/>
            <p:cNvCxnSpPr/>
            <p:nvPr/>
          </p:nvCxnSpPr>
          <p:spPr>
            <a:xfrm>
              <a:off x="-1714505" y="5406468"/>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199" name="テキスト ボックス 198"/>
            <p:cNvSpPr txBox="1"/>
            <p:nvPr/>
          </p:nvSpPr>
          <p:spPr>
            <a:xfrm>
              <a:off x="-140878" y="5182488"/>
              <a:ext cx="1986760" cy="461665"/>
            </a:xfrm>
            <a:prstGeom prst="rect">
              <a:avLst/>
            </a:prstGeom>
            <a:noFill/>
          </p:spPr>
          <p:txBody>
            <a:bodyPr wrap="square" rtlCol="0">
              <a:spAutoFit/>
            </a:bodyPr>
            <a:lstStyle/>
            <a:p>
              <a:r>
                <a:rPr kumimoji="1" lang="en-US" altLang="ja-JP" sz="2400" dirty="0" smtClean="0">
                  <a:solidFill>
                    <a:srgbClr val="006600"/>
                  </a:solidFill>
                </a:rPr>
                <a:t>0 1 1 0     </a:t>
              </a:r>
              <a:r>
                <a:rPr lang="en-US" altLang="ja-JP" sz="2400" dirty="0" smtClean="0">
                  <a:solidFill>
                    <a:srgbClr val="006600"/>
                  </a:solidFill>
                </a:rPr>
                <a:t>   0</a:t>
              </a:r>
              <a:endParaRPr kumimoji="1" lang="ja-JP" altLang="en-US" sz="2400" dirty="0">
                <a:solidFill>
                  <a:srgbClr val="006600"/>
                </a:solidFill>
              </a:endParaRPr>
            </a:p>
          </p:txBody>
        </p:sp>
        <p:cxnSp>
          <p:nvCxnSpPr>
            <p:cNvPr id="200" name="直線コネクタ 199"/>
            <p:cNvCxnSpPr/>
            <p:nvPr/>
          </p:nvCxnSpPr>
          <p:spPr>
            <a:xfrm>
              <a:off x="1092669" y="5407006"/>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flipV="1">
              <a:off x="638993" y="5215290"/>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02" name="グループ化 201"/>
          <p:cNvGrpSpPr/>
          <p:nvPr/>
        </p:nvGrpSpPr>
        <p:grpSpPr>
          <a:xfrm>
            <a:off x="1826853" y="5438952"/>
            <a:ext cx="3890082" cy="462203"/>
            <a:chOff x="-2044200" y="5181950"/>
            <a:chExt cx="3890082" cy="462203"/>
          </a:xfrm>
        </p:grpSpPr>
        <p:sp>
          <p:nvSpPr>
            <p:cNvPr id="203" name="正方形/長方形 202"/>
            <p:cNvSpPr/>
            <p:nvPr/>
          </p:nvSpPr>
          <p:spPr>
            <a:xfrm>
              <a:off x="-2024287" y="5213977"/>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テキスト ボックス 203"/>
            <p:cNvSpPr txBox="1"/>
            <p:nvPr/>
          </p:nvSpPr>
          <p:spPr>
            <a:xfrm>
              <a:off x="-2044200" y="5181950"/>
              <a:ext cx="2063385" cy="461665"/>
            </a:xfrm>
            <a:prstGeom prst="rect">
              <a:avLst/>
            </a:prstGeom>
            <a:noFill/>
          </p:spPr>
          <p:txBody>
            <a:bodyPr wrap="none" rtlCol="0">
              <a:spAutoFit/>
            </a:bodyPr>
            <a:lstStyle/>
            <a:p>
              <a:r>
                <a:rPr kumimoji="1" lang="en-US" altLang="ja-JP" sz="2400" dirty="0" smtClean="0">
                  <a:solidFill>
                    <a:srgbClr val="006600"/>
                  </a:solidFill>
                </a:rPr>
                <a:t>0     0 0 0 0 0 </a:t>
              </a:r>
              <a:endParaRPr kumimoji="1" lang="ja-JP" altLang="en-US" sz="2400" dirty="0">
                <a:solidFill>
                  <a:srgbClr val="006600"/>
                </a:solidFill>
              </a:endParaRPr>
            </a:p>
          </p:txBody>
        </p:sp>
        <p:cxnSp>
          <p:nvCxnSpPr>
            <p:cNvPr id="205" name="直線コネクタ 204"/>
            <p:cNvCxnSpPr/>
            <p:nvPr/>
          </p:nvCxnSpPr>
          <p:spPr>
            <a:xfrm>
              <a:off x="-1714505" y="5406468"/>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206" name="テキスト ボックス 205"/>
            <p:cNvSpPr txBox="1"/>
            <p:nvPr/>
          </p:nvSpPr>
          <p:spPr>
            <a:xfrm>
              <a:off x="-140878" y="5182488"/>
              <a:ext cx="1986760" cy="461665"/>
            </a:xfrm>
            <a:prstGeom prst="rect">
              <a:avLst/>
            </a:prstGeom>
            <a:noFill/>
          </p:spPr>
          <p:txBody>
            <a:bodyPr wrap="square" rtlCol="0">
              <a:spAutoFit/>
            </a:bodyPr>
            <a:lstStyle/>
            <a:p>
              <a:r>
                <a:rPr kumimoji="1" lang="en-US" altLang="ja-JP" sz="2400" dirty="0" smtClean="0">
                  <a:solidFill>
                    <a:srgbClr val="006600"/>
                  </a:solidFill>
                </a:rPr>
                <a:t>1 1 0     </a:t>
              </a:r>
              <a:r>
                <a:rPr lang="en-US" altLang="ja-JP" sz="2400" dirty="0" smtClean="0">
                  <a:solidFill>
                    <a:srgbClr val="006600"/>
                  </a:solidFill>
                </a:rPr>
                <a:t>   0 1</a:t>
              </a:r>
              <a:endParaRPr kumimoji="1" lang="ja-JP" altLang="en-US" sz="2400" dirty="0">
                <a:solidFill>
                  <a:srgbClr val="006600"/>
                </a:solidFill>
              </a:endParaRPr>
            </a:p>
          </p:txBody>
        </p:sp>
        <p:cxnSp>
          <p:nvCxnSpPr>
            <p:cNvPr id="207" name="直線コネクタ 206"/>
            <p:cNvCxnSpPr/>
            <p:nvPr/>
          </p:nvCxnSpPr>
          <p:spPr>
            <a:xfrm>
              <a:off x="811289" y="5407006"/>
              <a:ext cx="287336"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flipV="1">
              <a:off x="402228" y="5215290"/>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09" name="グループ化 208"/>
          <p:cNvGrpSpPr/>
          <p:nvPr/>
        </p:nvGrpSpPr>
        <p:grpSpPr>
          <a:xfrm>
            <a:off x="1824088" y="5446288"/>
            <a:ext cx="3890082" cy="462203"/>
            <a:chOff x="-2044200" y="5181950"/>
            <a:chExt cx="3890082" cy="462203"/>
          </a:xfrm>
        </p:grpSpPr>
        <p:sp>
          <p:nvSpPr>
            <p:cNvPr id="210" name="正方形/長方形 209"/>
            <p:cNvSpPr/>
            <p:nvPr/>
          </p:nvSpPr>
          <p:spPr>
            <a:xfrm>
              <a:off x="-2024287" y="5213977"/>
              <a:ext cx="3837615" cy="401474"/>
            </a:xfrm>
            <a:prstGeom prst="rect">
              <a:avLst/>
            </a:prstGeom>
            <a:solidFill>
              <a:srgbClr val="EFF8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テキスト ボックス 210"/>
            <p:cNvSpPr txBox="1"/>
            <p:nvPr/>
          </p:nvSpPr>
          <p:spPr>
            <a:xfrm>
              <a:off x="-2044200" y="5181950"/>
              <a:ext cx="2063385" cy="461665"/>
            </a:xfrm>
            <a:prstGeom prst="rect">
              <a:avLst/>
            </a:prstGeom>
            <a:noFill/>
          </p:spPr>
          <p:txBody>
            <a:bodyPr wrap="none" rtlCol="0">
              <a:spAutoFit/>
            </a:bodyPr>
            <a:lstStyle/>
            <a:p>
              <a:r>
                <a:rPr kumimoji="1" lang="en-US" altLang="ja-JP" sz="2400" dirty="0" smtClean="0">
                  <a:solidFill>
                    <a:srgbClr val="006600"/>
                  </a:solidFill>
                </a:rPr>
                <a:t>0     0 0 0 0 1 </a:t>
              </a:r>
              <a:endParaRPr kumimoji="1" lang="ja-JP" altLang="en-US" sz="2400" dirty="0">
                <a:solidFill>
                  <a:srgbClr val="006600"/>
                </a:solidFill>
              </a:endParaRPr>
            </a:p>
          </p:txBody>
        </p:sp>
        <p:cxnSp>
          <p:nvCxnSpPr>
            <p:cNvPr id="212" name="直線コネクタ 211"/>
            <p:cNvCxnSpPr/>
            <p:nvPr/>
          </p:nvCxnSpPr>
          <p:spPr>
            <a:xfrm>
              <a:off x="-1714505" y="5406468"/>
              <a:ext cx="240271"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sp>
          <p:nvSpPr>
            <p:cNvPr id="213" name="テキスト ボックス 212"/>
            <p:cNvSpPr txBox="1"/>
            <p:nvPr/>
          </p:nvSpPr>
          <p:spPr>
            <a:xfrm>
              <a:off x="-140878" y="5182488"/>
              <a:ext cx="1986760" cy="461665"/>
            </a:xfrm>
            <a:prstGeom prst="rect">
              <a:avLst/>
            </a:prstGeom>
            <a:noFill/>
          </p:spPr>
          <p:txBody>
            <a:bodyPr wrap="square" rtlCol="0">
              <a:spAutoFit/>
            </a:bodyPr>
            <a:lstStyle/>
            <a:p>
              <a:r>
                <a:rPr kumimoji="1" lang="en-US" altLang="ja-JP" sz="2400" dirty="0" smtClean="0">
                  <a:solidFill>
                    <a:srgbClr val="006600"/>
                  </a:solidFill>
                </a:rPr>
                <a:t>0    </a:t>
              </a:r>
              <a:r>
                <a:rPr lang="en-US" altLang="ja-JP" sz="2400" dirty="0" smtClean="0">
                  <a:solidFill>
                    <a:srgbClr val="006600"/>
                  </a:solidFill>
                </a:rPr>
                <a:t> 0 1 0 0 1</a:t>
              </a:r>
              <a:endParaRPr kumimoji="1" lang="ja-JP" altLang="en-US" sz="2400" dirty="0">
                <a:solidFill>
                  <a:srgbClr val="006600"/>
                </a:solidFill>
              </a:endParaRPr>
            </a:p>
          </p:txBody>
        </p:sp>
        <p:cxnSp>
          <p:nvCxnSpPr>
            <p:cNvPr id="214" name="直線コネクタ 213"/>
            <p:cNvCxnSpPr/>
            <p:nvPr/>
          </p:nvCxnSpPr>
          <p:spPr>
            <a:xfrm>
              <a:off x="185960" y="5407006"/>
              <a:ext cx="219033" cy="0"/>
            </a:xfrm>
            <a:prstGeom prst="line">
              <a:avLst/>
            </a:prstGeom>
            <a:ln w="57150">
              <a:solidFill>
                <a:srgbClr val="006600"/>
              </a:solidFill>
              <a:prstDash val="sysDot"/>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flipV="1">
              <a:off x="-120228" y="5215290"/>
              <a:ext cx="0" cy="377857"/>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16" name="角丸四角形 215"/>
          <p:cNvSpPr/>
          <p:nvPr/>
        </p:nvSpPr>
        <p:spPr>
          <a:xfrm>
            <a:off x="1921399" y="5455884"/>
            <a:ext cx="191085" cy="421288"/>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cxnSp>
        <p:nvCxnSpPr>
          <p:cNvPr id="217" name="直線コネクタ 216"/>
          <p:cNvCxnSpPr/>
          <p:nvPr/>
        </p:nvCxnSpPr>
        <p:spPr>
          <a:xfrm flipV="1">
            <a:off x="3745710" y="5481135"/>
            <a:ext cx="0" cy="377857"/>
          </a:xfrm>
          <a:prstGeom prst="line">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18" name="グループ化 217"/>
          <p:cNvGrpSpPr/>
          <p:nvPr/>
        </p:nvGrpSpPr>
        <p:grpSpPr>
          <a:xfrm>
            <a:off x="3807434" y="4603243"/>
            <a:ext cx="3812566" cy="681388"/>
            <a:chOff x="3807434" y="4721157"/>
            <a:chExt cx="3812566" cy="681388"/>
          </a:xfrm>
        </p:grpSpPr>
        <p:cxnSp>
          <p:nvCxnSpPr>
            <p:cNvPr id="219" name="直線コネクタ 218"/>
            <p:cNvCxnSpPr/>
            <p:nvPr/>
          </p:nvCxnSpPr>
          <p:spPr>
            <a:xfrm flipH="1">
              <a:off x="3807434" y="4721157"/>
              <a:ext cx="3812566"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flipV="1">
              <a:off x="7610258" y="4721157"/>
              <a:ext cx="0" cy="681388"/>
            </a:xfrm>
            <a:prstGeom prst="line">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1" name="グループ化 220"/>
          <p:cNvGrpSpPr/>
          <p:nvPr/>
        </p:nvGrpSpPr>
        <p:grpSpPr>
          <a:xfrm>
            <a:off x="3803543" y="4602110"/>
            <a:ext cx="3812566" cy="681388"/>
            <a:chOff x="3807434" y="4721157"/>
            <a:chExt cx="3812566" cy="681388"/>
          </a:xfrm>
        </p:grpSpPr>
        <p:cxnSp>
          <p:nvCxnSpPr>
            <p:cNvPr id="222" name="直線コネクタ 221"/>
            <p:cNvCxnSpPr/>
            <p:nvPr/>
          </p:nvCxnSpPr>
          <p:spPr>
            <a:xfrm flipH="1">
              <a:off x="3807434" y="4721157"/>
              <a:ext cx="3812566" cy="0"/>
            </a:xfrm>
            <a:prstGeom prst="line">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flipV="1">
              <a:off x="7610258" y="4721157"/>
              <a:ext cx="0" cy="681388"/>
            </a:xfrm>
            <a:prstGeom prst="line">
              <a:avLst/>
            </a:prstGeom>
            <a:ln w="19050">
              <a:solidFill>
                <a:srgbClr val="FF000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4" name="グループ化 223"/>
          <p:cNvGrpSpPr/>
          <p:nvPr/>
        </p:nvGrpSpPr>
        <p:grpSpPr>
          <a:xfrm>
            <a:off x="1834632" y="5862569"/>
            <a:ext cx="3819244" cy="441498"/>
            <a:chOff x="1851510" y="5949344"/>
            <a:chExt cx="3819244" cy="441498"/>
          </a:xfrm>
        </p:grpSpPr>
        <p:sp>
          <p:nvSpPr>
            <p:cNvPr id="225" name="テキスト ボックス 224"/>
            <p:cNvSpPr txBox="1"/>
            <p:nvPr/>
          </p:nvSpPr>
          <p:spPr>
            <a:xfrm>
              <a:off x="4614870" y="6049940"/>
              <a:ext cx="715175" cy="338554"/>
            </a:xfrm>
            <a:prstGeom prst="rect">
              <a:avLst/>
            </a:prstGeom>
            <a:noFill/>
          </p:spPr>
          <p:txBody>
            <a:bodyPr wrap="square" rtlCol="0">
              <a:spAutoFit/>
            </a:bodyPr>
            <a:lstStyle/>
            <a:p>
              <a:r>
                <a:rPr lang="ja-JP" altLang="en-US" sz="1600" dirty="0" smtClean="0"/>
                <a:t>商</a:t>
              </a:r>
              <a:endParaRPr kumimoji="1" lang="ja-JP" altLang="en-US" sz="1600" dirty="0"/>
            </a:p>
          </p:txBody>
        </p:sp>
        <p:sp>
          <p:nvSpPr>
            <p:cNvPr id="226" name="テキスト ボックス 225"/>
            <p:cNvSpPr txBox="1"/>
            <p:nvPr/>
          </p:nvSpPr>
          <p:spPr>
            <a:xfrm>
              <a:off x="2077118" y="6052288"/>
              <a:ext cx="912222" cy="338554"/>
            </a:xfrm>
            <a:prstGeom prst="rect">
              <a:avLst/>
            </a:prstGeom>
            <a:noFill/>
          </p:spPr>
          <p:txBody>
            <a:bodyPr wrap="square" rtlCol="0">
              <a:spAutoFit/>
            </a:bodyPr>
            <a:lstStyle/>
            <a:p>
              <a:r>
                <a:rPr lang="ja-JP" altLang="en-US" sz="1600" dirty="0" smtClean="0"/>
                <a:t>剰余</a:t>
              </a:r>
              <a:endParaRPr kumimoji="1" lang="ja-JP" altLang="en-US" sz="1600" dirty="0"/>
            </a:p>
          </p:txBody>
        </p:sp>
        <p:sp>
          <p:nvSpPr>
            <p:cNvPr id="227" name="左中かっこ 226"/>
            <p:cNvSpPr/>
            <p:nvPr/>
          </p:nvSpPr>
          <p:spPr>
            <a:xfrm rot="16200000">
              <a:off x="2732313" y="5068541"/>
              <a:ext cx="145858" cy="1907464"/>
            </a:xfrm>
            <a:prstGeom prst="leftBrace">
              <a:avLst>
                <a:gd name="adj1" fmla="val 8333"/>
                <a:gd name="adj2" fmla="val 26729"/>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8" name="左中かっこ 227"/>
            <p:cNvSpPr/>
            <p:nvPr/>
          </p:nvSpPr>
          <p:spPr>
            <a:xfrm rot="16200000">
              <a:off x="4644093" y="5068541"/>
              <a:ext cx="145858" cy="1907464"/>
            </a:xfrm>
            <a:prstGeom prst="leftBrace">
              <a:avLst>
                <a:gd name="adj1" fmla="val 8333"/>
                <a:gd name="adj2" fmla="val 53723"/>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18276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71"/>
                                        </p:tgtEl>
                                        <p:attrNameLst>
                                          <p:attrName>style.visibility</p:attrName>
                                        </p:attrNameLst>
                                      </p:cBhvr>
                                      <p:to>
                                        <p:strVal val="visible"/>
                                      </p:to>
                                    </p:set>
                                    <p:animEffect transition="in" filter="wipe(right)">
                                      <p:cBhvr>
                                        <p:cTn id="7" dur="500"/>
                                        <p:tgtEl>
                                          <p:spTgt spid="171"/>
                                        </p:tgtEl>
                                      </p:cBhvr>
                                    </p:animEffect>
                                  </p:childTnLst>
                                </p:cTn>
                              </p:par>
                              <p:par>
                                <p:cTn id="8" presetID="22" presetClass="entr" presetSubtype="2" fill="hold" nodeType="withEffect">
                                  <p:stCondLst>
                                    <p:cond delay="0"/>
                                  </p:stCondLst>
                                  <p:childTnLst>
                                    <p:set>
                                      <p:cBhvr>
                                        <p:cTn id="9" dur="1" fill="hold">
                                          <p:stCondLst>
                                            <p:cond delay="0"/>
                                          </p:stCondLst>
                                        </p:cTn>
                                        <p:tgtEl>
                                          <p:spTgt spid="221"/>
                                        </p:tgtEl>
                                        <p:attrNameLst>
                                          <p:attrName>style.visibility</p:attrName>
                                        </p:attrNameLst>
                                      </p:cBhvr>
                                      <p:to>
                                        <p:strVal val="visible"/>
                                      </p:to>
                                    </p:set>
                                    <p:animEffect transition="in" filter="wipe(right)">
                                      <p:cBhvr>
                                        <p:cTn id="10" dur="500"/>
                                        <p:tgtEl>
                                          <p:spTgt spid="221"/>
                                        </p:tgtEl>
                                      </p:cBhvr>
                                    </p:animEffect>
                                  </p:childTnLst>
                                </p:cTn>
                              </p:par>
                              <p:par>
                                <p:cTn id="11" presetID="1" presetClass="exit" presetSubtype="0" fill="hold" nodeType="withEffect">
                                  <p:stCondLst>
                                    <p:cond delay="0"/>
                                  </p:stCondLst>
                                  <p:childTnLst>
                                    <p:set>
                                      <p:cBhvr>
                                        <p:cTn id="12" dur="1" fill="hold">
                                          <p:stCondLst>
                                            <p:cond delay="0"/>
                                          </p:stCondLst>
                                        </p:cTn>
                                        <p:tgtEl>
                                          <p:spTgt spid="164"/>
                                        </p:tgtEl>
                                        <p:attrNameLst>
                                          <p:attrName>style.visibility</p:attrName>
                                        </p:attrNameLst>
                                      </p:cBhvr>
                                      <p:to>
                                        <p:strVal val="hidden"/>
                                      </p:to>
                                    </p:set>
                                  </p:childTnLst>
                                </p:cTn>
                              </p:par>
                            </p:childTnLst>
                          </p:cTn>
                        </p:par>
                        <p:par>
                          <p:cTn id="13" fill="hold">
                            <p:stCondLst>
                              <p:cond delay="500"/>
                            </p:stCondLst>
                            <p:childTnLst>
                              <p:par>
                                <p:cTn id="14" presetID="14" presetClass="entr" presetSubtype="10" fill="hold" nodeType="afterEffect">
                                  <p:stCondLst>
                                    <p:cond delay="0"/>
                                  </p:stCondLst>
                                  <p:childTnLst>
                                    <p:set>
                                      <p:cBhvr>
                                        <p:cTn id="15" dur="1" fill="hold">
                                          <p:stCondLst>
                                            <p:cond delay="0"/>
                                          </p:stCondLst>
                                        </p:cTn>
                                        <p:tgtEl>
                                          <p:spTgt spid="175"/>
                                        </p:tgtEl>
                                        <p:attrNameLst>
                                          <p:attrName>style.visibility</p:attrName>
                                        </p:attrNameLst>
                                      </p:cBhvr>
                                      <p:to>
                                        <p:strVal val="visible"/>
                                      </p:to>
                                    </p:set>
                                    <p:animEffect transition="in" filter="randombar(horizontal)">
                                      <p:cBhvr>
                                        <p:cTn id="16" dur="500"/>
                                        <p:tgtEl>
                                          <p:spTgt spid="175"/>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216"/>
                                        </p:tgtEl>
                                        <p:attrNameLst>
                                          <p:attrName>style.visibility</p:attrName>
                                        </p:attrNameLst>
                                      </p:cBhvr>
                                      <p:to>
                                        <p:strVal val="visible"/>
                                      </p:to>
                                    </p:set>
                                    <p:animEffect transition="in" filter="randombar(horizontal)">
                                      <p:cBhvr>
                                        <p:cTn id="21" dur="500"/>
                                        <p:tgtEl>
                                          <p:spTgt spid="216"/>
                                        </p:tgtEl>
                                      </p:cBhvr>
                                    </p:animEffect>
                                  </p:childTnLst>
                                </p:cTn>
                              </p:par>
                              <p:par>
                                <p:cTn id="22" presetID="1" presetClass="exit" presetSubtype="0" fill="hold" nodeType="withEffect">
                                  <p:stCondLst>
                                    <p:cond delay="0"/>
                                  </p:stCondLst>
                                  <p:childTnLst>
                                    <p:set>
                                      <p:cBhvr>
                                        <p:cTn id="23" dur="1" fill="hold">
                                          <p:stCondLst>
                                            <p:cond delay="0"/>
                                          </p:stCondLst>
                                        </p:cTn>
                                        <p:tgtEl>
                                          <p:spTgt spid="221"/>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171"/>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67"/>
                                        </p:tgtEl>
                                        <p:attrNameLst>
                                          <p:attrName>style.visibility</p:attrName>
                                        </p:attrNameLst>
                                      </p:cBhvr>
                                      <p:to>
                                        <p:strVal val="visible"/>
                                      </p:to>
                                    </p:set>
                                    <p:animEffect transition="in" filter="wipe(left)">
                                      <p:cBhvr>
                                        <p:cTn id="30" dur="500"/>
                                        <p:tgtEl>
                                          <p:spTgt spid="16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nodeType="clickEffect">
                                  <p:stCondLst>
                                    <p:cond delay="0"/>
                                  </p:stCondLst>
                                  <p:childTnLst>
                                    <p:set>
                                      <p:cBhvr>
                                        <p:cTn id="34" dur="1" fill="hold">
                                          <p:stCondLst>
                                            <p:cond delay="0"/>
                                          </p:stCondLst>
                                        </p:cTn>
                                        <p:tgtEl>
                                          <p:spTgt spid="171"/>
                                        </p:tgtEl>
                                        <p:attrNameLst>
                                          <p:attrName>style.visibility</p:attrName>
                                        </p:attrNameLst>
                                      </p:cBhvr>
                                      <p:to>
                                        <p:strVal val="visible"/>
                                      </p:to>
                                    </p:set>
                                    <p:animEffect transition="in" filter="wipe(right)">
                                      <p:cBhvr>
                                        <p:cTn id="35" dur="500"/>
                                        <p:tgtEl>
                                          <p:spTgt spid="171"/>
                                        </p:tgtEl>
                                      </p:cBhvr>
                                    </p:animEffect>
                                  </p:childTnLst>
                                </p:cTn>
                              </p:par>
                              <p:par>
                                <p:cTn id="36" presetID="22" presetClass="entr" presetSubtype="2" fill="hold" nodeType="withEffect">
                                  <p:stCondLst>
                                    <p:cond delay="0"/>
                                  </p:stCondLst>
                                  <p:childTnLst>
                                    <p:set>
                                      <p:cBhvr>
                                        <p:cTn id="37" dur="1" fill="hold">
                                          <p:stCondLst>
                                            <p:cond delay="0"/>
                                          </p:stCondLst>
                                        </p:cTn>
                                        <p:tgtEl>
                                          <p:spTgt spid="221"/>
                                        </p:tgtEl>
                                        <p:attrNameLst>
                                          <p:attrName>style.visibility</p:attrName>
                                        </p:attrNameLst>
                                      </p:cBhvr>
                                      <p:to>
                                        <p:strVal val="visible"/>
                                      </p:to>
                                    </p:set>
                                    <p:animEffect transition="in" filter="wipe(right)">
                                      <p:cBhvr>
                                        <p:cTn id="38" dur="500"/>
                                        <p:tgtEl>
                                          <p:spTgt spid="221"/>
                                        </p:tgtEl>
                                      </p:cBhvr>
                                    </p:animEffect>
                                  </p:childTnLst>
                                </p:cTn>
                              </p:par>
                              <p:par>
                                <p:cTn id="39" presetID="1" presetClass="exit" presetSubtype="0" fill="hold" nodeType="withEffect">
                                  <p:stCondLst>
                                    <p:cond delay="0"/>
                                  </p:stCondLst>
                                  <p:childTnLst>
                                    <p:set>
                                      <p:cBhvr>
                                        <p:cTn id="40" dur="1" fill="hold">
                                          <p:stCondLst>
                                            <p:cond delay="0"/>
                                          </p:stCondLst>
                                        </p:cTn>
                                        <p:tgtEl>
                                          <p:spTgt spid="167"/>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16"/>
                                        </p:tgtEl>
                                        <p:attrNameLst>
                                          <p:attrName>style.visibility</p:attrName>
                                        </p:attrNameLst>
                                      </p:cBhvr>
                                      <p:to>
                                        <p:strVal val="hidden"/>
                                      </p:to>
                                    </p:set>
                                  </p:childTnLst>
                                </p:cTn>
                              </p:par>
                            </p:childTnLst>
                          </p:cTn>
                        </p:par>
                        <p:par>
                          <p:cTn id="43" fill="hold">
                            <p:stCondLst>
                              <p:cond delay="500"/>
                            </p:stCondLst>
                            <p:childTnLst>
                              <p:par>
                                <p:cTn id="44" presetID="14" presetClass="exit" presetSubtype="10" fill="hold" nodeType="afterEffect">
                                  <p:stCondLst>
                                    <p:cond delay="0"/>
                                  </p:stCondLst>
                                  <p:childTnLst>
                                    <p:animEffect transition="out" filter="randombar(horizontal)">
                                      <p:cBhvr>
                                        <p:cTn id="45" dur="500"/>
                                        <p:tgtEl>
                                          <p:spTgt spid="175"/>
                                        </p:tgtEl>
                                      </p:cBhvr>
                                    </p:animEffect>
                                    <p:set>
                                      <p:cBhvr>
                                        <p:cTn id="46" dur="1" fill="hold">
                                          <p:stCondLst>
                                            <p:cond delay="499"/>
                                          </p:stCondLst>
                                        </p:cTn>
                                        <p:tgtEl>
                                          <p:spTgt spid="17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nodeType="clickEffect">
                                  <p:stCondLst>
                                    <p:cond delay="0"/>
                                  </p:stCondLst>
                                  <p:childTnLst>
                                    <p:set>
                                      <p:cBhvr>
                                        <p:cTn id="50" dur="1" fill="hold">
                                          <p:stCondLst>
                                            <p:cond delay="0"/>
                                          </p:stCondLst>
                                        </p:cTn>
                                        <p:tgtEl>
                                          <p:spTgt spid="174"/>
                                        </p:tgtEl>
                                        <p:attrNameLst>
                                          <p:attrName>style.visibility</p:attrName>
                                        </p:attrNameLst>
                                      </p:cBhvr>
                                      <p:to>
                                        <p:strVal val="visible"/>
                                      </p:to>
                                    </p:set>
                                    <p:animEffect transition="in" filter="wipe(right)">
                                      <p:cBhvr>
                                        <p:cTn id="51" dur="500"/>
                                        <p:tgtEl>
                                          <p:spTgt spid="174"/>
                                        </p:tgtEl>
                                      </p:cBhvr>
                                    </p:animEffect>
                                  </p:childTnLst>
                                </p:cTn>
                              </p:par>
                              <p:par>
                                <p:cTn id="52" presetID="1" presetClass="exit" presetSubtype="0" fill="hold" nodeType="withEffect">
                                  <p:stCondLst>
                                    <p:cond delay="0"/>
                                  </p:stCondLst>
                                  <p:childTnLst>
                                    <p:set>
                                      <p:cBhvr>
                                        <p:cTn id="53" dur="1" fill="hold">
                                          <p:stCondLst>
                                            <p:cond delay="0"/>
                                          </p:stCondLst>
                                        </p:cTn>
                                        <p:tgtEl>
                                          <p:spTgt spid="171"/>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221"/>
                                        </p:tgtEl>
                                        <p:attrNameLst>
                                          <p:attrName>style.visibility</p:attrName>
                                        </p:attrNameLst>
                                      </p:cBhvr>
                                      <p:to>
                                        <p:strVal val="hidden"/>
                                      </p:to>
                                    </p:set>
                                  </p:childTnLst>
                                </p:cTn>
                              </p:par>
                            </p:childTnLst>
                          </p:cTn>
                        </p:par>
                        <p:par>
                          <p:cTn id="56" fill="hold">
                            <p:stCondLst>
                              <p:cond delay="500"/>
                            </p:stCondLst>
                            <p:childTnLst>
                              <p:par>
                                <p:cTn id="57" presetID="14" presetClass="entr" presetSubtype="10" fill="hold" nodeType="afterEffect">
                                  <p:stCondLst>
                                    <p:cond delay="0"/>
                                  </p:stCondLst>
                                  <p:childTnLst>
                                    <p:set>
                                      <p:cBhvr>
                                        <p:cTn id="58" dur="1" fill="hold">
                                          <p:stCondLst>
                                            <p:cond delay="0"/>
                                          </p:stCondLst>
                                        </p:cTn>
                                        <p:tgtEl>
                                          <p:spTgt spid="181"/>
                                        </p:tgtEl>
                                        <p:attrNameLst>
                                          <p:attrName>style.visibility</p:attrName>
                                        </p:attrNameLst>
                                      </p:cBhvr>
                                      <p:to>
                                        <p:strVal val="visible"/>
                                      </p:to>
                                    </p:set>
                                    <p:animEffect transition="in" filter="randombar(horizontal)">
                                      <p:cBhvr>
                                        <p:cTn id="59" dur="500"/>
                                        <p:tgtEl>
                                          <p:spTgt spid="181"/>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nodeType="clickEffect">
                                  <p:stCondLst>
                                    <p:cond delay="0"/>
                                  </p:stCondLst>
                                  <p:childTnLst>
                                    <p:set>
                                      <p:cBhvr>
                                        <p:cTn id="63" dur="1" fill="hold">
                                          <p:stCondLst>
                                            <p:cond delay="0"/>
                                          </p:stCondLst>
                                        </p:cTn>
                                        <p:tgtEl>
                                          <p:spTgt spid="188"/>
                                        </p:tgtEl>
                                        <p:attrNameLst>
                                          <p:attrName>style.visibility</p:attrName>
                                        </p:attrNameLst>
                                      </p:cBhvr>
                                      <p:to>
                                        <p:strVal val="visible"/>
                                      </p:to>
                                    </p:set>
                                    <p:animEffect transition="in" filter="randombar(horizontal)">
                                      <p:cBhvr>
                                        <p:cTn id="64" dur="500"/>
                                        <p:tgtEl>
                                          <p:spTgt spid="188"/>
                                        </p:tgtEl>
                                      </p:cBhvr>
                                    </p:animEffect>
                                  </p:childTnLst>
                                </p:cTn>
                              </p:par>
                              <p:par>
                                <p:cTn id="65" presetID="1" presetClass="exit" presetSubtype="0" fill="hold" nodeType="withEffect">
                                  <p:stCondLst>
                                    <p:cond delay="0"/>
                                  </p:stCondLst>
                                  <p:childTnLst>
                                    <p:set>
                                      <p:cBhvr>
                                        <p:cTn id="66" dur="1" fill="hold">
                                          <p:stCondLst>
                                            <p:cond delay="0"/>
                                          </p:stCondLst>
                                        </p:cTn>
                                        <p:tgtEl>
                                          <p:spTgt spid="174"/>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2" fill="hold" nodeType="clickEffect">
                                  <p:stCondLst>
                                    <p:cond delay="0"/>
                                  </p:stCondLst>
                                  <p:childTnLst>
                                    <p:set>
                                      <p:cBhvr>
                                        <p:cTn id="70" dur="1" fill="hold">
                                          <p:stCondLst>
                                            <p:cond delay="0"/>
                                          </p:stCondLst>
                                        </p:cTn>
                                        <p:tgtEl>
                                          <p:spTgt spid="171"/>
                                        </p:tgtEl>
                                        <p:attrNameLst>
                                          <p:attrName>style.visibility</p:attrName>
                                        </p:attrNameLst>
                                      </p:cBhvr>
                                      <p:to>
                                        <p:strVal val="visible"/>
                                      </p:to>
                                    </p:set>
                                    <p:animEffect transition="in" filter="wipe(right)">
                                      <p:cBhvr>
                                        <p:cTn id="71" dur="500"/>
                                        <p:tgtEl>
                                          <p:spTgt spid="171"/>
                                        </p:tgtEl>
                                      </p:cBhvr>
                                    </p:animEffect>
                                  </p:childTnLst>
                                </p:cTn>
                              </p:par>
                              <p:par>
                                <p:cTn id="72" presetID="22" presetClass="entr" presetSubtype="2" fill="hold" nodeType="withEffect">
                                  <p:stCondLst>
                                    <p:cond delay="0"/>
                                  </p:stCondLst>
                                  <p:childTnLst>
                                    <p:set>
                                      <p:cBhvr>
                                        <p:cTn id="73" dur="1" fill="hold">
                                          <p:stCondLst>
                                            <p:cond delay="0"/>
                                          </p:stCondLst>
                                        </p:cTn>
                                        <p:tgtEl>
                                          <p:spTgt spid="221"/>
                                        </p:tgtEl>
                                        <p:attrNameLst>
                                          <p:attrName>style.visibility</p:attrName>
                                        </p:attrNameLst>
                                      </p:cBhvr>
                                      <p:to>
                                        <p:strVal val="visible"/>
                                      </p:to>
                                    </p:set>
                                    <p:animEffect transition="in" filter="wipe(right)">
                                      <p:cBhvr>
                                        <p:cTn id="74" dur="500"/>
                                        <p:tgtEl>
                                          <p:spTgt spid="221"/>
                                        </p:tgtEl>
                                      </p:cBhvr>
                                    </p:animEffect>
                                  </p:childTnLst>
                                </p:cTn>
                              </p:par>
                            </p:childTnLst>
                          </p:cTn>
                        </p:par>
                        <p:par>
                          <p:cTn id="75" fill="hold">
                            <p:stCondLst>
                              <p:cond delay="500"/>
                            </p:stCondLst>
                            <p:childTnLst>
                              <p:par>
                                <p:cTn id="76" presetID="14" presetClass="entr" presetSubtype="10" fill="hold" nodeType="afterEffect">
                                  <p:stCondLst>
                                    <p:cond delay="0"/>
                                  </p:stCondLst>
                                  <p:childTnLst>
                                    <p:set>
                                      <p:cBhvr>
                                        <p:cTn id="77" dur="1" fill="hold">
                                          <p:stCondLst>
                                            <p:cond delay="0"/>
                                          </p:stCondLst>
                                        </p:cTn>
                                        <p:tgtEl>
                                          <p:spTgt spid="195"/>
                                        </p:tgtEl>
                                        <p:attrNameLst>
                                          <p:attrName>style.visibility</p:attrName>
                                        </p:attrNameLst>
                                      </p:cBhvr>
                                      <p:to>
                                        <p:strVal val="visible"/>
                                      </p:to>
                                    </p:set>
                                    <p:animEffect transition="in" filter="randombar(horizontal)">
                                      <p:cBhvr>
                                        <p:cTn id="78" dur="500"/>
                                        <p:tgtEl>
                                          <p:spTgt spid="195"/>
                                        </p:tgtEl>
                                      </p:cBhvr>
                                    </p:animEffect>
                                  </p:childTnLst>
                                </p:cTn>
                              </p:par>
                            </p:childTnLst>
                          </p:cTn>
                        </p:par>
                      </p:childTnLst>
                    </p:cTn>
                  </p:par>
                  <p:par>
                    <p:cTn id="79" fill="hold">
                      <p:stCondLst>
                        <p:cond delay="indefinite"/>
                      </p:stCondLst>
                      <p:childTnLst>
                        <p:par>
                          <p:cTn id="80" fill="hold">
                            <p:stCondLst>
                              <p:cond delay="0"/>
                            </p:stCondLst>
                            <p:childTnLst>
                              <p:par>
                                <p:cTn id="81" presetID="14" presetClass="entr" presetSubtype="10" fill="hold" grpId="3" nodeType="clickEffect">
                                  <p:stCondLst>
                                    <p:cond delay="0"/>
                                  </p:stCondLst>
                                  <p:childTnLst>
                                    <p:set>
                                      <p:cBhvr>
                                        <p:cTn id="82" dur="1" fill="hold">
                                          <p:stCondLst>
                                            <p:cond delay="0"/>
                                          </p:stCondLst>
                                        </p:cTn>
                                        <p:tgtEl>
                                          <p:spTgt spid="216"/>
                                        </p:tgtEl>
                                        <p:attrNameLst>
                                          <p:attrName>style.visibility</p:attrName>
                                        </p:attrNameLst>
                                      </p:cBhvr>
                                      <p:to>
                                        <p:strVal val="visible"/>
                                      </p:to>
                                    </p:set>
                                    <p:animEffect transition="in" filter="randombar(horizontal)">
                                      <p:cBhvr>
                                        <p:cTn id="83" dur="500"/>
                                        <p:tgtEl>
                                          <p:spTgt spid="216"/>
                                        </p:tgtEl>
                                      </p:cBhvr>
                                    </p:animEffect>
                                  </p:childTnLst>
                                </p:cTn>
                              </p:par>
                              <p:par>
                                <p:cTn id="84" presetID="1" presetClass="exit" presetSubtype="0" fill="hold" nodeType="withEffect">
                                  <p:stCondLst>
                                    <p:cond delay="0"/>
                                  </p:stCondLst>
                                  <p:childTnLst>
                                    <p:set>
                                      <p:cBhvr>
                                        <p:cTn id="85" dur="1" fill="hold">
                                          <p:stCondLst>
                                            <p:cond delay="0"/>
                                          </p:stCondLst>
                                        </p:cTn>
                                        <p:tgtEl>
                                          <p:spTgt spid="171"/>
                                        </p:tgtEl>
                                        <p:attrNameLst>
                                          <p:attrName>style.visibility</p:attrName>
                                        </p:attrNameLst>
                                      </p:cBhvr>
                                      <p:to>
                                        <p:strVal val="hidden"/>
                                      </p:to>
                                    </p:set>
                                  </p:childTnLst>
                                </p:cTn>
                              </p:par>
                              <p:par>
                                <p:cTn id="86" presetID="1" presetClass="exit" presetSubtype="0" fill="hold" nodeType="withEffect">
                                  <p:stCondLst>
                                    <p:cond delay="0"/>
                                  </p:stCondLst>
                                  <p:childTnLst>
                                    <p:set>
                                      <p:cBhvr>
                                        <p:cTn id="87" dur="1" fill="hold">
                                          <p:stCondLst>
                                            <p:cond delay="0"/>
                                          </p:stCondLst>
                                        </p:cTn>
                                        <p:tgtEl>
                                          <p:spTgt spid="221"/>
                                        </p:tgtEl>
                                        <p:attrNameLst>
                                          <p:attrName>style.visibility</p:attrName>
                                        </p:attrNameLst>
                                      </p:cBhvr>
                                      <p:to>
                                        <p:strVal val="hidden"/>
                                      </p:to>
                                    </p:set>
                                  </p:childTnLst>
                                </p:cTn>
                              </p:par>
                            </p:childTnLst>
                          </p:cTn>
                        </p:par>
                        <p:par>
                          <p:cTn id="88" fill="hold">
                            <p:stCondLst>
                              <p:cond delay="500"/>
                            </p:stCondLst>
                            <p:childTnLst>
                              <p:par>
                                <p:cTn id="89" presetID="22" presetClass="entr" presetSubtype="8" fill="hold" nodeType="afterEffect">
                                  <p:stCondLst>
                                    <p:cond delay="0"/>
                                  </p:stCondLst>
                                  <p:childTnLst>
                                    <p:set>
                                      <p:cBhvr>
                                        <p:cTn id="90" dur="1" fill="hold">
                                          <p:stCondLst>
                                            <p:cond delay="0"/>
                                          </p:stCondLst>
                                        </p:cTn>
                                        <p:tgtEl>
                                          <p:spTgt spid="167"/>
                                        </p:tgtEl>
                                        <p:attrNameLst>
                                          <p:attrName>style.visibility</p:attrName>
                                        </p:attrNameLst>
                                      </p:cBhvr>
                                      <p:to>
                                        <p:strVal val="visible"/>
                                      </p:to>
                                    </p:set>
                                    <p:animEffect transition="in" filter="wipe(left)">
                                      <p:cBhvr>
                                        <p:cTn id="91" dur="500"/>
                                        <p:tgtEl>
                                          <p:spTgt spid="167"/>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2" fill="hold" nodeType="clickEffect">
                                  <p:stCondLst>
                                    <p:cond delay="0"/>
                                  </p:stCondLst>
                                  <p:childTnLst>
                                    <p:set>
                                      <p:cBhvr>
                                        <p:cTn id="95" dur="1" fill="hold">
                                          <p:stCondLst>
                                            <p:cond delay="0"/>
                                          </p:stCondLst>
                                        </p:cTn>
                                        <p:tgtEl>
                                          <p:spTgt spid="174"/>
                                        </p:tgtEl>
                                        <p:attrNameLst>
                                          <p:attrName>style.visibility</p:attrName>
                                        </p:attrNameLst>
                                      </p:cBhvr>
                                      <p:to>
                                        <p:strVal val="visible"/>
                                      </p:to>
                                    </p:set>
                                    <p:animEffect transition="in" filter="wipe(right)">
                                      <p:cBhvr>
                                        <p:cTn id="96" dur="500"/>
                                        <p:tgtEl>
                                          <p:spTgt spid="174"/>
                                        </p:tgtEl>
                                      </p:cBhvr>
                                    </p:animEffect>
                                  </p:childTnLst>
                                </p:cTn>
                              </p:par>
                              <p:par>
                                <p:cTn id="97" presetID="1" presetClass="exit" presetSubtype="0" fill="hold" nodeType="withEffect">
                                  <p:stCondLst>
                                    <p:cond delay="0"/>
                                  </p:stCondLst>
                                  <p:childTnLst>
                                    <p:set>
                                      <p:cBhvr>
                                        <p:cTn id="98" dur="1" fill="hold">
                                          <p:stCondLst>
                                            <p:cond delay="0"/>
                                          </p:stCondLst>
                                        </p:cTn>
                                        <p:tgtEl>
                                          <p:spTgt spid="167"/>
                                        </p:tgtEl>
                                        <p:attrNameLst>
                                          <p:attrName>style.visibility</p:attrName>
                                        </p:attrNameLst>
                                      </p:cBhvr>
                                      <p:to>
                                        <p:strVal val="hidden"/>
                                      </p:to>
                                    </p:set>
                                  </p:childTnLst>
                                </p:cTn>
                              </p:par>
                              <p:par>
                                <p:cTn id="99" presetID="1" presetClass="exit" presetSubtype="0" fill="hold" grpId="2" nodeType="withEffect">
                                  <p:stCondLst>
                                    <p:cond delay="0"/>
                                  </p:stCondLst>
                                  <p:childTnLst>
                                    <p:set>
                                      <p:cBhvr>
                                        <p:cTn id="100" dur="1" fill="hold">
                                          <p:stCondLst>
                                            <p:cond delay="0"/>
                                          </p:stCondLst>
                                        </p:cTn>
                                        <p:tgtEl>
                                          <p:spTgt spid="216"/>
                                        </p:tgtEl>
                                        <p:attrNameLst>
                                          <p:attrName>style.visibility</p:attrName>
                                        </p:attrNameLst>
                                      </p:cBhvr>
                                      <p:to>
                                        <p:strVal val="hidden"/>
                                      </p:to>
                                    </p:set>
                                  </p:childTnLst>
                                </p:cTn>
                              </p:par>
                            </p:childTnLst>
                          </p:cTn>
                        </p:par>
                        <p:par>
                          <p:cTn id="101" fill="hold">
                            <p:stCondLst>
                              <p:cond delay="500"/>
                            </p:stCondLst>
                            <p:childTnLst>
                              <p:par>
                                <p:cTn id="102" presetID="14" presetClass="entr" presetSubtype="10" fill="hold" nodeType="afterEffect">
                                  <p:stCondLst>
                                    <p:cond delay="0"/>
                                  </p:stCondLst>
                                  <p:childTnLst>
                                    <p:set>
                                      <p:cBhvr>
                                        <p:cTn id="103" dur="1" fill="hold">
                                          <p:stCondLst>
                                            <p:cond delay="0"/>
                                          </p:stCondLst>
                                        </p:cTn>
                                        <p:tgtEl>
                                          <p:spTgt spid="202"/>
                                        </p:tgtEl>
                                        <p:attrNameLst>
                                          <p:attrName>style.visibility</p:attrName>
                                        </p:attrNameLst>
                                      </p:cBhvr>
                                      <p:to>
                                        <p:strVal val="visible"/>
                                      </p:to>
                                    </p:set>
                                    <p:animEffect transition="in" filter="randombar(horizontal)">
                                      <p:cBhvr>
                                        <p:cTn id="104" dur="500"/>
                                        <p:tgtEl>
                                          <p:spTgt spid="202"/>
                                        </p:tgtEl>
                                      </p:cBhvr>
                                    </p:animEffect>
                                  </p:childTnLst>
                                </p:cTn>
                              </p:par>
                              <p:par>
                                <p:cTn id="105" presetID="14" presetClass="entr" presetSubtype="10" fill="hold" nodeType="withEffect">
                                  <p:stCondLst>
                                    <p:cond delay="0"/>
                                  </p:stCondLst>
                                  <p:childTnLst>
                                    <p:set>
                                      <p:cBhvr>
                                        <p:cTn id="106" dur="1" fill="hold">
                                          <p:stCondLst>
                                            <p:cond delay="0"/>
                                          </p:stCondLst>
                                        </p:cTn>
                                        <p:tgtEl>
                                          <p:spTgt spid="209"/>
                                        </p:tgtEl>
                                        <p:attrNameLst>
                                          <p:attrName>style.visibility</p:attrName>
                                        </p:attrNameLst>
                                      </p:cBhvr>
                                      <p:to>
                                        <p:strVal val="visible"/>
                                      </p:to>
                                    </p:set>
                                    <p:animEffect transition="in" filter="randombar(horizontal)">
                                      <p:cBhvr>
                                        <p:cTn id="107" dur="500"/>
                                        <p:tgtEl>
                                          <p:spTgt spid="209"/>
                                        </p:tgtEl>
                                      </p:cBhvr>
                                    </p:animEffect>
                                  </p:childTnLst>
                                </p:cTn>
                              </p:par>
                              <p:par>
                                <p:cTn id="108" presetID="14" presetClass="entr" presetSubtype="10" fill="hold" nodeType="withEffect">
                                  <p:stCondLst>
                                    <p:cond delay="0"/>
                                  </p:stCondLst>
                                  <p:childTnLst>
                                    <p:set>
                                      <p:cBhvr>
                                        <p:cTn id="109" dur="1" fill="hold">
                                          <p:stCondLst>
                                            <p:cond delay="0"/>
                                          </p:stCondLst>
                                        </p:cTn>
                                        <p:tgtEl>
                                          <p:spTgt spid="224"/>
                                        </p:tgtEl>
                                        <p:attrNameLst>
                                          <p:attrName>style.visibility</p:attrName>
                                        </p:attrNameLst>
                                      </p:cBhvr>
                                      <p:to>
                                        <p:strVal val="visible"/>
                                      </p:to>
                                    </p:set>
                                    <p:animEffect transition="in" filter="randombar(horizontal)">
                                      <p:cBhvr>
                                        <p:cTn id="110" dur="5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 grpId="0" animBg="1"/>
      <p:bldP spid="216" grpId="1" animBg="1"/>
      <p:bldP spid="216" grpId="2" animBg="1"/>
      <p:bldP spid="216" grpId="3"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2636961"/>
            <a:ext cx="7772400" cy="1008063"/>
          </a:xfrm>
        </p:spPr>
        <p:txBody>
          <a:bodyPr/>
          <a:lstStyle/>
          <a:p>
            <a:r>
              <a:rPr lang="ja-JP" altLang="en-US" sz="4400" b="0" dirty="0" smtClean="0">
                <a:solidFill>
                  <a:schemeClr val="accent6">
                    <a:lumMod val="60000"/>
                    <a:lumOff val="40000"/>
                  </a:schemeClr>
                </a:solidFill>
              </a:rPr>
              <a:t>小数の表現</a:t>
            </a:r>
            <a:endParaRPr kumimoji="1" lang="ja-JP" altLang="en-US" sz="4400" b="0" dirty="0">
              <a:solidFill>
                <a:schemeClr val="accent6">
                  <a:lumMod val="60000"/>
                  <a:lumOff val="40000"/>
                </a:schemeClr>
              </a:solidFill>
            </a:endParaRPr>
          </a:p>
        </p:txBody>
      </p:sp>
      <p:sp>
        <p:nvSpPr>
          <p:cNvPr id="4" name="スライド番号プレースホルダー 3"/>
          <p:cNvSpPr>
            <a:spLocks noGrp="1"/>
          </p:cNvSpPr>
          <p:nvPr>
            <p:ph type="sldNum" sz="quarter" idx="4294967295"/>
          </p:nvPr>
        </p:nvSpPr>
        <p:spPr>
          <a:xfrm>
            <a:off x="7010400" y="6616700"/>
            <a:ext cx="2133600" cy="196850"/>
          </a:xfrm>
        </p:spPr>
        <p:txBody>
          <a:bodyPr/>
          <a:lstStyle/>
          <a:p>
            <a:fld id="{415FF992-0EB6-4062-B198-36E0943037F4}" type="slidenum">
              <a:rPr kumimoji="1" lang="ja-JP" altLang="en-US" smtClean="0"/>
              <a:t>26</a:t>
            </a:fld>
            <a:endParaRPr kumimoji="1" lang="ja-JP" altLang="en-US"/>
          </a:p>
        </p:txBody>
      </p:sp>
    </p:spTree>
    <p:extLst>
      <p:ext uri="{BB962C8B-B14F-4D97-AF65-F5344CB8AC3E}">
        <p14:creationId xmlns:p14="http://schemas.microsoft.com/office/powerpoint/2010/main" val="4313697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テキスト ボックス 6"/>
              <p:cNvSpPr txBox="1"/>
              <p:nvPr/>
            </p:nvSpPr>
            <p:spPr>
              <a:xfrm>
                <a:off x="323528" y="1122593"/>
                <a:ext cx="8916690" cy="5798510"/>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浮動小数点形式</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科学記数法の二進</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数版</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科学</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記数法： </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以上かつ基数未満の</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実数</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14:m>
                  <m:oMath xmlns:m="http://schemas.openxmlformats.org/officeDocument/2006/math">
                    <m:sSup>
                      <m:sSupPr>
                        <m:ctrlPr>
                          <a:rPr lang="en-US" altLang="ja-JP" i="1" dirty="0" smtClean="0">
                            <a:solidFill>
                              <a:schemeClr val="tx1">
                                <a:lumMod val="75000"/>
                                <a:lumOff val="25000"/>
                              </a:schemeClr>
                            </a:solidFill>
                            <a:latin typeface="Cambria Math" panose="02040503050406030204" pitchFamily="18" charset="0"/>
                            <a:ea typeface="游ゴシック Medium" panose="020B0500000000000000" pitchFamily="50" charset="-128"/>
                          </a:rPr>
                        </m:ctrlPr>
                      </m:sSupPr>
                      <m:e>
                        <m:d>
                          <m:dPr>
                            <m:ctrlPr>
                              <a:rPr lang="en-US" altLang="ja-JP" i="1" dirty="0">
                                <a:solidFill>
                                  <a:schemeClr val="tx1">
                                    <a:lumMod val="75000"/>
                                    <a:lumOff val="25000"/>
                                  </a:schemeClr>
                                </a:solidFill>
                                <a:latin typeface="Cambria Math" panose="02040503050406030204" pitchFamily="18" charset="0"/>
                                <a:ea typeface="游ゴシック Medium" panose="020B0500000000000000" pitchFamily="50" charset="-128"/>
                              </a:rPr>
                            </m:ctrlPr>
                          </m:dPr>
                          <m:e>
                            <m:r>
                              <a:rPr lang="ja-JP" altLang="en-US" i="1" dirty="0">
                                <a:solidFill>
                                  <a:schemeClr val="tx1">
                                    <a:lumMod val="75000"/>
                                    <a:lumOff val="25000"/>
                                  </a:schemeClr>
                                </a:solidFill>
                                <a:latin typeface="Cambria Math" panose="02040503050406030204" pitchFamily="18" charset="0"/>
                                <a:ea typeface="游ゴシック Medium" panose="020B0500000000000000" pitchFamily="50" charset="-128"/>
                              </a:rPr>
                              <m:t>基数</m:t>
                            </m:r>
                          </m:e>
                        </m:d>
                      </m:e>
                      <m:sup>
                        <m:r>
                          <a:rPr lang="en-US" altLang="ja-JP" b="0" i="1" dirty="0" smtClean="0">
                            <a:solidFill>
                              <a:schemeClr val="tx1">
                                <a:lumMod val="75000"/>
                                <a:lumOff val="25000"/>
                              </a:schemeClr>
                            </a:solidFill>
                            <a:latin typeface="Cambria Math" panose="02040503050406030204" pitchFamily="18" charset="0"/>
                            <a:ea typeface="游ゴシック Medium" panose="020B0500000000000000" pitchFamily="50" charset="-128"/>
                          </a:rPr>
                          <m:t>𝑛</m:t>
                        </m:r>
                      </m:sup>
                    </m:sSup>
                  </m:oMath>
                </a14:m>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14:m>
                  <m:oMath xmlns:m="http://schemas.openxmlformats.org/officeDocument/2006/math">
                    <m:r>
                      <a:rPr lang="en-US" altLang="ja-JP" b="0" i="0" dirty="0" smtClean="0">
                        <a:solidFill>
                          <a:schemeClr val="tx1">
                            <a:lumMod val="75000"/>
                            <a:lumOff val="25000"/>
                          </a:schemeClr>
                        </a:solidFill>
                        <a:latin typeface="Cambria Math" panose="02040503050406030204" pitchFamily="18" charset="0"/>
                        <a:ea typeface="游ゴシック Medium" panose="020B0500000000000000" pitchFamily="50" charset="-128"/>
                      </a:rPr>
                      <m:t>1.0</m:t>
                    </m:r>
                    <m:r>
                      <a:rPr lang="en-US" altLang="ja-JP" i="1" dirty="0">
                        <a:solidFill>
                          <a:schemeClr val="tx1">
                            <a:lumMod val="75000"/>
                            <a:lumOff val="25000"/>
                          </a:schemeClr>
                        </a:solidFill>
                        <a:latin typeface="Cambria Math" panose="02040503050406030204" pitchFamily="18" charset="0"/>
                        <a:ea typeface="游ゴシック Medium" panose="020B0500000000000000" pitchFamily="50" charset="-128"/>
                      </a:rPr>
                      <m:t>×</m:t>
                    </m:r>
                    <m:sSup>
                      <m:sSupPr>
                        <m:ctrlPr>
                          <a:rPr lang="en-US" altLang="ja-JP" i="1" dirty="0" smtClean="0">
                            <a:solidFill>
                              <a:schemeClr val="tx1">
                                <a:lumMod val="75000"/>
                                <a:lumOff val="25000"/>
                              </a:schemeClr>
                            </a:solidFill>
                            <a:latin typeface="Cambria Math" panose="02040503050406030204" pitchFamily="18" charset="0"/>
                            <a:ea typeface="游ゴシック Medium" panose="020B0500000000000000" pitchFamily="50" charset="-128"/>
                          </a:rPr>
                        </m:ctrlPr>
                      </m:sSupPr>
                      <m:e>
                        <m:r>
                          <a:rPr lang="en-US" altLang="ja-JP" b="0" i="1" dirty="0" smtClean="0">
                            <a:solidFill>
                              <a:schemeClr val="tx1">
                                <a:lumMod val="75000"/>
                                <a:lumOff val="25000"/>
                              </a:schemeClr>
                            </a:solidFill>
                            <a:latin typeface="Cambria Math" panose="02040503050406030204" pitchFamily="18" charset="0"/>
                            <a:ea typeface="游ゴシック Medium" panose="020B0500000000000000" pitchFamily="50" charset="-128"/>
                          </a:rPr>
                          <m:t>10</m:t>
                        </m:r>
                      </m:e>
                      <m:sup>
                        <m:r>
                          <a:rPr lang="en-US" altLang="ja-JP" b="0" i="1" dirty="0" smtClean="0">
                            <a:solidFill>
                              <a:schemeClr val="tx1">
                                <a:lumMod val="75000"/>
                                <a:lumOff val="25000"/>
                              </a:schemeClr>
                            </a:solidFill>
                            <a:latin typeface="Cambria Math" panose="02040503050406030204" pitchFamily="18" charset="0"/>
                            <a:ea typeface="游ゴシック Medium" panose="020B0500000000000000" pitchFamily="50" charset="-128"/>
                          </a:rPr>
                          <m:t>−9</m:t>
                        </m:r>
                      </m:sup>
                    </m:sSup>
                  </m:oMath>
                </a14:m>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b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二</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進数も同様の表現が可能（例： </a:t>
                </a:r>
                <a14:m>
                  <m:oMath xmlns:m="http://schemas.openxmlformats.org/officeDocument/2006/math">
                    <m:r>
                      <a:rPr lang="en-US" altLang="ja-JP" b="0" i="1" smtClean="0">
                        <a:solidFill>
                          <a:srgbClr val="008E40"/>
                        </a:solidFill>
                        <a:latin typeface="Cambria Math" panose="02040503050406030204" pitchFamily="18" charset="0"/>
                        <a:ea typeface="游ゴシック Medium" panose="020B0500000000000000" pitchFamily="50" charset="-128"/>
                      </a:rPr>
                      <m:t>0.1</m:t>
                    </m:r>
                    <m:r>
                      <a:rPr lang="en-US" altLang="ja-JP" b="0" i="1" smtClean="0">
                        <a:solidFill>
                          <a:schemeClr val="tx1">
                            <a:lumMod val="75000"/>
                            <a:lumOff val="25000"/>
                          </a:schemeClr>
                        </a:solidFill>
                        <a:latin typeface="Cambria Math" panose="02040503050406030204" pitchFamily="18" charset="0"/>
                        <a:ea typeface="游ゴシック Medium" panose="020B0500000000000000" pitchFamily="50" charset="-128"/>
                      </a:rPr>
                      <m:t>=</m:t>
                    </m:r>
                    <m:r>
                      <a:rPr lang="en-US" altLang="ja-JP" b="0" i="1" smtClean="0">
                        <a:solidFill>
                          <a:srgbClr val="008E40"/>
                        </a:solidFill>
                        <a:latin typeface="Cambria Math" panose="02040503050406030204" pitchFamily="18" charset="0"/>
                        <a:ea typeface="游ゴシック Medium" panose="020B0500000000000000" pitchFamily="50" charset="-128"/>
                      </a:rPr>
                      <m:t>1.0</m:t>
                    </m:r>
                    <m:r>
                      <a:rPr lang="en-US" altLang="ja-JP" i="1">
                        <a:solidFill>
                          <a:schemeClr val="tx1">
                            <a:lumMod val="75000"/>
                            <a:lumOff val="25000"/>
                          </a:schemeClr>
                        </a:solidFill>
                        <a:latin typeface="Cambria Math" panose="02040503050406030204" pitchFamily="18" charset="0"/>
                        <a:ea typeface="游ゴシック Medium" panose="020B0500000000000000" pitchFamily="50" charset="-128"/>
                      </a:rPr>
                      <m:t>×</m:t>
                    </m:r>
                    <m:sSup>
                      <m:sSupPr>
                        <m:ctrlPr>
                          <a:rPr lang="en-US" altLang="ja-JP" i="1" smtClean="0">
                            <a:solidFill>
                              <a:schemeClr val="tx1">
                                <a:lumMod val="75000"/>
                                <a:lumOff val="25000"/>
                              </a:schemeClr>
                            </a:solidFill>
                            <a:latin typeface="Cambria Math" panose="02040503050406030204" pitchFamily="18" charset="0"/>
                            <a:ea typeface="游ゴシック Medium" panose="020B0500000000000000" pitchFamily="50" charset="-128"/>
                          </a:rPr>
                        </m:ctrlPr>
                      </m:sSupPr>
                      <m:e>
                        <m:r>
                          <a:rPr lang="en-US" altLang="ja-JP" b="0" i="1" smtClean="0">
                            <a:solidFill>
                              <a:schemeClr val="tx1">
                                <a:lumMod val="75000"/>
                                <a:lumOff val="25000"/>
                              </a:schemeClr>
                            </a:solidFill>
                            <a:latin typeface="Cambria Math" panose="02040503050406030204" pitchFamily="18" charset="0"/>
                            <a:ea typeface="游ゴシック Medium" panose="020B0500000000000000" pitchFamily="50" charset="-128"/>
                          </a:rPr>
                          <m:t>2</m:t>
                        </m:r>
                      </m:e>
                      <m:sup>
                        <m:r>
                          <a:rPr lang="en-US" altLang="ja-JP" b="0" i="1" smtClean="0">
                            <a:solidFill>
                              <a:schemeClr val="tx1">
                                <a:lumMod val="75000"/>
                                <a:lumOff val="25000"/>
                              </a:schemeClr>
                            </a:solidFill>
                            <a:latin typeface="Cambria Math" panose="02040503050406030204" pitchFamily="18" charset="0"/>
                            <a:ea typeface="游ゴシック Medium" panose="020B0500000000000000" pitchFamily="50" charset="-128"/>
                          </a:rPr>
                          <m:t>−1</m:t>
                        </m:r>
                      </m:sup>
                    </m:sSup>
                    <m:r>
                      <a:rPr lang="en-US" altLang="ja-JP" b="0" i="1" smtClean="0">
                        <a:solidFill>
                          <a:schemeClr val="tx1">
                            <a:lumMod val="75000"/>
                            <a:lumOff val="25000"/>
                          </a:schemeClr>
                        </a:solidFill>
                        <a:latin typeface="Cambria Math" panose="02040503050406030204" pitchFamily="18" charset="0"/>
                        <a:ea typeface="游ゴシック Medium" panose="020B0500000000000000" pitchFamily="50" charset="-128"/>
                      </a:rPr>
                      <m:t>=0.5</m:t>
                    </m:r>
                  </m:oMath>
                </a14:m>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広範囲の数を仮数と指数を用いてコンパクトに</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表現</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14:m>
                  <m:oMath xmlns:m="http://schemas.openxmlformats.org/officeDocument/2006/math">
                    <m:r>
                      <a:rPr lang="en-US" altLang="ja-JP" sz="2000" b="0" i="1" smtClean="0">
                        <a:solidFill>
                          <a:srgbClr val="008E40"/>
                        </a:solidFill>
                        <a:latin typeface="Cambria Math" panose="02040503050406030204" pitchFamily="18" charset="0"/>
                        <a:ea typeface="游ゴシック Medium" panose="020B0500000000000000" pitchFamily="50" charset="-128"/>
                      </a:rPr>
                      <m:t>0.000000000101</m:t>
                    </m:r>
                    <m:r>
                      <a:rPr lang="en-US" altLang="ja-JP" sz="2000" b="0" i="1" smtClean="0">
                        <a:solidFill>
                          <a:schemeClr val="tx1">
                            <a:lumMod val="75000"/>
                            <a:lumOff val="25000"/>
                          </a:schemeClr>
                        </a:solidFill>
                        <a:latin typeface="Cambria Math" panose="02040503050406030204" pitchFamily="18" charset="0"/>
                        <a:ea typeface="游ゴシック Medium" panose="020B0500000000000000" pitchFamily="50" charset="-128"/>
                      </a:rPr>
                      <m:t>⇒</m:t>
                    </m:r>
                    <m:r>
                      <a:rPr lang="en-US" altLang="ja-JP" sz="2000" b="0" i="1" smtClean="0">
                        <a:solidFill>
                          <a:srgbClr val="008E40"/>
                        </a:solidFill>
                        <a:latin typeface="Cambria Math" panose="02040503050406030204" pitchFamily="18" charset="0"/>
                        <a:ea typeface="游ゴシック Medium" panose="020B0500000000000000" pitchFamily="50" charset="-128"/>
                      </a:rPr>
                      <m:t>1.01</m:t>
                    </m:r>
                    <m:r>
                      <a:rPr lang="en-US" altLang="ja-JP" sz="2000" i="1" smtClean="0">
                        <a:solidFill>
                          <a:schemeClr val="tx1">
                            <a:lumMod val="75000"/>
                            <a:lumOff val="25000"/>
                          </a:schemeClr>
                        </a:solidFill>
                        <a:latin typeface="Cambria Math" panose="02040503050406030204" pitchFamily="18" charset="0"/>
                        <a:ea typeface="游ゴシック Medium" panose="020B0500000000000000" pitchFamily="50" charset="-128"/>
                      </a:rPr>
                      <m:t>×</m:t>
                    </m:r>
                    <m:sSup>
                      <m:sSupPr>
                        <m:ctrlPr>
                          <a:rPr lang="en-US" altLang="ja-JP" sz="2000" i="1" smtClean="0">
                            <a:solidFill>
                              <a:schemeClr val="tx1">
                                <a:lumMod val="75000"/>
                                <a:lumOff val="25000"/>
                              </a:schemeClr>
                            </a:solidFill>
                            <a:latin typeface="Cambria Math" panose="02040503050406030204" pitchFamily="18" charset="0"/>
                            <a:ea typeface="游ゴシック Medium" panose="020B0500000000000000" pitchFamily="50" charset="-128"/>
                          </a:rPr>
                        </m:ctrlPr>
                      </m:sSupPr>
                      <m:e>
                        <m:r>
                          <a:rPr lang="en-US" altLang="ja-JP" sz="2000" b="0" i="1" smtClean="0">
                            <a:solidFill>
                              <a:schemeClr val="tx1">
                                <a:lumMod val="75000"/>
                                <a:lumOff val="25000"/>
                              </a:schemeClr>
                            </a:solidFill>
                            <a:latin typeface="Cambria Math" panose="02040503050406030204" pitchFamily="18" charset="0"/>
                            <a:ea typeface="游ゴシック Medium" panose="020B0500000000000000" pitchFamily="50" charset="-128"/>
                          </a:rPr>
                          <m:t>2</m:t>
                        </m:r>
                      </m:e>
                      <m:sup>
                        <m:r>
                          <a:rPr lang="en-US" altLang="ja-JP" sz="2000" b="0" i="1" smtClean="0">
                            <a:solidFill>
                              <a:schemeClr val="tx1">
                                <a:lumMod val="75000"/>
                                <a:lumOff val="25000"/>
                              </a:schemeClr>
                            </a:solidFill>
                            <a:latin typeface="Cambria Math" panose="02040503050406030204" pitchFamily="18" charset="0"/>
                            <a:ea typeface="游ゴシック Medium" panose="020B0500000000000000" pitchFamily="50" charset="-128"/>
                          </a:rPr>
                          <m:t>−10</m:t>
                        </m:r>
                      </m:sup>
                    </m:sSup>
                  </m:oMath>
                </a14:m>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endPar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endPar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単精度浮動小数点（</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C</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言語の </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float </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型）</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倍精度浮動小数点（</a:t>
                </a:r>
                <a:r>
                  <a:rPr lang="en-US" altLang="ja-JP"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C</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言語の </a:t>
                </a:r>
                <a:r>
                  <a:rPr lang="en-US" altLang="ja-JP"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double </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型）</a:t>
                </a:r>
              </a:p>
              <a:p>
                <a:pPr marL="342900" indent="-342900">
                  <a:lnSpc>
                    <a:spcPct val="120000"/>
                  </a:lnSpc>
                  <a:spcAft>
                    <a:spcPts val="600"/>
                  </a:spcAft>
                  <a:buFont typeface="Wingdings" panose="05000000000000000000" pitchFamily="2" charset="2"/>
                  <a:buChar char="n"/>
                </a:pP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323528" y="1122593"/>
                <a:ext cx="8916690" cy="5798510"/>
              </a:xfrm>
              <a:prstGeom prst="rect">
                <a:avLst/>
              </a:prstGeom>
              <a:blipFill>
                <a:blip r:embed="rId3"/>
                <a:stretch>
                  <a:fillRect l="-889"/>
                </a:stretch>
              </a:blipFill>
            </p:spPr>
            <p:txBody>
              <a:bodyPr/>
              <a:lstStyle/>
              <a:p>
                <a:r>
                  <a:rPr lang="ja-JP" altLang="en-US">
                    <a:noFill/>
                  </a:rPr>
                  <a:t> </a:t>
                </a:r>
              </a:p>
            </p:txBody>
          </p:sp>
        </mc:Fallback>
      </mc:AlternateContent>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小数の表現</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27</a:t>
            </a:fld>
            <a:endParaRPr kumimoji="1" lang="ja-JP" altLang="en-US"/>
          </a:p>
        </p:txBody>
      </p:sp>
      <p:sp>
        <p:nvSpPr>
          <p:cNvPr id="55" name="正方形/長方形 54"/>
          <p:cNvSpPr/>
          <p:nvPr/>
        </p:nvSpPr>
        <p:spPr>
          <a:xfrm>
            <a:off x="874556" y="4570350"/>
            <a:ext cx="409757"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dirty="0" smtClean="0">
                <a:solidFill>
                  <a:schemeClr val="tx1"/>
                </a:solidFill>
              </a:rPr>
              <a:t>符号</a:t>
            </a:r>
            <a:endParaRPr kumimoji="1" lang="ja-JP" altLang="en-US" sz="1400" dirty="0">
              <a:solidFill>
                <a:schemeClr val="tx1"/>
              </a:solidFill>
            </a:endParaRPr>
          </a:p>
        </p:txBody>
      </p:sp>
      <p:sp>
        <p:nvSpPr>
          <p:cNvPr id="56" name="正方形/長方形 55"/>
          <p:cNvSpPr/>
          <p:nvPr/>
        </p:nvSpPr>
        <p:spPr>
          <a:xfrm>
            <a:off x="1284314" y="4570350"/>
            <a:ext cx="820710"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指数</a:t>
            </a:r>
            <a:endParaRPr kumimoji="1" lang="ja-JP" altLang="en-US" sz="1600" dirty="0">
              <a:solidFill>
                <a:schemeClr val="tx1"/>
              </a:solidFill>
            </a:endParaRPr>
          </a:p>
        </p:txBody>
      </p:sp>
      <p:sp>
        <p:nvSpPr>
          <p:cNvPr id="57" name="正方形/長方形 56"/>
          <p:cNvSpPr/>
          <p:nvPr/>
        </p:nvSpPr>
        <p:spPr>
          <a:xfrm>
            <a:off x="2105024" y="4570350"/>
            <a:ext cx="2647952"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仮数</a:t>
            </a:r>
            <a:endParaRPr kumimoji="1" lang="ja-JP" altLang="en-US" sz="1600" dirty="0">
              <a:solidFill>
                <a:schemeClr val="tx1"/>
              </a:solidFill>
            </a:endParaRPr>
          </a:p>
        </p:txBody>
      </p:sp>
      <p:sp>
        <p:nvSpPr>
          <p:cNvPr id="62" name="左中かっこ 61"/>
          <p:cNvSpPr/>
          <p:nvPr/>
        </p:nvSpPr>
        <p:spPr>
          <a:xfrm rot="16200000">
            <a:off x="1041338" y="4644536"/>
            <a:ext cx="76200" cy="409759"/>
          </a:xfrm>
          <a:prstGeom prst="leftBrace">
            <a:avLst>
              <a:gd name="adj1" fmla="val 8333"/>
              <a:gd name="adj2" fmla="val 53591"/>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3" name="左中かっこ 62"/>
          <p:cNvSpPr/>
          <p:nvPr/>
        </p:nvSpPr>
        <p:spPr>
          <a:xfrm rot="16200000">
            <a:off x="1656870" y="4439359"/>
            <a:ext cx="76198" cy="820115"/>
          </a:xfrm>
          <a:prstGeom prst="leftBrace">
            <a:avLst>
              <a:gd name="adj1" fmla="val 8333"/>
              <a:gd name="adj2" fmla="val 53591"/>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左中かっこ 63"/>
          <p:cNvSpPr/>
          <p:nvPr/>
        </p:nvSpPr>
        <p:spPr>
          <a:xfrm rot="16200000">
            <a:off x="3390902" y="3525442"/>
            <a:ext cx="76202" cy="2647950"/>
          </a:xfrm>
          <a:prstGeom prst="leftBrace">
            <a:avLst>
              <a:gd name="adj1" fmla="val 8333"/>
              <a:gd name="adj2" fmla="val 53591"/>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テキスト ボックス 64"/>
          <p:cNvSpPr txBox="1"/>
          <p:nvPr/>
        </p:nvSpPr>
        <p:spPr>
          <a:xfrm>
            <a:off x="735429" y="4849415"/>
            <a:ext cx="688009" cy="307777"/>
          </a:xfrm>
          <a:prstGeom prst="rect">
            <a:avLst/>
          </a:prstGeom>
          <a:noFill/>
        </p:spPr>
        <p:txBody>
          <a:bodyPr wrap="none" rtlCol="0">
            <a:spAutoFit/>
          </a:bodyPr>
          <a:lstStyle/>
          <a:p>
            <a:r>
              <a:rPr kumimoji="1" lang="en-US" altLang="ja-JP" sz="1400" dirty="0" smtClean="0">
                <a:solidFill>
                  <a:srgbClr val="002060"/>
                </a:solidFill>
              </a:rPr>
              <a:t>1</a:t>
            </a:r>
            <a:r>
              <a:rPr kumimoji="1" lang="ja-JP" altLang="en-US" sz="1400" dirty="0" smtClean="0">
                <a:solidFill>
                  <a:srgbClr val="002060"/>
                </a:solidFill>
              </a:rPr>
              <a:t>ビット</a:t>
            </a:r>
            <a:endParaRPr kumimoji="1" lang="ja-JP" altLang="en-US" sz="1400" dirty="0">
              <a:solidFill>
                <a:srgbClr val="002060"/>
              </a:solidFill>
            </a:endParaRPr>
          </a:p>
        </p:txBody>
      </p:sp>
      <p:sp>
        <p:nvSpPr>
          <p:cNvPr id="66" name="テキスト ボックス 65"/>
          <p:cNvSpPr txBox="1"/>
          <p:nvPr/>
        </p:nvSpPr>
        <p:spPr>
          <a:xfrm>
            <a:off x="1371309" y="4849414"/>
            <a:ext cx="688009" cy="307777"/>
          </a:xfrm>
          <a:prstGeom prst="rect">
            <a:avLst/>
          </a:prstGeom>
          <a:noFill/>
        </p:spPr>
        <p:txBody>
          <a:bodyPr wrap="none" rtlCol="0">
            <a:spAutoFit/>
          </a:bodyPr>
          <a:lstStyle/>
          <a:p>
            <a:r>
              <a:rPr lang="en-US" altLang="ja-JP" sz="1400" dirty="0">
                <a:solidFill>
                  <a:srgbClr val="002060"/>
                </a:solidFill>
              </a:rPr>
              <a:t>8</a:t>
            </a:r>
            <a:r>
              <a:rPr kumimoji="1" lang="ja-JP" altLang="en-US" sz="1400" dirty="0" smtClean="0">
                <a:solidFill>
                  <a:srgbClr val="002060"/>
                </a:solidFill>
              </a:rPr>
              <a:t>ビット</a:t>
            </a:r>
            <a:endParaRPr kumimoji="1" lang="ja-JP" altLang="en-US" sz="1400" dirty="0">
              <a:solidFill>
                <a:srgbClr val="002060"/>
              </a:solidFill>
            </a:endParaRPr>
          </a:p>
        </p:txBody>
      </p:sp>
      <p:sp>
        <p:nvSpPr>
          <p:cNvPr id="67" name="テキスト ボックス 66"/>
          <p:cNvSpPr txBox="1"/>
          <p:nvPr/>
        </p:nvSpPr>
        <p:spPr>
          <a:xfrm>
            <a:off x="3120962" y="4849415"/>
            <a:ext cx="787395" cy="307777"/>
          </a:xfrm>
          <a:prstGeom prst="rect">
            <a:avLst/>
          </a:prstGeom>
          <a:noFill/>
        </p:spPr>
        <p:txBody>
          <a:bodyPr wrap="none" rtlCol="0">
            <a:spAutoFit/>
          </a:bodyPr>
          <a:lstStyle/>
          <a:p>
            <a:r>
              <a:rPr lang="en-US" altLang="ja-JP" sz="1400" dirty="0" smtClean="0">
                <a:solidFill>
                  <a:srgbClr val="002060"/>
                </a:solidFill>
              </a:rPr>
              <a:t>23</a:t>
            </a:r>
            <a:r>
              <a:rPr kumimoji="1" lang="ja-JP" altLang="en-US" sz="1400" dirty="0" smtClean="0">
                <a:solidFill>
                  <a:srgbClr val="002060"/>
                </a:solidFill>
              </a:rPr>
              <a:t>ビット</a:t>
            </a:r>
            <a:endParaRPr kumimoji="1" lang="ja-JP" altLang="en-US" sz="1400" dirty="0">
              <a:solidFill>
                <a:srgbClr val="002060"/>
              </a:solidFill>
            </a:endParaRPr>
          </a:p>
        </p:txBody>
      </p:sp>
      <p:sp>
        <p:nvSpPr>
          <p:cNvPr id="68" name="正方形/長方形 67"/>
          <p:cNvSpPr/>
          <p:nvPr/>
        </p:nvSpPr>
        <p:spPr>
          <a:xfrm>
            <a:off x="874887" y="5877272"/>
            <a:ext cx="409757"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dirty="0" smtClean="0">
                <a:solidFill>
                  <a:schemeClr val="tx1"/>
                </a:solidFill>
              </a:rPr>
              <a:t>符号</a:t>
            </a:r>
            <a:endParaRPr kumimoji="1" lang="ja-JP" altLang="en-US" sz="1400" dirty="0">
              <a:solidFill>
                <a:schemeClr val="tx1"/>
              </a:solidFill>
            </a:endParaRPr>
          </a:p>
        </p:txBody>
      </p:sp>
      <p:sp>
        <p:nvSpPr>
          <p:cNvPr id="69" name="正方形/長方形 68"/>
          <p:cNvSpPr/>
          <p:nvPr/>
        </p:nvSpPr>
        <p:spPr>
          <a:xfrm>
            <a:off x="1284644" y="5877272"/>
            <a:ext cx="1003357" cy="242001"/>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指数</a:t>
            </a:r>
            <a:endParaRPr kumimoji="1" lang="ja-JP" altLang="en-US" sz="1600" dirty="0">
              <a:solidFill>
                <a:schemeClr val="tx1"/>
              </a:solidFill>
            </a:endParaRPr>
          </a:p>
        </p:txBody>
      </p:sp>
      <p:sp>
        <p:nvSpPr>
          <p:cNvPr id="70" name="正方形/長方形 69"/>
          <p:cNvSpPr/>
          <p:nvPr/>
        </p:nvSpPr>
        <p:spPr>
          <a:xfrm>
            <a:off x="2288001" y="5877272"/>
            <a:ext cx="2465306"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仮数</a:t>
            </a:r>
            <a:endParaRPr kumimoji="1" lang="ja-JP" altLang="en-US" sz="1600" dirty="0">
              <a:solidFill>
                <a:schemeClr val="tx1"/>
              </a:solidFill>
            </a:endParaRPr>
          </a:p>
        </p:txBody>
      </p:sp>
      <p:sp>
        <p:nvSpPr>
          <p:cNvPr id="71" name="左中かっこ 70"/>
          <p:cNvSpPr/>
          <p:nvPr/>
        </p:nvSpPr>
        <p:spPr>
          <a:xfrm rot="16200000">
            <a:off x="1041669" y="5951458"/>
            <a:ext cx="76200" cy="409759"/>
          </a:xfrm>
          <a:prstGeom prst="leftBrace">
            <a:avLst>
              <a:gd name="adj1" fmla="val 8333"/>
              <a:gd name="adj2" fmla="val 53591"/>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2" name="左中かっこ 71"/>
          <p:cNvSpPr/>
          <p:nvPr/>
        </p:nvSpPr>
        <p:spPr>
          <a:xfrm rot="16200000">
            <a:off x="1749040" y="5655475"/>
            <a:ext cx="75165" cy="1002760"/>
          </a:xfrm>
          <a:prstGeom prst="leftBrace">
            <a:avLst>
              <a:gd name="adj1" fmla="val 8333"/>
              <a:gd name="adj2" fmla="val 53591"/>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左中かっこ 72"/>
          <p:cNvSpPr/>
          <p:nvPr/>
        </p:nvSpPr>
        <p:spPr>
          <a:xfrm rot="16200000">
            <a:off x="3482554" y="4923686"/>
            <a:ext cx="76203" cy="2465306"/>
          </a:xfrm>
          <a:prstGeom prst="leftBrace">
            <a:avLst>
              <a:gd name="adj1" fmla="val 8333"/>
              <a:gd name="adj2" fmla="val 53591"/>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テキスト ボックス 73"/>
          <p:cNvSpPr txBox="1"/>
          <p:nvPr/>
        </p:nvSpPr>
        <p:spPr>
          <a:xfrm>
            <a:off x="735760" y="6156337"/>
            <a:ext cx="688009" cy="307777"/>
          </a:xfrm>
          <a:prstGeom prst="rect">
            <a:avLst/>
          </a:prstGeom>
          <a:noFill/>
        </p:spPr>
        <p:txBody>
          <a:bodyPr wrap="none" rtlCol="0">
            <a:spAutoFit/>
          </a:bodyPr>
          <a:lstStyle/>
          <a:p>
            <a:r>
              <a:rPr kumimoji="1" lang="en-US" altLang="ja-JP" sz="1400" dirty="0" smtClean="0">
                <a:solidFill>
                  <a:srgbClr val="002060"/>
                </a:solidFill>
              </a:rPr>
              <a:t>1</a:t>
            </a:r>
            <a:r>
              <a:rPr kumimoji="1" lang="ja-JP" altLang="en-US" sz="1400" dirty="0" smtClean="0">
                <a:solidFill>
                  <a:srgbClr val="002060"/>
                </a:solidFill>
              </a:rPr>
              <a:t>ビット</a:t>
            </a:r>
            <a:endParaRPr kumimoji="1" lang="ja-JP" altLang="en-US" sz="1400" dirty="0">
              <a:solidFill>
                <a:srgbClr val="002060"/>
              </a:solidFill>
            </a:endParaRPr>
          </a:p>
        </p:txBody>
      </p:sp>
      <p:sp>
        <p:nvSpPr>
          <p:cNvPr id="75" name="テキスト ボックス 74"/>
          <p:cNvSpPr txBox="1"/>
          <p:nvPr/>
        </p:nvSpPr>
        <p:spPr>
          <a:xfrm>
            <a:off x="1478073" y="6156336"/>
            <a:ext cx="774058" cy="307777"/>
          </a:xfrm>
          <a:prstGeom prst="rect">
            <a:avLst/>
          </a:prstGeom>
          <a:noFill/>
        </p:spPr>
        <p:txBody>
          <a:bodyPr wrap="none" rtlCol="0">
            <a:spAutoFit/>
          </a:bodyPr>
          <a:lstStyle/>
          <a:p>
            <a:r>
              <a:rPr lang="en-US" altLang="ja-JP" sz="1400" dirty="0" smtClean="0">
                <a:solidFill>
                  <a:srgbClr val="002060"/>
                </a:solidFill>
              </a:rPr>
              <a:t>11</a:t>
            </a:r>
            <a:r>
              <a:rPr kumimoji="1" lang="ja-JP" altLang="en-US" sz="1400" dirty="0" smtClean="0">
                <a:solidFill>
                  <a:srgbClr val="002060"/>
                </a:solidFill>
              </a:rPr>
              <a:t>ビット</a:t>
            </a:r>
            <a:endParaRPr kumimoji="1" lang="ja-JP" altLang="en-US" sz="1400" dirty="0">
              <a:solidFill>
                <a:srgbClr val="002060"/>
              </a:solidFill>
            </a:endParaRPr>
          </a:p>
        </p:txBody>
      </p:sp>
      <p:sp>
        <p:nvSpPr>
          <p:cNvPr id="76" name="テキスト ボックス 75"/>
          <p:cNvSpPr txBox="1"/>
          <p:nvPr/>
        </p:nvSpPr>
        <p:spPr>
          <a:xfrm>
            <a:off x="3227726" y="6156337"/>
            <a:ext cx="787395" cy="307777"/>
          </a:xfrm>
          <a:prstGeom prst="rect">
            <a:avLst/>
          </a:prstGeom>
          <a:noFill/>
        </p:spPr>
        <p:txBody>
          <a:bodyPr wrap="none" rtlCol="0">
            <a:spAutoFit/>
          </a:bodyPr>
          <a:lstStyle/>
          <a:p>
            <a:r>
              <a:rPr lang="en-US" altLang="ja-JP" sz="1400" dirty="0" smtClean="0">
                <a:solidFill>
                  <a:srgbClr val="002060"/>
                </a:solidFill>
              </a:rPr>
              <a:t>20</a:t>
            </a:r>
            <a:r>
              <a:rPr kumimoji="1" lang="ja-JP" altLang="en-US" sz="1400" dirty="0" smtClean="0">
                <a:solidFill>
                  <a:srgbClr val="002060"/>
                </a:solidFill>
              </a:rPr>
              <a:t>ビット</a:t>
            </a:r>
            <a:endParaRPr kumimoji="1" lang="ja-JP" altLang="en-US" sz="1400" dirty="0">
              <a:solidFill>
                <a:srgbClr val="002060"/>
              </a:solidFill>
            </a:endParaRPr>
          </a:p>
        </p:txBody>
      </p:sp>
      <p:sp>
        <p:nvSpPr>
          <p:cNvPr id="77" name="正方形/長方形 76"/>
          <p:cNvSpPr/>
          <p:nvPr/>
        </p:nvSpPr>
        <p:spPr>
          <a:xfrm>
            <a:off x="4913925" y="5878307"/>
            <a:ext cx="3878420"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仮数</a:t>
            </a:r>
            <a:endParaRPr kumimoji="1" lang="ja-JP" altLang="en-US" sz="1600" dirty="0">
              <a:solidFill>
                <a:schemeClr val="tx1"/>
              </a:solidFill>
            </a:endParaRPr>
          </a:p>
        </p:txBody>
      </p:sp>
      <p:sp>
        <p:nvSpPr>
          <p:cNvPr id="78" name="左中かっこ 77"/>
          <p:cNvSpPr/>
          <p:nvPr/>
        </p:nvSpPr>
        <p:spPr>
          <a:xfrm rot="16200000">
            <a:off x="6818347" y="4220438"/>
            <a:ext cx="67846" cy="3880153"/>
          </a:xfrm>
          <a:prstGeom prst="leftBrace">
            <a:avLst>
              <a:gd name="adj1" fmla="val 8333"/>
              <a:gd name="adj2" fmla="val 53591"/>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テキスト ボックス 78"/>
          <p:cNvSpPr txBox="1"/>
          <p:nvPr/>
        </p:nvSpPr>
        <p:spPr>
          <a:xfrm>
            <a:off x="6522927" y="6164693"/>
            <a:ext cx="1004208" cy="307777"/>
          </a:xfrm>
          <a:prstGeom prst="rect">
            <a:avLst/>
          </a:prstGeom>
          <a:noFill/>
        </p:spPr>
        <p:txBody>
          <a:bodyPr wrap="square" rtlCol="0">
            <a:spAutoFit/>
          </a:bodyPr>
          <a:lstStyle/>
          <a:p>
            <a:r>
              <a:rPr lang="en-US" altLang="ja-JP" sz="1400" dirty="0" smtClean="0">
                <a:solidFill>
                  <a:srgbClr val="002060"/>
                </a:solidFill>
              </a:rPr>
              <a:t>32</a:t>
            </a:r>
            <a:r>
              <a:rPr kumimoji="1" lang="ja-JP" altLang="en-US" sz="1400" dirty="0" smtClean="0">
                <a:solidFill>
                  <a:srgbClr val="002060"/>
                </a:solidFill>
              </a:rPr>
              <a:t>ビット</a:t>
            </a:r>
            <a:endParaRPr kumimoji="1" lang="ja-JP" altLang="en-US" sz="1400" dirty="0">
              <a:solidFill>
                <a:srgbClr val="002060"/>
              </a:solidFill>
            </a:endParaRPr>
          </a:p>
        </p:txBody>
      </p:sp>
      <p:sp>
        <p:nvSpPr>
          <p:cNvPr id="80" name="テキスト ボックス 79"/>
          <p:cNvSpPr txBox="1"/>
          <p:nvPr/>
        </p:nvSpPr>
        <p:spPr>
          <a:xfrm>
            <a:off x="4972785" y="3481161"/>
            <a:ext cx="646331" cy="369332"/>
          </a:xfrm>
          <a:prstGeom prst="rect">
            <a:avLst/>
          </a:prstGeom>
          <a:noFill/>
        </p:spPr>
        <p:txBody>
          <a:bodyPr wrap="none" rtlCol="0">
            <a:spAutoFit/>
          </a:bodyPr>
          <a:lstStyle/>
          <a:p>
            <a:r>
              <a:rPr kumimoji="1" lang="ja-JP" altLang="en-US" dirty="0" smtClean="0">
                <a:solidFill>
                  <a:srgbClr val="FF0000"/>
                </a:solidFill>
              </a:rPr>
              <a:t>仮数</a:t>
            </a:r>
            <a:endParaRPr kumimoji="1" lang="ja-JP" altLang="en-US" dirty="0">
              <a:solidFill>
                <a:srgbClr val="FF0000"/>
              </a:solidFill>
            </a:endParaRPr>
          </a:p>
        </p:txBody>
      </p:sp>
      <p:sp>
        <p:nvSpPr>
          <p:cNvPr id="81" name="テキスト ボックス 80"/>
          <p:cNvSpPr txBox="1"/>
          <p:nvPr/>
        </p:nvSpPr>
        <p:spPr>
          <a:xfrm>
            <a:off x="6248031" y="3275931"/>
            <a:ext cx="646331" cy="369332"/>
          </a:xfrm>
          <a:prstGeom prst="rect">
            <a:avLst/>
          </a:prstGeom>
          <a:noFill/>
        </p:spPr>
        <p:txBody>
          <a:bodyPr wrap="none" rtlCol="0">
            <a:spAutoFit/>
          </a:bodyPr>
          <a:lstStyle/>
          <a:p>
            <a:r>
              <a:rPr kumimoji="1" lang="ja-JP" altLang="en-US" dirty="0" smtClean="0">
                <a:solidFill>
                  <a:srgbClr val="FF0000"/>
                </a:solidFill>
              </a:rPr>
              <a:t>指数</a:t>
            </a:r>
            <a:endParaRPr kumimoji="1" lang="ja-JP" altLang="en-US" dirty="0">
              <a:solidFill>
                <a:srgbClr val="FF0000"/>
              </a:solidFill>
            </a:endParaRPr>
          </a:p>
        </p:txBody>
      </p:sp>
      <p:cxnSp>
        <p:nvCxnSpPr>
          <p:cNvPr id="82" name="直線コネクタ 81"/>
          <p:cNvCxnSpPr/>
          <p:nvPr/>
        </p:nvCxnSpPr>
        <p:spPr>
          <a:xfrm>
            <a:off x="5037717" y="3523493"/>
            <a:ext cx="51646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a:off x="5985969" y="3415062"/>
            <a:ext cx="3135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1823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テキスト ボックス 6"/>
              <p:cNvSpPr txBox="1"/>
              <p:nvPr/>
            </p:nvSpPr>
            <p:spPr>
              <a:xfrm>
                <a:off x="323528" y="1122593"/>
                <a:ext cx="8916690" cy="4659737"/>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オーバーフロー</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値が大きすぎて規定の指数部では表現できなくなること</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演算結果は不正な値と</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なる</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14:m>
                  <m:oMath xmlns:m="http://schemas.openxmlformats.org/officeDocument/2006/math">
                    <m:d>
                      <m:dPr>
                        <m:ctrlPr>
                          <a:rPr lang="en-US" altLang="ja-JP" sz="2400" b="0" i="1" smtClean="0">
                            <a:solidFill>
                              <a:schemeClr val="tx1">
                                <a:lumMod val="75000"/>
                                <a:lumOff val="25000"/>
                              </a:schemeClr>
                            </a:solidFill>
                            <a:latin typeface="Cambria Math" panose="02040503050406030204" pitchFamily="18" charset="0"/>
                            <a:ea typeface="游ゴシック Medium" panose="020B0500000000000000" pitchFamily="50" charset="-128"/>
                          </a:rPr>
                        </m:ctrlPr>
                      </m:dPr>
                      <m:e>
                        <m:r>
                          <a:rPr lang="en-US" altLang="ja-JP" sz="2400" b="0" i="1" smtClean="0">
                            <a:solidFill>
                              <a:srgbClr val="008E40"/>
                            </a:solidFill>
                            <a:latin typeface="Cambria Math" panose="02040503050406030204" pitchFamily="18" charset="0"/>
                            <a:ea typeface="游ゴシック Medium" panose="020B0500000000000000" pitchFamily="50" charset="-128"/>
                          </a:rPr>
                          <m:t>1.0</m:t>
                        </m:r>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400" b="0" i="1" smtClean="0">
                                <a:solidFill>
                                  <a:srgbClr val="008E40"/>
                                </a:solidFill>
                                <a:latin typeface="Cambria Math" panose="02040503050406030204" pitchFamily="18" charset="0"/>
                                <a:ea typeface="Cambria Math" panose="02040503050406030204" pitchFamily="18" charset="0"/>
                              </a:rPr>
                              <m:t>10000000</m:t>
                            </m:r>
                          </m:sup>
                        </m:sSup>
                      </m:e>
                    </m:d>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m:t>
                    </m:r>
                    <m:d>
                      <m:dPr>
                        <m:ctrlP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ctrlPr>
                      </m:dPr>
                      <m:e>
                        <m:r>
                          <a:rPr lang="en-US" altLang="ja-JP" sz="2400" b="0" i="1" smtClean="0">
                            <a:solidFill>
                              <a:srgbClr val="008E40"/>
                            </a:solidFill>
                            <a:latin typeface="Cambria Math" panose="02040503050406030204" pitchFamily="18" charset="0"/>
                            <a:ea typeface="Cambria Math" panose="02040503050406030204" pitchFamily="18" charset="0"/>
                          </a:rPr>
                          <m:t>1.0</m:t>
                        </m:r>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400" b="0" i="1" smtClean="0">
                                <a:solidFill>
                                  <a:srgbClr val="008E40"/>
                                </a:solidFill>
                                <a:latin typeface="Cambria Math" panose="02040503050406030204" pitchFamily="18" charset="0"/>
                                <a:ea typeface="Cambria Math" panose="02040503050406030204" pitchFamily="18" charset="0"/>
                              </a:rPr>
                              <m:t>10000001</m:t>
                            </m:r>
                          </m:sup>
                        </m:sSup>
                      </m:e>
                    </m:d>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m:t>
                    </m:r>
                    <m:r>
                      <a:rPr lang="en-US" altLang="ja-JP" sz="2400" b="0" i="1" smtClean="0">
                        <a:solidFill>
                          <a:srgbClr val="008E40"/>
                        </a:solidFill>
                        <a:latin typeface="Cambria Math" panose="02040503050406030204" pitchFamily="18" charset="0"/>
                        <a:ea typeface="Cambria Math" panose="02040503050406030204" pitchFamily="18" charset="0"/>
                      </a:rPr>
                      <m:t>1.0</m:t>
                    </m:r>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400" b="0" i="1" smtClean="0">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400" b="0" i="1" smtClean="0">
                            <a:solidFill>
                              <a:srgbClr val="008E40"/>
                            </a:solidFill>
                            <a:latin typeface="Cambria Math" panose="02040503050406030204" pitchFamily="18" charset="0"/>
                            <a:ea typeface="Cambria Math" panose="02040503050406030204" pitchFamily="18" charset="0"/>
                          </a:rPr>
                          <m:t>00000001</m:t>
                        </m:r>
                      </m:sup>
                    </m:sSup>
                  </m:oMath>
                </a14:m>
                <a:endPar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endPar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アンダーフロー</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値が小さすぎて規定の指数部では表現できなくなること</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演算結果は不正な値と</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なる</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14:m>
                  <m:oMath xmlns:m="http://schemas.openxmlformats.org/officeDocument/2006/math">
                    <m:d>
                      <m:dPr>
                        <m:ctrlPr>
                          <a:rPr lang="en-US" altLang="ja-JP" sz="2400" i="1">
                            <a:solidFill>
                              <a:schemeClr val="tx1">
                                <a:lumMod val="75000"/>
                                <a:lumOff val="25000"/>
                              </a:schemeClr>
                            </a:solidFill>
                            <a:latin typeface="Cambria Math" panose="02040503050406030204" pitchFamily="18" charset="0"/>
                            <a:ea typeface="游ゴシック Medium" panose="020B0500000000000000" pitchFamily="50" charset="-128"/>
                          </a:rPr>
                        </m:ctrlPr>
                      </m:dPr>
                      <m:e>
                        <m:r>
                          <a:rPr lang="en-US" altLang="ja-JP" sz="2400" i="1">
                            <a:solidFill>
                              <a:srgbClr val="008E40"/>
                            </a:solidFill>
                            <a:latin typeface="Cambria Math" panose="02040503050406030204" pitchFamily="18" charset="0"/>
                            <a:ea typeface="游ゴシック Medium" panose="020B0500000000000000" pitchFamily="50" charset="-128"/>
                          </a:rPr>
                          <m:t>1.0</m:t>
                        </m:r>
                        <m: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400" i="1">
                                <a:solidFill>
                                  <a:srgbClr val="008E40"/>
                                </a:solidFill>
                                <a:latin typeface="Cambria Math" panose="02040503050406030204" pitchFamily="18" charset="0"/>
                                <a:ea typeface="Cambria Math" panose="02040503050406030204" pitchFamily="18" charset="0"/>
                              </a:rPr>
                              <m:t>000000</m:t>
                            </m:r>
                            <m:r>
                              <a:rPr lang="en-US" altLang="ja-JP" sz="2400" b="0" i="1" smtClean="0">
                                <a:solidFill>
                                  <a:srgbClr val="008E40"/>
                                </a:solidFill>
                                <a:latin typeface="Cambria Math" panose="02040503050406030204" pitchFamily="18" charset="0"/>
                                <a:ea typeface="Cambria Math" panose="02040503050406030204" pitchFamily="18" charset="0"/>
                              </a:rPr>
                              <m:t>1</m:t>
                            </m:r>
                          </m:sup>
                        </m:sSup>
                      </m:e>
                    </m:d>
                    <m:r>
                      <a:rPr lang="en-US" altLang="ja-JP" sz="2400" i="1" smtClean="0">
                        <a:solidFill>
                          <a:schemeClr val="tx1">
                            <a:lumMod val="75000"/>
                            <a:lumOff val="25000"/>
                          </a:schemeClr>
                        </a:solidFill>
                        <a:latin typeface="Cambria Math" panose="02040503050406030204" pitchFamily="18" charset="0"/>
                        <a:ea typeface="Cambria Math" panose="02040503050406030204" pitchFamily="18" charset="0"/>
                      </a:rPr>
                      <m:t>÷</m:t>
                    </m:r>
                    <m:d>
                      <m:dPr>
                        <m:ctrlP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ctrlPr>
                      </m:dPr>
                      <m:e>
                        <m:r>
                          <a:rPr lang="en-US" altLang="ja-JP" sz="2400" i="1">
                            <a:solidFill>
                              <a:srgbClr val="008E40"/>
                            </a:solidFill>
                            <a:latin typeface="Cambria Math" panose="02040503050406030204" pitchFamily="18" charset="0"/>
                            <a:ea typeface="Cambria Math" panose="02040503050406030204" pitchFamily="18" charset="0"/>
                          </a:rPr>
                          <m:t>1.0</m:t>
                        </m:r>
                        <m: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400" i="1">
                                <a:solidFill>
                                  <a:srgbClr val="008E40"/>
                                </a:solidFill>
                                <a:latin typeface="Cambria Math" panose="02040503050406030204" pitchFamily="18" charset="0"/>
                                <a:ea typeface="Cambria Math" panose="02040503050406030204" pitchFamily="18" charset="0"/>
                              </a:rPr>
                              <m:t>00000</m:t>
                            </m:r>
                            <m:r>
                              <a:rPr lang="en-US" altLang="ja-JP" sz="2400" b="0" i="1" smtClean="0">
                                <a:solidFill>
                                  <a:srgbClr val="008E40"/>
                                </a:solidFill>
                                <a:latin typeface="Cambria Math" panose="02040503050406030204" pitchFamily="18" charset="0"/>
                                <a:ea typeface="Cambria Math" panose="02040503050406030204" pitchFamily="18" charset="0"/>
                              </a:rPr>
                              <m:t>10</m:t>
                            </m:r>
                          </m:sup>
                        </m:sSup>
                      </m:e>
                    </m:d>
                    <m: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t>=</m:t>
                    </m:r>
                    <m:r>
                      <a:rPr lang="en-US" altLang="ja-JP" sz="2400" i="1">
                        <a:solidFill>
                          <a:srgbClr val="008E40"/>
                        </a:solidFill>
                        <a:latin typeface="Cambria Math" panose="02040503050406030204" pitchFamily="18" charset="0"/>
                        <a:ea typeface="Cambria Math" panose="02040503050406030204" pitchFamily="18" charset="0"/>
                      </a:rPr>
                      <m:t>1.0</m:t>
                    </m:r>
                    <m: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400" i="1">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400" b="0" i="1" smtClean="0">
                            <a:solidFill>
                              <a:srgbClr val="008E40"/>
                            </a:solidFill>
                            <a:latin typeface="Cambria Math" panose="02040503050406030204" pitchFamily="18" charset="0"/>
                            <a:ea typeface="Cambria Math" panose="02040503050406030204" pitchFamily="18" charset="0"/>
                          </a:rPr>
                          <m:t>111111</m:t>
                        </m:r>
                        <m:r>
                          <a:rPr lang="en-US" altLang="ja-JP" sz="2400" i="1">
                            <a:solidFill>
                              <a:srgbClr val="008E40"/>
                            </a:solidFill>
                            <a:latin typeface="Cambria Math" panose="02040503050406030204" pitchFamily="18" charset="0"/>
                            <a:ea typeface="Cambria Math" panose="02040503050406030204" pitchFamily="18" charset="0"/>
                          </a:rPr>
                          <m:t>1</m:t>
                        </m:r>
                      </m:sup>
                    </m:sSup>
                  </m:oMath>
                </a14:m>
                <a:endParaRPr lang="en-US" altLang="ja-JP"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323528" y="1122593"/>
                <a:ext cx="8916690" cy="4659737"/>
              </a:xfrm>
              <a:prstGeom prst="rect">
                <a:avLst/>
              </a:prstGeom>
              <a:blipFill>
                <a:blip r:embed="rId3"/>
                <a:stretch>
                  <a:fillRect l="-889"/>
                </a:stretch>
              </a:blipFill>
            </p:spPr>
            <p:txBody>
              <a:bodyPr/>
              <a:lstStyle/>
              <a:p>
                <a:r>
                  <a:rPr lang="ja-JP" altLang="en-US">
                    <a:noFill/>
                  </a:rPr>
                  <a:t> </a:t>
                </a:r>
              </a:p>
            </p:txBody>
          </p:sp>
        </mc:Fallback>
      </mc:AlternateContent>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正しくない</a:t>
            </a:r>
            <a:r>
              <a:rPr lang="ja-JP" altLang="en-US" dirty="0" smtClean="0"/>
              <a:t>演算結果</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28</a:t>
            </a:fld>
            <a:endParaRPr kumimoji="1" lang="ja-JP" altLang="en-US"/>
          </a:p>
        </p:txBody>
      </p:sp>
    </p:spTree>
    <p:extLst>
      <p:ext uri="{BB962C8B-B14F-4D97-AF65-F5344CB8AC3E}">
        <p14:creationId xmlns:p14="http://schemas.microsoft.com/office/powerpoint/2010/main" val="37416891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8" y="1122593"/>
            <a:ext cx="8916690" cy="4992136"/>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仮数部に符号付き</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絶対値表現を使用</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符号ビット ＋ 絶対値</a:t>
            </a:r>
          </a:p>
          <a:p>
            <a:pPr marL="342900" indent="-342900">
              <a:lnSpc>
                <a:spcPct val="120000"/>
              </a:lnSpc>
              <a:spcAft>
                <a:spcPts val="600"/>
              </a:spcAft>
              <a:buFont typeface="Wingdings" panose="05000000000000000000" pitchFamily="2" charset="2"/>
              <a:buChar char="n"/>
            </a:pP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指数部を２</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補数表現にすると大</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小関係が</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わかりにくい</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２</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の補数で表現する</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と正</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の数よりも大きく見える</a:t>
            </a:r>
          </a:p>
          <a:p>
            <a:pPr>
              <a:lnSpc>
                <a:spcPct val="120000"/>
              </a:lnSpc>
              <a:spcAft>
                <a:spcPts val="600"/>
              </a:spcAft>
            </a:pP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ゲタ</a:t>
            </a:r>
            <a:r>
              <a:rPr lang="ja-JP" altLang="en-US" sz="2400" dirty="0" err="1"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ば</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き</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バイアス</a:t>
            </a:r>
            <a:r>
              <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表現</a:t>
            </a: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を使用</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指数部に</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定数</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ゲタ</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バイアス</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を足して，</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負の数を正の数として表現</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単精度浮動小数点の場合は，ゲタは </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127</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-127 =&gt; 0, 0 =&gt; 127, 128 =&gt; </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255</a:t>
            </a:r>
            <a:endPar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浮動小数点における負数</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29</a:t>
            </a:fld>
            <a:endParaRPr kumimoji="1" lang="ja-JP" altLang="en-US"/>
          </a:p>
        </p:txBody>
      </p:sp>
      <p:sp>
        <p:nvSpPr>
          <p:cNvPr id="5" name="正方形/長方形 4"/>
          <p:cNvSpPr/>
          <p:nvPr/>
        </p:nvSpPr>
        <p:spPr>
          <a:xfrm>
            <a:off x="1181293" y="2204864"/>
            <a:ext cx="252908"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1400" dirty="0" smtClean="0">
                <a:solidFill>
                  <a:srgbClr val="006600"/>
                </a:solidFill>
              </a:rPr>
              <a:t>0</a:t>
            </a:r>
            <a:endParaRPr kumimoji="1" lang="ja-JP" altLang="en-US" sz="1400" dirty="0">
              <a:solidFill>
                <a:srgbClr val="006600"/>
              </a:solidFill>
            </a:endParaRPr>
          </a:p>
        </p:txBody>
      </p:sp>
      <p:sp>
        <p:nvSpPr>
          <p:cNvPr id="6" name="正方形/長方形 5"/>
          <p:cNvSpPr/>
          <p:nvPr/>
        </p:nvSpPr>
        <p:spPr>
          <a:xfrm>
            <a:off x="1434201" y="2204864"/>
            <a:ext cx="977559"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rgbClr val="006600"/>
                </a:solidFill>
              </a:rPr>
              <a:t>00000001</a:t>
            </a:r>
            <a:endParaRPr kumimoji="1" lang="ja-JP" altLang="en-US" sz="1400" dirty="0">
              <a:solidFill>
                <a:srgbClr val="006600"/>
              </a:solidFill>
            </a:endParaRPr>
          </a:p>
        </p:txBody>
      </p:sp>
      <p:sp>
        <p:nvSpPr>
          <p:cNvPr id="8" name="正方形/長方形 7"/>
          <p:cNvSpPr/>
          <p:nvPr/>
        </p:nvSpPr>
        <p:spPr>
          <a:xfrm>
            <a:off x="2411760" y="2204864"/>
            <a:ext cx="2647952"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rgbClr val="006600"/>
                </a:solidFill>
              </a:rPr>
              <a:t>000</a:t>
            </a:r>
            <a:r>
              <a:rPr kumimoji="1" lang="ja-JP" altLang="en-US" sz="1400" dirty="0" smtClean="0">
                <a:solidFill>
                  <a:srgbClr val="006600"/>
                </a:solidFill>
              </a:rPr>
              <a:t>・・・</a:t>
            </a:r>
            <a:r>
              <a:rPr kumimoji="1" lang="en-US" altLang="ja-JP" sz="1400" dirty="0" smtClean="0">
                <a:solidFill>
                  <a:srgbClr val="006600"/>
                </a:solidFill>
              </a:rPr>
              <a:t>01</a:t>
            </a:r>
            <a:endParaRPr kumimoji="1" lang="ja-JP" altLang="en-US" sz="1400" dirty="0">
              <a:solidFill>
                <a:srgbClr val="006600"/>
              </a:solidFill>
            </a:endParaRPr>
          </a:p>
        </p:txBody>
      </p:sp>
      <p:sp>
        <p:nvSpPr>
          <p:cNvPr id="9" name="テキスト ボックス 8"/>
          <p:cNvSpPr txBox="1"/>
          <p:nvPr/>
        </p:nvSpPr>
        <p:spPr>
          <a:xfrm>
            <a:off x="5265220" y="2165960"/>
            <a:ext cx="949299" cy="369332"/>
          </a:xfrm>
          <a:prstGeom prst="rect">
            <a:avLst/>
          </a:prstGeom>
          <a:noFill/>
        </p:spPr>
        <p:txBody>
          <a:bodyPr wrap="none" rtlCol="0">
            <a:spAutoFit/>
          </a:bodyPr>
          <a:lstStyle/>
          <a:p>
            <a:r>
              <a:rPr kumimoji="1" lang="en-US" altLang="ja-JP" dirty="0" smtClean="0">
                <a:solidFill>
                  <a:srgbClr val="006600"/>
                </a:solidFill>
              </a:rPr>
              <a:t>1.0</a:t>
            </a:r>
            <a:r>
              <a:rPr kumimoji="1" lang="en-US" altLang="ja-JP" dirty="0" smtClean="0"/>
              <a:t>×2</a:t>
            </a:r>
            <a:r>
              <a:rPr kumimoji="1" lang="en-US" altLang="ja-JP" baseline="30000" dirty="0" smtClean="0"/>
              <a:t>1</a:t>
            </a:r>
            <a:endParaRPr kumimoji="1" lang="ja-JP" altLang="en-US" baseline="30000" dirty="0"/>
          </a:p>
        </p:txBody>
      </p:sp>
      <p:sp>
        <p:nvSpPr>
          <p:cNvPr id="10" name="正方形/長方形 9"/>
          <p:cNvSpPr/>
          <p:nvPr/>
        </p:nvSpPr>
        <p:spPr>
          <a:xfrm>
            <a:off x="1181293" y="2582103"/>
            <a:ext cx="252908"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1400" dirty="0" smtClean="0">
                <a:solidFill>
                  <a:srgbClr val="006600"/>
                </a:solidFill>
              </a:rPr>
              <a:t>1</a:t>
            </a:r>
            <a:endParaRPr kumimoji="1" lang="ja-JP" altLang="en-US" sz="1400" dirty="0">
              <a:solidFill>
                <a:srgbClr val="006600"/>
              </a:solidFill>
            </a:endParaRPr>
          </a:p>
        </p:txBody>
      </p:sp>
      <p:sp>
        <p:nvSpPr>
          <p:cNvPr id="11" name="正方形/長方形 10"/>
          <p:cNvSpPr/>
          <p:nvPr/>
        </p:nvSpPr>
        <p:spPr>
          <a:xfrm>
            <a:off x="1434201" y="2582103"/>
            <a:ext cx="977559"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rgbClr val="006600"/>
                </a:solidFill>
              </a:rPr>
              <a:t>00000001</a:t>
            </a:r>
            <a:endParaRPr kumimoji="1" lang="ja-JP" altLang="en-US" sz="1400" dirty="0">
              <a:solidFill>
                <a:srgbClr val="006600"/>
              </a:solidFill>
            </a:endParaRPr>
          </a:p>
        </p:txBody>
      </p:sp>
      <p:sp>
        <p:nvSpPr>
          <p:cNvPr id="12" name="正方形/長方形 11"/>
          <p:cNvSpPr/>
          <p:nvPr/>
        </p:nvSpPr>
        <p:spPr>
          <a:xfrm>
            <a:off x="2411760" y="2582103"/>
            <a:ext cx="2647952"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rgbClr val="006600"/>
                </a:solidFill>
              </a:rPr>
              <a:t>000</a:t>
            </a:r>
            <a:r>
              <a:rPr kumimoji="1" lang="ja-JP" altLang="en-US" sz="1400" dirty="0" smtClean="0">
                <a:solidFill>
                  <a:srgbClr val="006600"/>
                </a:solidFill>
              </a:rPr>
              <a:t>・・・</a:t>
            </a:r>
            <a:r>
              <a:rPr kumimoji="1" lang="en-US" altLang="ja-JP" sz="1400" dirty="0" smtClean="0">
                <a:solidFill>
                  <a:srgbClr val="006600"/>
                </a:solidFill>
              </a:rPr>
              <a:t>01</a:t>
            </a:r>
            <a:endParaRPr kumimoji="1" lang="ja-JP" altLang="en-US" sz="1400" dirty="0">
              <a:solidFill>
                <a:srgbClr val="006600"/>
              </a:solidFill>
            </a:endParaRPr>
          </a:p>
        </p:txBody>
      </p:sp>
      <p:sp>
        <p:nvSpPr>
          <p:cNvPr id="13" name="テキスト ボックス 12"/>
          <p:cNvSpPr txBox="1"/>
          <p:nvPr/>
        </p:nvSpPr>
        <p:spPr>
          <a:xfrm>
            <a:off x="5188276" y="2543199"/>
            <a:ext cx="1026243" cy="369332"/>
          </a:xfrm>
          <a:prstGeom prst="rect">
            <a:avLst/>
          </a:prstGeom>
          <a:noFill/>
        </p:spPr>
        <p:txBody>
          <a:bodyPr wrap="none" rtlCol="0">
            <a:spAutoFit/>
          </a:bodyPr>
          <a:lstStyle/>
          <a:p>
            <a:r>
              <a:rPr kumimoji="1" lang="en-US" altLang="ja-JP" dirty="0" smtClean="0">
                <a:solidFill>
                  <a:srgbClr val="006600"/>
                </a:solidFill>
              </a:rPr>
              <a:t>-1.0</a:t>
            </a:r>
            <a:r>
              <a:rPr kumimoji="1" lang="en-US" altLang="ja-JP" dirty="0" smtClean="0"/>
              <a:t>×2</a:t>
            </a:r>
            <a:r>
              <a:rPr kumimoji="1" lang="en-US" altLang="ja-JP" baseline="30000" dirty="0" smtClean="0"/>
              <a:t>1</a:t>
            </a:r>
            <a:endParaRPr kumimoji="1" lang="ja-JP" altLang="en-US" baseline="30000" dirty="0"/>
          </a:p>
        </p:txBody>
      </p:sp>
      <p:sp>
        <p:nvSpPr>
          <p:cNvPr id="14" name="正方形/長方形 13"/>
          <p:cNvSpPr/>
          <p:nvPr/>
        </p:nvSpPr>
        <p:spPr>
          <a:xfrm>
            <a:off x="1194153" y="3879213"/>
            <a:ext cx="252908"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1400" dirty="0" smtClean="0">
                <a:solidFill>
                  <a:srgbClr val="006600"/>
                </a:solidFill>
              </a:rPr>
              <a:t>0</a:t>
            </a:r>
            <a:endParaRPr kumimoji="1" lang="ja-JP" altLang="en-US" sz="1400" dirty="0">
              <a:solidFill>
                <a:srgbClr val="006600"/>
              </a:solidFill>
            </a:endParaRPr>
          </a:p>
        </p:txBody>
      </p:sp>
      <p:sp>
        <p:nvSpPr>
          <p:cNvPr id="15" name="正方形/長方形 14"/>
          <p:cNvSpPr/>
          <p:nvPr/>
        </p:nvSpPr>
        <p:spPr>
          <a:xfrm>
            <a:off x="1447061" y="3879213"/>
            <a:ext cx="977559"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rgbClr val="006600"/>
                </a:solidFill>
              </a:rPr>
              <a:t>11111111</a:t>
            </a:r>
            <a:endParaRPr kumimoji="1" lang="ja-JP" altLang="en-US" sz="1400" dirty="0">
              <a:solidFill>
                <a:srgbClr val="006600"/>
              </a:solidFill>
            </a:endParaRPr>
          </a:p>
        </p:txBody>
      </p:sp>
      <p:sp>
        <p:nvSpPr>
          <p:cNvPr id="16" name="正方形/長方形 15"/>
          <p:cNvSpPr/>
          <p:nvPr/>
        </p:nvSpPr>
        <p:spPr>
          <a:xfrm>
            <a:off x="2424620" y="3879213"/>
            <a:ext cx="2647952" cy="240966"/>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rgbClr val="006600"/>
                </a:solidFill>
              </a:rPr>
              <a:t>000</a:t>
            </a:r>
            <a:r>
              <a:rPr kumimoji="1" lang="ja-JP" altLang="en-US" sz="1400" dirty="0" smtClean="0">
                <a:solidFill>
                  <a:srgbClr val="006600"/>
                </a:solidFill>
              </a:rPr>
              <a:t>・・・</a:t>
            </a:r>
            <a:r>
              <a:rPr kumimoji="1" lang="en-US" altLang="ja-JP" sz="1400" dirty="0" smtClean="0">
                <a:solidFill>
                  <a:srgbClr val="006600"/>
                </a:solidFill>
              </a:rPr>
              <a:t>01</a:t>
            </a:r>
            <a:endParaRPr kumimoji="1" lang="ja-JP" altLang="en-US" sz="1400" dirty="0">
              <a:solidFill>
                <a:srgbClr val="006600"/>
              </a:solidFill>
            </a:endParaRPr>
          </a:p>
        </p:txBody>
      </p:sp>
      <p:sp>
        <p:nvSpPr>
          <p:cNvPr id="17" name="テキスト ボックス 16"/>
          <p:cNvSpPr txBox="1"/>
          <p:nvPr/>
        </p:nvSpPr>
        <p:spPr>
          <a:xfrm>
            <a:off x="5278080" y="3853743"/>
            <a:ext cx="1000595" cy="369332"/>
          </a:xfrm>
          <a:prstGeom prst="rect">
            <a:avLst/>
          </a:prstGeom>
          <a:noFill/>
        </p:spPr>
        <p:txBody>
          <a:bodyPr wrap="none" rtlCol="0">
            <a:spAutoFit/>
          </a:bodyPr>
          <a:lstStyle/>
          <a:p>
            <a:r>
              <a:rPr kumimoji="1" lang="en-US" altLang="ja-JP" dirty="0" smtClean="0">
                <a:solidFill>
                  <a:srgbClr val="006600"/>
                </a:solidFill>
              </a:rPr>
              <a:t>1.0</a:t>
            </a:r>
            <a:r>
              <a:rPr kumimoji="1" lang="en-US" altLang="ja-JP" dirty="0" smtClean="0"/>
              <a:t>×2</a:t>
            </a:r>
            <a:r>
              <a:rPr kumimoji="1" lang="en-US" altLang="ja-JP" baseline="30000" dirty="0" smtClean="0">
                <a:solidFill>
                  <a:srgbClr val="006600"/>
                </a:solidFill>
              </a:rPr>
              <a:t>-</a:t>
            </a:r>
            <a:r>
              <a:rPr kumimoji="1" lang="en-US" altLang="ja-JP" baseline="30000" dirty="0" smtClean="0"/>
              <a:t>1</a:t>
            </a:r>
            <a:endParaRPr kumimoji="1" lang="ja-JP" altLang="en-US" baseline="30000" dirty="0"/>
          </a:p>
        </p:txBody>
      </p:sp>
      <p:sp>
        <p:nvSpPr>
          <p:cNvPr id="3" name="正方形/長方形 2"/>
          <p:cNvSpPr/>
          <p:nvPr/>
        </p:nvSpPr>
        <p:spPr>
          <a:xfrm>
            <a:off x="1115616" y="2126720"/>
            <a:ext cx="360099" cy="77425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27052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25150"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デジタル</a:t>
            </a:r>
            <a:r>
              <a:rPr lang="ja-JP" altLang="en-US" sz="2800" b="1" u="sng" dirty="0">
                <a:latin typeface="游ゴシック" panose="020B0400000000000000" pitchFamily="50" charset="-128"/>
                <a:ea typeface="游ゴシック" panose="020B0400000000000000" pitchFamily="50" charset="-128"/>
              </a:rPr>
              <a:t>信号</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588366" y="1633443"/>
            <a:ext cx="8088090" cy="830997"/>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コンピュータは</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0</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と</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の組み合わせにより全ての事象を表現</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7428678" cy="490538"/>
          </a:xfrm>
        </p:spPr>
        <p:txBody>
          <a:bodyPr/>
          <a:lstStyle/>
          <a:p>
            <a:r>
              <a:rPr lang="ja-JP" altLang="en-US" dirty="0" smtClean="0">
                <a:solidFill>
                  <a:schemeClr val="bg1"/>
                </a:solidFill>
              </a:rPr>
              <a:t>　</a:t>
            </a:r>
            <a:r>
              <a:rPr lang="ja-JP" altLang="en-US" dirty="0" smtClean="0"/>
              <a:t>コンピュータにおけるデータの読み取り</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3</a:t>
            </a:fld>
            <a:endParaRPr kumimoji="1" lang="ja-JP" altLang="en-US"/>
          </a:p>
        </p:txBody>
      </p:sp>
      <p:cxnSp>
        <p:nvCxnSpPr>
          <p:cNvPr id="5" name="直線矢印コネクタ 4"/>
          <p:cNvCxnSpPr/>
          <p:nvPr/>
        </p:nvCxnSpPr>
        <p:spPr>
          <a:xfrm flipV="1">
            <a:off x="5673493" y="4063489"/>
            <a:ext cx="0" cy="2016224"/>
          </a:xfrm>
          <a:prstGeom prst="straightConnector1">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5313453" y="5791681"/>
            <a:ext cx="3024336" cy="0"/>
          </a:xfrm>
          <a:prstGeom prst="straightConnector1">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フリーフォーム 11"/>
          <p:cNvSpPr/>
          <p:nvPr/>
        </p:nvSpPr>
        <p:spPr>
          <a:xfrm>
            <a:off x="5810584" y="4464265"/>
            <a:ext cx="2390114" cy="1160272"/>
          </a:xfrm>
          <a:custGeom>
            <a:avLst/>
            <a:gdLst>
              <a:gd name="connsiteX0" fmla="*/ 0 w 2390114"/>
              <a:gd name="connsiteY0" fmla="*/ 1144668 h 1160272"/>
              <a:gd name="connsiteX1" fmla="*/ 416459 w 2390114"/>
              <a:gd name="connsiteY1" fmla="*/ 22039 h 1160272"/>
              <a:gd name="connsiteX2" fmla="*/ 896293 w 2390114"/>
              <a:gd name="connsiteY2" fmla="*/ 1117508 h 1160272"/>
              <a:gd name="connsiteX3" fmla="*/ 1249378 w 2390114"/>
              <a:gd name="connsiteY3" fmla="*/ 818744 h 1160272"/>
              <a:gd name="connsiteX4" fmla="*/ 1502875 w 2390114"/>
              <a:gd name="connsiteY4" fmla="*/ 1135615 h 1160272"/>
              <a:gd name="connsiteX5" fmla="*/ 1982709 w 2390114"/>
              <a:gd name="connsiteY5" fmla="*/ 22039 h 1160272"/>
              <a:gd name="connsiteX6" fmla="*/ 2390114 w 2390114"/>
              <a:gd name="connsiteY6" fmla="*/ 501872 h 1160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0114" h="1160272">
                <a:moveTo>
                  <a:pt x="0" y="1144668"/>
                </a:moveTo>
                <a:cubicBezTo>
                  <a:pt x="133538" y="585617"/>
                  <a:pt x="267077" y="26566"/>
                  <a:pt x="416459" y="22039"/>
                </a:cubicBezTo>
                <a:cubicBezTo>
                  <a:pt x="565841" y="17512"/>
                  <a:pt x="757473" y="984724"/>
                  <a:pt x="896293" y="1117508"/>
                </a:cubicBezTo>
                <a:cubicBezTo>
                  <a:pt x="1035113" y="1250292"/>
                  <a:pt x="1148281" y="815726"/>
                  <a:pt x="1249378" y="818744"/>
                </a:cubicBezTo>
                <a:cubicBezTo>
                  <a:pt x="1350475" y="821762"/>
                  <a:pt x="1380653" y="1268399"/>
                  <a:pt x="1502875" y="1135615"/>
                </a:cubicBezTo>
                <a:cubicBezTo>
                  <a:pt x="1625097" y="1002831"/>
                  <a:pt x="1834836" y="127663"/>
                  <a:pt x="1982709" y="22039"/>
                </a:cubicBezTo>
                <a:cubicBezTo>
                  <a:pt x="2130582" y="-83585"/>
                  <a:pt x="2260348" y="209143"/>
                  <a:pt x="2390114" y="501872"/>
                </a:cubicBezTo>
              </a:path>
            </a:pathLst>
          </a:cu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8174141" y="5867980"/>
            <a:ext cx="646331" cy="369332"/>
          </a:xfrm>
          <a:prstGeom prst="rect">
            <a:avLst/>
          </a:prstGeom>
        </p:spPr>
        <p:txBody>
          <a:bodyPr wrap="none">
            <a:spAutoFit/>
          </a:bodyPr>
          <a:lstStyle/>
          <a:p>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時間</a:t>
            </a:r>
            <a:endParaRPr lang="ja-JP" altLang="en-US" dirty="0"/>
          </a:p>
        </p:txBody>
      </p:sp>
      <p:sp>
        <p:nvSpPr>
          <p:cNvPr id="27" name="正方形/長方形 26"/>
          <p:cNvSpPr/>
          <p:nvPr/>
        </p:nvSpPr>
        <p:spPr>
          <a:xfrm>
            <a:off x="4958617" y="4810395"/>
            <a:ext cx="646331" cy="369332"/>
          </a:xfrm>
          <a:prstGeom prst="rect">
            <a:avLst/>
          </a:prstGeom>
        </p:spPr>
        <p:txBody>
          <a:bodyPr wrap="none">
            <a:spAutoFit/>
          </a:bodyPr>
          <a:lstStyle/>
          <a:p>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電圧</a:t>
            </a:r>
            <a:endParaRPr lang="ja-JP" altLang="en-US" dirty="0"/>
          </a:p>
        </p:txBody>
      </p:sp>
      <p:sp>
        <p:nvSpPr>
          <p:cNvPr id="19" name="正方形/長方形 18"/>
          <p:cNvSpPr/>
          <p:nvPr/>
        </p:nvSpPr>
        <p:spPr>
          <a:xfrm>
            <a:off x="5673493" y="4464265"/>
            <a:ext cx="3024336" cy="46332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705689" y="5168203"/>
            <a:ext cx="2992139" cy="463320"/>
          </a:xfrm>
          <a:prstGeom prst="rect">
            <a:avLst/>
          </a:prstGeom>
          <a:solidFill>
            <a:srgbClr val="00B05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8346842" y="4526656"/>
            <a:ext cx="312906" cy="369332"/>
          </a:xfrm>
          <a:prstGeom prst="rect">
            <a:avLst/>
          </a:prstGeom>
        </p:spPr>
        <p:txBody>
          <a:bodyPr wrap="none">
            <a:spAutoFit/>
          </a:bodyPr>
          <a:lstStyle/>
          <a:p>
            <a:r>
              <a:rPr lang="en-US" altLang="ja-JP" dirty="0" smtClean="0">
                <a:solidFill>
                  <a:srgbClr val="C00000"/>
                </a:solidFill>
                <a:latin typeface="游ゴシック Medium" panose="020B0500000000000000" pitchFamily="50" charset="-128"/>
                <a:ea typeface="游ゴシック Medium" panose="020B0500000000000000" pitchFamily="50" charset="-128"/>
              </a:rPr>
              <a:t>1</a:t>
            </a:r>
            <a:endParaRPr lang="ja-JP" altLang="en-US" dirty="0">
              <a:solidFill>
                <a:srgbClr val="C00000"/>
              </a:solidFill>
            </a:endParaRPr>
          </a:p>
        </p:txBody>
      </p:sp>
      <p:sp>
        <p:nvSpPr>
          <p:cNvPr id="31" name="正方形/長方形 30"/>
          <p:cNvSpPr/>
          <p:nvPr/>
        </p:nvSpPr>
        <p:spPr>
          <a:xfrm>
            <a:off x="8364948" y="5224670"/>
            <a:ext cx="264718" cy="369332"/>
          </a:xfrm>
          <a:prstGeom prst="rect">
            <a:avLst/>
          </a:prstGeom>
        </p:spPr>
        <p:txBody>
          <a:bodyPr wrap="square">
            <a:spAutoFit/>
          </a:bodyPr>
          <a:lstStyle/>
          <a:p>
            <a:r>
              <a:rPr lang="en-US" altLang="ja-JP" dirty="0">
                <a:solidFill>
                  <a:srgbClr val="008E40"/>
                </a:solidFill>
                <a:latin typeface="游ゴシック Medium" panose="020B0500000000000000" pitchFamily="50" charset="-128"/>
                <a:ea typeface="游ゴシック Medium" panose="020B0500000000000000" pitchFamily="50" charset="-128"/>
              </a:rPr>
              <a:t>0</a:t>
            </a:r>
            <a:endParaRPr lang="ja-JP" altLang="en-US" dirty="0">
              <a:solidFill>
                <a:srgbClr val="008E40"/>
              </a:solidFill>
            </a:endParaRPr>
          </a:p>
        </p:txBody>
      </p:sp>
      <p:cxnSp>
        <p:nvCxnSpPr>
          <p:cNvPr id="22" name="直線コネクタ 21"/>
          <p:cNvCxnSpPr/>
          <p:nvPr/>
        </p:nvCxnSpPr>
        <p:spPr>
          <a:xfrm>
            <a:off x="6231451" y="4092682"/>
            <a:ext cx="0" cy="2015698"/>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6753613" y="4072542"/>
            <a:ext cx="0" cy="2015698"/>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7257253" y="4063489"/>
            <a:ext cx="0" cy="2015698"/>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761725" y="4063489"/>
            <a:ext cx="0" cy="2015698"/>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6070851" y="3709879"/>
            <a:ext cx="312906" cy="369332"/>
          </a:xfrm>
          <a:prstGeom prst="rect">
            <a:avLst/>
          </a:prstGeom>
        </p:spPr>
        <p:txBody>
          <a:bodyPr wrap="none">
            <a:spAutoFit/>
          </a:bodyPr>
          <a:lstStyle/>
          <a:p>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a:t>
            </a:r>
            <a:endParaRPr lang="ja-JP" altLang="en-US" dirty="0"/>
          </a:p>
        </p:txBody>
      </p:sp>
      <p:sp>
        <p:nvSpPr>
          <p:cNvPr id="38" name="正方形/長方形 37"/>
          <p:cNvSpPr/>
          <p:nvPr/>
        </p:nvSpPr>
        <p:spPr>
          <a:xfrm>
            <a:off x="6603382" y="3700678"/>
            <a:ext cx="312906" cy="369332"/>
          </a:xfrm>
          <a:prstGeom prst="rect">
            <a:avLst/>
          </a:prstGeom>
        </p:spPr>
        <p:txBody>
          <a:bodyPr wrap="none">
            <a:spAutoFit/>
          </a:bodyPr>
          <a:lstStyle/>
          <a:p>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0</a:t>
            </a:r>
            <a:endParaRPr lang="ja-JP" altLang="en-US" dirty="0"/>
          </a:p>
        </p:txBody>
      </p:sp>
      <p:sp>
        <p:nvSpPr>
          <p:cNvPr id="39" name="正方形/長方形 38"/>
          <p:cNvSpPr/>
          <p:nvPr/>
        </p:nvSpPr>
        <p:spPr>
          <a:xfrm>
            <a:off x="7107853" y="3698917"/>
            <a:ext cx="312906" cy="369332"/>
          </a:xfrm>
          <a:prstGeom prst="rect">
            <a:avLst/>
          </a:prstGeom>
        </p:spPr>
        <p:txBody>
          <a:bodyPr wrap="none">
            <a:spAutoFit/>
          </a:bodyPr>
          <a:lstStyle/>
          <a:p>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0</a:t>
            </a:r>
            <a:endParaRPr lang="ja-JP" altLang="en-US" dirty="0"/>
          </a:p>
        </p:txBody>
      </p:sp>
      <p:sp>
        <p:nvSpPr>
          <p:cNvPr id="40" name="正方形/長方形 39"/>
          <p:cNvSpPr/>
          <p:nvPr/>
        </p:nvSpPr>
        <p:spPr>
          <a:xfrm>
            <a:off x="7614919" y="3689621"/>
            <a:ext cx="312906" cy="369332"/>
          </a:xfrm>
          <a:prstGeom prst="rect">
            <a:avLst/>
          </a:prstGeom>
        </p:spPr>
        <p:txBody>
          <a:bodyPr wrap="none">
            <a:spAutoFit/>
          </a:bodyPr>
          <a:lstStyle/>
          <a:p>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a:t>
            </a:r>
            <a:endParaRPr lang="ja-JP" altLang="en-US" dirty="0"/>
          </a:p>
        </p:txBody>
      </p:sp>
      <p:sp>
        <p:nvSpPr>
          <p:cNvPr id="25" name="正方形/長方形 24"/>
          <p:cNvSpPr/>
          <p:nvPr/>
        </p:nvSpPr>
        <p:spPr>
          <a:xfrm>
            <a:off x="2771800" y="1700808"/>
            <a:ext cx="2088232" cy="288032"/>
          </a:xfrm>
          <a:prstGeom prst="rect">
            <a:avLst/>
          </a:pr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349463" y="2032266"/>
            <a:ext cx="3416320" cy="424732"/>
          </a:xfrm>
          <a:prstGeom prst="rect">
            <a:avLst/>
          </a:prstGeom>
        </p:spPr>
        <p:txBody>
          <a:bodyPr wrap="none">
            <a:spAutoFit/>
          </a:bodyPr>
          <a:lstStyle/>
          <a:p>
            <a:pPr>
              <a:lnSpc>
                <a:spcPct val="120000"/>
              </a:lnSpc>
              <a:spcAft>
                <a:spcPts val="600"/>
              </a:spcAft>
            </a:pPr>
            <a:r>
              <a:rPr lang="ja-JP" altLang="en-US" dirty="0">
                <a:solidFill>
                  <a:srgbClr val="C00000"/>
                </a:solidFill>
                <a:latin typeface="游ゴシック Medium" panose="020B0500000000000000" pitchFamily="50" charset="-128"/>
                <a:ea typeface="游ゴシック Medium" panose="020B0500000000000000" pitchFamily="50" charset="-128"/>
              </a:rPr>
              <a:t>離散的</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な</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値　→　デジタル</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信号</a:t>
            </a:r>
            <a:endPar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28" name="上下矢印 27"/>
          <p:cNvSpPr/>
          <p:nvPr/>
        </p:nvSpPr>
        <p:spPr>
          <a:xfrm>
            <a:off x="1691680" y="2665483"/>
            <a:ext cx="576064" cy="10081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525150" y="3985900"/>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アナログ信号</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47" name="テキスト ボックス 46"/>
          <p:cNvSpPr txBox="1"/>
          <p:nvPr/>
        </p:nvSpPr>
        <p:spPr>
          <a:xfrm>
            <a:off x="588366" y="4437112"/>
            <a:ext cx="8088090" cy="830997"/>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現実の世界は</a:t>
            </a:r>
            <a:r>
              <a:rPr lang="ja-JP" altLang="en-US" sz="2000" dirty="0" smtClean="0">
                <a:solidFill>
                  <a:srgbClr val="C00000"/>
                </a:solidFill>
                <a:latin typeface="游ゴシック Medium" panose="020B0500000000000000" pitchFamily="50" charset="-128"/>
                <a:ea typeface="游ゴシック Medium" panose="020B0500000000000000" pitchFamily="50" charset="-128"/>
              </a:rPr>
              <a:t>連続的</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な値の変化</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Ex.) </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熱、音、時間</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p>
        </p:txBody>
      </p:sp>
      <p:sp>
        <p:nvSpPr>
          <p:cNvPr id="48" name="正方形/長方形 47"/>
          <p:cNvSpPr/>
          <p:nvPr/>
        </p:nvSpPr>
        <p:spPr>
          <a:xfrm>
            <a:off x="2524763" y="4517130"/>
            <a:ext cx="1318104" cy="277689"/>
          </a:xfrm>
          <a:prstGeom prst="rect">
            <a:avLst/>
          </a:pr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487369" y="2701860"/>
            <a:ext cx="2125903" cy="923330"/>
          </a:xfrm>
          <a:prstGeom prst="rect">
            <a:avLst/>
          </a:prstGeom>
        </p:spPr>
        <p:txBody>
          <a:bodyPr wrap="none">
            <a:spAutoFit/>
          </a:bodyPr>
          <a:lstStyle/>
          <a:p>
            <a:pPr algn="ct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変換が必要</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A/D</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コンバータ</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(Analog to Digital)</a:t>
            </a:r>
            <a:endParaRPr lang="ja-JP" altLang="en-US" dirty="0"/>
          </a:p>
        </p:txBody>
      </p:sp>
      <p:sp>
        <p:nvSpPr>
          <p:cNvPr id="33" name="右矢印 32"/>
          <p:cNvSpPr/>
          <p:nvPr/>
        </p:nvSpPr>
        <p:spPr>
          <a:xfrm>
            <a:off x="4669794" y="2918107"/>
            <a:ext cx="326206" cy="36004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1" name="正方形/長方形 40"/>
          <p:cNvSpPr/>
          <p:nvPr/>
        </p:nvSpPr>
        <p:spPr>
          <a:xfrm>
            <a:off x="5179686" y="2906838"/>
            <a:ext cx="1958813" cy="399583"/>
          </a:xfrm>
          <a:prstGeom prst="rect">
            <a:avLst/>
          </a:prstGeom>
        </p:spPr>
        <p:txBody>
          <a:bodyPr wrap="square">
            <a:spAutoFit/>
          </a:bodyPr>
          <a:lstStyle/>
          <a:p>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サンプリング</a:t>
            </a:r>
            <a:endParaRPr lang="ja-JP" altLang="en-US" sz="2000" dirty="0"/>
          </a:p>
        </p:txBody>
      </p:sp>
    </p:spTree>
    <p:extLst>
      <p:ext uri="{BB962C8B-B14F-4D97-AF65-F5344CB8AC3E}">
        <p14:creationId xmlns:p14="http://schemas.microsoft.com/office/powerpoint/2010/main" val="158312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fade">
                                      <p:cBhvr>
                                        <p:cTn id="12" dur="500"/>
                                        <p:tgtEl>
                                          <p:spTgt spid="4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7"/>
                                        </p:tgtEl>
                                        <p:attrNameLst>
                                          <p:attrName>style.visibility</p:attrName>
                                        </p:attrNameLst>
                                      </p:cBhvr>
                                      <p:to>
                                        <p:strVal val="visible"/>
                                      </p:to>
                                    </p:set>
                                    <p:animEffect transition="in" filter="fade">
                                      <p:cBhvr>
                                        <p:cTn id="18" dur="500"/>
                                        <p:tgtEl>
                                          <p:spTgt spid="4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500"/>
                                        <p:tgtEl>
                                          <p:spTgt spid="4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500"/>
                                        <p:tgtEl>
                                          <p:spTgt spid="3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fade">
                                      <p:cBhvr>
                                        <p:cTn id="34" dur="500"/>
                                        <p:tgtEl>
                                          <p:spTgt spid="4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par>
                                <p:cTn id="43" presetID="10" presetClass="entr" presetSubtype="0"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500"/>
                                        <p:tgtEl>
                                          <p:spTgt spid="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500"/>
                                        <p:tgtEl>
                                          <p:spTgt spid="2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5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500"/>
                                        <p:tgtEl>
                                          <p:spTgt spid="19"/>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500"/>
                                        <p:tgtEl>
                                          <p:spTgt spid="29"/>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fade">
                                      <p:cBhvr>
                                        <p:cTn id="62" dur="500"/>
                                        <p:tgtEl>
                                          <p:spTgt spid="30"/>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500"/>
                                        <p:tgtEl>
                                          <p:spTgt spid="31"/>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fade">
                                      <p:cBhvr>
                                        <p:cTn id="70" dur="500"/>
                                        <p:tgtEl>
                                          <p:spTgt spid="22"/>
                                        </p:tgtEl>
                                      </p:cBhvr>
                                    </p:animEffect>
                                  </p:childTnLst>
                                </p:cTn>
                              </p:par>
                              <p:par>
                                <p:cTn id="71" presetID="10" presetClass="entr" presetSubtype="0" fill="hold" nodeType="with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par>
                                <p:cTn id="74" presetID="10" presetClass="entr" presetSubtype="0" fill="hold"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fade">
                                      <p:cBhvr>
                                        <p:cTn id="76" dur="500"/>
                                        <p:tgtEl>
                                          <p:spTgt spid="35"/>
                                        </p:tgtEl>
                                      </p:cBhvr>
                                    </p:animEffect>
                                  </p:childTnLst>
                                </p:cTn>
                              </p:par>
                              <p:par>
                                <p:cTn id="77" presetID="10" presetClass="entr" presetSubtype="0"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fade">
                                      <p:cBhvr>
                                        <p:cTn id="79" dur="500"/>
                                        <p:tgtEl>
                                          <p:spTgt spid="36"/>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fade">
                                      <p:cBhvr>
                                        <p:cTn id="82" dur="500"/>
                                        <p:tgtEl>
                                          <p:spTgt spid="37"/>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500"/>
                                        <p:tgtEl>
                                          <p:spTgt spid="38"/>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fade">
                                      <p:cBhvr>
                                        <p:cTn id="88" dur="500"/>
                                        <p:tgtEl>
                                          <p:spTgt spid="39"/>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fade">
                                      <p:cBhvr>
                                        <p:cTn id="9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27" grpId="0"/>
      <p:bldP spid="19" grpId="0" animBg="1"/>
      <p:bldP spid="29" grpId="0" animBg="1"/>
      <p:bldP spid="30" grpId="0"/>
      <p:bldP spid="31" grpId="0"/>
      <p:bldP spid="37" grpId="0"/>
      <p:bldP spid="38" grpId="0"/>
      <p:bldP spid="39" grpId="0"/>
      <p:bldP spid="40" grpId="0"/>
      <p:bldP spid="26" grpId="0"/>
      <p:bldP spid="28" grpId="0" animBg="1"/>
      <p:bldP spid="46" grpId="0"/>
      <p:bldP spid="47" grpId="0"/>
      <p:bldP spid="48" grpId="0" animBg="1"/>
      <p:bldP spid="32" grpId="0"/>
      <p:bldP spid="33" grpId="0" animBg="1"/>
      <p:bldP spid="4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8" y="1122593"/>
            <a:ext cx="8916690" cy="5136791"/>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a:t>
            </a:r>
          </a:p>
          <a:p>
            <a:pPr marL="914400" lvl="1" indent="-457200">
              <a:lnSpc>
                <a:spcPct val="120000"/>
              </a:lnSpc>
              <a:spcAft>
                <a:spcPts val="600"/>
              </a:spcAft>
              <a:buFont typeface="+mj-lt"/>
              <a:buAutoNum type="arabicPeriod"/>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２つの数の小数点の位置を合わせる</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仮</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数部を加算する</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仮</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数部が</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以上</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2</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未満の数となるよう</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に</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指</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数部を調整</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オーバーフロー</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またはアンダーフロー</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が</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起きて</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いない</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かチェック</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する</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仮</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数部が規定のビット数に収まらない場合</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は</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丸め</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処理</a:t>
            </a:r>
          </a:p>
          <a:p>
            <a:pPr marL="914400" lvl="1" indent="-457200">
              <a:lnSpc>
                <a:spcPct val="120000"/>
              </a:lnSpc>
              <a:spcAft>
                <a:spcPts val="600"/>
              </a:spcAft>
              <a:buFont typeface="+mj-lt"/>
              <a:buAutoNum type="arabicPeriod"/>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切り上げ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or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切り下げ </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or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切り捨て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or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最も近い偶数への変換</a:t>
            </a:r>
          </a:p>
          <a:p>
            <a:pPr marL="914400" lvl="1" indent="-457200">
              <a:lnSpc>
                <a:spcPct val="120000"/>
              </a:lnSpc>
              <a:spcAft>
                <a:spcPts val="600"/>
              </a:spcAft>
              <a:buFont typeface="+mj-lt"/>
              <a:buAutoNum type="arabicPeriod"/>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丸め処理の結果，仮数部が</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2</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を超えた場合は指数部を再調整</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浮動小数点の加算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30</a:t>
            </a:fld>
            <a:endParaRPr kumimoji="1" lang="ja-JP" altLang="en-US"/>
          </a:p>
        </p:txBody>
      </p:sp>
      <p:sp>
        <p:nvSpPr>
          <p:cNvPr id="18" name="テキスト ボックス 17"/>
          <p:cNvSpPr txBox="1"/>
          <p:nvPr/>
        </p:nvSpPr>
        <p:spPr>
          <a:xfrm>
            <a:off x="6524732" y="1314549"/>
            <a:ext cx="2506840" cy="369332"/>
          </a:xfrm>
          <a:prstGeom prst="rect">
            <a:avLst/>
          </a:prstGeom>
          <a:noFill/>
        </p:spPr>
        <p:txBody>
          <a:bodyPr wrap="none" rtlCol="0">
            <a:spAutoFit/>
          </a:bodyPr>
          <a:lstStyle/>
          <a:p>
            <a:r>
              <a:rPr kumimoji="1" lang="en-US" altLang="ja-JP" dirty="0" smtClean="0">
                <a:solidFill>
                  <a:srgbClr val="006600"/>
                </a:solidFill>
              </a:rPr>
              <a:t>1.111</a:t>
            </a:r>
            <a:r>
              <a:rPr kumimoji="1" lang="en-US" altLang="ja-JP" dirty="0" smtClean="0"/>
              <a:t>×2</a:t>
            </a:r>
            <a:r>
              <a:rPr kumimoji="1" lang="en-US" altLang="ja-JP" baseline="30000" dirty="0" smtClean="0"/>
              <a:t>1</a:t>
            </a:r>
            <a:r>
              <a:rPr kumimoji="1" lang="en-US" altLang="ja-JP" dirty="0" smtClean="0"/>
              <a:t> + </a:t>
            </a:r>
            <a:r>
              <a:rPr kumimoji="1" lang="en-US" altLang="ja-JP" dirty="0" smtClean="0">
                <a:solidFill>
                  <a:srgbClr val="006600"/>
                </a:solidFill>
              </a:rPr>
              <a:t>1.101</a:t>
            </a:r>
            <a:r>
              <a:rPr kumimoji="1" lang="en-US" altLang="ja-JP" dirty="0" smtClean="0"/>
              <a:t>×2</a:t>
            </a:r>
            <a:r>
              <a:rPr kumimoji="1" lang="en-US" altLang="ja-JP" baseline="30000" dirty="0" smtClean="0"/>
              <a:t>-2</a:t>
            </a:r>
            <a:endParaRPr kumimoji="1" lang="ja-JP" altLang="en-US" baseline="30000" dirty="0"/>
          </a:p>
        </p:txBody>
      </p:sp>
      <p:sp>
        <p:nvSpPr>
          <p:cNvPr id="19" name="テキスト ボックス 18"/>
          <p:cNvSpPr txBox="1"/>
          <p:nvPr/>
        </p:nvSpPr>
        <p:spPr>
          <a:xfrm>
            <a:off x="6208427" y="2088761"/>
            <a:ext cx="2823145" cy="369332"/>
          </a:xfrm>
          <a:prstGeom prst="rect">
            <a:avLst/>
          </a:prstGeom>
          <a:noFill/>
        </p:spPr>
        <p:txBody>
          <a:bodyPr wrap="none" rtlCol="0">
            <a:spAutoFit/>
          </a:bodyPr>
          <a:lstStyle/>
          <a:p>
            <a:r>
              <a:rPr kumimoji="1" lang="en-US" altLang="ja-JP" dirty="0" smtClean="0">
                <a:solidFill>
                  <a:srgbClr val="006600"/>
                </a:solidFill>
              </a:rPr>
              <a:t>1.111</a:t>
            </a:r>
            <a:r>
              <a:rPr kumimoji="1" lang="en-US" altLang="ja-JP" dirty="0" smtClean="0"/>
              <a:t>×2</a:t>
            </a:r>
            <a:r>
              <a:rPr kumimoji="1" lang="en-US" altLang="ja-JP" baseline="30000" dirty="0" smtClean="0"/>
              <a:t>1</a:t>
            </a:r>
            <a:r>
              <a:rPr kumimoji="1" lang="en-US" altLang="ja-JP" dirty="0" smtClean="0"/>
              <a:t> + </a:t>
            </a:r>
            <a:r>
              <a:rPr kumimoji="1" lang="en-US" altLang="ja-JP" dirty="0" smtClean="0">
                <a:solidFill>
                  <a:srgbClr val="006600"/>
                </a:solidFill>
              </a:rPr>
              <a:t>0.001101</a:t>
            </a:r>
            <a:r>
              <a:rPr kumimoji="1" lang="en-US" altLang="ja-JP" dirty="0" smtClean="0"/>
              <a:t>×2</a:t>
            </a:r>
            <a:r>
              <a:rPr lang="en-US" altLang="ja-JP" baseline="30000" dirty="0"/>
              <a:t>1</a:t>
            </a:r>
            <a:endParaRPr kumimoji="1" lang="ja-JP" altLang="en-US" baseline="30000" dirty="0"/>
          </a:p>
        </p:txBody>
      </p:sp>
      <p:sp>
        <p:nvSpPr>
          <p:cNvPr id="20" name="テキスト ボックス 19"/>
          <p:cNvSpPr txBox="1"/>
          <p:nvPr/>
        </p:nvSpPr>
        <p:spPr>
          <a:xfrm>
            <a:off x="7095484" y="2777145"/>
            <a:ext cx="1718740" cy="369332"/>
          </a:xfrm>
          <a:prstGeom prst="rect">
            <a:avLst/>
          </a:prstGeom>
          <a:noFill/>
        </p:spPr>
        <p:txBody>
          <a:bodyPr wrap="none" rtlCol="0">
            <a:spAutoFit/>
          </a:bodyPr>
          <a:lstStyle/>
          <a:p>
            <a:r>
              <a:rPr kumimoji="1" lang="en-US" altLang="ja-JP" dirty="0" smtClean="0">
                <a:solidFill>
                  <a:srgbClr val="006600"/>
                </a:solidFill>
              </a:rPr>
              <a:t>10.000101</a:t>
            </a:r>
            <a:r>
              <a:rPr kumimoji="1" lang="en-US" altLang="ja-JP" dirty="0" smtClean="0"/>
              <a:t>×2</a:t>
            </a:r>
            <a:r>
              <a:rPr lang="en-US" altLang="ja-JP" baseline="30000" dirty="0" smtClean="0"/>
              <a:t>1</a:t>
            </a:r>
            <a:endParaRPr kumimoji="1" lang="ja-JP" altLang="en-US" baseline="30000" dirty="0"/>
          </a:p>
        </p:txBody>
      </p:sp>
      <p:sp>
        <p:nvSpPr>
          <p:cNvPr id="21" name="テキスト ボックス 20"/>
          <p:cNvSpPr txBox="1"/>
          <p:nvPr/>
        </p:nvSpPr>
        <p:spPr>
          <a:xfrm>
            <a:off x="7120353" y="3524675"/>
            <a:ext cx="1718740" cy="369332"/>
          </a:xfrm>
          <a:prstGeom prst="rect">
            <a:avLst/>
          </a:prstGeom>
          <a:noFill/>
        </p:spPr>
        <p:txBody>
          <a:bodyPr wrap="none" rtlCol="0">
            <a:spAutoFit/>
          </a:bodyPr>
          <a:lstStyle/>
          <a:p>
            <a:r>
              <a:rPr kumimoji="1" lang="en-US" altLang="ja-JP" dirty="0" smtClean="0">
                <a:solidFill>
                  <a:srgbClr val="006600"/>
                </a:solidFill>
              </a:rPr>
              <a:t>1.0000101</a:t>
            </a:r>
            <a:r>
              <a:rPr kumimoji="1" lang="en-US" altLang="ja-JP" dirty="0" smtClean="0"/>
              <a:t>×2</a:t>
            </a:r>
            <a:r>
              <a:rPr lang="en-US" altLang="ja-JP" baseline="30000" dirty="0" smtClean="0"/>
              <a:t>2</a:t>
            </a:r>
            <a:endParaRPr kumimoji="1" lang="ja-JP" altLang="en-US" baseline="30000" dirty="0"/>
          </a:p>
        </p:txBody>
      </p:sp>
      <p:sp>
        <p:nvSpPr>
          <p:cNvPr id="22" name="テキスト ボックス 21"/>
          <p:cNvSpPr txBox="1"/>
          <p:nvPr/>
        </p:nvSpPr>
        <p:spPr>
          <a:xfrm>
            <a:off x="7120353" y="4239741"/>
            <a:ext cx="1718740" cy="369332"/>
          </a:xfrm>
          <a:prstGeom prst="rect">
            <a:avLst/>
          </a:prstGeom>
          <a:noFill/>
        </p:spPr>
        <p:txBody>
          <a:bodyPr wrap="none" rtlCol="0">
            <a:spAutoFit/>
          </a:bodyPr>
          <a:lstStyle/>
          <a:p>
            <a:r>
              <a:rPr kumimoji="1" lang="en-US" altLang="ja-JP" dirty="0" smtClean="0">
                <a:solidFill>
                  <a:srgbClr val="006600"/>
                </a:solidFill>
              </a:rPr>
              <a:t>1.0000101</a:t>
            </a:r>
            <a:r>
              <a:rPr kumimoji="1" lang="en-US" altLang="ja-JP" dirty="0" smtClean="0"/>
              <a:t>×2</a:t>
            </a:r>
            <a:r>
              <a:rPr lang="en-US" altLang="ja-JP" baseline="30000" dirty="0" smtClean="0"/>
              <a:t>2</a:t>
            </a:r>
            <a:endParaRPr kumimoji="1" lang="ja-JP" altLang="en-US" baseline="30000" dirty="0"/>
          </a:p>
        </p:txBody>
      </p:sp>
      <p:sp>
        <p:nvSpPr>
          <p:cNvPr id="23" name="テキスト ボックス 22"/>
          <p:cNvSpPr txBox="1"/>
          <p:nvPr/>
        </p:nvSpPr>
        <p:spPr>
          <a:xfrm>
            <a:off x="7175262" y="5255845"/>
            <a:ext cx="1205779" cy="369332"/>
          </a:xfrm>
          <a:prstGeom prst="rect">
            <a:avLst/>
          </a:prstGeom>
          <a:noFill/>
        </p:spPr>
        <p:txBody>
          <a:bodyPr wrap="none" rtlCol="0">
            <a:spAutoFit/>
          </a:bodyPr>
          <a:lstStyle/>
          <a:p>
            <a:r>
              <a:rPr kumimoji="1" lang="en-US" altLang="ja-JP" dirty="0" smtClean="0">
                <a:solidFill>
                  <a:srgbClr val="006600"/>
                </a:solidFill>
              </a:rPr>
              <a:t>1.000</a:t>
            </a:r>
            <a:r>
              <a:rPr kumimoji="1" lang="en-US" altLang="ja-JP" dirty="0" smtClean="0"/>
              <a:t>×2</a:t>
            </a:r>
            <a:r>
              <a:rPr lang="en-US" altLang="ja-JP" baseline="30000" dirty="0" smtClean="0"/>
              <a:t>2</a:t>
            </a:r>
            <a:endParaRPr kumimoji="1" lang="ja-JP" altLang="en-US" baseline="30000" dirty="0"/>
          </a:p>
        </p:txBody>
      </p:sp>
      <p:sp>
        <p:nvSpPr>
          <p:cNvPr id="24" name="下矢印 23"/>
          <p:cNvSpPr/>
          <p:nvPr/>
        </p:nvSpPr>
        <p:spPr>
          <a:xfrm>
            <a:off x="7420712" y="1712887"/>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7420712" y="2460344"/>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7417873" y="3175567"/>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7417873" y="3923024"/>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7412052" y="4824642"/>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818404" y="1672082"/>
            <a:ext cx="1210588" cy="338554"/>
          </a:xfrm>
          <a:prstGeom prst="rect">
            <a:avLst/>
          </a:prstGeom>
          <a:noFill/>
        </p:spPr>
        <p:txBody>
          <a:bodyPr wrap="none" rtlCol="0">
            <a:spAutoFit/>
          </a:bodyPr>
          <a:lstStyle/>
          <a:p>
            <a:r>
              <a:rPr lang="ja-JP" altLang="en-US" sz="1600" dirty="0" smtClean="0">
                <a:solidFill>
                  <a:srgbClr val="0070C0"/>
                </a:solidFill>
              </a:rPr>
              <a:t>位置</a:t>
            </a:r>
            <a:r>
              <a:rPr lang="ja-JP" altLang="en-US" sz="1600" dirty="0">
                <a:solidFill>
                  <a:srgbClr val="0070C0"/>
                </a:solidFill>
              </a:rPr>
              <a:t>合</a:t>
            </a:r>
            <a:r>
              <a:rPr lang="ja-JP" altLang="en-US" sz="1600" dirty="0" smtClean="0">
                <a:solidFill>
                  <a:srgbClr val="0070C0"/>
                </a:solidFill>
              </a:rPr>
              <a:t>わせ</a:t>
            </a:r>
            <a:endParaRPr kumimoji="1" lang="ja-JP" altLang="en-US" sz="1600" dirty="0">
              <a:solidFill>
                <a:srgbClr val="0070C0"/>
              </a:solidFill>
            </a:endParaRPr>
          </a:p>
        </p:txBody>
      </p:sp>
      <p:sp>
        <p:nvSpPr>
          <p:cNvPr id="30" name="テキスト ボックス 29"/>
          <p:cNvSpPr txBox="1"/>
          <p:nvPr/>
        </p:nvSpPr>
        <p:spPr>
          <a:xfrm>
            <a:off x="7820984" y="2420371"/>
            <a:ext cx="595035" cy="338554"/>
          </a:xfrm>
          <a:prstGeom prst="rect">
            <a:avLst/>
          </a:prstGeom>
          <a:noFill/>
        </p:spPr>
        <p:txBody>
          <a:bodyPr wrap="none" rtlCol="0">
            <a:spAutoFit/>
          </a:bodyPr>
          <a:lstStyle/>
          <a:p>
            <a:r>
              <a:rPr lang="ja-JP" altLang="en-US" sz="1600" dirty="0" smtClean="0">
                <a:solidFill>
                  <a:srgbClr val="0070C0"/>
                </a:solidFill>
              </a:rPr>
              <a:t>加算</a:t>
            </a:r>
            <a:endParaRPr kumimoji="1" lang="ja-JP" altLang="en-US" sz="1600" dirty="0">
              <a:solidFill>
                <a:srgbClr val="0070C0"/>
              </a:solidFill>
            </a:endParaRPr>
          </a:p>
        </p:txBody>
      </p:sp>
      <p:sp>
        <p:nvSpPr>
          <p:cNvPr id="31" name="テキスト ボックス 30"/>
          <p:cNvSpPr txBox="1"/>
          <p:nvPr/>
        </p:nvSpPr>
        <p:spPr>
          <a:xfrm>
            <a:off x="7821386" y="3145416"/>
            <a:ext cx="1210588" cy="338554"/>
          </a:xfrm>
          <a:prstGeom prst="rect">
            <a:avLst/>
          </a:prstGeom>
          <a:noFill/>
        </p:spPr>
        <p:txBody>
          <a:bodyPr wrap="none" rtlCol="0">
            <a:spAutoFit/>
          </a:bodyPr>
          <a:lstStyle/>
          <a:p>
            <a:r>
              <a:rPr lang="ja-JP" altLang="en-US" sz="1600" dirty="0" smtClean="0">
                <a:solidFill>
                  <a:srgbClr val="0070C0"/>
                </a:solidFill>
              </a:rPr>
              <a:t>指数部調整</a:t>
            </a:r>
            <a:endParaRPr kumimoji="1" lang="ja-JP" altLang="en-US" sz="1600" dirty="0">
              <a:solidFill>
                <a:srgbClr val="0070C0"/>
              </a:solidFill>
            </a:endParaRPr>
          </a:p>
        </p:txBody>
      </p:sp>
      <p:sp>
        <p:nvSpPr>
          <p:cNvPr id="32" name="テキスト ボックス 31"/>
          <p:cNvSpPr txBox="1"/>
          <p:nvPr/>
        </p:nvSpPr>
        <p:spPr>
          <a:xfrm>
            <a:off x="7823944" y="3875264"/>
            <a:ext cx="1191352" cy="338554"/>
          </a:xfrm>
          <a:prstGeom prst="rect">
            <a:avLst/>
          </a:prstGeom>
          <a:noFill/>
        </p:spPr>
        <p:txBody>
          <a:bodyPr wrap="none" rtlCol="0">
            <a:spAutoFit/>
          </a:bodyPr>
          <a:lstStyle/>
          <a:p>
            <a:r>
              <a:rPr lang="ja-JP" altLang="en-US" sz="1600" dirty="0" smtClean="0">
                <a:solidFill>
                  <a:srgbClr val="0070C0"/>
                </a:solidFill>
              </a:rPr>
              <a:t>不正な値？</a:t>
            </a:r>
            <a:endParaRPr kumimoji="1" lang="ja-JP" altLang="en-US" sz="1600" dirty="0">
              <a:solidFill>
                <a:srgbClr val="0070C0"/>
              </a:solidFill>
            </a:endParaRPr>
          </a:p>
        </p:txBody>
      </p:sp>
      <p:sp>
        <p:nvSpPr>
          <p:cNvPr id="33" name="テキスト ボックス 32"/>
          <p:cNvSpPr txBox="1"/>
          <p:nvPr/>
        </p:nvSpPr>
        <p:spPr>
          <a:xfrm>
            <a:off x="7828405" y="4695075"/>
            <a:ext cx="1002197" cy="338554"/>
          </a:xfrm>
          <a:prstGeom prst="rect">
            <a:avLst/>
          </a:prstGeom>
          <a:noFill/>
        </p:spPr>
        <p:txBody>
          <a:bodyPr wrap="none" rtlCol="0">
            <a:spAutoFit/>
          </a:bodyPr>
          <a:lstStyle/>
          <a:p>
            <a:r>
              <a:rPr lang="ja-JP" altLang="en-US" sz="1600" dirty="0" smtClean="0">
                <a:solidFill>
                  <a:srgbClr val="0070C0"/>
                </a:solidFill>
              </a:rPr>
              <a:t>丸め処理</a:t>
            </a:r>
            <a:endParaRPr kumimoji="1" lang="ja-JP" altLang="en-US" sz="1600" dirty="0">
              <a:solidFill>
                <a:srgbClr val="0070C0"/>
              </a:solidFill>
            </a:endParaRPr>
          </a:p>
        </p:txBody>
      </p:sp>
      <p:sp>
        <p:nvSpPr>
          <p:cNvPr id="34" name="テキスト ボックス 33"/>
          <p:cNvSpPr txBox="1"/>
          <p:nvPr/>
        </p:nvSpPr>
        <p:spPr>
          <a:xfrm>
            <a:off x="7759475" y="4945505"/>
            <a:ext cx="1140056" cy="338554"/>
          </a:xfrm>
          <a:prstGeom prst="rect">
            <a:avLst/>
          </a:prstGeom>
          <a:noFill/>
        </p:spPr>
        <p:txBody>
          <a:bodyPr wrap="none" rtlCol="0">
            <a:spAutoFit/>
          </a:bodyPr>
          <a:lstStyle/>
          <a:p>
            <a:r>
              <a:rPr lang="ja-JP" altLang="en-US" sz="1600" dirty="0" smtClean="0">
                <a:solidFill>
                  <a:srgbClr val="0070C0"/>
                </a:solidFill>
              </a:rPr>
              <a:t>（切り捨て）</a:t>
            </a:r>
            <a:endParaRPr kumimoji="1" lang="ja-JP" altLang="en-US" sz="1600" dirty="0">
              <a:solidFill>
                <a:srgbClr val="0070C0"/>
              </a:solidFill>
            </a:endParaRPr>
          </a:p>
        </p:txBody>
      </p:sp>
    </p:spTree>
    <p:extLst>
      <p:ext uri="{BB962C8B-B14F-4D97-AF65-F5344CB8AC3E}">
        <p14:creationId xmlns:p14="http://schemas.microsoft.com/office/powerpoint/2010/main" val="3224718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8" y="1122593"/>
            <a:ext cx="8916690" cy="5136791"/>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手順</a:t>
            </a:r>
          </a:p>
          <a:p>
            <a:pPr marL="914400" lvl="1" indent="-457200">
              <a:lnSpc>
                <a:spcPct val="120000"/>
              </a:lnSpc>
              <a:spcAft>
                <a:spcPts val="600"/>
              </a:spcAft>
              <a:buFont typeface="+mj-lt"/>
              <a:buAutoNum type="arabicPeriod"/>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２つの数の指数部を加算</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ゲタ</a:t>
            </a:r>
            <a:r>
              <a:rPr lang="ja-JP" altLang="en-US" sz="2000" dirty="0" err="1">
                <a:solidFill>
                  <a:schemeClr val="tx1">
                    <a:lumMod val="75000"/>
                    <a:lumOff val="25000"/>
                  </a:schemeClr>
                </a:solidFill>
                <a:latin typeface="游ゴシック Medium" panose="020B0500000000000000" pitchFamily="50" charset="-128"/>
                <a:ea typeface="游ゴシック Medium" panose="020B0500000000000000" pitchFamily="50" charset="-128"/>
              </a:rPr>
              <a:t>ばき</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表現のまま加算すると</a:t>
            </a:r>
            <a:b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二重</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にゲタを足すことになるので，</a:t>
            </a:r>
            <a:b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加算</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結果からゲタを引く</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２つ</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の数の仮数部を掛け合わせる</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仮</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数部が</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以上</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2</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未満の数となるよう</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に</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指</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数部を調整</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オーバーフロー</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またはアンダーフローが</a:t>
            </a:r>
            <a:b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起きていないかチェックする</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丸め</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処理を行う</a:t>
            </a:r>
          </a:p>
          <a:p>
            <a:pPr marL="914400" lvl="1" indent="-457200">
              <a:lnSpc>
                <a:spcPct val="120000"/>
              </a:lnSpc>
              <a:spcAft>
                <a:spcPts val="600"/>
              </a:spcAft>
              <a:buFont typeface="+mj-lt"/>
              <a:buAutoNum type="arabicPeriod"/>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符号</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を決定</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浮動小数点の乗算</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31</a:t>
            </a:fld>
            <a:endParaRPr kumimoji="1" lang="ja-JP" altLang="en-US"/>
          </a:p>
        </p:txBody>
      </p:sp>
      <p:sp>
        <p:nvSpPr>
          <p:cNvPr id="35" name="テキスト ボックス 34"/>
          <p:cNvSpPr txBox="1"/>
          <p:nvPr/>
        </p:nvSpPr>
        <p:spPr>
          <a:xfrm>
            <a:off x="5177786" y="1268824"/>
            <a:ext cx="3966214" cy="369332"/>
          </a:xfrm>
          <a:prstGeom prst="rect">
            <a:avLst/>
          </a:prstGeom>
          <a:noFill/>
        </p:spPr>
        <p:txBody>
          <a:bodyPr wrap="none" rtlCol="0">
            <a:spAutoFit/>
          </a:bodyPr>
          <a:lstStyle/>
          <a:p>
            <a:r>
              <a:rPr kumimoji="1" lang="en-US" altLang="ja-JP" dirty="0" smtClean="0"/>
              <a:t>(</a:t>
            </a:r>
            <a:r>
              <a:rPr kumimoji="1" lang="en-US" altLang="ja-JP" dirty="0" smtClean="0">
                <a:solidFill>
                  <a:srgbClr val="006600"/>
                </a:solidFill>
              </a:rPr>
              <a:t>1.111</a:t>
            </a:r>
            <a:r>
              <a:rPr kumimoji="1" lang="en-US" altLang="ja-JP" dirty="0" smtClean="0"/>
              <a:t>×2</a:t>
            </a:r>
            <a:r>
              <a:rPr kumimoji="1" lang="en-US" altLang="ja-JP" baseline="30000" dirty="0" smtClean="0">
                <a:solidFill>
                  <a:srgbClr val="006600"/>
                </a:solidFill>
              </a:rPr>
              <a:t>01111110</a:t>
            </a:r>
            <a:r>
              <a:rPr lang="en-US" altLang="ja-JP" dirty="0" smtClean="0"/>
              <a:t>) </a:t>
            </a:r>
            <a:r>
              <a:rPr kumimoji="1" lang="en-US" altLang="ja-JP" dirty="0" smtClean="0"/>
              <a:t>× (</a:t>
            </a:r>
            <a:r>
              <a:rPr kumimoji="1" lang="en-US" altLang="ja-JP" dirty="0" smtClean="0">
                <a:solidFill>
                  <a:srgbClr val="006600"/>
                </a:solidFill>
              </a:rPr>
              <a:t>1.101</a:t>
            </a:r>
            <a:r>
              <a:rPr kumimoji="1" lang="en-US" altLang="ja-JP" dirty="0" smtClean="0"/>
              <a:t>×2</a:t>
            </a:r>
            <a:r>
              <a:rPr kumimoji="1" lang="en-US" altLang="ja-JP" baseline="30000" dirty="0" smtClean="0">
                <a:solidFill>
                  <a:srgbClr val="006600"/>
                </a:solidFill>
              </a:rPr>
              <a:t>10000010</a:t>
            </a:r>
            <a:r>
              <a:rPr kumimoji="1" lang="en-US" altLang="ja-JP" dirty="0" smtClean="0"/>
              <a:t>)</a:t>
            </a:r>
            <a:endParaRPr kumimoji="1" lang="ja-JP" altLang="en-US" dirty="0"/>
          </a:p>
        </p:txBody>
      </p:sp>
      <p:sp>
        <p:nvSpPr>
          <p:cNvPr id="36" name="テキスト ボックス 35"/>
          <p:cNvSpPr txBox="1"/>
          <p:nvPr/>
        </p:nvSpPr>
        <p:spPr>
          <a:xfrm>
            <a:off x="5194970" y="2080918"/>
            <a:ext cx="3949030" cy="369332"/>
          </a:xfrm>
          <a:prstGeom prst="rect">
            <a:avLst/>
          </a:prstGeom>
          <a:noFill/>
        </p:spPr>
        <p:txBody>
          <a:bodyPr wrap="none" rtlCol="0">
            <a:spAutoFit/>
          </a:bodyPr>
          <a:lstStyle/>
          <a:p>
            <a:r>
              <a:rPr kumimoji="1" lang="en-US" altLang="ja-JP" dirty="0" smtClean="0">
                <a:solidFill>
                  <a:srgbClr val="006600"/>
                </a:solidFill>
              </a:rPr>
              <a:t>1.111</a:t>
            </a:r>
            <a:r>
              <a:rPr kumimoji="1" lang="en-US" altLang="ja-JP" dirty="0" smtClean="0"/>
              <a:t>×</a:t>
            </a:r>
            <a:r>
              <a:rPr kumimoji="1" lang="en-US" altLang="ja-JP" dirty="0" smtClean="0">
                <a:solidFill>
                  <a:srgbClr val="006600"/>
                </a:solidFill>
              </a:rPr>
              <a:t>1.101</a:t>
            </a:r>
            <a:r>
              <a:rPr kumimoji="1" lang="en-US" altLang="ja-JP" dirty="0" smtClean="0"/>
              <a:t>×2</a:t>
            </a:r>
            <a:r>
              <a:rPr lang="en-US" altLang="ja-JP" baseline="30000" dirty="0" smtClean="0">
                <a:solidFill>
                  <a:srgbClr val="006600"/>
                </a:solidFill>
              </a:rPr>
              <a:t>01111110</a:t>
            </a:r>
            <a:r>
              <a:rPr lang="en-US" altLang="ja-JP" baseline="30000" dirty="0" smtClean="0"/>
              <a:t>+</a:t>
            </a:r>
            <a:r>
              <a:rPr lang="en-US" altLang="ja-JP" baseline="30000" dirty="0" smtClean="0">
                <a:solidFill>
                  <a:srgbClr val="006600"/>
                </a:solidFill>
              </a:rPr>
              <a:t>10000010</a:t>
            </a:r>
            <a:r>
              <a:rPr lang="en-US" altLang="ja-JP" baseline="30000" dirty="0" smtClean="0"/>
              <a:t>-</a:t>
            </a:r>
            <a:r>
              <a:rPr lang="en-US" altLang="ja-JP" baseline="30000" dirty="0" smtClean="0">
                <a:solidFill>
                  <a:srgbClr val="006600"/>
                </a:solidFill>
              </a:rPr>
              <a:t>01111111</a:t>
            </a:r>
            <a:endParaRPr kumimoji="1" lang="ja-JP" altLang="en-US" baseline="30000" dirty="0">
              <a:solidFill>
                <a:srgbClr val="006600"/>
              </a:solidFill>
            </a:endParaRPr>
          </a:p>
        </p:txBody>
      </p:sp>
      <p:sp>
        <p:nvSpPr>
          <p:cNvPr id="37" name="テキスト ボックス 36"/>
          <p:cNvSpPr txBox="1"/>
          <p:nvPr/>
        </p:nvSpPr>
        <p:spPr>
          <a:xfrm>
            <a:off x="6848208" y="3524675"/>
            <a:ext cx="2364173" cy="369332"/>
          </a:xfrm>
          <a:prstGeom prst="rect">
            <a:avLst/>
          </a:prstGeom>
          <a:noFill/>
        </p:spPr>
        <p:txBody>
          <a:bodyPr wrap="none" rtlCol="0">
            <a:spAutoFit/>
          </a:bodyPr>
          <a:lstStyle/>
          <a:p>
            <a:r>
              <a:rPr kumimoji="1" lang="en-US" altLang="ja-JP" dirty="0" smtClean="0">
                <a:solidFill>
                  <a:srgbClr val="006600"/>
                </a:solidFill>
              </a:rPr>
              <a:t>11.000011</a:t>
            </a:r>
            <a:r>
              <a:rPr kumimoji="1" lang="en-US" altLang="ja-JP" dirty="0" smtClean="0"/>
              <a:t>×2</a:t>
            </a:r>
            <a:r>
              <a:rPr lang="en-US" altLang="ja-JP" baseline="30000" dirty="0" smtClean="0">
                <a:solidFill>
                  <a:srgbClr val="006600"/>
                </a:solidFill>
              </a:rPr>
              <a:t>10000001</a:t>
            </a:r>
            <a:endParaRPr kumimoji="1" lang="ja-JP" altLang="en-US" baseline="30000" dirty="0">
              <a:solidFill>
                <a:srgbClr val="006600"/>
              </a:solidFill>
            </a:endParaRPr>
          </a:p>
        </p:txBody>
      </p:sp>
      <p:sp>
        <p:nvSpPr>
          <p:cNvPr id="38" name="テキスト ボックス 37"/>
          <p:cNvSpPr txBox="1"/>
          <p:nvPr/>
        </p:nvSpPr>
        <p:spPr>
          <a:xfrm>
            <a:off x="6831088" y="4279617"/>
            <a:ext cx="2381293" cy="369332"/>
          </a:xfrm>
          <a:prstGeom prst="rect">
            <a:avLst/>
          </a:prstGeom>
          <a:noFill/>
        </p:spPr>
        <p:txBody>
          <a:bodyPr wrap="none" rtlCol="0">
            <a:spAutoFit/>
          </a:bodyPr>
          <a:lstStyle/>
          <a:p>
            <a:r>
              <a:rPr kumimoji="1" lang="en-US" altLang="ja-JP" dirty="0" smtClean="0">
                <a:solidFill>
                  <a:srgbClr val="006600"/>
                </a:solidFill>
              </a:rPr>
              <a:t>1.1000011</a:t>
            </a:r>
            <a:r>
              <a:rPr kumimoji="1" lang="en-US" altLang="ja-JP" dirty="0" smtClean="0"/>
              <a:t>×2</a:t>
            </a:r>
            <a:r>
              <a:rPr lang="en-US" altLang="ja-JP" baseline="30000" dirty="0" smtClean="0">
                <a:solidFill>
                  <a:srgbClr val="006600"/>
                </a:solidFill>
              </a:rPr>
              <a:t>10000010</a:t>
            </a:r>
            <a:endParaRPr kumimoji="1" lang="ja-JP" altLang="en-US" baseline="30000" dirty="0">
              <a:solidFill>
                <a:srgbClr val="006600"/>
              </a:solidFill>
            </a:endParaRPr>
          </a:p>
        </p:txBody>
      </p:sp>
      <p:sp>
        <p:nvSpPr>
          <p:cNvPr id="39" name="テキスト ボックス 38"/>
          <p:cNvSpPr txBox="1"/>
          <p:nvPr/>
        </p:nvSpPr>
        <p:spPr>
          <a:xfrm>
            <a:off x="7325751" y="5929188"/>
            <a:ext cx="1800493" cy="369332"/>
          </a:xfrm>
          <a:prstGeom prst="rect">
            <a:avLst/>
          </a:prstGeom>
          <a:noFill/>
        </p:spPr>
        <p:txBody>
          <a:bodyPr wrap="none" rtlCol="0">
            <a:spAutoFit/>
          </a:bodyPr>
          <a:lstStyle/>
          <a:p>
            <a:r>
              <a:rPr kumimoji="1" lang="en-US" altLang="ja-JP" dirty="0" smtClean="0">
                <a:solidFill>
                  <a:srgbClr val="006600"/>
                </a:solidFill>
              </a:rPr>
              <a:t>1.100</a:t>
            </a:r>
            <a:r>
              <a:rPr kumimoji="1" lang="en-US" altLang="ja-JP" dirty="0" smtClean="0"/>
              <a:t>×2</a:t>
            </a:r>
            <a:r>
              <a:rPr lang="en-US" altLang="ja-JP" baseline="30000" dirty="0" smtClean="0">
                <a:solidFill>
                  <a:srgbClr val="006600"/>
                </a:solidFill>
              </a:rPr>
              <a:t>10000010</a:t>
            </a:r>
            <a:endParaRPr kumimoji="1" lang="ja-JP" altLang="en-US" baseline="30000" dirty="0">
              <a:solidFill>
                <a:srgbClr val="006600"/>
              </a:solidFill>
            </a:endParaRPr>
          </a:p>
        </p:txBody>
      </p:sp>
      <p:sp>
        <p:nvSpPr>
          <p:cNvPr id="40" name="下矢印 39"/>
          <p:cNvSpPr/>
          <p:nvPr/>
        </p:nvSpPr>
        <p:spPr>
          <a:xfrm>
            <a:off x="7443204" y="1712887"/>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a:off x="7443204" y="2460344"/>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7440365" y="3175567"/>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a:off x="7440365" y="3923024"/>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7440624" y="5528091"/>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553255" y="2792604"/>
            <a:ext cx="2659126" cy="369332"/>
          </a:xfrm>
          <a:prstGeom prst="rect">
            <a:avLst/>
          </a:prstGeom>
          <a:noFill/>
        </p:spPr>
        <p:txBody>
          <a:bodyPr wrap="none" rtlCol="0">
            <a:spAutoFit/>
          </a:bodyPr>
          <a:lstStyle/>
          <a:p>
            <a:r>
              <a:rPr kumimoji="1" lang="en-US" altLang="ja-JP" dirty="0" smtClean="0">
                <a:solidFill>
                  <a:srgbClr val="006600"/>
                </a:solidFill>
              </a:rPr>
              <a:t>1.111</a:t>
            </a:r>
            <a:r>
              <a:rPr kumimoji="1" lang="en-US" altLang="ja-JP" dirty="0" smtClean="0"/>
              <a:t>×</a:t>
            </a:r>
            <a:r>
              <a:rPr kumimoji="1" lang="en-US" altLang="ja-JP" dirty="0" smtClean="0">
                <a:solidFill>
                  <a:srgbClr val="006600"/>
                </a:solidFill>
              </a:rPr>
              <a:t>1.101</a:t>
            </a:r>
            <a:r>
              <a:rPr kumimoji="1" lang="en-US" altLang="ja-JP" dirty="0" smtClean="0"/>
              <a:t>×2</a:t>
            </a:r>
            <a:r>
              <a:rPr lang="en-US" altLang="ja-JP" baseline="30000" dirty="0" smtClean="0">
                <a:solidFill>
                  <a:srgbClr val="006600"/>
                </a:solidFill>
              </a:rPr>
              <a:t>10000001</a:t>
            </a:r>
            <a:endParaRPr kumimoji="1" lang="ja-JP" altLang="en-US" baseline="30000" dirty="0">
              <a:solidFill>
                <a:srgbClr val="006600"/>
              </a:solidFill>
            </a:endParaRPr>
          </a:p>
        </p:txBody>
      </p:sp>
      <p:sp>
        <p:nvSpPr>
          <p:cNvPr id="46" name="テキスト ボックス 45"/>
          <p:cNvSpPr txBox="1"/>
          <p:nvPr/>
        </p:nvSpPr>
        <p:spPr>
          <a:xfrm>
            <a:off x="7818404" y="1672082"/>
            <a:ext cx="1210588" cy="338554"/>
          </a:xfrm>
          <a:prstGeom prst="rect">
            <a:avLst/>
          </a:prstGeom>
          <a:noFill/>
        </p:spPr>
        <p:txBody>
          <a:bodyPr wrap="none" rtlCol="0">
            <a:spAutoFit/>
          </a:bodyPr>
          <a:lstStyle/>
          <a:p>
            <a:r>
              <a:rPr lang="ja-JP" altLang="en-US" sz="1600" dirty="0" smtClean="0">
                <a:solidFill>
                  <a:srgbClr val="0070C0"/>
                </a:solidFill>
              </a:rPr>
              <a:t>指数部統合</a:t>
            </a:r>
            <a:endParaRPr kumimoji="1" lang="ja-JP" altLang="en-US" sz="1600" dirty="0">
              <a:solidFill>
                <a:srgbClr val="0070C0"/>
              </a:solidFill>
            </a:endParaRPr>
          </a:p>
        </p:txBody>
      </p:sp>
      <p:sp>
        <p:nvSpPr>
          <p:cNvPr id="47" name="テキスト ボックス 46"/>
          <p:cNvSpPr txBox="1"/>
          <p:nvPr/>
        </p:nvSpPr>
        <p:spPr>
          <a:xfrm>
            <a:off x="7820984" y="2420371"/>
            <a:ext cx="1210588" cy="338554"/>
          </a:xfrm>
          <a:prstGeom prst="rect">
            <a:avLst/>
          </a:prstGeom>
          <a:noFill/>
        </p:spPr>
        <p:txBody>
          <a:bodyPr wrap="none" rtlCol="0">
            <a:spAutoFit/>
          </a:bodyPr>
          <a:lstStyle/>
          <a:p>
            <a:r>
              <a:rPr lang="ja-JP" altLang="en-US" sz="1600" dirty="0" smtClean="0">
                <a:solidFill>
                  <a:srgbClr val="0070C0"/>
                </a:solidFill>
              </a:rPr>
              <a:t>指数部加算</a:t>
            </a:r>
            <a:endParaRPr kumimoji="1" lang="ja-JP" altLang="en-US" sz="1600" dirty="0">
              <a:solidFill>
                <a:srgbClr val="0070C0"/>
              </a:solidFill>
            </a:endParaRPr>
          </a:p>
        </p:txBody>
      </p:sp>
      <p:sp>
        <p:nvSpPr>
          <p:cNvPr id="48" name="テキスト ボックス 47"/>
          <p:cNvSpPr txBox="1"/>
          <p:nvPr/>
        </p:nvSpPr>
        <p:spPr>
          <a:xfrm>
            <a:off x="7821386" y="3126975"/>
            <a:ext cx="595035" cy="338554"/>
          </a:xfrm>
          <a:prstGeom prst="rect">
            <a:avLst/>
          </a:prstGeom>
          <a:noFill/>
        </p:spPr>
        <p:txBody>
          <a:bodyPr wrap="none" rtlCol="0">
            <a:spAutoFit/>
          </a:bodyPr>
          <a:lstStyle/>
          <a:p>
            <a:r>
              <a:rPr lang="ja-JP" altLang="en-US" sz="1600" dirty="0" smtClean="0">
                <a:solidFill>
                  <a:srgbClr val="0070C0"/>
                </a:solidFill>
              </a:rPr>
              <a:t>乗算</a:t>
            </a:r>
            <a:endParaRPr kumimoji="1" lang="ja-JP" altLang="en-US" sz="1600" dirty="0">
              <a:solidFill>
                <a:srgbClr val="0070C0"/>
              </a:solidFill>
            </a:endParaRPr>
          </a:p>
        </p:txBody>
      </p:sp>
      <p:sp>
        <p:nvSpPr>
          <p:cNvPr id="49" name="テキスト ボックス 48"/>
          <p:cNvSpPr txBox="1"/>
          <p:nvPr/>
        </p:nvSpPr>
        <p:spPr>
          <a:xfrm>
            <a:off x="7823944" y="3886873"/>
            <a:ext cx="1210588" cy="338554"/>
          </a:xfrm>
          <a:prstGeom prst="rect">
            <a:avLst/>
          </a:prstGeom>
          <a:noFill/>
        </p:spPr>
        <p:txBody>
          <a:bodyPr wrap="none" rtlCol="0">
            <a:spAutoFit/>
          </a:bodyPr>
          <a:lstStyle/>
          <a:p>
            <a:r>
              <a:rPr lang="ja-JP" altLang="en-US" sz="1600" dirty="0" smtClean="0">
                <a:solidFill>
                  <a:srgbClr val="0070C0"/>
                </a:solidFill>
              </a:rPr>
              <a:t>指数部調整</a:t>
            </a:r>
            <a:endParaRPr kumimoji="1" lang="ja-JP" altLang="en-US" sz="1600" dirty="0">
              <a:solidFill>
                <a:srgbClr val="0070C0"/>
              </a:solidFill>
            </a:endParaRPr>
          </a:p>
        </p:txBody>
      </p:sp>
      <p:sp>
        <p:nvSpPr>
          <p:cNvPr id="50" name="テキスト ボックス 49"/>
          <p:cNvSpPr txBox="1"/>
          <p:nvPr/>
        </p:nvSpPr>
        <p:spPr>
          <a:xfrm>
            <a:off x="6831062" y="5063486"/>
            <a:ext cx="2381293" cy="369332"/>
          </a:xfrm>
          <a:prstGeom prst="rect">
            <a:avLst/>
          </a:prstGeom>
          <a:noFill/>
        </p:spPr>
        <p:txBody>
          <a:bodyPr wrap="none" rtlCol="0">
            <a:spAutoFit/>
          </a:bodyPr>
          <a:lstStyle/>
          <a:p>
            <a:r>
              <a:rPr kumimoji="1" lang="en-US" altLang="ja-JP" dirty="0" smtClean="0">
                <a:solidFill>
                  <a:srgbClr val="006600"/>
                </a:solidFill>
              </a:rPr>
              <a:t>1.1000011</a:t>
            </a:r>
            <a:r>
              <a:rPr kumimoji="1" lang="en-US" altLang="ja-JP" dirty="0" smtClean="0"/>
              <a:t>×2</a:t>
            </a:r>
            <a:r>
              <a:rPr lang="en-US" altLang="ja-JP" baseline="30000" dirty="0" smtClean="0">
                <a:solidFill>
                  <a:srgbClr val="006600"/>
                </a:solidFill>
              </a:rPr>
              <a:t>10000010</a:t>
            </a:r>
            <a:endParaRPr kumimoji="1" lang="ja-JP" altLang="en-US" baseline="30000" dirty="0">
              <a:solidFill>
                <a:srgbClr val="006600"/>
              </a:solidFill>
            </a:endParaRPr>
          </a:p>
        </p:txBody>
      </p:sp>
      <p:sp>
        <p:nvSpPr>
          <p:cNvPr id="51" name="下矢印 50"/>
          <p:cNvSpPr/>
          <p:nvPr/>
        </p:nvSpPr>
        <p:spPr>
          <a:xfrm>
            <a:off x="7440339" y="4706893"/>
            <a:ext cx="377780" cy="26032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7823918" y="4667780"/>
            <a:ext cx="1191352" cy="338554"/>
          </a:xfrm>
          <a:prstGeom prst="rect">
            <a:avLst/>
          </a:prstGeom>
          <a:noFill/>
        </p:spPr>
        <p:txBody>
          <a:bodyPr wrap="none" rtlCol="0">
            <a:spAutoFit/>
          </a:bodyPr>
          <a:lstStyle/>
          <a:p>
            <a:r>
              <a:rPr lang="ja-JP" altLang="en-US" sz="1600" dirty="0" smtClean="0">
                <a:solidFill>
                  <a:srgbClr val="0070C0"/>
                </a:solidFill>
              </a:rPr>
              <a:t>不正な値？</a:t>
            </a:r>
            <a:endParaRPr kumimoji="1" lang="ja-JP" altLang="en-US" sz="1600" dirty="0">
              <a:solidFill>
                <a:srgbClr val="0070C0"/>
              </a:solidFill>
            </a:endParaRPr>
          </a:p>
        </p:txBody>
      </p:sp>
      <p:sp>
        <p:nvSpPr>
          <p:cNvPr id="53" name="テキスト ボックス 52"/>
          <p:cNvSpPr txBox="1"/>
          <p:nvPr/>
        </p:nvSpPr>
        <p:spPr>
          <a:xfrm>
            <a:off x="7828405" y="5340194"/>
            <a:ext cx="1002197" cy="338554"/>
          </a:xfrm>
          <a:prstGeom prst="rect">
            <a:avLst/>
          </a:prstGeom>
          <a:noFill/>
        </p:spPr>
        <p:txBody>
          <a:bodyPr wrap="none" rtlCol="0">
            <a:spAutoFit/>
          </a:bodyPr>
          <a:lstStyle/>
          <a:p>
            <a:r>
              <a:rPr lang="ja-JP" altLang="en-US" sz="1600" dirty="0" smtClean="0">
                <a:solidFill>
                  <a:srgbClr val="0070C0"/>
                </a:solidFill>
              </a:rPr>
              <a:t>丸め処理</a:t>
            </a:r>
            <a:endParaRPr kumimoji="1" lang="ja-JP" altLang="en-US" sz="1600" dirty="0">
              <a:solidFill>
                <a:srgbClr val="0070C0"/>
              </a:solidFill>
            </a:endParaRPr>
          </a:p>
        </p:txBody>
      </p:sp>
      <p:sp>
        <p:nvSpPr>
          <p:cNvPr id="54" name="テキスト ボックス 53"/>
          <p:cNvSpPr txBox="1"/>
          <p:nvPr/>
        </p:nvSpPr>
        <p:spPr>
          <a:xfrm>
            <a:off x="7759475" y="5590624"/>
            <a:ext cx="1140056" cy="338554"/>
          </a:xfrm>
          <a:prstGeom prst="rect">
            <a:avLst/>
          </a:prstGeom>
          <a:noFill/>
        </p:spPr>
        <p:txBody>
          <a:bodyPr wrap="none" rtlCol="0">
            <a:spAutoFit/>
          </a:bodyPr>
          <a:lstStyle/>
          <a:p>
            <a:r>
              <a:rPr lang="ja-JP" altLang="en-US" sz="1600" dirty="0" smtClean="0">
                <a:solidFill>
                  <a:srgbClr val="0070C0"/>
                </a:solidFill>
              </a:rPr>
              <a:t>（切り捨て）</a:t>
            </a:r>
            <a:endParaRPr kumimoji="1" lang="ja-JP" altLang="en-US" sz="1600" dirty="0">
              <a:solidFill>
                <a:srgbClr val="0070C0"/>
              </a:solidFill>
            </a:endParaRPr>
          </a:p>
        </p:txBody>
      </p:sp>
    </p:spTree>
    <p:extLst>
      <p:ext uri="{BB962C8B-B14F-4D97-AF65-F5344CB8AC3E}">
        <p14:creationId xmlns:p14="http://schemas.microsoft.com/office/powerpoint/2010/main" val="383427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テキスト ボックス 6"/>
              <p:cNvSpPr txBox="1"/>
              <p:nvPr/>
            </p:nvSpPr>
            <p:spPr>
              <a:xfrm>
                <a:off x="395536" y="1721209"/>
                <a:ext cx="8916690" cy="3376245"/>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浮動小数点は</a:t>
                </a:r>
                <a:r>
                  <a:rPr lang="ja-JP" altLang="en-US" sz="2400" dirty="0" smtClean="0">
                    <a:solidFill>
                      <a:srgbClr val="C00000"/>
                    </a:solidFill>
                    <a:latin typeface="游ゴシック Medium" panose="020B0500000000000000" pitchFamily="50" charset="-128"/>
                    <a:ea typeface="游ゴシック Medium" panose="020B0500000000000000" pitchFamily="50" charset="-128"/>
                  </a:rPr>
                  <a:t>近似値</a:t>
                </a: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であることに注意</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実数は無限に存在</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浮動小数点形式で表現できる数の種類は </a:t>
                </a:r>
                <a14:m>
                  <m:oMath xmlns:m="http://schemas.openxmlformats.org/officeDocument/2006/math">
                    <m:sSup>
                      <m:sSupPr>
                        <m:ctrlPr>
                          <a:rPr lang="en-US" altLang="ja-JP" sz="2000" i="1" dirty="0" smtClean="0">
                            <a:solidFill>
                              <a:schemeClr val="tx1">
                                <a:lumMod val="75000"/>
                                <a:lumOff val="25000"/>
                              </a:schemeClr>
                            </a:solidFill>
                            <a:latin typeface="Cambria Math" panose="02040503050406030204" pitchFamily="18" charset="0"/>
                            <a:ea typeface="游ゴシック Medium" panose="020B0500000000000000" pitchFamily="50" charset="-128"/>
                          </a:rPr>
                        </m:ctrlPr>
                      </m:sSupPr>
                      <m:e>
                        <m:r>
                          <a:rPr lang="en-US" altLang="ja-JP" sz="2000" b="0" i="1" dirty="0" smtClean="0">
                            <a:solidFill>
                              <a:schemeClr val="tx1">
                                <a:lumMod val="75000"/>
                                <a:lumOff val="25000"/>
                              </a:schemeClr>
                            </a:solidFill>
                            <a:latin typeface="Cambria Math" panose="02040503050406030204" pitchFamily="18" charset="0"/>
                            <a:ea typeface="游ゴシック Medium" panose="020B0500000000000000" pitchFamily="50" charset="-128"/>
                          </a:rPr>
                          <m:t>2</m:t>
                        </m:r>
                      </m:e>
                      <m:sup>
                        <m:r>
                          <a:rPr lang="en-US" altLang="ja-JP" sz="2000" b="0" i="1" dirty="0" smtClean="0">
                            <a:solidFill>
                              <a:schemeClr val="tx1">
                                <a:lumMod val="75000"/>
                                <a:lumOff val="25000"/>
                              </a:schemeClr>
                            </a:solidFill>
                            <a:latin typeface="Cambria Math" panose="02040503050406030204" pitchFamily="18" charset="0"/>
                            <a:ea typeface="游ゴシック Medium" panose="020B0500000000000000" pitchFamily="50" charset="-128"/>
                          </a:rPr>
                          <m:t>64</m:t>
                        </m:r>
                      </m:sup>
                    </m:sSup>
                    <m:r>
                      <a:rPr lang="en-US" altLang="ja-JP" sz="2000" i="1" dirty="0" smtClean="0">
                        <a:solidFill>
                          <a:schemeClr val="tx1">
                            <a:lumMod val="75000"/>
                            <a:lumOff val="25000"/>
                          </a:schemeClr>
                        </a:solidFill>
                        <a:latin typeface="Cambria Math" panose="02040503050406030204" pitchFamily="18" charset="0"/>
                        <a:ea typeface="游ゴシック Medium" panose="020B0500000000000000" pitchFamily="50" charset="-128"/>
                      </a:rPr>
                      <m:t> </m:t>
                    </m:r>
                  </m:oMath>
                </a14:m>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が</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限界</a:t>
                </a: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演算結果の正確性は</a:t>
                </a:r>
                <a:r>
                  <a:rPr lang="ja-JP" altLang="en-US" sz="2400" dirty="0">
                    <a:solidFill>
                      <a:srgbClr val="C00000"/>
                    </a:solidFill>
                    <a:latin typeface="游ゴシック Medium" panose="020B0500000000000000" pitchFamily="50" charset="-128"/>
                    <a:ea typeface="游ゴシック Medium" panose="020B0500000000000000" pitchFamily="50" charset="-128"/>
                  </a:rPr>
                  <a:t>丸め処理に依存</a:t>
                </a:r>
              </a:p>
              <a:p>
                <a:pPr marL="800100" lvl="1" indent="-342900">
                  <a:lnSpc>
                    <a:spcPct val="120000"/>
                  </a:lnSpc>
                  <a:spcAft>
                    <a:spcPts val="600"/>
                  </a:spcAft>
                  <a:buFont typeface="Wingdings" panose="05000000000000000000" pitchFamily="2" charset="2"/>
                  <a:buChar char="p"/>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IEEE 754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では丸め処理用に有効桁数＋</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2</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ビット分の計算を行う</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下位</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2</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ビットを用いて丸め処理を実行</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最も近い偶数への丸め処理がよく用いられる</a:t>
                </a:r>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395536" y="1721209"/>
                <a:ext cx="8916690" cy="3376245"/>
              </a:xfrm>
              <a:prstGeom prst="rect">
                <a:avLst/>
              </a:prstGeom>
              <a:blipFill>
                <a:blip r:embed="rId3"/>
                <a:stretch>
                  <a:fillRect l="-957"/>
                </a:stretch>
              </a:blipFill>
            </p:spPr>
            <p:txBody>
              <a:bodyPr/>
              <a:lstStyle/>
              <a:p>
                <a:r>
                  <a:rPr lang="ja-JP" altLang="en-US">
                    <a:noFill/>
                  </a:rPr>
                  <a:t> </a:t>
                </a:r>
              </a:p>
            </p:txBody>
          </p:sp>
        </mc:Fallback>
      </mc:AlternateContent>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浮動小数点の演算の特徴</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32</a:t>
            </a:fld>
            <a:endParaRPr kumimoji="1" lang="ja-JP" altLang="en-US"/>
          </a:p>
        </p:txBody>
      </p:sp>
      <p:sp>
        <p:nvSpPr>
          <p:cNvPr id="25" name="テキスト ボックス 24"/>
          <p:cNvSpPr txBox="1"/>
          <p:nvPr/>
        </p:nvSpPr>
        <p:spPr>
          <a:xfrm>
            <a:off x="395536"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演算の正確性</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26" name="テキスト ボックス 25"/>
          <p:cNvSpPr txBox="1"/>
          <p:nvPr/>
        </p:nvSpPr>
        <p:spPr>
          <a:xfrm>
            <a:off x="826725" y="5120091"/>
            <a:ext cx="2506840" cy="369332"/>
          </a:xfrm>
          <a:prstGeom prst="rect">
            <a:avLst/>
          </a:prstGeom>
          <a:noFill/>
        </p:spPr>
        <p:txBody>
          <a:bodyPr wrap="none" rtlCol="0">
            <a:spAutoFit/>
          </a:bodyPr>
          <a:lstStyle/>
          <a:p>
            <a:r>
              <a:rPr kumimoji="1" lang="en-US" altLang="ja-JP" dirty="0" smtClean="0">
                <a:solidFill>
                  <a:srgbClr val="006600"/>
                </a:solidFill>
              </a:rPr>
              <a:t>1.111</a:t>
            </a:r>
            <a:r>
              <a:rPr kumimoji="1" lang="en-US" altLang="ja-JP" dirty="0" smtClean="0"/>
              <a:t>×2</a:t>
            </a:r>
            <a:r>
              <a:rPr kumimoji="1" lang="en-US" altLang="ja-JP" baseline="30000" dirty="0" smtClean="0"/>
              <a:t>1</a:t>
            </a:r>
            <a:r>
              <a:rPr kumimoji="1" lang="en-US" altLang="ja-JP" dirty="0" smtClean="0"/>
              <a:t> + </a:t>
            </a:r>
            <a:r>
              <a:rPr kumimoji="1" lang="en-US" altLang="ja-JP" dirty="0" smtClean="0">
                <a:solidFill>
                  <a:srgbClr val="006600"/>
                </a:solidFill>
              </a:rPr>
              <a:t>1.101</a:t>
            </a:r>
            <a:r>
              <a:rPr kumimoji="1" lang="en-US" altLang="ja-JP" dirty="0" smtClean="0"/>
              <a:t>×2</a:t>
            </a:r>
            <a:r>
              <a:rPr kumimoji="1" lang="en-US" altLang="ja-JP" baseline="30000" dirty="0" smtClean="0"/>
              <a:t>-2</a:t>
            </a:r>
            <a:endParaRPr kumimoji="1" lang="ja-JP" altLang="en-US" baseline="30000" dirty="0"/>
          </a:p>
        </p:txBody>
      </p:sp>
      <p:sp>
        <p:nvSpPr>
          <p:cNvPr id="27" name="テキスト ボックス 26"/>
          <p:cNvSpPr txBox="1"/>
          <p:nvPr/>
        </p:nvSpPr>
        <p:spPr>
          <a:xfrm>
            <a:off x="3875198" y="5120091"/>
            <a:ext cx="1779877" cy="369332"/>
          </a:xfrm>
          <a:prstGeom prst="rect">
            <a:avLst/>
          </a:prstGeom>
          <a:noFill/>
        </p:spPr>
        <p:txBody>
          <a:bodyPr wrap="square" rtlCol="0">
            <a:spAutoFit/>
          </a:bodyPr>
          <a:lstStyle/>
          <a:p>
            <a:r>
              <a:rPr kumimoji="1" lang="en-US" altLang="ja-JP" dirty="0" smtClean="0">
                <a:solidFill>
                  <a:srgbClr val="006600"/>
                </a:solidFill>
              </a:rPr>
              <a:t>1.00001</a:t>
            </a:r>
            <a:r>
              <a:rPr kumimoji="1" lang="en-US" altLang="ja-JP" dirty="0" smtClean="0"/>
              <a:t>×2</a:t>
            </a:r>
            <a:r>
              <a:rPr lang="en-US" altLang="ja-JP" baseline="30000" dirty="0" smtClean="0"/>
              <a:t>2</a:t>
            </a:r>
            <a:endParaRPr kumimoji="1" lang="ja-JP" altLang="en-US" baseline="30000" dirty="0"/>
          </a:p>
        </p:txBody>
      </p:sp>
      <p:sp>
        <p:nvSpPr>
          <p:cNvPr id="28" name="テキスト ボックス 27"/>
          <p:cNvSpPr txBox="1"/>
          <p:nvPr/>
        </p:nvSpPr>
        <p:spPr>
          <a:xfrm>
            <a:off x="5965158" y="5120091"/>
            <a:ext cx="1205779" cy="369332"/>
          </a:xfrm>
          <a:prstGeom prst="rect">
            <a:avLst/>
          </a:prstGeom>
          <a:noFill/>
        </p:spPr>
        <p:txBody>
          <a:bodyPr wrap="none" rtlCol="0">
            <a:spAutoFit/>
          </a:bodyPr>
          <a:lstStyle/>
          <a:p>
            <a:r>
              <a:rPr kumimoji="1" lang="en-US" altLang="ja-JP" dirty="0" smtClean="0">
                <a:solidFill>
                  <a:srgbClr val="006600"/>
                </a:solidFill>
              </a:rPr>
              <a:t>1.000</a:t>
            </a:r>
            <a:r>
              <a:rPr kumimoji="1" lang="en-US" altLang="ja-JP" dirty="0" smtClean="0"/>
              <a:t>×2</a:t>
            </a:r>
            <a:r>
              <a:rPr lang="en-US" altLang="ja-JP" baseline="30000" dirty="0" smtClean="0"/>
              <a:t>2</a:t>
            </a:r>
            <a:endParaRPr kumimoji="1" lang="ja-JP" altLang="en-US" baseline="30000" dirty="0"/>
          </a:p>
        </p:txBody>
      </p:sp>
      <p:sp>
        <p:nvSpPr>
          <p:cNvPr id="29" name="テキスト ボックス 28"/>
          <p:cNvSpPr txBox="1"/>
          <p:nvPr/>
        </p:nvSpPr>
        <p:spPr>
          <a:xfrm>
            <a:off x="826725" y="5709900"/>
            <a:ext cx="2523961" cy="369332"/>
          </a:xfrm>
          <a:prstGeom prst="rect">
            <a:avLst/>
          </a:prstGeom>
          <a:noFill/>
        </p:spPr>
        <p:txBody>
          <a:bodyPr wrap="none" rtlCol="0">
            <a:spAutoFit/>
          </a:bodyPr>
          <a:lstStyle/>
          <a:p>
            <a:r>
              <a:rPr kumimoji="1" lang="en-US" altLang="ja-JP" dirty="0" smtClean="0">
                <a:solidFill>
                  <a:srgbClr val="006600"/>
                </a:solidFill>
              </a:rPr>
              <a:t>1.010</a:t>
            </a:r>
            <a:r>
              <a:rPr kumimoji="1" lang="en-US" altLang="ja-JP" dirty="0" smtClean="0"/>
              <a:t>×2</a:t>
            </a:r>
            <a:r>
              <a:rPr kumimoji="1" lang="en-US" altLang="ja-JP" baseline="30000" dirty="0" smtClean="0"/>
              <a:t>1</a:t>
            </a:r>
            <a:r>
              <a:rPr kumimoji="1" lang="en-US" altLang="ja-JP" dirty="0" smtClean="0"/>
              <a:t> + </a:t>
            </a:r>
            <a:r>
              <a:rPr kumimoji="1" lang="en-US" altLang="ja-JP" dirty="0" smtClean="0">
                <a:solidFill>
                  <a:srgbClr val="006600"/>
                </a:solidFill>
              </a:rPr>
              <a:t>1.101</a:t>
            </a:r>
            <a:r>
              <a:rPr kumimoji="1" lang="en-US" altLang="ja-JP" dirty="0" smtClean="0"/>
              <a:t>×2</a:t>
            </a:r>
            <a:r>
              <a:rPr kumimoji="1" lang="en-US" altLang="ja-JP" baseline="30000" dirty="0" smtClean="0"/>
              <a:t>-2</a:t>
            </a:r>
            <a:endParaRPr kumimoji="1" lang="ja-JP" altLang="en-US" baseline="30000" dirty="0"/>
          </a:p>
        </p:txBody>
      </p:sp>
      <p:sp>
        <p:nvSpPr>
          <p:cNvPr id="30" name="テキスト ボックス 29"/>
          <p:cNvSpPr txBox="1"/>
          <p:nvPr/>
        </p:nvSpPr>
        <p:spPr>
          <a:xfrm>
            <a:off x="3875198" y="5709900"/>
            <a:ext cx="1779877" cy="369332"/>
          </a:xfrm>
          <a:prstGeom prst="rect">
            <a:avLst/>
          </a:prstGeom>
          <a:noFill/>
        </p:spPr>
        <p:txBody>
          <a:bodyPr wrap="square" rtlCol="0">
            <a:spAutoFit/>
          </a:bodyPr>
          <a:lstStyle/>
          <a:p>
            <a:r>
              <a:rPr kumimoji="1" lang="en-US" altLang="ja-JP" dirty="0" smtClean="0">
                <a:solidFill>
                  <a:srgbClr val="006600"/>
                </a:solidFill>
              </a:rPr>
              <a:t>1.01110</a:t>
            </a:r>
            <a:r>
              <a:rPr kumimoji="1" lang="en-US" altLang="ja-JP" dirty="0" smtClean="0"/>
              <a:t>×2</a:t>
            </a:r>
            <a:r>
              <a:rPr lang="en-US" altLang="ja-JP" baseline="30000" dirty="0" smtClean="0"/>
              <a:t>1</a:t>
            </a:r>
            <a:endParaRPr kumimoji="1" lang="ja-JP" altLang="en-US" baseline="30000" dirty="0"/>
          </a:p>
        </p:txBody>
      </p:sp>
      <p:sp>
        <p:nvSpPr>
          <p:cNvPr id="31" name="テキスト ボックス 30"/>
          <p:cNvSpPr txBox="1"/>
          <p:nvPr/>
        </p:nvSpPr>
        <p:spPr>
          <a:xfrm>
            <a:off x="5965158" y="5709900"/>
            <a:ext cx="1205779" cy="369332"/>
          </a:xfrm>
          <a:prstGeom prst="rect">
            <a:avLst/>
          </a:prstGeom>
          <a:noFill/>
        </p:spPr>
        <p:txBody>
          <a:bodyPr wrap="none" rtlCol="0">
            <a:spAutoFit/>
          </a:bodyPr>
          <a:lstStyle/>
          <a:p>
            <a:r>
              <a:rPr kumimoji="1" lang="en-US" altLang="ja-JP" dirty="0" smtClean="0">
                <a:solidFill>
                  <a:srgbClr val="006600"/>
                </a:solidFill>
              </a:rPr>
              <a:t>1.100</a:t>
            </a:r>
            <a:r>
              <a:rPr kumimoji="1" lang="en-US" altLang="ja-JP" dirty="0" smtClean="0"/>
              <a:t>×2</a:t>
            </a:r>
            <a:r>
              <a:rPr lang="en-US" altLang="ja-JP" baseline="30000" dirty="0" smtClean="0"/>
              <a:t>1</a:t>
            </a:r>
            <a:endParaRPr kumimoji="1" lang="ja-JP" altLang="en-US" baseline="30000" dirty="0"/>
          </a:p>
        </p:txBody>
      </p:sp>
      <p:sp>
        <p:nvSpPr>
          <p:cNvPr id="32" name="右矢印 31"/>
          <p:cNvSpPr/>
          <p:nvPr/>
        </p:nvSpPr>
        <p:spPr>
          <a:xfrm>
            <a:off x="3429000" y="5215980"/>
            <a:ext cx="344010" cy="17755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a:off x="3429000" y="5805789"/>
            <a:ext cx="344010" cy="17755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右矢印 33"/>
          <p:cNvSpPr/>
          <p:nvPr/>
        </p:nvSpPr>
        <p:spPr>
          <a:xfrm>
            <a:off x="5482569" y="5215980"/>
            <a:ext cx="344010" cy="17755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a:off x="5483070" y="5805789"/>
            <a:ext cx="344010" cy="17755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コネクタ 55"/>
          <p:cNvCxnSpPr/>
          <p:nvPr/>
        </p:nvCxnSpPr>
        <p:spPr>
          <a:xfrm>
            <a:off x="4381655" y="5411289"/>
            <a:ext cx="7102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4489316" y="5411289"/>
            <a:ext cx="21602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875198" y="5402122"/>
            <a:ext cx="3172663" cy="307777"/>
          </a:xfrm>
          <a:prstGeom prst="rect">
            <a:avLst/>
          </a:prstGeom>
          <a:noFill/>
        </p:spPr>
        <p:txBody>
          <a:bodyPr wrap="none" rtlCol="0">
            <a:spAutoFit/>
          </a:bodyPr>
          <a:lstStyle/>
          <a:p>
            <a:r>
              <a:rPr lang="ja-JP" altLang="en-US" sz="1400" dirty="0" smtClean="0">
                <a:solidFill>
                  <a:srgbClr val="FF0000"/>
                </a:solidFill>
              </a:rPr>
              <a:t>有効桁の最下位桁が </a:t>
            </a:r>
            <a:r>
              <a:rPr lang="en-US" altLang="ja-JP" sz="1400" dirty="0" smtClean="0">
                <a:solidFill>
                  <a:srgbClr val="FF0000"/>
                </a:solidFill>
              </a:rPr>
              <a:t>0 </a:t>
            </a:r>
            <a:r>
              <a:rPr lang="ja-JP" altLang="en-US" sz="1400" dirty="0" err="1" smtClean="0">
                <a:solidFill>
                  <a:srgbClr val="FF0000"/>
                </a:solidFill>
              </a:rPr>
              <a:t>なので</a:t>
            </a:r>
            <a:r>
              <a:rPr lang="ja-JP" altLang="en-US" sz="1400" dirty="0" smtClean="0">
                <a:solidFill>
                  <a:srgbClr val="FF0000"/>
                </a:solidFill>
              </a:rPr>
              <a:t>切り下げ</a:t>
            </a:r>
            <a:endParaRPr kumimoji="1" lang="ja-JP" altLang="en-US" sz="1400" dirty="0">
              <a:solidFill>
                <a:srgbClr val="FF0000"/>
              </a:solidFill>
            </a:endParaRPr>
          </a:p>
        </p:txBody>
      </p:sp>
      <p:cxnSp>
        <p:nvCxnSpPr>
          <p:cNvPr id="59" name="直線コネクタ 58"/>
          <p:cNvCxnSpPr/>
          <p:nvPr/>
        </p:nvCxnSpPr>
        <p:spPr>
          <a:xfrm>
            <a:off x="4380915" y="6010710"/>
            <a:ext cx="7102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4505202" y="6010710"/>
            <a:ext cx="21602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3875198" y="6001543"/>
            <a:ext cx="3172663" cy="307777"/>
          </a:xfrm>
          <a:prstGeom prst="rect">
            <a:avLst/>
          </a:prstGeom>
          <a:noFill/>
        </p:spPr>
        <p:txBody>
          <a:bodyPr wrap="none" rtlCol="0">
            <a:spAutoFit/>
          </a:bodyPr>
          <a:lstStyle/>
          <a:p>
            <a:r>
              <a:rPr lang="ja-JP" altLang="en-US" sz="1400" dirty="0" smtClean="0">
                <a:solidFill>
                  <a:srgbClr val="FF0000"/>
                </a:solidFill>
              </a:rPr>
              <a:t>有効桁の最下位桁が </a:t>
            </a:r>
            <a:r>
              <a:rPr lang="en-US" altLang="ja-JP" sz="1400" dirty="0">
                <a:solidFill>
                  <a:srgbClr val="FF0000"/>
                </a:solidFill>
              </a:rPr>
              <a:t>1</a:t>
            </a:r>
            <a:r>
              <a:rPr lang="en-US" altLang="ja-JP" sz="1400" dirty="0" smtClean="0">
                <a:solidFill>
                  <a:srgbClr val="FF0000"/>
                </a:solidFill>
              </a:rPr>
              <a:t> </a:t>
            </a:r>
            <a:r>
              <a:rPr lang="ja-JP" altLang="en-US" sz="1400" dirty="0" err="1" smtClean="0">
                <a:solidFill>
                  <a:srgbClr val="FF0000"/>
                </a:solidFill>
              </a:rPr>
              <a:t>なので</a:t>
            </a:r>
            <a:r>
              <a:rPr lang="ja-JP" altLang="en-US" sz="1400" dirty="0" smtClean="0">
                <a:solidFill>
                  <a:srgbClr val="FF0000"/>
                </a:solidFill>
              </a:rPr>
              <a:t>切り上げ</a:t>
            </a:r>
            <a:endParaRPr kumimoji="1" lang="ja-JP" altLang="en-US" sz="1400" dirty="0">
              <a:solidFill>
                <a:srgbClr val="FF0000"/>
              </a:solidFill>
            </a:endParaRPr>
          </a:p>
        </p:txBody>
      </p:sp>
      <p:sp>
        <p:nvSpPr>
          <p:cNvPr id="62" name="テキスト ボックス 61"/>
          <p:cNvSpPr txBox="1"/>
          <p:nvPr/>
        </p:nvSpPr>
        <p:spPr>
          <a:xfrm>
            <a:off x="5261701" y="6260797"/>
            <a:ext cx="3890809" cy="338554"/>
          </a:xfrm>
          <a:prstGeom prst="rect">
            <a:avLst/>
          </a:prstGeom>
          <a:noFill/>
        </p:spPr>
        <p:txBody>
          <a:bodyPr wrap="none" rtlCol="0">
            <a:spAutoFit/>
          </a:bodyPr>
          <a:lstStyle/>
          <a:p>
            <a:r>
              <a:rPr kumimoji="1" lang="en-US" altLang="ja-JP" sz="1600" dirty="0" smtClean="0"/>
              <a:t>※ IEEE 754: </a:t>
            </a:r>
            <a:r>
              <a:rPr kumimoji="1" lang="ja-JP" altLang="en-US" sz="1600" dirty="0" smtClean="0"/>
              <a:t>浮動小数点演算の標準規格</a:t>
            </a:r>
            <a:endParaRPr kumimoji="1" lang="ja-JP" altLang="en-US" sz="1600" dirty="0"/>
          </a:p>
        </p:txBody>
      </p:sp>
    </p:spTree>
    <p:extLst>
      <p:ext uri="{BB962C8B-B14F-4D97-AF65-F5344CB8AC3E}">
        <p14:creationId xmlns:p14="http://schemas.microsoft.com/office/powerpoint/2010/main" val="5783176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2636961"/>
            <a:ext cx="7772400" cy="1008063"/>
          </a:xfrm>
        </p:spPr>
        <p:txBody>
          <a:bodyPr/>
          <a:lstStyle/>
          <a:p>
            <a:r>
              <a:rPr kumimoji="1" lang="en-US" altLang="ja-JP" sz="4400" dirty="0" smtClean="0">
                <a:solidFill>
                  <a:schemeClr val="accent6">
                    <a:lumMod val="60000"/>
                    <a:lumOff val="40000"/>
                  </a:schemeClr>
                </a:solidFill>
              </a:rPr>
              <a:t>SIMD</a:t>
            </a:r>
            <a:endParaRPr kumimoji="1" lang="ja-JP" altLang="en-US" sz="4400" dirty="0">
              <a:solidFill>
                <a:schemeClr val="accent6">
                  <a:lumMod val="60000"/>
                  <a:lumOff val="40000"/>
                </a:schemeClr>
              </a:solidFill>
            </a:endParaRPr>
          </a:p>
        </p:txBody>
      </p:sp>
      <p:sp>
        <p:nvSpPr>
          <p:cNvPr id="4" name="スライド番号プレースホルダー 3"/>
          <p:cNvSpPr>
            <a:spLocks noGrp="1"/>
          </p:cNvSpPr>
          <p:nvPr>
            <p:ph type="sldNum" sz="quarter" idx="4294967295"/>
          </p:nvPr>
        </p:nvSpPr>
        <p:spPr>
          <a:xfrm>
            <a:off x="7010400" y="6616700"/>
            <a:ext cx="2133600" cy="19685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5FF992-0EB6-4062-B198-36E0943037F4}" type="slidenum">
              <a:rPr kumimoji="1" lang="ja-JP" altLang="en-US" sz="1400" b="0" i="0" u="none" strike="noStrike" kern="1200" cap="none" spc="0" normalizeH="0" baseline="0" noProof="0" smtClean="0">
                <a:ln>
                  <a:noFill/>
                </a:ln>
                <a:solidFill>
                  <a:srgbClr val="000000"/>
                </a:solidFill>
                <a:effectLst/>
                <a:uLnTx/>
                <a:uFillTx/>
                <a:latin typeface="Palatino Linotype"/>
                <a:ea typeface="HGSｺﾞｼｯｸM"/>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1" lang="ja-JP" altLang="en-US" sz="1400" b="0" i="0" u="none" strike="noStrike" kern="1200" cap="none" spc="0" normalizeH="0" baseline="0" noProof="0">
              <a:ln>
                <a:noFill/>
              </a:ln>
              <a:solidFill>
                <a:srgbClr val="000000"/>
              </a:solidFill>
              <a:effectLst/>
              <a:uLnTx/>
              <a:uFillTx/>
              <a:latin typeface="Palatino Linotype"/>
              <a:ea typeface="HGSｺﾞｼｯｸM"/>
              <a:cs typeface="+mn-cs"/>
            </a:endParaRPr>
          </a:p>
        </p:txBody>
      </p:sp>
    </p:spTree>
    <p:extLst>
      <p:ext uri="{BB962C8B-B14F-4D97-AF65-F5344CB8AC3E}">
        <p14:creationId xmlns:p14="http://schemas.microsoft.com/office/powerpoint/2010/main" val="7472797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8417" y="130175"/>
            <a:ext cx="7195951" cy="490538"/>
          </a:xfrm>
        </p:spPr>
        <p:txBody>
          <a:bodyPr>
            <a:noAutofit/>
          </a:bodyPr>
          <a:lstStyle/>
          <a:p>
            <a:r>
              <a:rPr kumimoji="1" lang="en-US" altLang="ja-JP" b="1" dirty="0" smtClean="0"/>
              <a:t>SIMD</a:t>
            </a:r>
            <a:r>
              <a:rPr kumimoji="1" lang="ja-JP" altLang="en-US" b="1" dirty="0" smtClean="0"/>
              <a:t>（</a:t>
            </a:r>
            <a:r>
              <a:rPr kumimoji="1" lang="en-US" altLang="ja-JP" b="1" dirty="0" smtClean="0"/>
              <a:t>Single Instruction Multiple Data</a:t>
            </a:r>
            <a:r>
              <a:rPr kumimoji="1" lang="ja-JP" altLang="en-US" b="1" dirty="0" smtClean="0"/>
              <a:t>）</a:t>
            </a:r>
            <a:endParaRPr kumimoji="1" lang="ja-JP" altLang="en-US" b="1" dirty="0"/>
          </a:p>
        </p:txBody>
      </p:sp>
      <p:sp>
        <p:nvSpPr>
          <p:cNvPr id="3" name="コンテンツ プレースホルダー 2"/>
          <p:cNvSpPr>
            <a:spLocks noGrp="1"/>
          </p:cNvSpPr>
          <p:nvPr>
            <p:ph idx="1"/>
          </p:nvPr>
        </p:nvSpPr>
        <p:spPr>
          <a:xfrm>
            <a:off x="363984" y="1340768"/>
            <a:ext cx="8672512" cy="5136232"/>
          </a:xfrm>
        </p:spPr>
        <p:txBody>
          <a:bodyPr>
            <a:noAutofit/>
          </a:bodyPr>
          <a:lstStyle/>
          <a:p>
            <a:pPr>
              <a:buClr>
                <a:schemeClr val="tx1"/>
              </a:buClr>
              <a:buFont typeface="Wingdings" panose="05000000000000000000" pitchFamily="2" charset="2"/>
              <a:buChar char="n"/>
            </a:pPr>
            <a:r>
              <a:rPr kumimoji="1" lang="ja-JP" altLang="en-US" sz="2400" dirty="0" smtClean="0">
                <a:solidFill>
                  <a:srgbClr val="C00000"/>
                </a:solidFill>
              </a:rPr>
              <a:t>同じ処理を異なるデータ</a:t>
            </a:r>
            <a:r>
              <a:rPr kumimoji="1" lang="ja-JP" altLang="en-US" sz="2400" dirty="0" smtClean="0"/>
              <a:t>に対して行う</a:t>
            </a:r>
            <a:r>
              <a:rPr kumimoji="1" lang="ja-JP" altLang="en-US" sz="2400" dirty="0" smtClean="0"/>
              <a:t>こと</a:t>
            </a:r>
            <a:endParaRPr kumimoji="1" lang="en-US" altLang="ja-JP" sz="2400" dirty="0" smtClean="0"/>
          </a:p>
          <a:p>
            <a:pPr lvl="1">
              <a:buFont typeface="Wingdings" panose="05000000000000000000" pitchFamily="2" charset="2"/>
              <a:buChar char="p"/>
            </a:pPr>
            <a:r>
              <a:rPr kumimoji="1" lang="ja-JP" altLang="en-US" sz="2000" dirty="0" smtClean="0"/>
              <a:t>例： 画像の</a:t>
            </a:r>
            <a:r>
              <a:rPr kumimoji="1" lang="en-US" altLang="ja-JP" sz="2000" dirty="0" smtClean="0"/>
              <a:t>RGB</a:t>
            </a:r>
            <a:r>
              <a:rPr kumimoji="1" lang="ja-JP" altLang="en-US" sz="2000" dirty="0" smtClean="0"/>
              <a:t>値に対するフィルタリング処理，行列</a:t>
            </a:r>
            <a:r>
              <a:rPr lang="ja-JP" altLang="en-US" sz="2000" dirty="0"/>
              <a:t>演算</a:t>
            </a:r>
            <a:r>
              <a:rPr kumimoji="1" lang="ja-JP" altLang="en-US" sz="2000" dirty="0" smtClean="0"/>
              <a:t>など</a:t>
            </a:r>
            <a:endParaRPr kumimoji="1" lang="en-US" altLang="ja-JP" sz="2000" dirty="0" smtClean="0"/>
          </a:p>
          <a:p>
            <a:pPr lvl="1">
              <a:buFont typeface="Wingdings" panose="05000000000000000000" pitchFamily="2" charset="2"/>
              <a:buChar char="p"/>
            </a:pPr>
            <a:r>
              <a:rPr lang="ja-JP" altLang="en-US" sz="2000" dirty="0" smtClean="0"/>
              <a:t>特</a:t>
            </a:r>
            <a:r>
              <a:rPr lang="ja-JP" altLang="en-US" sz="2000" dirty="0" smtClean="0"/>
              <a:t>にマルチメディア処理（音声処理，画像処理など）で頻繁に</a:t>
            </a:r>
            <a:r>
              <a:rPr lang="ja-JP" altLang="en-US" sz="2000" dirty="0" smtClean="0"/>
              <a:t>現れる</a:t>
            </a:r>
            <a:endParaRPr lang="en-US" altLang="ja-JP" sz="2000" dirty="0" smtClean="0"/>
          </a:p>
          <a:p>
            <a:pPr lvl="1">
              <a:buFont typeface="Wingdings" panose="05000000000000000000" pitchFamily="2" charset="2"/>
              <a:buChar char="p"/>
            </a:pPr>
            <a:endParaRPr lang="en-US" altLang="ja-JP" sz="2000" dirty="0" smtClean="0"/>
          </a:p>
          <a:p>
            <a:pPr lvl="1">
              <a:buFont typeface="Wingdings" panose="05000000000000000000" pitchFamily="2" charset="2"/>
              <a:buChar char="p"/>
            </a:pPr>
            <a:endParaRPr kumimoji="1" lang="en-US" altLang="ja-JP" sz="2000" dirty="0"/>
          </a:p>
          <a:p>
            <a:pPr lvl="1">
              <a:buFont typeface="Wingdings" panose="05000000000000000000" pitchFamily="2" charset="2"/>
              <a:buChar char="p"/>
            </a:pPr>
            <a:endParaRPr kumimoji="1" lang="en-US" altLang="ja-JP" sz="2000" dirty="0" smtClean="0"/>
          </a:p>
          <a:p>
            <a:pPr lvl="1">
              <a:buFont typeface="Wingdings" panose="05000000000000000000" pitchFamily="2" charset="2"/>
              <a:buChar char="n"/>
            </a:pPr>
            <a:endParaRPr lang="en-US" altLang="ja-JP" sz="2000" dirty="0"/>
          </a:p>
          <a:p>
            <a:pPr>
              <a:buFont typeface="Wingdings" panose="05000000000000000000" pitchFamily="2" charset="2"/>
              <a:buChar char="n"/>
            </a:pPr>
            <a:r>
              <a:rPr lang="ja-JP" altLang="en-US" sz="2400" dirty="0"/>
              <a:t>各</a:t>
            </a:r>
            <a:r>
              <a:rPr kumimoji="1" lang="ja-JP" altLang="en-US" sz="2400" dirty="0" smtClean="0"/>
              <a:t>データに対して命令を実行するのは効率が悪い</a:t>
            </a:r>
            <a:endParaRPr lang="en-US" altLang="ja-JP" sz="2400" dirty="0" smtClean="0"/>
          </a:p>
          <a:p>
            <a:pPr lvl="1">
              <a:buFont typeface="Wingdings" panose="05000000000000000000" pitchFamily="2" charset="2"/>
              <a:buChar char="p"/>
            </a:pPr>
            <a:r>
              <a:rPr kumimoji="1" lang="en-US" altLang="ja-JP" sz="2000" dirty="0" smtClean="0"/>
              <a:t>1</a:t>
            </a:r>
            <a:r>
              <a:rPr kumimoji="1" lang="ja-JP" altLang="en-US" sz="2000" dirty="0" smtClean="0"/>
              <a:t>命令の実行に</a:t>
            </a:r>
            <a:r>
              <a:rPr kumimoji="1" lang="en-US" altLang="ja-JP" sz="2000" dirty="0" smtClean="0"/>
              <a:t>1</a:t>
            </a:r>
            <a:r>
              <a:rPr kumimoji="1" lang="ja-JP" altLang="en-US" sz="2000" dirty="0" smtClean="0"/>
              <a:t>サイクル　　　</a:t>
            </a:r>
            <a:r>
              <a:rPr kumimoji="1" lang="en-US" altLang="ja-JP" sz="2000" dirty="0" smtClean="0"/>
              <a:t>16</a:t>
            </a:r>
            <a:r>
              <a:rPr kumimoji="1" lang="ja-JP" altLang="en-US" sz="2000" dirty="0" smtClean="0"/>
              <a:t>個の</a:t>
            </a:r>
            <a:r>
              <a:rPr kumimoji="1" lang="ja-JP" altLang="en-US" sz="2000" dirty="0" smtClean="0"/>
              <a:t>データ処理</a:t>
            </a:r>
            <a:r>
              <a:rPr kumimoji="1" lang="ja-JP" altLang="en-US" sz="2000" dirty="0" smtClean="0"/>
              <a:t>に</a:t>
            </a:r>
            <a:r>
              <a:rPr lang="en-US" altLang="ja-JP" sz="2000" dirty="0" smtClean="0"/>
              <a:t>16</a:t>
            </a:r>
            <a:r>
              <a:rPr kumimoji="1" lang="ja-JP" altLang="en-US" sz="2000" dirty="0" smtClean="0"/>
              <a:t>サイクル必要</a:t>
            </a:r>
            <a:endParaRPr kumimoji="1" lang="en-US" altLang="ja-JP" sz="2000" dirty="0" smtClean="0"/>
          </a:p>
          <a:p>
            <a:pPr lvl="1">
              <a:buFont typeface="Wingdings" panose="05000000000000000000" pitchFamily="2" charset="2"/>
              <a:buChar char="n"/>
            </a:pPr>
            <a:endParaRPr lang="en-US" altLang="ja-JP" sz="2000" dirty="0"/>
          </a:p>
          <a:p>
            <a:pPr>
              <a:buFont typeface="Wingdings" panose="05000000000000000000" pitchFamily="2" charset="2"/>
              <a:buChar char="n"/>
            </a:pPr>
            <a:r>
              <a:rPr lang="ja-JP" altLang="en-US" sz="2400" dirty="0" smtClean="0"/>
              <a:t>異なるデータに対して同じ処理をする際の処理効率を上げたい</a:t>
            </a:r>
            <a:endParaRPr kumimoji="1" lang="en-US" altLang="ja-JP" sz="2400" dirty="0" smtClean="0"/>
          </a:p>
        </p:txBody>
      </p:sp>
      <p:sp>
        <p:nvSpPr>
          <p:cNvPr id="5" name="スライド番号プレースホルダー 4"/>
          <p:cNvSpPr>
            <a:spLocks noGrp="1"/>
          </p:cNvSpPr>
          <p:nvPr>
            <p:ph type="sldNum" sz="quarter" idx="12"/>
          </p:nvPr>
        </p:nvSpPr>
        <p:spPr/>
        <p:txBody>
          <a:bodyPr/>
          <a:lstStyle/>
          <a:p>
            <a:fld id="{32D8B938-3DC1-EF4A-BAB7-1263BB70BF23}" type="slidenum">
              <a:rPr kumimoji="1" lang="ja-JP" altLang="en-US" smtClean="0"/>
              <a:t>34</a:t>
            </a:fld>
            <a:endParaRPr kumimoji="1" lang="ja-JP" altLang="en-US"/>
          </a:p>
        </p:txBody>
      </p:sp>
      <p:sp>
        <p:nvSpPr>
          <p:cNvPr id="6" name="右矢印 5"/>
          <p:cNvSpPr/>
          <p:nvPr/>
        </p:nvSpPr>
        <p:spPr>
          <a:xfrm>
            <a:off x="4286392" y="4797152"/>
            <a:ext cx="346230" cy="195308"/>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7" name="テキスト ボックス 6"/>
              <p:cNvSpPr txBox="1"/>
              <p:nvPr/>
            </p:nvSpPr>
            <p:spPr>
              <a:xfrm>
                <a:off x="741805" y="2832814"/>
                <a:ext cx="5825923" cy="94365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sz="1400" b="0" i="0" smtClean="0">
                          <a:latin typeface="Cambria Math" panose="02040503050406030204" pitchFamily="18" charset="0"/>
                        </a:rPr>
                        <m:t> </m:t>
                      </m:r>
                      <m:d>
                        <m:dPr>
                          <m:begChr m:val="["/>
                          <m:endChr m:val="]"/>
                          <m:ctrlPr>
                            <a:rPr kumimoji="1" lang="en-US" altLang="ja-JP" sz="1400" b="0" i="1" smtClean="0">
                              <a:latin typeface="Cambria Math" panose="02040503050406030204" pitchFamily="18" charset="0"/>
                            </a:rPr>
                          </m:ctrlPr>
                        </m:dPr>
                        <m:e>
                          <m:m>
                            <m:mPr>
                              <m:mcs>
                                <m:mc>
                                  <m:mcPr>
                                    <m:count m:val="2"/>
                                    <m:mcJc m:val="center"/>
                                  </m:mcPr>
                                </m:mc>
                              </m:mcs>
                              <m:ctrlPr>
                                <a:rPr kumimoji="1" lang="en-US" altLang="ja-JP" sz="1400" b="0" i="1" smtClean="0">
                                  <a:latin typeface="Cambria Math" panose="02040503050406030204" pitchFamily="18" charset="0"/>
                                </a:rPr>
                              </m:ctrlPr>
                            </m:mPr>
                            <m:mr>
                              <m:e>
                                <m:m>
                                  <m:mPr>
                                    <m:mcs>
                                      <m:mc>
                                        <m:mcPr>
                                          <m:count m:val="2"/>
                                          <m:mcJc m:val="center"/>
                                        </m:mcPr>
                                      </m:mc>
                                    </m:mcs>
                                    <m:ctrlPr>
                                      <a:rPr kumimoji="1" lang="en-US" altLang="ja-JP" sz="1400" b="0" i="1" smtClean="0">
                                        <a:latin typeface="Cambria Math" panose="02040503050406030204" pitchFamily="18" charset="0"/>
                                      </a:rPr>
                                    </m:ctrlPr>
                                  </m:mP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00</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01</m:t>
                                          </m:r>
                                        </m:sub>
                                      </m:sSub>
                                    </m:e>
                                  </m:m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10</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11</m:t>
                                          </m:r>
                                        </m:sub>
                                      </m:sSub>
                                    </m:e>
                                  </m:mr>
                                </m:m>
                              </m:e>
                              <m:e>
                                <m:m>
                                  <m:mPr>
                                    <m:mcs>
                                      <m:mc>
                                        <m:mcPr>
                                          <m:count m:val="2"/>
                                          <m:mcJc m:val="center"/>
                                        </m:mcPr>
                                      </m:mc>
                                    </m:mcs>
                                    <m:ctrlPr>
                                      <a:rPr kumimoji="1" lang="en-US" altLang="ja-JP" sz="1400" b="0" i="1" smtClean="0">
                                        <a:latin typeface="Cambria Math" panose="02040503050406030204" pitchFamily="18" charset="0"/>
                                      </a:rPr>
                                    </m:ctrlPr>
                                  </m:mP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02</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03</m:t>
                                          </m:r>
                                        </m:sub>
                                      </m:sSub>
                                    </m:e>
                                  </m:m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12</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13</m:t>
                                          </m:r>
                                        </m:sub>
                                      </m:sSub>
                                    </m:e>
                                  </m:mr>
                                </m:m>
                              </m:e>
                            </m:mr>
                            <m:mr>
                              <m:e>
                                <m:m>
                                  <m:mPr>
                                    <m:mcs>
                                      <m:mc>
                                        <m:mcPr>
                                          <m:count m:val="2"/>
                                          <m:mcJc m:val="center"/>
                                        </m:mcPr>
                                      </m:mc>
                                    </m:mcs>
                                    <m:ctrlPr>
                                      <a:rPr kumimoji="1" lang="en-US" altLang="ja-JP" sz="1400" b="0" i="1" smtClean="0">
                                        <a:latin typeface="Cambria Math" panose="02040503050406030204" pitchFamily="18" charset="0"/>
                                      </a:rPr>
                                    </m:ctrlPr>
                                  </m:mP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20</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21</m:t>
                                          </m:r>
                                        </m:sub>
                                      </m:sSub>
                                    </m:e>
                                  </m:m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30</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31</m:t>
                                          </m:r>
                                        </m:sub>
                                      </m:sSub>
                                    </m:e>
                                  </m:mr>
                                </m:m>
                              </m:e>
                              <m:e>
                                <m:m>
                                  <m:mPr>
                                    <m:mcs>
                                      <m:mc>
                                        <m:mcPr>
                                          <m:count m:val="2"/>
                                          <m:mcJc m:val="center"/>
                                        </m:mcPr>
                                      </m:mc>
                                    </m:mcs>
                                    <m:ctrlPr>
                                      <a:rPr kumimoji="1" lang="en-US" altLang="ja-JP" sz="1400" b="0" i="1" smtClean="0">
                                        <a:latin typeface="Cambria Math" panose="02040503050406030204" pitchFamily="18" charset="0"/>
                                      </a:rPr>
                                    </m:ctrlPr>
                                  </m:mP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22</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23</m:t>
                                          </m:r>
                                        </m:sub>
                                      </m:sSub>
                                    </m:e>
                                  </m:mr>
                                  <m:mr>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32</m:t>
                                          </m:r>
                                        </m:sub>
                                      </m:sSub>
                                    </m:e>
                                    <m:e>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33</m:t>
                                          </m:r>
                                        </m:sub>
                                      </m:sSub>
                                    </m:e>
                                  </m:mr>
                                </m:m>
                              </m:e>
                            </m:mr>
                          </m:m>
                        </m:e>
                      </m:d>
                      <m:r>
                        <a:rPr kumimoji="1" lang="en-US" altLang="ja-JP" sz="1400" b="0" i="1" smtClean="0">
                          <a:latin typeface="Cambria Math" panose="02040503050406030204" pitchFamily="18" charset="0"/>
                        </a:rPr>
                        <m:t>=</m:t>
                      </m:r>
                      <m:d>
                        <m:dPr>
                          <m:begChr m:val="["/>
                          <m:endChr m:val="]"/>
                          <m:ctrlPr>
                            <a:rPr lang="en-US" altLang="ja-JP" sz="1400" i="1">
                              <a:latin typeface="Cambria Math" panose="02040503050406030204" pitchFamily="18" charset="0"/>
                            </a:rPr>
                          </m:ctrlPr>
                        </m:dPr>
                        <m:e>
                          <m:m>
                            <m:mPr>
                              <m:mcs>
                                <m:mc>
                                  <m:mcPr>
                                    <m:count m:val="2"/>
                                    <m:mcJc m:val="center"/>
                                  </m:mcPr>
                                </m:mc>
                              </m:mcs>
                              <m:ctrlPr>
                                <a:rPr lang="en-US" altLang="ja-JP" sz="1400" i="1">
                                  <a:latin typeface="Cambria Math" panose="02040503050406030204" pitchFamily="18" charset="0"/>
                                </a:rPr>
                              </m:ctrlPr>
                            </m:mPr>
                            <m:mr>
                              <m:e>
                                <m:m>
                                  <m:mPr>
                                    <m:mcs>
                                      <m:mc>
                                        <m:mcPr>
                                          <m:count m:val="2"/>
                                          <m:mcJc m:val="center"/>
                                        </m:mcPr>
                                      </m:mc>
                                    </m:mcs>
                                    <m:ctrlPr>
                                      <a:rPr lang="en-US" altLang="ja-JP" sz="1400" i="1">
                                        <a:latin typeface="Cambria Math" panose="02040503050406030204" pitchFamily="18" charset="0"/>
                                      </a:rPr>
                                    </m:ctrlPr>
                                  </m:mP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00</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01</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10</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11</m:t>
                                          </m:r>
                                        </m:sub>
                                      </m:sSub>
                                    </m:e>
                                  </m:mr>
                                </m:m>
                              </m:e>
                              <m:e>
                                <m:m>
                                  <m:mPr>
                                    <m:mcs>
                                      <m:mc>
                                        <m:mcPr>
                                          <m:count m:val="2"/>
                                          <m:mcJc m:val="center"/>
                                        </m:mcPr>
                                      </m:mc>
                                    </m:mcs>
                                    <m:ctrlPr>
                                      <a:rPr lang="en-US" altLang="ja-JP" sz="1400" i="1">
                                        <a:latin typeface="Cambria Math" panose="02040503050406030204" pitchFamily="18" charset="0"/>
                                      </a:rPr>
                                    </m:ctrlPr>
                                  </m:mP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02</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03</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12</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13</m:t>
                                          </m:r>
                                        </m:sub>
                                      </m:sSub>
                                    </m:e>
                                  </m:mr>
                                </m:m>
                              </m:e>
                            </m:mr>
                            <m:mr>
                              <m:e>
                                <m:m>
                                  <m:mPr>
                                    <m:mcs>
                                      <m:mc>
                                        <m:mcPr>
                                          <m:count m:val="2"/>
                                          <m:mcJc m:val="center"/>
                                        </m:mcPr>
                                      </m:mc>
                                    </m:mcs>
                                    <m:ctrlPr>
                                      <a:rPr lang="en-US" altLang="ja-JP" sz="1400" i="1">
                                        <a:latin typeface="Cambria Math" panose="02040503050406030204" pitchFamily="18" charset="0"/>
                                      </a:rPr>
                                    </m:ctrlPr>
                                  </m:mP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20</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21</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30</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31</m:t>
                                          </m:r>
                                        </m:sub>
                                      </m:sSub>
                                    </m:e>
                                  </m:mr>
                                </m:m>
                              </m:e>
                              <m:e>
                                <m:m>
                                  <m:mPr>
                                    <m:mcs>
                                      <m:mc>
                                        <m:mcPr>
                                          <m:count m:val="2"/>
                                          <m:mcJc m:val="center"/>
                                        </m:mcPr>
                                      </m:mc>
                                    </m:mcs>
                                    <m:ctrlPr>
                                      <a:rPr lang="en-US" altLang="ja-JP" sz="1400" i="1">
                                        <a:latin typeface="Cambria Math" panose="02040503050406030204" pitchFamily="18" charset="0"/>
                                      </a:rPr>
                                    </m:ctrlPr>
                                  </m:mP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22</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23</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32</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𝑎</m:t>
                                          </m:r>
                                        </m:e>
                                        <m:sub>
                                          <m:r>
                                            <a:rPr lang="en-US" altLang="ja-JP" sz="1400" i="1">
                                              <a:latin typeface="Cambria Math" panose="02040503050406030204" pitchFamily="18" charset="0"/>
                                            </a:rPr>
                                            <m:t>33</m:t>
                                          </m:r>
                                        </m:sub>
                                      </m:sSub>
                                    </m:e>
                                  </m:mr>
                                </m:m>
                              </m:e>
                            </m:mr>
                          </m:m>
                        </m:e>
                      </m:d>
                      <m:r>
                        <a:rPr lang="en-US" altLang="ja-JP" sz="1400" b="0" i="1" smtClean="0">
                          <a:latin typeface="Cambria Math" panose="02040503050406030204" pitchFamily="18" charset="0"/>
                        </a:rPr>
                        <m:t> </m:t>
                      </m:r>
                      <m:r>
                        <a:rPr lang="en-US" altLang="ja-JP" sz="1400" b="0" i="1" smtClean="0">
                          <a:latin typeface="Cambria Math" panose="02040503050406030204" pitchFamily="18" charset="0"/>
                          <a:ea typeface="Cambria Math" panose="02040503050406030204" pitchFamily="18" charset="0"/>
                        </a:rPr>
                        <m:t>+ </m:t>
                      </m:r>
                      <m:d>
                        <m:dPr>
                          <m:begChr m:val="["/>
                          <m:endChr m:val="]"/>
                          <m:ctrlPr>
                            <a:rPr lang="en-US" altLang="ja-JP" sz="1400" i="1">
                              <a:latin typeface="Cambria Math" panose="02040503050406030204" pitchFamily="18" charset="0"/>
                            </a:rPr>
                          </m:ctrlPr>
                        </m:dPr>
                        <m:e>
                          <m:m>
                            <m:mPr>
                              <m:mcs>
                                <m:mc>
                                  <m:mcPr>
                                    <m:count m:val="2"/>
                                    <m:mcJc m:val="center"/>
                                  </m:mcPr>
                                </m:mc>
                              </m:mcs>
                              <m:ctrlPr>
                                <a:rPr lang="en-US" altLang="ja-JP" sz="1400" i="1">
                                  <a:latin typeface="Cambria Math" panose="02040503050406030204" pitchFamily="18" charset="0"/>
                                </a:rPr>
                              </m:ctrlPr>
                            </m:mPr>
                            <m:mr>
                              <m:e>
                                <m:m>
                                  <m:mPr>
                                    <m:mcs>
                                      <m:mc>
                                        <m:mcPr>
                                          <m:count m:val="2"/>
                                          <m:mcJc m:val="center"/>
                                        </m:mcPr>
                                      </m:mc>
                                    </m:mcs>
                                    <m:ctrlPr>
                                      <a:rPr lang="en-US" altLang="ja-JP" sz="1400" i="1">
                                        <a:latin typeface="Cambria Math" panose="02040503050406030204" pitchFamily="18" charset="0"/>
                                      </a:rPr>
                                    </m:ctrlPr>
                                  </m:mP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00</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01</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10</m:t>
                                          </m:r>
                                        </m:sub>
                                      </m:sSub>
                                    </m:e>
                                    <m:e>
                                      <m:sSub>
                                        <m:sSubPr>
                                          <m:ctrlPr>
                                            <a:rPr lang="en-US" altLang="ja-JP" sz="1400" i="1" smtClean="0">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11</m:t>
                                          </m:r>
                                        </m:sub>
                                      </m:sSub>
                                    </m:e>
                                  </m:mr>
                                </m:m>
                              </m:e>
                              <m:e>
                                <m:m>
                                  <m:mPr>
                                    <m:mcs>
                                      <m:mc>
                                        <m:mcPr>
                                          <m:count m:val="2"/>
                                          <m:mcJc m:val="center"/>
                                        </m:mcPr>
                                      </m:mc>
                                    </m:mcs>
                                    <m:ctrlPr>
                                      <a:rPr lang="en-US" altLang="ja-JP" sz="1400" i="1">
                                        <a:latin typeface="Cambria Math" panose="02040503050406030204" pitchFamily="18" charset="0"/>
                                      </a:rPr>
                                    </m:ctrlPr>
                                  </m:mP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02</m:t>
                                          </m:r>
                                        </m:sub>
                                      </m:sSub>
                                    </m:e>
                                    <m:e>
                                      <m:sSub>
                                        <m:sSubPr>
                                          <m:ctrlPr>
                                            <a:rPr lang="en-US" altLang="ja-JP" sz="1400" i="1" smtClean="0">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03</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12</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13</m:t>
                                          </m:r>
                                        </m:sub>
                                      </m:sSub>
                                    </m:e>
                                  </m:mr>
                                </m:m>
                              </m:e>
                            </m:mr>
                            <m:mr>
                              <m:e>
                                <m:m>
                                  <m:mPr>
                                    <m:mcs>
                                      <m:mc>
                                        <m:mcPr>
                                          <m:count m:val="2"/>
                                          <m:mcJc m:val="center"/>
                                        </m:mcPr>
                                      </m:mc>
                                    </m:mcs>
                                    <m:ctrlPr>
                                      <a:rPr lang="en-US" altLang="ja-JP" sz="1400" i="1">
                                        <a:latin typeface="Cambria Math" panose="02040503050406030204" pitchFamily="18" charset="0"/>
                                      </a:rPr>
                                    </m:ctrlPr>
                                  </m:mPr>
                                  <m:mr>
                                    <m:e>
                                      <m:sSub>
                                        <m:sSubPr>
                                          <m:ctrlPr>
                                            <a:rPr lang="en-US" altLang="ja-JP" sz="1400" i="1" smtClean="0">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20</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21</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30</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31</m:t>
                                          </m:r>
                                        </m:sub>
                                      </m:sSub>
                                    </m:e>
                                  </m:mr>
                                </m:m>
                              </m:e>
                              <m:e>
                                <m:m>
                                  <m:mPr>
                                    <m:mcs>
                                      <m:mc>
                                        <m:mcPr>
                                          <m:count m:val="2"/>
                                          <m:mcJc m:val="center"/>
                                        </m:mcPr>
                                      </m:mc>
                                    </m:mcs>
                                    <m:ctrlPr>
                                      <a:rPr lang="en-US" altLang="ja-JP" sz="1400" i="1">
                                        <a:latin typeface="Cambria Math" panose="02040503050406030204" pitchFamily="18" charset="0"/>
                                      </a:rPr>
                                    </m:ctrlPr>
                                  </m:mP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22</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23</m:t>
                                          </m:r>
                                        </m:sub>
                                      </m:sSub>
                                    </m:e>
                                  </m:mr>
                                  <m:mr>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32</m:t>
                                          </m:r>
                                        </m:sub>
                                      </m:sSub>
                                    </m:e>
                                    <m:e>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𝑏</m:t>
                                          </m:r>
                                        </m:e>
                                        <m:sub>
                                          <m:r>
                                            <a:rPr lang="en-US" altLang="ja-JP" sz="1400" i="1">
                                              <a:latin typeface="Cambria Math" panose="02040503050406030204" pitchFamily="18" charset="0"/>
                                            </a:rPr>
                                            <m:t>33</m:t>
                                          </m:r>
                                        </m:sub>
                                      </m:sSub>
                                    </m:e>
                                  </m:mr>
                                </m:m>
                              </m:e>
                            </m:mr>
                          </m:m>
                        </m:e>
                      </m:d>
                    </m:oMath>
                  </m:oMathPara>
                </a14:m>
                <a:endParaRPr kumimoji="1" lang="ja-JP" altLang="en-US" sz="14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741805" y="2832814"/>
                <a:ext cx="5825923" cy="943656"/>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テキスト ボックス 7"/>
              <p:cNvSpPr txBox="1"/>
              <p:nvPr/>
            </p:nvSpPr>
            <p:spPr>
              <a:xfrm>
                <a:off x="7132559" y="2649480"/>
                <a:ext cx="142641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00</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𝑎</m:t>
                          </m:r>
                        </m:e>
                        <m:sub>
                          <m:r>
                            <a:rPr kumimoji="1" lang="en-US" altLang="ja-JP" sz="1400" b="0" i="1" smtClean="0">
                              <a:latin typeface="Cambria Math" panose="02040503050406030204" pitchFamily="18" charset="0"/>
                            </a:rPr>
                            <m:t>00</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𝑏</m:t>
                          </m:r>
                        </m:e>
                        <m:sub>
                          <m:r>
                            <a:rPr kumimoji="1" lang="en-US" altLang="ja-JP" sz="1400" b="0" i="1" smtClean="0">
                              <a:latin typeface="Cambria Math" panose="02040503050406030204" pitchFamily="18" charset="0"/>
                            </a:rPr>
                            <m:t>00</m:t>
                          </m:r>
                        </m:sub>
                      </m:sSub>
                    </m:oMath>
                  </m:oMathPara>
                </a14:m>
                <a:endParaRPr kumimoji="1" lang="ja-JP" altLang="en-US" sz="1400" dirty="0"/>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7132559" y="2649480"/>
                <a:ext cx="1426416" cy="30777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p:cNvSpPr txBox="1"/>
              <p:nvPr/>
            </p:nvSpPr>
            <p:spPr>
              <a:xfrm>
                <a:off x="7132559" y="2872249"/>
                <a:ext cx="142641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01</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𝑎</m:t>
                          </m:r>
                        </m:e>
                        <m:sub>
                          <m:r>
                            <a:rPr kumimoji="1" lang="en-US" altLang="ja-JP" sz="1400" b="0" i="1" smtClean="0">
                              <a:latin typeface="Cambria Math" panose="02040503050406030204" pitchFamily="18" charset="0"/>
                            </a:rPr>
                            <m:t>01</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𝑏</m:t>
                          </m:r>
                        </m:e>
                        <m:sub>
                          <m:r>
                            <a:rPr kumimoji="1" lang="en-US" altLang="ja-JP" sz="1400" b="0" i="1" smtClean="0">
                              <a:latin typeface="Cambria Math" panose="02040503050406030204" pitchFamily="18" charset="0"/>
                            </a:rPr>
                            <m:t>01</m:t>
                          </m:r>
                        </m:sub>
                      </m:sSub>
                    </m:oMath>
                  </m:oMathPara>
                </a14:m>
                <a:endParaRPr kumimoji="1" lang="ja-JP" altLang="en-US" sz="1400" dirty="0"/>
              </a:p>
            </p:txBody>
          </p:sp>
        </mc:Choice>
        <mc:Fallback>
          <p:sp>
            <p:nvSpPr>
              <p:cNvPr id="9" name="テキスト ボックス 8"/>
              <p:cNvSpPr txBox="1">
                <a:spLocks noRot="1" noChangeAspect="1" noMove="1" noResize="1" noEditPoints="1" noAdjustHandles="1" noChangeArrowheads="1" noChangeShapeType="1" noTextEdit="1"/>
              </p:cNvSpPr>
              <p:nvPr/>
            </p:nvSpPr>
            <p:spPr>
              <a:xfrm>
                <a:off x="7132559" y="2872249"/>
                <a:ext cx="1426416" cy="307777"/>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 name="テキスト ボックス 9"/>
              <p:cNvSpPr txBox="1"/>
              <p:nvPr/>
            </p:nvSpPr>
            <p:spPr>
              <a:xfrm>
                <a:off x="7132559" y="3102337"/>
                <a:ext cx="142641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02</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𝑎</m:t>
                          </m:r>
                        </m:e>
                        <m:sub>
                          <m:r>
                            <a:rPr kumimoji="1" lang="en-US" altLang="ja-JP" sz="1400" b="0" i="1" smtClean="0">
                              <a:latin typeface="Cambria Math" panose="02040503050406030204" pitchFamily="18" charset="0"/>
                            </a:rPr>
                            <m:t>02</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𝑏</m:t>
                          </m:r>
                        </m:e>
                        <m:sub>
                          <m:r>
                            <a:rPr kumimoji="1" lang="en-US" altLang="ja-JP" sz="1400" b="0" i="1" smtClean="0">
                              <a:latin typeface="Cambria Math" panose="02040503050406030204" pitchFamily="18" charset="0"/>
                            </a:rPr>
                            <m:t>02</m:t>
                          </m:r>
                        </m:sub>
                      </m:sSub>
                    </m:oMath>
                  </m:oMathPara>
                </a14:m>
                <a:endParaRPr kumimoji="1" lang="ja-JP" altLang="en-US" sz="1400" dirty="0"/>
              </a:p>
            </p:txBody>
          </p:sp>
        </mc:Choice>
        <mc:Fallback>
          <p:sp>
            <p:nvSpPr>
              <p:cNvPr id="10" name="テキスト ボックス 9"/>
              <p:cNvSpPr txBox="1">
                <a:spLocks noRot="1" noChangeAspect="1" noMove="1" noResize="1" noEditPoints="1" noAdjustHandles="1" noChangeArrowheads="1" noChangeShapeType="1" noTextEdit="1"/>
              </p:cNvSpPr>
              <p:nvPr/>
            </p:nvSpPr>
            <p:spPr>
              <a:xfrm>
                <a:off x="7132559" y="3102337"/>
                <a:ext cx="1426416" cy="307777"/>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1" name="テキスト ボックス 10"/>
              <p:cNvSpPr txBox="1"/>
              <p:nvPr/>
            </p:nvSpPr>
            <p:spPr>
              <a:xfrm>
                <a:off x="7132559" y="3769295"/>
                <a:ext cx="142641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𝑐</m:t>
                          </m:r>
                        </m:e>
                        <m:sub>
                          <m:r>
                            <a:rPr kumimoji="1" lang="en-US" altLang="ja-JP" sz="1400" b="0" i="1" smtClean="0">
                              <a:latin typeface="Cambria Math" panose="02040503050406030204" pitchFamily="18" charset="0"/>
                            </a:rPr>
                            <m:t>33</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𝑎</m:t>
                          </m:r>
                        </m:e>
                        <m:sub>
                          <m:r>
                            <a:rPr kumimoji="1" lang="en-US" altLang="ja-JP" sz="1400" b="0" i="1" smtClean="0">
                              <a:latin typeface="Cambria Math" panose="02040503050406030204" pitchFamily="18" charset="0"/>
                            </a:rPr>
                            <m:t>33</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𝑏</m:t>
                          </m:r>
                        </m:e>
                        <m:sub>
                          <m:r>
                            <a:rPr kumimoji="1" lang="en-US" altLang="ja-JP" sz="1400" b="0" i="1" smtClean="0">
                              <a:latin typeface="Cambria Math" panose="02040503050406030204" pitchFamily="18" charset="0"/>
                            </a:rPr>
                            <m:t>33</m:t>
                          </m:r>
                        </m:sub>
                      </m:sSub>
                    </m:oMath>
                  </m:oMathPara>
                </a14:m>
                <a:endParaRPr kumimoji="1" lang="ja-JP" altLang="en-US" sz="1400" dirty="0"/>
              </a:p>
            </p:txBody>
          </p:sp>
        </mc:Choice>
        <mc:Fallback>
          <p:sp>
            <p:nvSpPr>
              <p:cNvPr id="11" name="テキスト ボックス 10"/>
              <p:cNvSpPr txBox="1">
                <a:spLocks noRot="1" noChangeAspect="1" noMove="1" noResize="1" noEditPoints="1" noAdjustHandles="1" noChangeArrowheads="1" noChangeShapeType="1" noTextEdit="1"/>
              </p:cNvSpPr>
              <p:nvPr/>
            </p:nvSpPr>
            <p:spPr>
              <a:xfrm>
                <a:off x="7132559" y="3769295"/>
                <a:ext cx="1426416" cy="307777"/>
              </a:xfrm>
              <a:prstGeom prst="rect">
                <a:avLst/>
              </a:prstGeom>
              <a:blipFill>
                <a:blip r:embed="rId6"/>
                <a:stretch>
                  <a:fillRect/>
                </a:stretch>
              </a:blipFill>
            </p:spPr>
            <p:txBody>
              <a:bodyPr/>
              <a:lstStyle/>
              <a:p>
                <a:r>
                  <a:rPr lang="ja-JP" altLang="en-US">
                    <a:noFill/>
                  </a:rPr>
                  <a:t> </a:t>
                </a:r>
              </a:p>
            </p:txBody>
          </p:sp>
        </mc:Fallback>
      </mc:AlternateContent>
      <p:cxnSp>
        <p:nvCxnSpPr>
          <p:cNvPr id="13" name="直線コネクタ 12"/>
          <p:cNvCxnSpPr/>
          <p:nvPr/>
        </p:nvCxnSpPr>
        <p:spPr>
          <a:xfrm>
            <a:off x="7674131" y="3462307"/>
            <a:ext cx="0" cy="314163"/>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 name="右中かっこ 14"/>
          <p:cNvSpPr/>
          <p:nvPr/>
        </p:nvSpPr>
        <p:spPr>
          <a:xfrm>
            <a:off x="8455367" y="2717402"/>
            <a:ext cx="103608" cy="1359670"/>
          </a:xfrm>
          <a:prstGeom prst="rightBrace">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8508533" y="3185862"/>
            <a:ext cx="671979" cy="369332"/>
          </a:xfrm>
          <a:prstGeom prst="rect">
            <a:avLst/>
          </a:prstGeom>
          <a:noFill/>
        </p:spPr>
        <p:txBody>
          <a:bodyPr wrap="none" rtlCol="0">
            <a:spAutoFit/>
          </a:bodyPr>
          <a:lstStyle/>
          <a:p>
            <a:r>
              <a:rPr kumimoji="1" lang="en-US" altLang="ja-JP" dirty="0" smtClean="0">
                <a:solidFill>
                  <a:srgbClr val="0070C0"/>
                </a:solidFill>
              </a:rPr>
              <a:t>16</a:t>
            </a:r>
            <a:r>
              <a:rPr kumimoji="1" lang="ja-JP" altLang="en-US" dirty="0" smtClean="0">
                <a:solidFill>
                  <a:srgbClr val="0070C0"/>
                </a:solidFill>
              </a:rPr>
              <a:t>回</a:t>
            </a:r>
            <a:endParaRPr kumimoji="1" lang="ja-JP" altLang="en-US" dirty="0">
              <a:solidFill>
                <a:srgbClr val="0070C0"/>
              </a:solidFill>
            </a:endParaRPr>
          </a:p>
        </p:txBody>
      </p:sp>
      <p:sp>
        <p:nvSpPr>
          <p:cNvPr id="17" name="右矢印 16"/>
          <p:cNvSpPr/>
          <p:nvPr/>
        </p:nvSpPr>
        <p:spPr>
          <a:xfrm>
            <a:off x="6666479" y="3180026"/>
            <a:ext cx="390618" cy="37144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487004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30175"/>
            <a:ext cx="6246812" cy="490538"/>
          </a:xfrm>
        </p:spPr>
        <p:txBody>
          <a:bodyPr/>
          <a:lstStyle/>
          <a:p>
            <a:r>
              <a:rPr lang="en-US" altLang="ja-JP" b="1" dirty="0" smtClean="0"/>
              <a:t>SIMD</a:t>
            </a:r>
            <a:r>
              <a:rPr lang="en-US" altLang="ja-JP" dirty="0" smtClean="0"/>
              <a:t> </a:t>
            </a:r>
            <a:r>
              <a:rPr lang="ja-JP" altLang="en-US" dirty="0" smtClean="0"/>
              <a:t>演算</a:t>
            </a:r>
            <a:endParaRPr kumimoji="1" lang="ja-JP" altLang="en-US" dirty="0"/>
          </a:p>
        </p:txBody>
      </p:sp>
      <p:sp>
        <p:nvSpPr>
          <p:cNvPr id="3" name="コンテンツ プレースホルダー 2"/>
          <p:cNvSpPr>
            <a:spLocks noGrp="1"/>
          </p:cNvSpPr>
          <p:nvPr>
            <p:ph idx="1"/>
          </p:nvPr>
        </p:nvSpPr>
        <p:spPr>
          <a:xfrm>
            <a:off x="457200" y="1700808"/>
            <a:ext cx="8286395" cy="5145087"/>
          </a:xfrm>
        </p:spPr>
        <p:txBody>
          <a:bodyPr/>
          <a:lstStyle/>
          <a:p>
            <a:pPr>
              <a:buFont typeface="Wingdings" panose="05000000000000000000" pitchFamily="2" charset="2"/>
              <a:buChar char="n"/>
            </a:pPr>
            <a:r>
              <a:rPr kumimoji="1" lang="en-US" altLang="ja-JP" sz="2400" dirty="0" smtClean="0"/>
              <a:t>1</a:t>
            </a:r>
            <a:r>
              <a:rPr kumimoji="1" lang="ja-JP" altLang="en-US" sz="2400" dirty="0" smtClean="0"/>
              <a:t>命令で複数のデータに</a:t>
            </a:r>
            <a:r>
              <a:rPr lang="ja-JP" altLang="en-US" sz="2400" dirty="0" smtClean="0"/>
              <a:t>対して同じ演算を実行</a:t>
            </a:r>
            <a:endParaRPr lang="en-US" altLang="ja-JP" sz="2400" dirty="0" smtClean="0"/>
          </a:p>
          <a:p>
            <a:pPr lvl="1">
              <a:buFont typeface="Wingdings" panose="05000000000000000000" pitchFamily="2" charset="2"/>
              <a:buChar char="p"/>
            </a:pPr>
            <a:r>
              <a:rPr lang="ja-JP" altLang="en-US" sz="2000" dirty="0" smtClean="0"/>
              <a:t>複数データを格納できる</a:t>
            </a:r>
            <a:r>
              <a:rPr lang="ja-JP" altLang="en-US" sz="2000" dirty="0" smtClean="0"/>
              <a:t>ベクトルレジスタ（</a:t>
            </a:r>
            <a:r>
              <a:rPr lang="en-US" altLang="ja-JP" sz="2000" dirty="0" smtClean="0"/>
              <a:t>128 or 256</a:t>
            </a:r>
            <a:r>
              <a:rPr lang="ja-JP" altLang="en-US" sz="2000" dirty="0" smtClean="0"/>
              <a:t>ビット）を用意</a:t>
            </a:r>
            <a:endParaRPr lang="en-US" altLang="ja-JP" sz="2000" dirty="0" smtClean="0"/>
          </a:p>
          <a:p>
            <a:pPr lvl="1">
              <a:buFont typeface="Wingdings" panose="05000000000000000000" pitchFamily="2" charset="2"/>
              <a:buChar char="p"/>
            </a:pPr>
            <a:r>
              <a:rPr lang="ja-JP" altLang="en-US" sz="2000" dirty="0" smtClean="0"/>
              <a:t>整列化された</a:t>
            </a:r>
            <a:r>
              <a:rPr lang="ja-JP" altLang="en-US" sz="2000" dirty="0" smtClean="0">
                <a:solidFill>
                  <a:srgbClr val="C00000"/>
                </a:solidFill>
              </a:rPr>
              <a:t>複数のデータを</a:t>
            </a:r>
            <a:r>
              <a:rPr lang="en-US" altLang="ja-JP" sz="2000" dirty="0" smtClean="0">
                <a:solidFill>
                  <a:srgbClr val="C00000"/>
                </a:solidFill>
              </a:rPr>
              <a:t>1</a:t>
            </a:r>
            <a:r>
              <a:rPr lang="ja-JP" altLang="en-US" sz="2000" dirty="0" smtClean="0">
                <a:solidFill>
                  <a:srgbClr val="C00000"/>
                </a:solidFill>
              </a:rPr>
              <a:t>命令</a:t>
            </a:r>
            <a:r>
              <a:rPr lang="ja-JP" altLang="en-US" sz="2000" dirty="0" smtClean="0"/>
              <a:t>でデータ転送</a:t>
            </a:r>
            <a:endParaRPr lang="en-US" altLang="ja-JP" sz="2000" dirty="0" smtClean="0"/>
          </a:p>
          <a:p>
            <a:pPr lvl="1">
              <a:buFont typeface="Wingdings" panose="05000000000000000000" pitchFamily="2" charset="2"/>
              <a:buChar char="p"/>
            </a:pPr>
            <a:r>
              <a:rPr lang="ja-JP" altLang="en-US" sz="2000" dirty="0" smtClean="0"/>
              <a:t>ベクトルレジスタに対する演算を</a:t>
            </a:r>
            <a:r>
              <a:rPr lang="en-US" altLang="ja-JP" sz="2000" dirty="0" smtClean="0"/>
              <a:t>1</a:t>
            </a:r>
            <a:r>
              <a:rPr lang="ja-JP" altLang="en-US" sz="2000" dirty="0" smtClean="0"/>
              <a:t>命令で実行</a:t>
            </a:r>
            <a:endParaRPr lang="en-US" altLang="ja-JP" sz="2000" dirty="0"/>
          </a:p>
          <a:p>
            <a:pPr lvl="1">
              <a:buFont typeface="Wingdings" panose="05000000000000000000" pitchFamily="2" charset="2"/>
              <a:buChar char="n"/>
            </a:pPr>
            <a:endParaRPr kumimoji="1" lang="en-US" altLang="ja-JP" sz="2000" dirty="0" smtClean="0"/>
          </a:p>
          <a:p>
            <a:pPr>
              <a:buFont typeface="Wingdings" panose="05000000000000000000" pitchFamily="2" charset="2"/>
              <a:buChar char="n"/>
            </a:pPr>
            <a:r>
              <a:rPr lang="ja-JP" altLang="en-US" sz="2400" dirty="0" smtClean="0"/>
              <a:t>命令セットを拡張し，</a:t>
            </a:r>
            <a:r>
              <a:rPr lang="en-US" altLang="ja-JP" sz="2400" dirty="0" smtClean="0"/>
              <a:t>SIMD </a:t>
            </a:r>
            <a:r>
              <a:rPr lang="ja-JP" altLang="en-US" sz="2400" dirty="0" smtClean="0"/>
              <a:t>演算用の命令を追加</a:t>
            </a:r>
            <a:endParaRPr kumimoji="1" lang="en-US" altLang="ja-JP" sz="2400" dirty="0"/>
          </a:p>
          <a:p>
            <a:pPr lvl="1">
              <a:buFont typeface="Wingdings" panose="05000000000000000000" pitchFamily="2" charset="2"/>
              <a:buChar char="p"/>
            </a:pPr>
            <a:r>
              <a:rPr lang="en-US" altLang="ja-JP" sz="2000" dirty="0" smtClean="0"/>
              <a:t>SSE</a:t>
            </a:r>
            <a:r>
              <a:rPr lang="ja-JP" altLang="en-US" sz="2000" dirty="0" smtClean="0"/>
              <a:t>（</a:t>
            </a:r>
            <a:r>
              <a:rPr lang="en-US" altLang="ja-JP" sz="2000" dirty="0" smtClean="0"/>
              <a:t>Streaming SIMD Extension</a:t>
            </a:r>
            <a:r>
              <a:rPr lang="ja-JP" altLang="en-US" sz="2000" dirty="0" smtClean="0"/>
              <a:t>）</a:t>
            </a:r>
            <a:endParaRPr lang="en-US" altLang="ja-JP" sz="2000" dirty="0"/>
          </a:p>
          <a:p>
            <a:pPr lvl="1">
              <a:buFont typeface="Wingdings" panose="05000000000000000000" pitchFamily="2" charset="2"/>
              <a:buChar char="p"/>
            </a:pPr>
            <a:r>
              <a:rPr lang="en-US" altLang="ja-JP" sz="2000" dirty="0" smtClean="0"/>
              <a:t>AVX</a:t>
            </a:r>
            <a:r>
              <a:rPr lang="ja-JP" altLang="en-US" sz="2000" dirty="0" smtClean="0"/>
              <a:t>（</a:t>
            </a:r>
            <a:r>
              <a:rPr lang="en-US" altLang="ja-JP" sz="2000" dirty="0" smtClean="0"/>
              <a:t>Advanced Vector </a:t>
            </a:r>
            <a:r>
              <a:rPr lang="en-US" altLang="ja-JP" sz="2000" dirty="0" err="1" smtClean="0"/>
              <a:t>eXtension</a:t>
            </a:r>
            <a:r>
              <a:rPr lang="ja-JP" altLang="en-US" sz="2000" dirty="0" smtClean="0"/>
              <a:t>）</a:t>
            </a:r>
            <a:endParaRPr lang="en-US" altLang="ja-JP" sz="2000" dirty="0"/>
          </a:p>
          <a:p>
            <a:pPr marL="274320" lvl="1" indent="0">
              <a:buNone/>
            </a:pPr>
            <a:r>
              <a:rPr lang="ja-JP" altLang="en-US" sz="2000" dirty="0" smtClean="0"/>
              <a:t>     など</a:t>
            </a:r>
            <a:endParaRPr kumimoji="1" lang="ja-JP" altLang="en-US" sz="2000" dirty="0"/>
          </a:p>
        </p:txBody>
      </p:sp>
      <p:sp>
        <p:nvSpPr>
          <p:cNvPr id="5" name="スライド番号プレースホルダー 4"/>
          <p:cNvSpPr>
            <a:spLocks noGrp="1"/>
          </p:cNvSpPr>
          <p:nvPr>
            <p:ph type="sldNum" sz="quarter" idx="12"/>
          </p:nvPr>
        </p:nvSpPr>
        <p:spPr/>
        <p:txBody>
          <a:bodyPr/>
          <a:lstStyle/>
          <a:p>
            <a:fld id="{32D8B938-3DC1-EF4A-BAB7-1263BB70BF23}" type="slidenum">
              <a:rPr kumimoji="1" lang="ja-JP" altLang="en-US" smtClean="0"/>
              <a:t>35</a:t>
            </a:fld>
            <a:endParaRPr kumimoji="1" lang="ja-JP" altLang="en-US"/>
          </a:p>
        </p:txBody>
      </p:sp>
    </p:spTree>
    <p:extLst>
      <p:ext uri="{BB962C8B-B14F-4D97-AF65-F5344CB8AC3E}">
        <p14:creationId xmlns:p14="http://schemas.microsoft.com/office/powerpoint/2010/main" val="5448214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30175"/>
            <a:ext cx="6246812" cy="490538"/>
          </a:xfrm>
        </p:spPr>
        <p:txBody>
          <a:bodyPr/>
          <a:lstStyle/>
          <a:p>
            <a:r>
              <a:rPr lang="en-US" altLang="ja-JP" b="1" dirty="0" smtClean="0"/>
              <a:t>SIMD</a:t>
            </a:r>
            <a:r>
              <a:rPr lang="en-US" altLang="ja-JP" dirty="0" smtClean="0"/>
              <a:t> </a:t>
            </a:r>
            <a:r>
              <a:rPr lang="ja-JP" altLang="en-US" dirty="0" smtClean="0"/>
              <a:t>演算の実行例</a:t>
            </a:r>
            <a:endParaRPr kumimoji="1" lang="ja-JP" altLang="en-US" dirty="0"/>
          </a:p>
        </p:txBody>
      </p:sp>
      <p:sp>
        <p:nvSpPr>
          <p:cNvPr id="5" name="スライド番号プレースホルダー 4"/>
          <p:cNvSpPr>
            <a:spLocks noGrp="1"/>
          </p:cNvSpPr>
          <p:nvPr>
            <p:ph type="sldNum" sz="quarter" idx="12"/>
          </p:nvPr>
        </p:nvSpPr>
        <p:spPr/>
        <p:txBody>
          <a:bodyPr/>
          <a:lstStyle/>
          <a:p>
            <a:fld id="{32D8B938-3DC1-EF4A-BAB7-1263BB70BF23}" type="slidenum">
              <a:rPr kumimoji="1" lang="ja-JP" altLang="en-US" smtClean="0"/>
              <a:t>36</a:t>
            </a:fld>
            <a:endParaRPr kumimoji="1" lang="ja-JP" altLang="en-US"/>
          </a:p>
        </p:txBody>
      </p:sp>
      <p:sp>
        <p:nvSpPr>
          <p:cNvPr id="6" name="正方形/長方形 5"/>
          <p:cNvSpPr/>
          <p:nvPr/>
        </p:nvSpPr>
        <p:spPr>
          <a:xfrm>
            <a:off x="3429000" y="1637674"/>
            <a:ext cx="5341600" cy="5037500"/>
          </a:xfrm>
          <a:prstGeom prst="rect">
            <a:avLst/>
          </a:prstGeom>
          <a:solidFill>
            <a:srgbClr val="00808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800" dirty="0" smtClean="0"/>
          </a:p>
        </p:txBody>
      </p:sp>
      <p:sp>
        <p:nvSpPr>
          <p:cNvPr id="10" name="テキスト ボックス 9"/>
          <p:cNvSpPr txBox="1"/>
          <p:nvPr/>
        </p:nvSpPr>
        <p:spPr>
          <a:xfrm>
            <a:off x="6644759" y="3414356"/>
            <a:ext cx="851515" cy="369332"/>
          </a:xfrm>
          <a:prstGeom prst="rect">
            <a:avLst/>
          </a:prstGeom>
          <a:noFill/>
        </p:spPr>
        <p:txBody>
          <a:bodyPr wrap="none" rtlCol="0">
            <a:spAutoFit/>
          </a:bodyPr>
          <a:lstStyle/>
          <a:p>
            <a:r>
              <a:rPr kumimoji="1" lang="en-US" altLang="ja-JP" dirty="0" smtClean="0">
                <a:solidFill>
                  <a:schemeClr val="bg1"/>
                </a:solidFill>
              </a:rPr>
              <a:t>9 ($t1)</a:t>
            </a:r>
            <a:endParaRPr kumimoji="1" lang="ja-JP" altLang="en-US" dirty="0">
              <a:solidFill>
                <a:schemeClr val="bg1"/>
              </a:solidFill>
            </a:endParaRPr>
          </a:p>
        </p:txBody>
      </p:sp>
      <p:sp>
        <p:nvSpPr>
          <p:cNvPr id="11" name="正方形/長方形 10"/>
          <p:cNvSpPr/>
          <p:nvPr/>
        </p:nvSpPr>
        <p:spPr>
          <a:xfrm>
            <a:off x="7471452" y="1834616"/>
            <a:ext cx="1162469" cy="298955"/>
          </a:xfrm>
          <a:prstGeom prst="rect">
            <a:avLst/>
          </a:prstGeom>
          <a:solidFill>
            <a:srgbClr val="FFFF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endParaRPr kumimoji="1" lang="ja-JP" altLang="en-US" sz="1600" dirty="0">
              <a:solidFill>
                <a:schemeClr val="tx1"/>
              </a:solidFill>
            </a:endParaRPr>
          </a:p>
        </p:txBody>
      </p:sp>
      <p:sp>
        <p:nvSpPr>
          <p:cNvPr id="21" name="テキスト ボックス 20"/>
          <p:cNvSpPr txBox="1"/>
          <p:nvPr/>
        </p:nvSpPr>
        <p:spPr>
          <a:xfrm>
            <a:off x="7335183" y="2263277"/>
            <a:ext cx="1435008" cy="369332"/>
          </a:xfrm>
          <a:prstGeom prst="rect">
            <a:avLst/>
          </a:prstGeom>
          <a:noFill/>
        </p:spPr>
        <p:txBody>
          <a:bodyPr wrap="none" rtlCol="0">
            <a:spAutoFit/>
          </a:bodyPr>
          <a:lstStyle/>
          <a:p>
            <a:r>
              <a:rPr kumimoji="1" lang="ja-JP" altLang="en-US" dirty="0" smtClean="0">
                <a:solidFill>
                  <a:schemeClr val="bg1"/>
                </a:solidFill>
              </a:rPr>
              <a:t>汎用レジスタ</a:t>
            </a:r>
            <a:endParaRPr kumimoji="1" lang="ja-JP" altLang="en-US" dirty="0">
              <a:solidFill>
                <a:schemeClr val="bg1"/>
              </a:solidFill>
            </a:endParaRPr>
          </a:p>
        </p:txBody>
      </p:sp>
      <p:sp>
        <p:nvSpPr>
          <p:cNvPr id="22" name="テキスト ボックス 21"/>
          <p:cNvSpPr txBox="1"/>
          <p:nvPr/>
        </p:nvSpPr>
        <p:spPr>
          <a:xfrm>
            <a:off x="6645757" y="3108837"/>
            <a:ext cx="851515" cy="369332"/>
          </a:xfrm>
          <a:prstGeom prst="rect">
            <a:avLst/>
          </a:prstGeom>
          <a:noFill/>
        </p:spPr>
        <p:txBody>
          <a:bodyPr wrap="none" rtlCol="0">
            <a:spAutoFit/>
          </a:bodyPr>
          <a:lstStyle/>
          <a:p>
            <a:r>
              <a:rPr kumimoji="1" lang="en-US" altLang="ja-JP" dirty="0" smtClean="0">
                <a:solidFill>
                  <a:schemeClr val="bg1"/>
                </a:solidFill>
              </a:rPr>
              <a:t>8 ($t0)</a:t>
            </a:r>
            <a:endParaRPr kumimoji="1" lang="ja-JP" altLang="en-US" dirty="0">
              <a:solidFill>
                <a:schemeClr val="bg1"/>
              </a:solidFill>
            </a:endParaRPr>
          </a:p>
        </p:txBody>
      </p:sp>
      <p:sp>
        <p:nvSpPr>
          <p:cNvPr id="28" name="テキスト ボックス 27"/>
          <p:cNvSpPr txBox="1"/>
          <p:nvPr/>
        </p:nvSpPr>
        <p:spPr>
          <a:xfrm>
            <a:off x="6594289" y="1669284"/>
            <a:ext cx="877163" cy="646331"/>
          </a:xfrm>
          <a:prstGeom prst="rect">
            <a:avLst/>
          </a:prstGeom>
          <a:noFill/>
        </p:spPr>
        <p:txBody>
          <a:bodyPr wrap="none" rtlCol="0">
            <a:spAutoFit/>
          </a:bodyPr>
          <a:lstStyle/>
          <a:p>
            <a:r>
              <a:rPr kumimoji="1" lang="ja-JP" altLang="en-US" dirty="0" smtClean="0">
                <a:solidFill>
                  <a:schemeClr val="bg1"/>
                </a:solidFill>
              </a:rPr>
              <a:t>実行中</a:t>
            </a:r>
            <a:r>
              <a:rPr kumimoji="1" lang="en-US" altLang="ja-JP" dirty="0" smtClean="0">
                <a:solidFill>
                  <a:schemeClr val="bg1"/>
                </a:solidFill>
              </a:rPr>
              <a:t/>
            </a:r>
            <a:br>
              <a:rPr kumimoji="1" lang="en-US" altLang="ja-JP" dirty="0" smtClean="0">
                <a:solidFill>
                  <a:schemeClr val="bg1"/>
                </a:solidFill>
              </a:rPr>
            </a:br>
            <a:r>
              <a:rPr kumimoji="1" lang="ja-JP" altLang="en-US" dirty="0" smtClean="0">
                <a:solidFill>
                  <a:schemeClr val="bg1"/>
                </a:solidFill>
              </a:rPr>
              <a:t>の命令</a:t>
            </a:r>
            <a:endParaRPr kumimoji="1" lang="ja-JP" altLang="en-US" dirty="0">
              <a:solidFill>
                <a:schemeClr val="bg1"/>
              </a:solidFill>
            </a:endParaRPr>
          </a:p>
        </p:txBody>
      </p:sp>
      <p:sp>
        <p:nvSpPr>
          <p:cNvPr id="30" name="上下矢印 29"/>
          <p:cNvSpPr/>
          <p:nvPr/>
        </p:nvSpPr>
        <p:spPr>
          <a:xfrm rot="5400000">
            <a:off x="2517482" y="3661997"/>
            <a:ext cx="870696" cy="928028"/>
          </a:xfrm>
          <a:prstGeom prst="upDownArrow">
            <a:avLst>
              <a:gd name="adj1" fmla="val 56564"/>
              <a:gd name="adj2" fmla="val 27027"/>
            </a:avLst>
          </a:prstGeom>
          <a:solidFill>
            <a:srgbClr val="FF00FF"/>
          </a:solidFill>
          <a:ln w="38100"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555278" y="1793880"/>
            <a:ext cx="505267" cy="369332"/>
          </a:xfrm>
          <a:prstGeom prst="rect">
            <a:avLst/>
          </a:prstGeom>
          <a:noFill/>
        </p:spPr>
        <p:txBody>
          <a:bodyPr wrap="none" rtlCol="0">
            <a:spAutoFit/>
          </a:bodyPr>
          <a:lstStyle/>
          <a:p>
            <a:r>
              <a:rPr kumimoji="1" lang="en-US" altLang="ja-JP" dirty="0" smtClean="0">
                <a:solidFill>
                  <a:schemeClr val="bg1"/>
                </a:solidFill>
              </a:rPr>
              <a:t>PC</a:t>
            </a:r>
            <a:endParaRPr kumimoji="1" lang="ja-JP" altLang="en-US" dirty="0">
              <a:solidFill>
                <a:schemeClr val="bg1"/>
              </a:solidFill>
            </a:endParaRPr>
          </a:p>
        </p:txBody>
      </p:sp>
      <p:sp>
        <p:nvSpPr>
          <p:cNvPr id="32" name="テキスト ボックス 31"/>
          <p:cNvSpPr txBox="1"/>
          <p:nvPr/>
        </p:nvSpPr>
        <p:spPr>
          <a:xfrm>
            <a:off x="5514396" y="1317569"/>
            <a:ext cx="1204176" cy="369332"/>
          </a:xfrm>
          <a:prstGeom prst="rect">
            <a:avLst/>
          </a:prstGeom>
          <a:noFill/>
        </p:spPr>
        <p:txBody>
          <a:bodyPr wrap="none" rtlCol="0">
            <a:spAutoFit/>
          </a:bodyPr>
          <a:lstStyle/>
          <a:p>
            <a:r>
              <a:rPr kumimoji="1" lang="ja-JP" altLang="en-US" dirty="0" smtClean="0"/>
              <a:t>プロセッサ</a:t>
            </a:r>
            <a:endParaRPr kumimoji="1" lang="ja-JP" altLang="en-US" dirty="0"/>
          </a:p>
        </p:txBody>
      </p:sp>
      <p:sp>
        <p:nvSpPr>
          <p:cNvPr id="33" name="正方形/長方形 32"/>
          <p:cNvSpPr/>
          <p:nvPr/>
        </p:nvSpPr>
        <p:spPr>
          <a:xfrm>
            <a:off x="5052357" y="1834616"/>
            <a:ext cx="1162470" cy="298955"/>
          </a:xfrm>
          <a:prstGeom prst="rect">
            <a:avLst/>
          </a:prstGeom>
          <a:solidFill>
            <a:srgbClr val="FFC0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endParaRPr kumimoji="1" lang="ja-JP" altLang="en-US" dirty="0">
              <a:solidFill>
                <a:schemeClr val="tx1"/>
              </a:solidFill>
            </a:endParaRPr>
          </a:p>
        </p:txBody>
      </p:sp>
      <p:sp>
        <p:nvSpPr>
          <p:cNvPr id="41" name="テキスト ボックス 40"/>
          <p:cNvSpPr txBox="1"/>
          <p:nvPr/>
        </p:nvSpPr>
        <p:spPr>
          <a:xfrm>
            <a:off x="1005260" y="1618466"/>
            <a:ext cx="312906" cy="369332"/>
          </a:xfrm>
          <a:prstGeom prst="rect">
            <a:avLst/>
          </a:prstGeom>
          <a:noFill/>
        </p:spPr>
        <p:txBody>
          <a:bodyPr wrap="none" rtlCol="0">
            <a:spAutoFit/>
          </a:bodyPr>
          <a:lstStyle/>
          <a:p>
            <a:r>
              <a:rPr kumimoji="1" lang="en-US" altLang="ja-JP" dirty="0" smtClean="0"/>
              <a:t>0</a:t>
            </a:r>
            <a:endParaRPr kumimoji="1" lang="ja-JP" altLang="en-US" dirty="0"/>
          </a:p>
        </p:txBody>
      </p:sp>
      <p:sp>
        <p:nvSpPr>
          <p:cNvPr id="42" name="テキスト ボックス 41"/>
          <p:cNvSpPr txBox="1"/>
          <p:nvPr/>
        </p:nvSpPr>
        <p:spPr>
          <a:xfrm>
            <a:off x="1009302" y="1925290"/>
            <a:ext cx="312906" cy="369332"/>
          </a:xfrm>
          <a:prstGeom prst="rect">
            <a:avLst/>
          </a:prstGeom>
          <a:noFill/>
        </p:spPr>
        <p:txBody>
          <a:bodyPr wrap="none" rtlCol="0">
            <a:spAutoFit/>
          </a:bodyPr>
          <a:lstStyle/>
          <a:p>
            <a:r>
              <a:rPr kumimoji="1" lang="en-US" altLang="ja-JP" dirty="0" smtClean="0"/>
              <a:t>4</a:t>
            </a:r>
            <a:endParaRPr kumimoji="1" lang="ja-JP" altLang="en-US" dirty="0"/>
          </a:p>
        </p:txBody>
      </p:sp>
      <p:sp>
        <p:nvSpPr>
          <p:cNvPr id="43" name="テキスト ボックス 42"/>
          <p:cNvSpPr txBox="1"/>
          <p:nvPr/>
        </p:nvSpPr>
        <p:spPr>
          <a:xfrm>
            <a:off x="1009300" y="2232114"/>
            <a:ext cx="312906" cy="369332"/>
          </a:xfrm>
          <a:prstGeom prst="rect">
            <a:avLst/>
          </a:prstGeom>
          <a:noFill/>
        </p:spPr>
        <p:txBody>
          <a:bodyPr wrap="none" rtlCol="0">
            <a:spAutoFit/>
          </a:bodyPr>
          <a:lstStyle/>
          <a:p>
            <a:r>
              <a:rPr kumimoji="1" lang="en-US" altLang="ja-JP" dirty="0" smtClean="0"/>
              <a:t>8</a:t>
            </a:r>
            <a:endParaRPr kumimoji="1" lang="ja-JP" altLang="en-US" dirty="0"/>
          </a:p>
        </p:txBody>
      </p:sp>
      <p:sp>
        <p:nvSpPr>
          <p:cNvPr id="44" name="テキスト ボックス 43"/>
          <p:cNvSpPr txBox="1"/>
          <p:nvPr/>
        </p:nvSpPr>
        <p:spPr>
          <a:xfrm>
            <a:off x="620276" y="3079015"/>
            <a:ext cx="697627" cy="369332"/>
          </a:xfrm>
          <a:prstGeom prst="rect">
            <a:avLst/>
          </a:prstGeom>
          <a:noFill/>
        </p:spPr>
        <p:txBody>
          <a:bodyPr wrap="none" rtlCol="0">
            <a:spAutoFit/>
          </a:bodyPr>
          <a:lstStyle/>
          <a:p>
            <a:r>
              <a:rPr kumimoji="1" lang="en-US" altLang="ja-JP" dirty="0" smtClean="0"/>
              <a:t>1024</a:t>
            </a:r>
            <a:endParaRPr kumimoji="1" lang="ja-JP" altLang="en-US" dirty="0"/>
          </a:p>
        </p:txBody>
      </p:sp>
      <p:sp>
        <p:nvSpPr>
          <p:cNvPr id="45" name="テキスト ボックス 44"/>
          <p:cNvSpPr txBox="1"/>
          <p:nvPr/>
        </p:nvSpPr>
        <p:spPr>
          <a:xfrm>
            <a:off x="621072" y="3373856"/>
            <a:ext cx="697627" cy="369332"/>
          </a:xfrm>
          <a:prstGeom prst="rect">
            <a:avLst/>
          </a:prstGeom>
          <a:noFill/>
        </p:spPr>
        <p:txBody>
          <a:bodyPr wrap="none" rtlCol="0">
            <a:spAutoFit/>
          </a:bodyPr>
          <a:lstStyle/>
          <a:p>
            <a:r>
              <a:rPr kumimoji="1" lang="en-US" altLang="ja-JP" dirty="0" smtClean="0"/>
              <a:t>1028</a:t>
            </a:r>
            <a:endParaRPr kumimoji="1" lang="ja-JP" altLang="en-US" dirty="0"/>
          </a:p>
        </p:txBody>
      </p:sp>
      <p:sp>
        <p:nvSpPr>
          <p:cNvPr id="46" name="テキスト ボックス 45"/>
          <p:cNvSpPr txBox="1"/>
          <p:nvPr/>
        </p:nvSpPr>
        <p:spPr>
          <a:xfrm>
            <a:off x="367057" y="1318420"/>
            <a:ext cx="960519" cy="369332"/>
          </a:xfrm>
          <a:prstGeom prst="rect">
            <a:avLst/>
          </a:prstGeom>
          <a:noFill/>
        </p:spPr>
        <p:txBody>
          <a:bodyPr wrap="none" rtlCol="0">
            <a:spAutoFit/>
          </a:bodyPr>
          <a:lstStyle/>
          <a:p>
            <a:r>
              <a:rPr kumimoji="1" lang="ja-JP" altLang="en-US" dirty="0" smtClean="0"/>
              <a:t>アドレス</a:t>
            </a:r>
            <a:endParaRPr kumimoji="1" lang="ja-JP" altLang="en-US" dirty="0"/>
          </a:p>
        </p:txBody>
      </p:sp>
      <p:sp>
        <p:nvSpPr>
          <p:cNvPr id="47" name="テキスト ボックス 46"/>
          <p:cNvSpPr txBox="1"/>
          <p:nvPr/>
        </p:nvSpPr>
        <p:spPr>
          <a:xfrm>
            <a:off x="1626065" y="1318420"/>
            <a:ext cx="729687" cy="369332"/>
          </a:xfrm>
          <a:prstGeom prst="rect">
            <a:avLst/>
          </a:prstGeom>
          <a:noFill/>
        </p:spPr>
        <p:txBody>
          <a:bodyPr wrap="none" rtlCol="0">
            <a:spAutoFit/>
          </a:bodyPr>
          <a:lstStyle/>
          <a:p>
            <a:r>
              <a:rPr kumimoji="1" lang="ja-JP" altLang="en-US" dirty="0" smtClean="0"/>
              <a:t>メモリ</a:t>
            </a:r>
            <a:endParaRPr kumimoji="1" lang="ja-JP" altLang="en-US" dirty="0"/>
          </a:p>
        </p:txBody>
      </p:sp>
      <p:sp>
        <p:nvSpPr>
          <p:cNvPr id="53" name="テキスト ボックス 52"/>
          <p:cNvSpPr txBox="1"/>
          <p:nvPr/>
        </p:nvSpPr>
        <p:spPr>
          <a:xfrm>
            <a:off x="621280" y="3676917"/>
            <a:ext cx="697627" cy="369332"/>
          </a:xfrm>
          <a:prstGeom prst="rect">
            <a:avLst/>
          </a:prstGeom>
          <a:noFill/>
        </p:spPr>
        <p:txBody>
          <a:bodyPr wrap="none" rtlCol="0">
            <a:spAutoFit/>
          </a:bodyPr>
          <a:lstStyle/>
          <a:p>
            <a:r>
              <a:rPr kumimoji="1" lang="en-US" altLang="ja-JP" dirty="0" smtClean="0"/>
              <a:t>1032</a:t>
            </a:r>
            <a:endParaRPr kumimoji="1" lang="ja-JP" altLang="en-US" dirty="0"/>
          </a:p>
        </p:txBody>
      </p:sp>
      <p:sp>
        <p:nvSpPr>
          <p:cNvPr id="54" name="テキスト ボックス 53"/>
          <p:cNvSpPr txBox="1"/>
          <p:nvPr/>
        </p:nvSpPr>
        <p:spPr>
          <a:xfrm>
            <a:off x="622076" y="3971758"/>
            <a:ext cx="697627" cy="369332"/>
          </a:xfrm>
          <a:prstGeom prst="rect">
            <a:avLst/>
          </a:prstGeom>
          <a:noFill/>
        </p:spPr>
        <p:txBody>
          <a:bodyPr wrap="none" rtlCol="0">
            <a:spAutoFit/>
          </a:bodyPr>
          <a:lstStyle/>
          <a:p>
            <a:r>
              <a:rPr kumimoji="1" lang="en-US" altLang="ja-JP" dirty="0" smtClean="0"/>
              <a:t>1036</a:t>
            </a:r>
            <a:endParaRPr kumimoji="1" lang="ja-JP" altLang="en-US" dirty="0"/>
          </a:p>
        </p:txBody>
      </p:sp>
      <p:sp>
        <p:nvSpPr>
          <p:cNvPr id="57" name="テキスト ボックス 56"/>
          <p:cNvSpPr txBox="1"/>
          <p:nvPr/>
        </p:nvSpPr>
        <p:spPr>
          <a:xfrm>
            <a:off x="621280" y="4935085"/>
            <a:ext cx="697627" cy="369332"/>
          </a:xfrm>
          <a:prstGeom prst="rect">
            <a:avLst/>
          </a:prstGeom>
          <a:noFill/>
        </p:spPr>
        <p:txBody>
          <a:bodyPr wrap="none" rtlCol="0">
            <a:spAutoFit/>
          </a:bodyPr>
          <a:lstStyle/>
          <a:p>
            <a:r>
              <a:rPr kumimoji="1" lang="en-US" altLang="ja-JP" dirty="0" smtClean="0"/>
              <a:t>2048</a:t>
            </a:r>
            <a:endParaRPr kumimoji="1" lang="ja-JP" altLang="en-US" dirty="0"/>
          </a:p>
        </p:txBody>
      </p:sp>
      <p:sp>
        <p:nvSpPr>
          <p:cNvPr id="58" name="テキスト ボックス 57"/>
          <p:cNvSpPr txBox="1"/>
          <p:nvPr/>
        </p:nvSpPr>
        <p:spPr>
          <a:xfrm>
            <a:off x="622076" y="5229926"/>
            <a:ext cx="697627" cy="369332"/>
          </a:xfrm>
          <a:prstGeom prst="rect">
            <a:avLst/>
          </a:prstGeom>
          <a:noFill/>
        </p:spPr>
        <p:txBody>
          <a:bodyPr wrap="none" rtlCol="0">
            <a:spAutoFit/>
          </a:bodyPr>
          <a:lstStyle/>
          <a:p>
            <a:r>
              <a:rPr kumimoji="1" lang="en-US" altLang="ja-JP" dirty="0" smtClean="0"/>
              <a:t>2052</a:t>
            </a:r>
            <a:endParaRPr kumimoji="1" lang="ja-JP" altLang="en-US" dirty="0"/>
          </a:p>
        </p:txBody>
      </p:sp>
      <p:sp>
        <p:nvSpPr>
          <p:cNvPr id="61" name="テキスト ボックス 60"/>
          <p:cNvSpPr txBox="1"/>
          <p:nvPr/>
        </p:nvSpPr>
        <p:spPr>
          <a:xfrm>
            <a:off x="622284" y="5532987"/>
            <a:ext cx="697627" cy="369332"/>
          </a:xfrm>
          <a:prstGeom prst="rect">
            <a:avLst/>
          </a:prstGeom>
          <a:noFill/>
        </p:spPr>
        <p:txBody>
          <a:bodyPr wrap="none" rtlCol="0">
            <a:spAutoFit/>
          </a:bodyPr>
          <a:lstStyle/>
          <a:p>
            <a:r>
              <a:rPr kumimoji="1" lang="en-US" altLang="ja-JP" dirty="0" smtClean="0"/>
              <a:t>2056</a:t>
            </a:r>
            <a:endParaRPr kumimoji="1" lang="ja-JP" altLang="en-US" dirty="0"/>
          </a:p>
        </p:txBody>
      </p:sp>
      <p:sp>
        <p:nvSpPr>
          <p:cNvPr id="62" name="テキスト ボックス 61"/>
          <p:cNvSpPr txBox="1"/>
          <p:nvPr/>
        </p:nvSpPr>
        <p:spPr>
          <a:xfrm>
            <a:off x="623080" y="5827828"/>
            <a:ext cx="697627" cy="369332"/>
          </a:xfrm>
          <a:prstGeom prst="rect">
            <a:avLst/>
          </a:prstGeom>
          <a:noFill/>
        </p:spPr>
        <p:txBody>
          <a:bodyPr wrap="none" rtlCol="0">
            <a:spAutoFit/>
          </a:bodyPr>
          <a:lstStyle/>
          <a:p>
            <a:r>
              <a:rPr kumimoji="1" lang="en-US" altLang="ja-JP" dirty="0" smtClean="0"/>
              <a:t>2060</a:t>
            </a:r>
            <a:endParaRPr kumimoji="1" lang="ja-JP" altLang="en-US" dirty="0"/>
          </a:p>
        </p:txBody>
      </p:sp>
      <p:sp>
        <p:nvSpPr>
          <p:cNvPr id="40" name="正方形/長方形 39"/>
          <p:cNvSpPr/>
          <p:nvPr/>
        </p:nvSpPr>
        <p:spPr>
          <a:xfrm>
            <a:off x="1292753" y="1646782"/>
            <a:ext cx="1162011" cy="5039108"/>
          </a:xfrm>
          <a:prstGeom prst="rect">
            <a:avLst/>
          </a:prstGeom>
          <a:solidFill>
            <a:schemeClr val="accent2">
              <a:lumMod val="75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p>
        </p:txBody>
      </p:sp>
      <p:sp>
        <p:nvSpPr>
          <p:cNvPr id="48" name="正方形/長方形 47"/>
          <p:cNvSpPr/>
          <p:nvPr/>
        </p:nvSpPr>
        <p:spPr>
          <a:xfrm>
            <a:off x="1292759" y="1637280"/>
            <a:ext cx="1162011" cy="298955"/>
          </a:xfrm>
          <a:prstGeom prst="rect">
            <a:avLst/>
          </a:prstGeom>
          <a:solidFill>
            <a:srgbClr val="FFFF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050" dirty="0" smtClean="0">
                <a:solidFill>
                  <a:schemeClr val="tx1"/>
                </a:solidFill>
              </a:rPr>
              <a:t>vl4</a:t>
            </a:r>
            <a:r>
              <a:rPr kumimoji="1" lang="en-US" altLang="ja-JP" sz="1050" dirty="0" smtClean="0">
                <a:solidFill>
                  <a:schemeClr val="tx1"/>
                </a:solidFill>
              </a:rPr>
              <a:t> $v1, </a:t>
            </a:r>
            <a:r>
              <a:rPr lang="en-US" altLang="ja-JP" sz="1050" dirty="0" smtClean="0">
                <a:solidFill>
                  <a:schemeClr val="tx1"/>
                </a:solidFill>
              </a:rPr>
              <a:t>0($t0)</a:t>
            </a:r>
            <a:endParaRPr kumimoji="1" lang="ja-JP" altLang="en-US" sz="1050" dirty="0">
              <a:solidFill>
                <a:schemeClr val="tx1"/>
              </a:solidFill>
            </a:endParaRPr>
          </a:p>
        </p:txBody>
      </p:sp>
      <p:sp>
        <p:nvSpPr>
          <p:cNvPr id="49" name="正方形/長方形 48"/>
          <p:cNvSpPr/>
          <p:nvPr/>
        </p:nvSpPr>
        <p:spPr>
          <a:xfrm>
            <a:off x="1292759" y="1943063"/>
            <a:ext cx="1162011" cy="298955"/>
          </a:xfrm>
          <a:prstGeom prst="rect">
            <a:avLst/>
          </a:prstGeom>
          <a:solidFill>
            <a:srgbClr val="FFFF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050" dirty="0" smtClean="0">
                <a:solidFill>
                  <a:schemeClr val="tx1"/>
                </a:solidFill>
              </a:rPr>
              <a:t>vl4 $v2, 0($t1)</a:t>
            </a:r>
            <a:endParaRPr kumimoji="1" lang="ja-JP" altLang="en-US" sz="1050" dirty="0">
              <a:solidFill>
                <a:schemeClr val="tx1"/>
              </a:solidFill>
            </a:endParaRPr>
          </a:p>
        </p:txBody>
      </p:sp>
      <p:sp>
        <p:nvSpPr>
          <p:cNvPr id="50" name="正方形/長方形 49"/>
          <p:cNvSpPr/>
          <p:nvPr/>
        </p:nvSpPr>
        <p:spPr>
          <a:xfrm>
            <a:off x="1292754" y="2248846"/>
            <a:ext cx="1162011" cy="298955"/>
          </a:xfrm>
          <a:prstGeom prst="rect">
            <a:avLst/>
          </a:prstGeom>
          <a:solidFill>
            <a:srgbClr val="FFFF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050" dirty="0" smtClean="0">
                <a:solidFill>
                  <a:schemeClr val="tx1"/>
                </a:solidFill>
              </a:rPr>
              <a:t>vadd4 $v3,$</a:t>
            </a:r>
            <a:r>
              <a:rPr lang="en-US" altLang="ja-JP" sz="1050" dirty="0">
                <a:solidFill>
                  <a:schemeClr val="tx1"/>
                </a:solidFill>
              </a:rPr>
              <a:t>v</a:t>
            </a:r>
            <a:r>
              <a:rPr lang="en-US" altLang="ja-JP" sz="1050" dirty="0" smtClean="0">
                <a:solidFill>
                  <a:schemeClr val="tx1"/>
                </a:solidFill>
              </a:rPr>
              <a:t>1,$v2</a:t>
            </a:r>
            <a:endParaRPr kumimoji="1" lang="ja-JP" altLang="en-US" sz="1050" dirty="0">
              <a:solidFill>
                <a:schemeClr val="tx1"/>
              </a:solidFill>
            </a:endParaRPr>
          </a:p>
        </p:txBody>
      </p:sp>
      <p:sp>
        <p:nvSpPr>
          <p:cNvPr id="9" name="正方形/長方形 8"/>
          <p:cNvSpPr/>
          <p:nvPr/>
        </p:nvSpPr>
        <p:spPr>
          <a:xfrm>
            <a:off x="7471451" y="3459535"/>
            <a:ext cx="1162470"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18" name="正方形/長方形 17"/>
          <p:cNvSpPr/>
          <p:nvPr/>
        </p:nvSpPr>
        <p:spPr>
          <a:xfrm>
            <a:off x="7472236" y="3161067"/>
            <a:ext cx="1162470"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19" name="正方形/長方形 18"/>
          <p:cNvSpPr/>
          <p:nvPr/>
        </p:nvSpPr>
        <p:spPr>
          <a:xfrm>
            <a:off x="7471453" y="3748773"/>
            <a:ext cx="1162470" cy="476014"/>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20" name="正方形/長方形 19"/>
          <p:cNvSpPr/>
          <p:nvPr/>
        </p:nvSpPr>
        <p:spPr>
          <a:xfrm>
            <a:off x="7471453" y="2594791"/>
            <a:ext cx="1162470" cy="56822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29" name="正方形/長方形 28"/>
          <p:cNvSpPr/>
          <p:nvPr/>
        </p:nvSpPr>
        <p:spPr>
          <a:xfrm>
            <a:off x="7472236" y="3161067"/>
            <a:ext cx="1162470"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1024</a:t>
            </a:r>
            <a:endParaRPr kumimoji="1" lang="ja-JP" altLang="en-US" dirty="0">
              <a:solidFill>
                <a:schemeClr val="tx1"/>
              </a:solidFill>
            </a:endParaRPr>
          </a:p>
        </p:txBody>
      </p:sp>
      <p:cxnSp>
        <p:nvCxnSpPr>
          <p:cNvPr id="34" name="直線コネクタ 33"/>
          <p:cNvCxnSpPr/>
          <p:nvPr/>
        </p:nvCxnSpPr>
        <p:spPr>
          <a:xfrm>
            <a:off x="8031584" y="2741577"/>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8039080" y="3853887"/>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7473141" y="3463761"/>
            <a:ext cx="1162470"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2048</a:t>
            </a:r>
            <a:endParaRPr kumimoji="1" lang="ja-JP" altLang="en-US" dirty="0">
              <a:solidFill>
                <a:schemeClr val="tx1"/>
              </a:solidFill>
            </a:endParaRPr>
          </a:p>
        </p:txBody>
      </p:sp>
      <p:sp>
        <p:nvSpPr>
          <p:cNvPr id="79" name="正方形/長方形 78"/>
          <p:cNvSpPr/>
          <p:nvPr/>
        </p:nvSpPr>
        <p:spPr>
          <a:xfrm>
            <a:off x="3986638" y="5468256"/>
            <a:ext cx="4647281"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80" name="正方形/長方形 79"/>
          <p:cNvSpPr/>
          <p:nvPr/>
        </p:nvSpPr>
        <p:spPr>
          <a:xfrm>
            <a:off x="3987423" y="5177283"/>
            <a:ext cx="4647281"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81" name="正方形/長方形 80"/>
          <p:cNvSpPr/>
          <p:nvPr/>
        </p:nvSpPr>
        <p:spPr>
          <a:xfrm>
            <a:off x="3986638" y="6066151"/>
            <a:ext cx="4647281" cy="476014"/>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82" name="正方形/長方形 81"/>
          <p:cNvSpPr/>
          <p:nvPr/>
        </p:nvSpPr>
        <p:spPr>
          <a:xfrm>
            <a:off x="3986638" y="4611007"/>
            <a:ext cx="4647283" cy="56822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cxnSp>
        <p:nvCxnSpPr>
          <p:cNvPr id="84" name="直線コネクタ 83"/>
          <p:cNvCxnSpPr/>
          <p:nvPr/>
        </p:nvCxnSpPr>
        <p:spPr>
          <a:xfrm>
            <a:off x="8031582" y="4757793"/>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8039076" y="6171265"/>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6887333" y="4758022"/>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6894827" y="6171494"/>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a:off x="5725596" y="4756781"/>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5733090" y="6170253"/>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4586990" y="4756781"/>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4594484" y="6170253"/>
            <a:ext cx="0" cy="30682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3485854" y="5439127"/>
            <a:ext cx="556563" cy="369332"/>
          </a:xfrm>
          <a:prstGeom prst="rect">
            <a:avLst/>
          </a:prstGeom>
          <a:noFill/>
        </p:spPr>
        <p:txBody>
          <a:bodyPr wrap="none" rtlCol="0">
            <a:spAutoFit/>
          </a:bodyPr>
          <a:lstStyle/>
          <a:p>
            <a:r>
              <a:rPr kumimoji="1" lang="en-US" altLang="ja-JP" dirty="0" smtClean="0">
                <a:solidFill>
                  <a:schemeClr val="bg1"/>
                </a:solidFill>
              </a:rPr>
              <a:t>$v2</a:t>
            </a:r>
            <a:endParaRPr kumimoji="1" lang="ja-JP" altLang="en-US" dirty="0">
              <a:solidFill>
                <a:schemeClr val="bg1"/>
              </a:solidFill>
            </a:endParaRPr>
          </a:p>
        </p:txBody>
      </p:sp>
      <p:sp>
        <p:nvSpPr>
          <p:cNvPr id="104" name="テキスト ボックス 103"/>
          <p:cNvSpPr txBox="1"/>
          <p:nvPr/>
        </p:nvSpPr>
        <p:spPr>
          <a:xfrm>
            <a:off x="3486852" y="5141103"/>
            <a:ext cx="556563" cy="369332"/>
          </a:xfrm>
          <a:prstGeom prst="rect">
            <a:avLst/>
          </a:prstGeom>
          <a:noFill/>
        </p:spPr>
        <p:txBody>
          <a:bodyPr wrap="none" rtlCol="0">
            <a:spAutoFit/>
          </a:bodyPr>
          <a:lstStyle/>
          <a:p>
            <a:r>
              <a:rPr kumimoji="1" lang="en-US" altLang="ja-JP" dirty="0" smtClean="0">
                <a:solidFill>
                  <a:schemeClr val="bg1"/>
                </a:solidFill>
              </a:rPr>
              <a:t>$v1</a:t>
            </a:r>
            <a:endParaRPr kumimoji="1" lang="ja-JP" altLang="en-US" dirty="0">
              <a:solidFill>
                <a:schemeClr val="bg1"/>
              </a:solidFill>
            </a:endParaRPr>
          </a:p>
        </p:txBody>
      </p:sp>
      <p:sp>
        <p:nvSpPr>
          <p:cNvPr id="105" name="テキスト ボックス 104"/>
          <p:cNvSpPr txBox="1"/>
          <p:nvPr/>
        </p:nvSpPr>
        <p:spPr>
          <a:xfrm>
            <a:off x="5412346" y="4254990"/>
            <a:ext cx="1810111" cy="369332"/>
          </a:xfrm>
          <a:prstGeom prst="rect">
            <a:avLst/>
          </a:prstGeom>
          <a:noFill/>
        </p:spPr>
        <p:txBody>
          <a:bodyPr wrap="none" rtlCol="0">
            <a:spAutoFit/>
          </a:bodyPr>
          <a:lstStyle/>
          <a:p>
            <a:r>
              <a:rPr kumimoji="1" lang="ja-JP" altLang="en-US" dirty="0" smtClean="0">
                <a:solidFill>
                  <a:schemeClr val="bg1"/>
                </a:solidFill>
              </a:rPr>
              <a:t>ベクトルレジスタ</a:t>
            </a:r>
            <a:endParaRPr kumimoji="1" lang="ja-JP" altLang="en-US" dirty="0">
              <a:solidFill>
                <a:schemeClr val="bg1"/>
              </a:solidFill>
            </a:endParaRPr>
          </a:p>
        </p:txBody>
      </p:sp>
      <p:sp>
        <p:nvSpPr>
          <p:cNvPr id="106" name="正方形/長方形 105"/>
          <p:cNvSpPr/>
          <p:nvPr/>
        </p:nvSpPr>
        <p:spPr>
          <a:xfrm>
            <a:off x="3988330" y="5763604"/>
            <a:ext cx="4647281"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107" name="テキスト ボックス 106"/>
          <p:cNvSpPr txBox="1"/>
          <p:nvPr/>
        </p:nvSpPr>
        <p:spPr>
          <a:xfrm>
            <a:off x="3487546" y="5734475"/>
            <a:ext cx="556563" cy="369332"/>
          </a:xfrm>
          <a:prstGeom prst="rect">
            <a:avLst/>
          </a:prstGeom>
          <a:noFill/>
        </p:spPr>
        <p:txBody>
          <a:bodyPr wrap="none" rtlCol="0">
            <a:spAutoFit/>
          </a:bodyPr>
          <a:lstStyle/>
          <a:p>
            <a:r>
              <a:rPr kumimoji="1" lang="en-US" altLang="ja-JP" dirty="0" smtClean="0">
                <a:solidFill>
                  <a:schemeClr val="bg1"/>
                </a:solidFill>
              </a:rPr>
              <a:t>$v3</a:t>
            </a:r>
            <a:endParaRPr kumimoji="1" lang="ja-JP" altLang="en-US" dirty="0">
              <a:solidFill>
                <a:schemeClr val="bg1"/>
              </a:solidFill>
            </a:endParaRPr>
          </a:p>
        </p:txBody>
      </p:sp>
      <p:grpSp>
        <p:nvGrpSpPr>
          <p:cNvPr id="108" name="グループ化 107"/>
          <p:cNvGrpSpPr/>
          <p:nvPr/>
        </p:nvGrpSpPr>
        <p:grpSpPr>
          <a:xfrm>
            <a:off x="5147299" y="4611007"/>
            <a:ext cx="2324937" cy="1931158"/>
            <a:chOff x="5147299" y="4726634"/>
            <a:chExt cx="2324937" cy="1643311"/>
          </a:xfrm>
        </p:grpSpPr>
        <p:cxnSp>
          <p:nvCxnSpPr>
            <p:cNvPr id="92" name="直線コネクタ 91"/>
            <p:cNvCxnSpPr/>
            <p:nvPr/>
          </p:nvCxnSpPr>
          <p:spPr>
            <a:xfrm>
              <a:off x="7472236" y="4726634"/>
              <a:ext cx="0" cy="162999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6310671" y="4726634"/>
              <a:ext cx="0" cy="162999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5147299" y="4739949"/>
              <a:ext cx="0" cy="162999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09" name="正方形/長方形 108"/>
          <p:cNvSpPr/>
          <p:nvPr/>
        </p:nvSpPr>
        <p:spPr>
          <a:xfrm>
            <a:off x="5052357" y="1843107"/>
            <a:ext cx="1162470" cy="298955"/>
          </a:xfrm>
          <a:prstGeom prst="rect">
            <a:avLst/>
          </a:prstGeom>
          <a:solidFill>
            <a:srgbClr val="FFC0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en-US" altLang="ja-JP" dirty="0" smtClean="0">
                <a:solidFill>
                  <a:schemeClr val="tx1"/>
                </a:solidFill>
              </a:rPr>
              <a:t>0</a:t>
            </a:r>
            <a:endParaRPr kumimoji="1" lang="ja-JP" altLang="en-US" dirty="0">
              <a:solidFill>
                <a:schemeClr val="tx1"/>
              </a:solidFill>
            </a:endParaRPr>
          </a:p>
        </p:txBody>
      </p:sp>
      <p:sp>
        <p:nvSpPr>
          <p:cNvPr id="110" name="右矢印 109"/>
          <p:cNvSpPr/>
          <p:nvPr/>
        </p:nvSpPr>
        <p:spPr>
          <a:xfrm>
            <a:off x="814253" y="1709928"/>
            <a:ext cx="198075" cy="166432"/>
          </a:xfrm>
          <a:prstGeom prst="rightArrow">
            <a:avLst/>
          </a:prstGeom>
          <a:solidFill>
            <a:srgbClr val="C0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1291166" y="1643169"/>
            <a:ext cx="1162011" cy="298955"/>
          </a:xfrm>
          <a:prstGeom prst="rect">
            <a:avLst/>
          </a:prstGeom>
          <a:solidFill>
            <a:srgbClr val="FFFF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050" dirty="0" smtClean="0">
                <a:solidFill>
                  <a:schemeClr val="tx1"/>
                </a:solidFill>
              </a:rPr>
              <a:t>vl</a:t>
            </a:r>
            <a:r>
              <a:rPr kumimoji="1" lang="en-US" altLang="ja-JP" sz="1050" dirty="0" smtClean="0">
                <a:solidFill>
                  <a:schemeClr val="tx1"/>
                </a:solidFill>
              </a:rPr>
              <a:t>4 $v1, </a:t>
            </a:r>
            <a:r>
              <a:rPr lang="en-US" altLang="ja-JP" sz="1050" dirty="0" smtClean="0">
                <a:solidFill>
                  <a:schemeClr val="tx1"/>
                </a:solidFill>
              </a:rPr>
              <a:t>0($t0)</a:t>
            </a:r>
            <a:endParaRPr kumimoji="1" lang="ja-JP" altLang="en-US" sz="1050" dirty="0">
              <a:solidFill>
                <a:schemeClr val="tx1"/>
              </a:solidFill>
            </a:endParaRPr>
          </a:p>
        </p:txBody>
      </p:sp>
      <p:sp>
        <p:nvSpPr>
          <p:cNvPr id="112" name="正方形/長方形 111"/>
          <p:cNvSpPr/>
          <p:nvPr/>
        </p:nvSpPr>
        <p:spPr>
          <a:xfrm>
            <a:off x="1291166" y="1948952"/>
            <a:ext cx="1162011" cy="298955"/>
          </a:xfrm>
          <a:prstGeom prst="rect">
            <a:avLst/>
          </a:prstGeom>
          <a:solidFill>
            <a:srgbClr val="FFFF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050" dirty="0" smtClean="0">
                <a:solidFill>
                  <a:schemeClr val="tx1"/>
                </a:solidFill>
              </a:rPr>
              <a:t>vl4 $v2, 0($t1)</a:t>
            </a:r>
            <a:endParaRPr kumimoji="1" lang="ja-JP" altLang="en-US" sz="1050" dirty="0">
              <a:solidFill>
                <a:schemeClr val="tx1"/>
              </a:solidFill>
            </a:endParaRPr>
          </a:p>
        </p:txBody>
      </p:sp>
      <p:sp>
        <p:nvSpPr>
          <p:cNvPr id="113" name="正方形/長方形 112"/>
          <p:cNvSpPr/>
          <p:nvPr/>
        </p:nvSpPr>
        <p:spPr>
          <a:xfrm>
            <a:off x="1291161" y="2254735"/>
            <a:ext cx="1162011" cy="298955"/>
          </a:xfrm>
          <a:prstGeom prst="rect">
            <a:avLst/>
          </a:prstGeom>
          <a:solidFill>
            <a:srgbClr val="FFFF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1050" dirty="0" smtClean="0">
                <a:solidFill>
                  <a:schemeClr val="tx1"/>
                </a:solidFill>
              </a:rPr>
              <a:t>vadd4 $v3,$</a:t>
            </a:r>
            <a:r>
              <a:rPr lang="en-US" altLang="ja-JP" sz="1050" dirty="0">
                <a:solidFill>
                  <a:schemeClr val="tx1"/>
                </a:solidFill>
              </a:rPr>
              <a:t>v</a:t>
            </a:r>
            <a:r>
              <a:rPr lang="en-US" altLang="ja-JP" sz="1050" dirty="0" smtClean="0">
                <a:solidFill>
                  <a:schemeClr val="tx1"/>
                </a:solidFill>
              </a:rPr>
              <a:t>1,$v2</a:t>
            </a:r>
            <a:endParaRPr kumimoji="1" lang="ja-JP" altLang="en-US" sz="1050" dirty="0">
              <a:solidFill>
                <a:schemeClr val="tx1"/>
              </a:solidFill>
            </a:endParaRPr>
          </a:p>
        </p:txBody>
      </p:sp>
      <p:sp>
        <p:nvSpPr>
          <p:cNvPr id="114" name="角丸四角形吹き出し 113"/>
          <p:cNvSpPr/>
          <p:nvPr/>
        </p:nvSpPr>
        <p:spPr>
          <a:xfrm>
            <a:off x="6884557" y="1096250"/>
            <a:ext cx="2166553" cy="474834"/>
          </a:xfrm>
          <a:prstGeom prst="wedgeRoundRectCallout">
            <a:avLst>
              <a:gd name="adj1" fmla="val -5558"/>
              <a:gd name="adj2" fmla="val 99209"/>
              <a:gd name="adj3" fmla="val 16667"/>
            </a:avLst>
          </a:prstGeom>
          <a:solidFill>
            <a:srgbClr val="FFCC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$v1 = M [1024+0]</a:t>
            </a:r>
            <a:endParaRPr kumimoji="1" lang="ja-JP" altLang="en-US" dirty="0">
              <a:solidFill>
                <a:schemeClr val="tx1"/>
              </a:solidFill>
            </a:endParaRPr>
          </a:p>
        </p:txBody>
      </p:sp>
      <p:sp>
        <p:nvSpPr>
          <p:cNvPr id="115" name="右矢印 114"/>
          <p:cNvSpPr/>
          <p:nvPr/>
        </p:nvSpPr>
        <p:spPr>
          <a:xfrm>
            <a:off x="811225" y="2012247"/>
            <a:ext cx="198075" cy="166432"/>
          </a:xfrm>
          <a:prstGeom prst="rightArrow">
            <a:avLst/>
          </a:prstGeom>
          <a:solidFill>
            <a:srgbClr val="C0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右矢印 115"/>
          <p:cNvSpPr/>
          <p:nvPr/>
        </p:nvSpPr>
        <p:spPr>
          <a:xfrm>
            <a:off x="807412" y="2318030"/>
            <a:ext cx="198075" cy="166432"/>
          </a:xfrm>
          <a:prstGeom prst="rightArrow">
            <a:avLst/>
          </a:prstGeom>
          <a:solidFill>
            <a:srgbClr val="C0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5052357" y="1846029"/>
            <a:ext cx="1162470" cy="298955"/>
          </a:xfrm>
          <a:prstGeom prst="rect">
            <a:avLst/>
          </a:prstGeom>
          <a:solidFill>
            <a:srgbClr val="FFC0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en-US" altLang="ja-JP" dirty="0" smtClean="0">
                <a:solidFill>
                  <a:schemeClr val="tx1"/>
                </a:solidFill>
              </a:rPr>
              <a:t>4</a:t>
            </a:r>
            <a:endParaRPr kumimoji="1" lang="ja-JP" altLang="en-US" dirty="0">
              <a:solidFill>
                <a:schemeClr val="tx1"/>
              </a:solidFill>
            </a:endParaRPr>
          </a:p>
        </p:txBody>
      </p:sp>
      <p:sp>
        <p:nvSpPr>
          <p:cNvPr id="118" name="角丸四角形吹き出し 117"/>
          <p:cNvSpPr/>
          <p:nvPr/>
        </p:nvSpPr>
        <p:spPr>
          <a:xfrm>
            <a:off x="6887332" y="1091703"/>
            <a:ext cx="2166553" cy="474834"/>
          </a:xfrm>
          <a:prstGeom prst="wedgeRoundRectCallout">
            <a:avLst>
              <a:gd name="adj1" fmla="val -5558"/>
              <a:gd name="adj2" fmla="val 99209"/>
              <a:gd name="adj3" fmla="val 16667"/>
            </a:avLst>
          </a:prstGeom>
          <a:solidFill>
            <a:srgbClr val="FFCC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$v2 = M [2048+0]</a:t>
            </a:r>
            <a:endParaRPr kumimoji="1" lang="ja-JP" altLang="en-US" dirty="0">
              <a:solidFill>
                <a:schemeClr val="tx1"/>
              </a:solidFill>
            </a:endParaRPr>
          </a:p>
        </p:txBody>
      </p:sp>
      <p:sp>
        <p:nvSpPr>
          <p:cNvPr id="127" name="正方形/長方形 126"/>
          <p:cNvSpPr/>
          <p:nvPr/>
        </p:nvSpPr>
        <p:spPr>
          <a:xfrm>
            <a:off x="5060545" y="1840896"/>
            <a:ext cx="1162470" cy="298955"/>
          </a:xfrm>
          <a:prstGeom prst="rect">
            <a:avLst/>
          </a:prstGeom>
          <a:solidFill>
            <a:srgbClr val="FFC00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en-US" altLang="ja-JP" dirty="0" smtClean="0">
                <a:solidFill>
                  <a:schemeClr val="tx1"/>
                </a:solidFill>
              </a:rPr>
              <a:t>8</a:t>
            </a:r>
            <a:endParaRPr kumimoji="1" lang="ja-JP" altLang="en-US" dirty="0">
              <a:solidFill>
                <a:schemeClr val="tx1"/>
              </a:solidFill>
            </a:endParaRPr>
          </a:p>
        </p:txBody>
      </p:sp>
      <p:sp>
        <p:nvSpPr>
          <p:cNvPr id="128" name="角丸四角形吹き出し 127"/>
          <p:cNvSpPr/>
          <p:nvPr/>
        </p:nvSpPr>
        <p:spPr>
          <a:xfrm>
            <a:off x="6889277" y="1094349"/>
            <a:ext cx="2166553" cy="474834"/>
          </a:xfrm>
          <a:prstGeom prst="wedgeRoundRectCallout">
            <a:avLst>
              <a:gd name="adj1" fmla="val -5558"/>
              <a:gd name="adj2" fmla="val 99209"/>
              <a:gd name="adj3" fmla="val 16667"/>
            </a:avLst>
          </a:prstGeom>
          <a:solidFill>
            <a:srgbClr val="FFCC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$v3 = $v1 + $v2</a:t>
            </a:r>
            <a:endParaRPr kumimoji="1" lang="ja-JP" altLang="en-US" dirty="0">
              <a:solidFill>
                <a:schemeClr val="tx1"/>
              </a:solidFill>
            </a:endParaRPr>
          </a:p>
        </p:txBody>
      </p:sp>
      <p:sp>
        <p:nvSpPr>
          <p:cNvPr id="129" name="正方形/長方形 128"/>
          <p:cNvSpPr/>
          <p:nvPr/>
        </p:nvSpPr>
        <p:spPr>
          <a:xfrm>
            <a:off x="3983137" y="5762764"/>
            <a:ext cx="1162470"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129</a:t>
            </a:r>
            <a:endParaRPr kumimoji="1" lang="ja-JP" altLang="en-US" dirty="0">
              <a:solidFill>
                <a:schemeClr val="tx1"/>
              </a:solidFill>
            </a:endParaRPr>
          </a:p>
        </p:txBody>
      </p:sp>
      <p:sp>
        <p:nvSpPr>
          <p:cNvPr id="130" name="正方形/長方形 129"/>
          <p:cNvSpPr/>
          <p:nvPr/>
        </p:nvSpPr>
        <p:spPr>
          <a:xfrm>
            <a:off x="5144744" y="5762764"/>
            <a:ext cx="1162470"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117</a:t>
            </a:r>
            <a:endParaRPr kumimoji="1" lang="ja-JP" altLang="en-US" dirty="0">
              <a:solidFill>
                <a:schemeClr val="tx1"/>
              </a:solidFill>
            </a:endParaRPr>
          </a:p>
        </p:txBody>
      </p:sp>
      <p:sp>
        <p:nvSpPr>
          <p:cNvPr id="131" name="正方形/長方形 130"/>
          <p:cNvSpPr/>
          <p:nvPr/>
        </p:nvSpPr>
        <p:spPr>
          <a:xfrm>
            <a:off x="6306268" y="5767988"/>
            <a:ext cx="1162470"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123</a:t>
            </a:r>
            <a:endParaRPr kumimoji="1" lang="ja-JP" altLang="en-US" dirty="0">
              <a:solidFill>
                <a:schemeClr val="tx1"/>
              </a:solidFill>
            </a:endParaRPr>
          </a:p>
        </p:txBody>
      </p:sp>
      <p:sp>
        <p:nvSpPr>
          <p:cNvPr id="132" name="正方形/長方形 131"/>
          <p:cNvSpPr/>
          <p:nvPr/>
        </p:nvSpPr>
        <p:spPr>
          <a:xfrm>
            <a:off x="7467875" y="5767988"/>
            <a:ext cx="1162470"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549</a:t>
            </a:r>
            <a:endParaRPr kumimoji="1" lang="ja-JP" altLang="en-US" dirty="0">
              <a:solidFill>
                <a:schemeClr val="tx1"/>
              </a:solidFill>
            </a:endParaRPr>
          </a:p>
        </p:txBody>
      </p:sp>
      <p:sp>
        <p:nvSpPr>
          <p:cNvPr id="51" name="正方形/長方形 50"/>
          <p:cNvSpPr/>
          <p:nvPr/>
        </p:nvSpPr>
        <p:spPr>
          <a:xfrm>
            <a:off x="1292758" y="3118395"/>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2</a:t>
            </a:r>
            <a:endParaRPr kumimoji="1" lang="ja-JP" altLang="en-US" dirty="0">
              <a:solidFill>
                <a:schemeClr val="tx1"/>
              </a:solidFill>
            </a:endParaRPr>
          </a:p>
        </p:txBody>
      </p:sp>
      <p:sp>
        <p:nvSpPr>
          <p:cNvPr id="52" name="正方形/長方形 51"/>
          <p:cNvSpPr/>
          <p:nvPr/>
        </p:nvSpPr>
        <p:spPr>
          <a:xfrm>
            <a:off x="1292759" y="3417417"/>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18</a:t>
            </a:r>
            <a:endParaRPr kumimoji="1" lang="ja-JP" altLang="en-US" dirty="0">
              <a:solidFill>
                <a:schemeClr val="tx1"/>
              </a:solidFill>
            </a:endParaRPr>
          </a:p>
        </p:txBody>
      </p:sp>
      <p:sp>
        <p:nvSpPr>
          <p:cNvPr id="55" name="正方形/長方形 54"/>
          <p:cNvSpPr/>
          <p:nvPr/>
        </p:nvSpPr>
        <p:spPr>
          <a:xfrm>
            <a:off x="1293548" y="3716297"/>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100</a:t>
            </a:r>
            <a:endParaRPr kumimoji="1" lang="ja-JP" altLang="en-US" dirty="0">
              <a:solidFill>
                <a:schemeClr val="tx1"/>
              </a:solidFill>
            </a:endParaRPr>
          </a:p>
        </p:txBody>
      </p:sp>
      <p:sp>
        <p:nvSpPr>
          <p:cNvPr id="56" name="正方形/長方形 55"/>
          <p:cNvSpPr/>
          <p:nvPr/>
        </p:nvSpPr>
        <p:spPr>
          <a:xfrm>
            <a:off x="1293549" y="4015319"/>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44</a:t>
            </a:r>
            <a:endParaRPr kumimoji="1" lang="ja-JP" altLang="en-US" dirty="0">
              <a:solidFill>
                <a:schemeClr val="tx1"/>
              </a:solidFill>
            </a:endParaRPr>
          </a:p>
        </p:txBody>
      </p:sp>
      <p:sp>
        <p:nvSpPr>
          <p:cNvPr id="59" name="正方形/長方形 58"/>
          <p:cNvSpPr/>
          <p:nvPr/>
        </p:nvSpPr>
        <p:spPr>
          <a:xfrm>
            <a:off x="1293548" y="4974465"/>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127</a:t>
            </a:r>
            <a:endParaRPr kumimoji="1" lang="ja-JP" altLang="en-US" dirty="0">
              <a:solidFill>
                <a:schemeClr val="tx1"/>
              </a:solidFill>
            </a:endParaRPr>
          </a:p>
        </p:txBody>
      </p:sp>
      <p:sp>
        <p:nvSpPr>
          <p:cNvPr id="60" name="正方形/長方形 59"/>
          <p:cNvSpPr/>
          <p:nvPr/>
        </p:nvSpPr>
        <p:spPr>
          <a:xfrm>
            <a:off x="1293549" y="5273487"/>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99</a:t>
            </a:r>
            <a:endParaRPr kumimoji="1" lang="ja-JP" altLang="en-US" dirty="0">
              <a:solidFill>
                <a:schemeClr val="tx1"/>
              </a:solidFill>
            </a:endParaRPr>
          </a:p>
        </p:txBody>
      </p:sp>
      <p:sp>
        <p:nvSpPr>
          <p:cNvPr id="63" name="正方形/長方形 62"/>
          <p:cNvSpPr/>
          <p:nvPr/>
        </p:nvSpPr>
        <p:spPr>
          <a:xfrm>
            <a:off x="1294337" y="5572367"/>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23</a:t>
            </a:r>
            <a:endParaRPr kumimoji="1" lang="ja-JP" altLang="en-US" dirty="0">
              <a:solidFill>
                <a:schemeClr val="tx1"/>
              </a:solidFill>
            </a:endParaRPr>
          </a:p>
        </p:txBody>
      </p:sp>
      <p:sp>
        <p:nvSpPr>
          <p:cNvPr id="64" name="正方形/長方形 63"/>
          <p:cNvSpPr/>
          <p:nvPr/>
        </p:nvSpPr>
        <p:spPr>
          <a:xfrm>
            <a:off x="1294339" y="5871389"/>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505</a:t>
            </a:r>
            <a:endParaRPr kumimoji="1" lang="ja-JP" altLang="en-US" dirty="0">
              <a:solidFill>
                <a:schemeClr val="tx1"/>
              </a:solidFill>
            </a:endParaRPr>
          </a:p>
        </p:txBody>
      </p:sp>
      <p:sp>
        <p:nvSpPr>
          <p:cNvPr id="119" name="正方形/長方形 118"/>
          <p:cNvSpPr/>
          <p:nvPr/>
        </p:nvSpPr>
        <p:spPr>
          <a:xfrm>
            <a:off x="1298452" y="3115159"/>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2</a:t>
            </a:r>
            <a:endParaRPr kumimoji="1" lang="ja-JP" altLang="en-US" dirty="0">
              <a:solidFill>
                <a:schemeClr val="tx1"/>
              </a:solidFill>
            </a:endParaRPr>
          </a:p>
        </p:txBody>
      </p:sp>
      <p:sp>
        <p:nvSpPr>
          <p:cNvPr id="120" name="正方形/長方形 119"/>
          <p:cNvSpPr/>
          <p:nvPr/>
        </p:nvSpPr>
        <p:spPr>
          <a:xfrm>
            <a:off x="1298453" y="3414181"/>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18</a:t>
            </a:r>
            <a:endParaRPr kumimoji="1" lang="ja-JP" altLang="en-US" dirty="0">
              <a:solidFill>
                <a:schemeClr val="tx1"/>
              </a:solidFill>
            </a:endParaRPr>
          </a:p>
        </p:txBody>
      </p:sp>
      <p:sp>
        <p:nvSpPr>
          <p:cNvPr id="121" name="正方形/長方形 120"/>
          <p:cNvSpPr/>
          <p:nvPr/>
        </p:nvSpPr>
        <p:spPr>
          <a:xfrm>
            <a:off x="1299242" y="3713061"/>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100</a:t>
            </a:r>
            <a:endParaRPr kumimoji="1" lang="ja-JP" altLang="en-US" dirty="0">
              <a:solidFill>
                <a:schemeClr val="tx1"/>
              </a:solidFill>
            </a:endParaRPr>
          </a:p>
        </p:txBody>
      </p:sp>
      <p:sp>
        <p:nvSpPr>
          <p:cNvPr id="122" name="正方形/長方形 121"/>
          <p:cNvSpPr/>
          <p:nvPr/>
        </p:nvSpPr>
        <p:spPr>
          <a:xfrm>
            <a:off x="1299243" y="4012083"/>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44</a:t>
            </a:r>
            <a:endParaRPr kumimoji="1" lang="ja-JP" altLang="en-US" dirty="0">
              <a:solidFill>
                <a:schemeClr val="tx1"/>
              </a:solidFill>
            </a:endParaRPr>
          </a:p>
        </p:txBody>
      </p:sp>
      <p:sp>
        <p:nvSpPr>
          <p:cNvPr id="123" name="正方形/長方形 122"/>
          <p:cNvSpPr/>
          <p:nvPr/>
        </p:nvSpPr>
        <p:spPr>
          <a:xfrm>
            <a:off x="1299242" y="4971229"/>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127</a:t>
            </a:r>
            <a:endParaRPr kumimoji="1" lang="ja-JP" altLang="en-US" dirty="0">
              <a:solidFill>
                <a:schemeClr val="tx1"/>
              </a:solidFill>
            </a:endParaRPr>
          </a:p>
        </p:txBody>
      </p:sp>
      <p:sp>
        <p:nvSpPr>
          <p:cNvPr id="124" name="正方形/長方形 123"/>
          <p:cNvSpPr/>
          <p:nvPr/>
        </p:nvSpPr>
        <p:spPr>
          <a:xfrm>
            <a:off x="1299243" y="5270251"/>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99</a:t>
            </a:r>
            <a:endParaRPr kumimoji="1" lang="ja-JP" altLang="en-US" dirty="0">
              <a:solidFill>
                <a:schemeClr val="tx1"/>
              </a:solidFill>
            </a:endParaRPr>
          </a:p>
        </p:txBody>
      </p:sp>
      <p:sp>
        <p:nvSpPr>
          <p:cNvPr id="125" name="正方形/長方形 124"/>
          <p:cNvSpPr/>
          <p:nvPr/>
        </p:nvSpPr>
        <p:spPr>
          <a:xfrm>
            <a:off x="1300031" y="5569131"/>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23</a:t>
            </a:r>
            <a:endParaRPr kumimoji="1" lang="ja-JP" altLang="en-US" dirty="0">
              <a:solidFill>
                <a:schemeClr val="tx1"/>
              </a:solidFill>
            </a:endParaRPr>
          </a:p>
        </p:txBody>
      </p:sp>
      <p:sp>
        <p:nvSpPr>
          <p:cNvPr id="126" name="正方形/長方形 125"/>
          <p:cNvSpPr/>
          <p:nvPr/>
        </p:nvSpPr>
        <p:spPr>
          <a:xfrm>
            <a:off x="1300033" y="5868153"/>
            <a:ext cx="1162012" cy="297255"/>
          </a:xfrm>
          <a:prstGeom prst="rect">
            <a:avLst/>
          </a:prstGeom>
          <a:solidFill>
            <a:srgbClr val="00B0F0"/>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en-US" altLang="ja-JP" dirty="0" smtClean="0">
                <a:solidFill>
                  <a:schemeClr val="tx1"/>
                </a:solidFill>
              </a:rPr>
              <a:t>505</a:t>
            </a:r>
            <a:endParaRPr kumimoji="1" lang="ja-JP" altLang="en-US" dirty="0">
              <a:solidFill>
                <a:schemeClr val="tx1"/>
              </a:solidFill>
            </a:endParaRPr>
          </a:p>
        </p:txBody>
      </p:sp>
    </p:spTree>
    <p:extLst>
      <p:ext uri="{BB962C8B-B14F-4D97-AF65-F5344CB8AC3E}">
        <p14:creationId xmlns:p14="http://schemas.microsoft.com/office/powerpoint/2010/main" val="392328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1" nodeType="click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randombar(horizontal)">
                                      <p:cBhvr>
                                        <p:cTn id="7" dur="500"/>
                                        <p:tgtEl>
                                          <p:spTgt spid="1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9"/>
                                        </p:tgtEl>
                                        <p:attrNameLst>
                                          <p:attrName>style.visibility</p:attrName>
                                        </p:attrNameLst>
                                      </p:cBhvr>
                                      <p:to>
                                        <p:strVal val="visible"/>
                                      </p:to>
                                    </p:set>
                                    <p:animEffect transition="in" filter="randombar(horizontal)">
                                      <p:cBhvr>
                                        <p:cTn id="10" dur="500"/>
                                        <p:tgtEl>
                                          <p:spTgt spid="109"/>
                                        </p:tgtEl>
                                      </p:cBhvr>
                                    </p:animEffect>
                                  </p:childTnLst>
                                </p:cTn>
                              </p:par>
                            </p:childTnLst>
                          </p:cTn>
                        </p:par>
                        <p:par>
                          <p:cTn id="11" fill="hold">
                            <p:stCondLst>
                              <p:cond delay="500"/>
                            </p:stCondLst>
                            <p:childTnLst>
                              <p:par>
                                <p:cTn id="12" presetID="63" presetClass="path" presetSubtype="0" accel="50000" decel="50000" fill="hold" grpId="0" nodeType="afterEffect">
                                  <p:stCondLst>
                                    <p:cond delay="0"/>
                                  </p:stCondLst>
                                  <p:childTnLst>
                                    <p:animMotion origin="layout" path="M -1.11111E-6 3.33333E-6 L 0.67431 0.02939 " pathEditMode="relative" rAng="0" ptsTypes="AA">
                                      <p:cBhvr>
                                        <p:cTn id="13" dur="2000" fill="hold"/>
                                        <p:tgtEl>
                                          <p:spTgt spid="48"/>
                                        </p:tgtEl>
                                        <p:attrNameLst>
                                          <p:attrName>ppt_x</p:attrName>
                                          <p:attrName>ppt_y</p:attrName>
                                        </p:attrNameLst>
                                      </p:cBhvr>
                                      <p:rCtr x="33715" y="1458"/>
                                    </p:animMotion>
                                  </p:childTnLst>
                                </p:cTn>
                              </p:par>
                            </p:childTnLst>
                          </p:cTn>
                        </p:par>
                        <p:par>
                          <p:cTn id="14" fill="hold">
                            <p:stCondLst>
                              <p:cond delay="2500"/>
                            </p:stCondLst>
                            <p:childTnLst>
                              <p:par>
                                <p:cTn id="15" presetID="14" presetClass="entr" presetSubtype="10" fill="hold" grpId="0" nodeType="afterEffect">
                                  <p:stCondLst>
                                    <p:cond delay="0"/>
                                  </p:stCondLst>
                                  <p:childTnLst>
                                    <p:set>
                                      <p:cBhvr>
                                        <p:cTn id="16" dur="1" fill="hold">
                                          <p:stCondLst>
                                            <p:cond delay="0"/>
                                          </p:stCondLst>
                                        </p:cTn>
                                        <p:tgtEl>
                                          <p:spTgt spid="114"/>
                                        </p:tgtEl>
                                        <p:attrNameLst>
                                          <p:attrName>style.visibility</p:attrName>
                                        </p:attrNameLst>
                                      </p:cBhvr>
                                      <p:to>
                                        <p:strVal val="visible"/>
                                      </p:to>
                                    </p:set>
                                    <p:animEffect transition="in" filter="randombar(horizontal)">
                                      <p:cBhvr>
                                        <p:cTn id="17" dur="500"/>
                                        <p:tgtEl>
                                          <p:spTgt spid="114"/>
                                        </p:tgtEl>
                                      </p:cBhvr>
                                    </p:animEffect>
                                  </p:childTnLst>
                                </p:cTn>
                              </p:par>
                            </p:childTnLst>
                          </p:cTn>
                        </p:par>
                      </p:childTnLst>
                    </p:cTn>
                  </p:par>
                  <p:par>
                    <p:cTn id="18" fill="hold">
                      <p:stCondLst>
                        <p:cond delay="indefinite"/>
                      </p:stCondLst>
                      <p:childTnLst>
                        <p:par>
                          <p:cTn id="19" fill="hold">
                            <p:stCondLst>
                              <p:cond delay="0"/>
                            </p:stCondLst>
                            <p:childTnLst>
                              <p:par>
                                <p:cTn id="20" presetID="63" presetClass="path" presetSubtype="0" accel="50000" decel="50000" fill="hold" grpId="0" nodeType="clickEffect">
                                  <p:stCondLst>
                                    <p:cond delay="0"/>
                                  </p:stCondLst>
                                  <p:childTnLst>
                                    <p:animMotion origin="layout" path="M -1.11111E-6 1.11111E-6 L 0.29514 0.30162 " pathEditMode="relative" rAng="0" ptsTypes="AA">
                                      <p:cBhvr>
                                        <p:cTn id="21" dur="2000" fill="hold"/>
                                        <p:tgtEl>
                                          <p:spTgt spid="51"/>
                                        </p:tgtEl>
                                        <p:attrNameLst>
                                          <p:attrName>ppt_x</p:attrName>
                                          <p:attrName>ppt_y</p:attrName>
                                        </p:attrNameLst>
                                      </p:cBhvr>
                                      <p:rCtr x="14757" y="15069"/>
                                    </p:animMotion>
                                  </p:childTnLst>
                                </p:cTn>
                              </p:par>
                              <p:par>
                                <p:cTn id="22" presetID="63" presetClass="path" presetSubtype="0" accel="50000" decel="50000" fill="hold" grpId="0" nodeType="withEffect">
                                  <p:stCondLst>
                                    <p:cond delay="0"/>
                                  </p:stCondLst>
                                  <p:childTnLst>
                                    <p:animMotion origin="layout" path="M -1.11111E-6 2.59259E-6 L 0.42136 0.2581 " pathEditMode="relative" rAng="0" ptsTypes="AA">
                                      <p:cBhvr>
                                        <p:cTn id="23" dur="2000" fill="hold"/>
                                        <p:tgtEl>
                                          <p:spTgt spid="52"/>
                                        </p:tgtEl>
                                        <p:attrNameLst>
                                          <p:attrName>ppt_x</p:attrName>
                                          <p:attrName>ppt_y</p:attrName>
                                        </p:attrNameLst>
                                      </p:cBhvr>
                                      <p:rCtr x="21059" y="12894"/>
                                    </p:animMotion>
                                  </p:childTnLst>
                                </p:cTn>
                              </p:par>
                              <p:par>
                                <p:cTn id="24" presetID="63" presetClass="path" presetSubtype="0" accel="50000" decel="50000" fill="hold" grpId="0" nodeType="withEffect">
                                  <p:stCondLst>
                                    <p:cond delay="0"/>
                                  </p:stCondLst>
                                  <p:childTnLst>
                                    <p:animMotion origin="layout" path="M -4.72222E-6 4.07407E-6 L 0.54896 0.21458 " pathEditMode="relative" rAng="0" ptsTypes="AA">
                                      <p:cBhvr>
                                        <p:cTn id="25" dur="2000" fill="hold"/>
                                        <p:tgtEl>
                                          <p:spTgt spid="55"/>
                                        </p:tgtEl>
                                        <p:attrNameLst>
                                          <p:attrName>ppt_x</p:attrName>
                                          <p:attrName>ppt_y</p:attrName>
                                        </p:attrNameLst>
                                      </p:cBhvr>
                                      <p:rCtr x="27448" y="10718"/>
                                    </p:animMotion>
                                  </p:childTnLst>
                                </p:cTn>
                              </p:par>
                              <p:par>
                                <p:cTn id="26" presetID="63" presetClass="path" presetSubtype="0" accel="50000" decel="50000" fill="hold" grpId="0" nodeType="withEffect">
                                  <p:stCondLst>
                                    <p:cond delay="0"/>
                                  </p:stCondLst>
                                  <p:childTnLst>
                                    <p:animMotion origin="layout" path="M -4.72222E-6 4.07407E-6 L 0.67414 0.16898 " pathEditMode="relative" rAng="0" ptsTypes="AA">
                                      <p:cBhvr>
                                        <p:cTn id="27" dur="2000" fill="hold"/>
                                        <p:tgtEl>
                                          <p:spTgt spid="56"/>
                                        </p:tgtEl>
                                        <p:attrNameLst>
                                          <p:attrName>ppt_x</p:attrName>
                                          <p:attrName>ppt_y</p:attrName>
                                        </p:attrNameLst>
                                      </p:cBhvr>
                                      <p:rCtr x="33698" y="8449"/>
                                    </p:animMotion>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1" nodeType="clickEffect">
                                  <p:stCondLst>
                                    <p:cond delay="0"/>
                                  </p:stCondLst>
                                  <p:childTnLst>
                                    <p:set>
                                      <p:cBhvr>
                                        <p:cTn id="31" dur="1" fill="hold">
                                          <p:stCondLst>
                                            <p:cond delay="0"/>
                                          </p:stCondLst>
                                        </p:cTn>
                                        <p:tgtEl>
                                          <p:spTgt spid="115"/>
                                        </p:tgtEl>
                                        <p:attrNameLst>
                                          <p:attrName>style.visibility</p:attrName>
                                        </p:attrNameLst>
                                      </p:cBhvr>
                                      <p:to>
                                        <p:strVal val="visible"/>
                                      </p:to>
                                    </p:set>
                                    <p:animEffect transition="in" filter="randombar(horizontal)">
                                      <p:cBhvr>
                                        <p:cTn id="32" dur="500"/>
                                        <p:tgtEl>
                                          <p:spTgt spid="115"/>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17"/>
                                        </p:tgtEl>
                                        <p:attrNameLst>
                                          <p:attrName>style.visibility</p:attrName>
                                        </p:attrNameLst>
                                      </p:cBhvr>
                                      <p:to>
                                        <p:strVal val="visible"/>
                                      </p:to>
                                    </p:set>
                                    <p:animEffect transition="in" filter="randombar(horizontal)">
                                      <p:cBhvr>
                                        <p:cTn id="35" dur="500"/>
                                        <p:tgtEl>
                                          <p:spTgt spid="117"/>
                                        </p:tgtEl>
                                      </p:cBhvr>
                                    </p:animEffect>
                                  </p:childTnLst>
                                </p:cTn>
                              </p:par>
                              <p:par>
                                <p:cTn id="36" presetID="1" presetClass="exit" presetSubtype="0" fill="hold" grpId="0" nodeType="withEffect">
                                  <p:stCondLst>
                                    <p:cond delay="0"/>
                                  </p:stCondLst>
                                  <p:childTnLst>
                                    <p:set>
                                      <p:cBhvr>
                                        <p:cTn id="37" dur="1" fill="hold">
                                          <p:stCondLst>
                                            <p:cond delay="0"/>
                                          </p:stCondLst>
                                        </p:cTn>
                                        <p:tgtEl>
                                          <p:spTgt spid="110"/>
                                        </p:tgtEl>
                                        <p:attrNameLst>
                                          <p:attrName>style.visibility</p:attrName>
                                        </p:attrNameLst>
                                      </p:cBhvr>
                                      <p:to>
                                        <p:strVal val="hidden"/>
                                      </p:to>
                                    </p:set>
                                  </p:childTnLst>
                                </p:cTn>
                              </p:par>
                            </p:childTnLst>
                          </p:cTn>
                        </p:par>
                        <p:par>
                          <p:cTn id="38" fill="hold">
                            <p:stCondLst>
                              <p:cond delay="500"/>
                            </p:stCondLst>
                            <p:childTnLst>
                              <p:par>
                                <p:cTn id="39" presetID="63" presetClass="path" presetSubtype="0" accel="50000" decel="50000" fill="hold" grpId="0" nodeType="afterEffect">
                                  <p:stCondLst>
                                    <p:cond delay="0"/>
                                  </p:stCondLst>
                                  <p:childTnLst>
                                    <p:animMotion origin="layout" path="M -1.11111E-6 -2.59259E-6 L 0.67431 -0.01528 " pathEditMode="relative" rAng="0" ptsTypes="AA">
                                      <p:cBhvr>
                                        <p:cTn id="40" dur="2000" fill="hold"/>
                                        <p:tgtEl>
                                          <p:spTgt spid="49"/>
                                        </p:tgtEl>
                                        <p:attrNameLst>
                                          <p:attrName>ppt_x</p:attrName>
                                          <p:attrName>ppt_y</p:attrName>
                                        </p:attrNameLst>
                                      </p:cBhvr>
                                      <p:rCtr x="33715" y="-764"/>
                                    </p:animMotion>
                                  </p:childTnLst>
                                </p:cTn>
                              </p:par>
                            </p:childTnLst>
                          </p:cTn>
                        </p:par>
                        <p:par>
                          <p:cTn id="41" fill="hold">
                            <p:stCondLst>
                              <p:cond delay="2500"/>
                            </p:stCondLst>
                            <p:childTnLst>
                              <p:par>
                                <p:cTn id="42" presetID="14" presetClass="entr" presetSubtype="10" fill="hold" grpId="0" nodeType="after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randombar(horizontal)">
                                      <p:cBhvr>
                                        <p:cTn id="44" dur="500"/>
                                        <p:tgtEl>
                                          <p:spTgt spid="118"/>
                                        </p:tgtEl>
                                      </p:cBhvr>
                                    </p:animEffect>
                                  </p:childTnLst>
                                </p:cTn>
                              </p:par>
                            </p:childTnLst>
                          </p:cTn>
                        </p:par>
                      </p:childTnLst>
                    </p:cTn>
                  </p:par>
                  <p:par>
                    <p:cTn id="45" fill="hold">
                      <p:stCondLst>
                        <p:cond delay="indefinite"/>
                      </p:stCondLst>
                      <p:childTnLst>
                        <p:par>
                          <p:cTn id="46" fill="hold">
                            <p:stCondLst>
                              <p:cond delay="0"/>
                            </p:stCondLst>
                            <p:childTnLst>
                              <p:par>
                                <p:cTn id="47" presetID="63" presetClass="path" presetSubtype="0" accel="50000" decel="50000" fill="hold" grpId="0" nodeType="clickEffect">
                                  <p:stCondLst>
                                    <p:cond delay="0"/>
                                  </p:stCondLst>
                                  <p:childTnLst>
                                    <p:animMotion origin="layout" path="M -4.72222E-6 -7.40741E-7 L 0.29497 0.07361 " pathEditMode="relative" rAng="0" ptsTypes="AA">
                                      <p:cBhvr>
                                        <p:cTn id="48" dur="2000" fill="hold"/>
                                        <p:tgtEl>
                                          <p:spTgt spid="59"/>
                                        </p:tgtEl>
                                        <p:attrNameLst>
                                          <p:attrName>ppt_x</p:attrName>
                                          <p:attrName>ppt_y</p:attrName>
                                        </p:attrNameLst>
                                      </p:cBhvr>
                                      <p:rCtr x="14740" y="3681"/>
                                    </p:animMotion>
                                  </p:childTnLst>
                                </p:cTn>
                              </p:par>
                              <p:par>
                                <p:cTn id="49" presetID="63" presetClass="path" presetSubtype="0" accel="50000" decel="50000" fill="hold" grpId="0" nodeType="withEffect">
                                  <p:stCondLst>
                                    <p:cond delay="0"/>
                                  </p:stCondLst>
                                  <p:childTnLst>
                                    <p:animMotion origin="layout" path="M -4.72222E-6 7.40741E-7 L 0.42119 0.0294 " pathEditMode="relative" rAng="0" ptsTypes="AA">
                                      <p:cBhvr>
                                        <p:cTn id="50" dur="2000" fill="hold"/>
                                        <p:tgtEl>
                                          <p:spTgt spid="60"/>
                                        </p:tgtEl>
                                        <p:attrNameLst>
                                          <p:attrName>ppt_x</p:attrName>
                                          <p:attrName>ppt_y</p:attrName>
                                        </p:attrNameLst>
                                      </p:cBhvr>
                                      <p:rCtr x="21059" y="1458"/>
                                    </p:animMotion>
                                  </p:childTnLst>
                                </p:cTn>
                              </p:par>
                              <p:par>
                                <p:cTn id="51" presetID="63" presetClass="path" presetSubtype="0" accel="50000" decel="50000" fill="hold" grpId="0" nodeType="withEffect">
                                  <p:stCondLst>
                                    <p:cond delay="0"/>
                                  </p:stCondLst>
                                  <p:childTnLst>
                                    <p:animMotion origin="layout" path="M -4.72222E-6 2.22222E-6 L 0.5481 -0.0132 " pathEditMode="relative" rAng="0" ptsTypes="AA">
                                      <p:cBhvr>
                                        <p:cTn id="52" dur="2000" fill="hold"/>
                                        <p:tgtEl>
                                          <p:spTgt spid="63"/>
                                        </p:tgtEl>
                                        <p:attrNameLst>
                                          <p:attrName>ppt_x</p:attrName>
                                          <p:attrName>ppt_y</p:attrName>
                                        </p:attrNameLst>
                                      </p:cBhvr>
                                      <p:rCtr x="27396" y="-671"/>
                                    </p:animMotion>
                                  </p:childTnLst>
                                </p:cTn>
                              </p:par>
                              <p:par>
                                <p:cTn id="53" presetID="63" presetClass="path" presetSubtype="0" accel="50000" decel="50000" fill="hold" grpId="0" nodeType="withEffect">
                                  <p:stCondLst>
                                    <p:cond delay="0"/>
                                  </p:stCondLst>
                                  <p:childTnLst>
                                    <p:animMotion origin="layout" path="M -4.72222E-6 2.22222E-6 L 0.67414 -0.05672 " pathEditMode="relative" rAng="0" ptsTypes="AA">
                                      <p:cBhvr>
                                        <p:cTn id="54" dur="2000" fill="hold"/>
                                        <p:tgtEl>
                                          <p:spTgt spid="64"/>
                                        </p:tgtEl>
                                        <p:attrNameLst>
                                          <p:attrName>ppt_x</p:attrName>
                                          <p:attrName>ppt_y</p:attrName>
                                        </p:attrNameLst>
                                      </p:cBhvr>
                                      <p:rCtr x="33698" y="-2847"/>
                                    </p:animMotion>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grpId="0" nodeType="clickEffect">
                                  <p:stCondLst>
                                    <p:cond delay="0"/>
                                  </p:stCondLst>
                                  <p:childTnLst>
                                    <p:set>
                                      <p:cBhvr>
                                        <p:cTn id="58" dur="1" fill="hold">
                                          <p:stCondLst>
                                            <p:cond delay="0"/>
                                          </p:stCondLst>
                                        </p:cTn>
                                        <p:tgtEl>
                                          <p:spTgt spid="116"/>
                                        </p:tgtEl>
                                        <p:attrNameLst>
                                          <p:attrName>style.visibility</p:attrName>
                                        </p:attrNameLst>
                                      </p:cBhvr>
                                      <p:to>
                                        <p:strVal val="visible"/>
                                      </p:to>
                                    </p:set>
                                    <p:animEffect transition="in" filter="randombar(horizontal)">
                                      <p:cBhvr>
                                        <p:cTn id="59" dur="500"/>
                                        <p:tgtEl>
                                          <p:spTgt spid="116"/>
                                        </p:tgtEl>
                                      </p:cBhvr>
                                    </p:animEffect>
                                  </p:childTnLst>
                                </p:cTn>
                              </p:par>
                              <p:par>
                                <p:cTn id="60" presetID="1" presetClass="exit" presetSubtype="0" fill="hold" grpId="0" nodeType="withEffect">
                                  <p:stCondLst>
                                    <p:cond delay="0"/>
                                  </p:stCondLst>
                                  <p:childTnLst>
                                    <p:set>
                                      <p:cBhvr>
                                        <p:cTn id="61" dur="1" fill="hold">
                                          <p:stCondLst>
                                            <p:cond delay="0"/>
                                          </p:stCondLst>
                                        </p:cTn>
                                        <p:tgtEl>
                                          <p:spTgt spid="115"/>
                                        </p:tgtEl>
                                        <p:attrNameLst>
                                          <p:attrName>style.visibility</p:attrName>
                                        </p:attrNameLst>
                                      </p:cBhvr>
                                      <p:to>
                                        <p:strVal val="hidden"/>
                                      </p:to>
                                    </p:set>
                                  </p:childTnLst>
                                </p:cTn>
                              </p:par>
                              <p:par>
                                <p:cTn id="62" presetID="14" presetClass="entr" presetSubtype="10" fill="hold" grpId="0" nodeType="withEffect">
                                  <p:stCondLst>
                                    <p:cond delay="0"/>
                                  </p:stCondLst>
                                  <p:childTnLst>
                                    <p:set>
                                      <p:cBhvr>
                                        <p:cTn id="63" dur="1" fill="hold">
                                          <p:stCondLst>
                                            <p:cond delay="0"/>
                                          </p:stCondLst>
                                        </p:cTn>
                                        <p:tgtEl>
                                          <p:spTgt spid="127"/>
                                        </p:tgtEl>
                                        <p:attrNameLst>
                                          <p:attrName>style.visibility</p:attrName>
                                        </p:attrNameLst>
                                      </p:cBhvr>
                                      <p:to>
                                        <p:strVal val="visible"/>
                                      </p:to>
                                    </p:set>
                                    <p:animEffect transition="in" filter="randombar(horizontal)">
                                      <p:cBhvr>
                                        <p:cTn id="64" dur="500"/>
                                        <p:tgtEl>
                                          <p:spTgt spid="127"/>
                                        </p:tgtEl>
                                      </p:cBhvr>
                                    </p:animEffect>
                                  </p:childTnLst>
                                </p:cTn>
                              </p:par>
                            </p:childTnLst>
                          </p:cTn>
                        </p:par>
                        <p:par>
                          <p:cTn id="65" fill="hold">
                            <p:stCondLst>
                              <p:cond delay="500"/>
                            </p:stCondLst>
                            <p:childTnLst>
                              <p:par>
                                <p:cTn id="66" presetID="63" presetClass="path" presetSubtype="0" accel="50000" decel="50000" fill="hold" grpId="0" nodeType="afterEffect">
                                  <p:stCondLst>
                                    <p:cond delay="0"/>
                                  </p:stCondLst>
                                  <p:childTnLst>
                                    <p:animMotion origin="layout" path="M -1.11111E-6 1.48148E-6 L 0.67708 -0.05996 " pathEditMode="relative" rAng="0" ptsTypes="AA">
                                      <p:cBhvr>
                                        <p:cTn id="67" dur="2000" fill="hold"/>
                                        <p:tgtEl>
                                          <p:spTgt spid="50"/>
                                        </p:tgtEl>
                                        <p:attrNameLst>
                                          <p:attrName>ppt_x</p:attrName>
                                          <p:attrName>ppt_y</p:attrName>
                                        </p:attrNameLst>
                                      </p:cBhvr>
                                      <p:rCtr x="33854" y="-3009"/>
                                    </p:animMotion>
                                  </p:childTnLst>
                                </p:cTn>
                              </p:par>
                            </p:childTnLst>
                          </p:cTn>
                        </p:par>
                        <p:par>
                          <p:cTn id="68" fill="hold">
                            <p:stCondLst>
                              <p:cond delay="2500"/>
                            </p:stCondLst>
                            <p:childTnLst>
                              <p:par>
                                <p:cTn id="69" presetID="14" presetClass="entr" presetSubtype="10" fill="hold" grpId="0" nodeType="afterEffect">
                                  <p:stCondLst>
                                    <p:cond delay="0"/>
                                  </p:stCondLst>
                                  <p:childTnLst>
                                    <p:set>
                                      <p:cBhvr>
                                        <p:cTn id="70" dur="1" fill="hold">
                                          <p:stCondLst>
                                            <p:cond delay="0"/>
                                          </p:stCondLst>
                                        </p:cTn>
                                        <p:tgtEl>
                                          <p:spTgt spid="128"/>
                                        </p:tgtEl>
                                        <p:attrNameLst>
                                          <p:attrName>style.visibility</p:attrName>
                                        </p:attrNameLst>
                                      </p:cBhvr>
                                      <p:to>
                                        <p:strVal val="visible"/>
                                      </p:to>
                                    </p:set>
                                    <p:animEffect transition="in" filter="randombar(horizontal)">
                                      <p:cBhvr>
                                        <p:cTn id="71" dur="500"/>
                                        <p:tgtEl>
                                          <p:spTgt spid="128"/>
                                        </p:tgtEl>
                                      </p:cBhvr>
                                    </p:animEffect>
                                  </p:childTnLst>
                                </p:cTn>
                              </p:par>
                            </p:childTnLst>
                          </p:cTn>
                        </p:par>
                      </p:childTnLst>
                    </p:cTn>
                  </p:par>
                  <p:par>
                    <p:cTn id="72" fill="hold">
                      <p:stCondLst>
                        <p:cond delay="indefinite"/>
                      </p:stCondLst>
                      <p:childTnLst>
                        <p:par>
                          <p:cTn id="73" fill="hold">
                            <p:stCondLst>
                              <p:cond delay="0"/>
                            </p:stCondLst>
                            <p:childTnLst>
                              <p:par>
                                <p:cTn id="74" presetID="14" presetClass="entr" presetSubtype="10" fill="hold" grpId="0" nodeType="clickEffect">
                                  <p:stCondLst>
                                    <p:cond delay="0"/>
                                  </p:stCondLst>
                                  <p:childTnLst>
                                    <p:set>
                                      <p:cBhvr>
                                        <p:cTn id="75" dur="1" fill="hold">
                                          <p:stCondLst>
                                            <p:cond delay="0"/>
                                          </p:stCondLst>
                                        </p:cTn>
                                        <p:tgtEl>
                                          <p:spTgt spid="132"/>
                                        </p:tgtEl>
                                        <p:attrNameLst>
                                          <p:attrName>style.visibility</p:attrName>
                                        </p:attrNameLst>
                                      </p:cBhvr>
                                      <p:to>
                                        <p:strVal val="visible"/>
                                      </p:to>
                                    </p:set>
                                    <p:animEffect transition="in" filter="randombar(horizontal)">
                                      <p:cBhvr>
                                        <p:cTn id="76" dur="500"/>
                                        <p:tgtEl>
                                          <p:spTgt spid="132"/>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131"/>
                                        </p:tgtEl>
                                        <p:attrNameLst>
                                          <p:attrName>style.visibility</p:attrName>
                                        </p:attrNameLst>
                                      </p:cBhvr>
                                      <p:to>
                                        <p:strVal val="visible"/>
                                      </p:to>
                                    </p:set>
                                    <p:animEffect transition="in" filter="randombar(horizontal)">
                                      <p:cBhvr>
                                        <p:cTn id="79" dur="500"/>
                                        <p:tgtEl>
                                          <p:spTgt spid="131"/>
                                        </p:tgtEl>
                                      </p:cBhvr>
                                    </p:animEffect>
                                  </p:childTnLst>
                                </p:cTn>
                              </p:par>
                              <p:par>
                                <p:cTn id="80" presetID="14" presetClass="entr" presetSubtype="10" fill="hold" grpId="0" nodeType="withEffect">
                                  <p:stCondLst>
                                    <p:cond delay="0"/>
                                  </p:stCondLst>
                                  <p:childTnLst>
                                    <p:set>
                                      <p:cBhvr>
                                        <p:cTn id="81" dur="1" fill="hold">
                                          <p:stCondLst>
                                            <p:cond delay="0"/>
                                          </p:stCondLst>
                                        </p:cTn>
                                        <p:tgtEl>
                                          <p:spTgt spid="130"/>
                                        </p:tgtEl>
                                        <p:attrNameLst>
                                          <p:attrName>style.visibility</p:attrName>
                                        </p:attrNameLst>
                                      </p:cBhvr>
                                      <p:to>
                                        <p:strVal val="visible"/>
                                      </p:to>
                                    </p:set>
                                    <p:animEffect transition="in" filter="randombar(horizontal)">
                                      <p:cBhvr>
                                        <p:cTn id="82" dur="500"/>
                                        <p:tgtEl>
                                          <p:spTgt spid="130"/>
                                        </p:tgtEl>
                                      </p:cBhvr>
                                    </p:animEffect>
                                  </p:childTnLst>
                                </p:cTn>
                              </p:par>
                              <p:par>
                                <p:cTn id="83" presetID="14" presetClass="entr" presetSubtype="10" fill="hold" grpId="0" nodeType="withEffect">
                                  <p:stCondLst>
                                    <p:cond delay="0"/>
                                  </p:stCondLst>
                                  <p:childTnLst>
                                    <p:set>
                                      <p:cBhvr>
                                        <p:cTn id="84" dur="1" fill="hold">
                                          <p:stCondLst>
                                            <p:cond delay="0"/>
                                          </p:stCondLst>
                                        </p:cTn>
                                        <p:tgtEl>
                                          <p:spTgt spid="129"/>
                                        </p:tgtEl>
                                        <p:attrNameLst>
                                          <p:attrName>style.visibility</p:attrName>
                                        </p:attrNameLst>
                                      </p:cBhvr>
                                      <p:to>
                                        <p:strVal val="visible"/>
                                      </p:to>
                                    </p:set>
                                    <p:animEffect transition="in" filter="randombar(horizontal)">
                                      <p:cBhvr>
                                        <p:cTn id="85"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109" grpId="0" animBg="1"/>
      <p:bldP spid="110" grpId="0" animBg="1"/>
      <p:bldP spid="110" grpId="1" animBg="1"/>
      <p:bldP spid="114" grpId="0" animBg="1"/>
      <p:bldP spid="115" grpId="0" animBg="1"/>
      <p:bldP spid="115" grpId="1" animBg="1"/>
      <p:bldP spid="116" grpId="0" animBg="1"/>
      <p:bldP spid="117" grpId="0" animBg="1"/>
      <p:bldP spid="118" grpId="0" animBg="1"/>
      <p:bldP spid="127" grpId="0" animBg="1"/>
      <p:bldP spid="128" grpId="0" animBg="1"/>
      <p:bldP spid="129" grpId="0" animBg="1"/>
      <p:bldP spid="130" grpId="0" animBg="1"/>
      <p:bldP spid="131" grpId="0" animBg="1"/>
      <p:bldP spid="132" grpId="0" animBg="1"/>
      <p:bldP spid="51" grpId="0" animBg="1"/>
      <p:bldP spid="52" grpId="0" animBg="1"/>
      <p:bldP spid="55" grpId="0" animBg="1"/>
      <p:bldP spid="56" grpId="0" animBg="1"/>
      <p:bldP spid="59" grpId="0" animBg="1"/>
      <p:bldP spid="60" grpId="0" animBg="1"/>
      <p:bldP spid="63" grpId="0" animBg="1"/>
      <p:bldP spid="6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5428" y="130175"/>
            <a:ext cx="6246812" cy="490538"/>
          </a:xfrm>
        </p:spPr>
        <p:txBody>
          <a:bodyPr>
            <a:normAutofit fontScale="90000"/>
          </a:bodyPr>
          <a:lstStyle/>
          <a:p>
            <a:r>
              <a:rPr kumimoji="1" lang="en-US" altLang="ja-JP" b="1" dirty="0" smtClean="0"/>
              <a:t>SIMD</a:t>
            </a:r>
            <a:r>
              <a:rPr kumimoji="1" lang="en-US" altLang="ja-JP" dirty="0" smtClean="0"/>
              <a:t> </a:t>
            </a:r>
            <a:r>
              <a:rPr kumimoji="1" lang="ja-JP" altLang="en-US" dirty="0" smtClean="0"/>
              <a:t>演算</a:t>
            </a:r>
            <a:r>
              <a:rPr lang="ja-JP" altLang="en-US" dirty="0" smtClean="0"/>
              <a:t>を行うハードウェア</a:t>
            </a:r>
            <a:endParaRPr kumimoji="1" lang="ja-JP" altLang="en-US" dirty="0"/>
          </a:p>
        </p:txBody>
      </p:sp>
      <p:sp>
        <p:nvSpPr>
          <p:cNvPr id="3" name="コンテンツ プレースホルダー 2"/>
          <p:cNvSpPr>
            <a:spLocks noGrp="1"/>
          </p:cNvSpPr>
          <p:nvPr>
            <p:ph idx="1"/>
          </p:nvPr>
        </p:nvSpPr>
        <p:spPr>
          <a:xfrm>
            <a:off x="457200" y="1412776"/>
            <a:ext cx="8229600" cy="5145087"/>
          </a:xfrm>
        </p:spPr>
        <p:txBody>
          <a:bodyPr/>
          <a:lstStyle/>
          <a:p>
            <a:pPr>
              <a:buFont typeface="Wingdings" panose="05000000000000000000" pitchFamily="2" charset="2"/>
              <a:buChar char="n"/>
            </a:pPr>
            <a:r>
              <a:rPr kumimoji="1" lang="ja-JP" altLang="en-US" sz="2800" dirty="0" smtClean="0"/>
              <a:t>基本的には演算器を並列に並べた構成</a:t>
            </a:r>
            <a:endParaRPr kumimoji="1" lang="en-US" altLang="ja-JP" sz="2800" dirty="0" smtClean="0"/>
          </a:p>
          <a:p>
            <a:pPr>
              <a:buFont typeface="Wingdings" panose="05000000000000000000" pitchFamily="2" charset="2"/>
              <a:buChar char="n"/>
            </a:pPr>
            <a:r>
              <a:rPr lang="ja-JP" altLang="en-US" sz="2800" dirty="0" smtClean="0"/>
              <a:t>各演算器はベクトルの１要素分の演算を実行</a:t>
            </a:r>
            <a:endParaRPr kumimoji="1" lang="ja-JP" altLang="en-US" sz="2800" dirty="0"/>
          </a:p>
        </p:txBody>
      </p:sp>
      <p:sp>
        <p:nvSpPr>
          <p:cNvPr id="5" name="スライド番号プレースホルダー 4"/>
          <p:cNvSpPr>
            <a:spLocks noGrp="1"/>
          </p:cNvSpPr>
          <p:nvPr>
            <p:ph type="sldNum" sz="quarter" idx="12"/>
          </p:nvPr>
        </p:nvSpPr>
        <p:spPr/>
        <p:txBody>
          <a:bodyPr/>
          <a:lstStyle/>
          <a:p>
            <a:fld id="{32D8B938-3DC1-EF4A-BAB7-1263BB70BF23}" type="slidenum">
              <a:rPr kumimoji="1" lang="ja-JP" altLang="en-US" smtClean="0"/>
              <a:t>37</a:t>
            </a:fld>
            <a:endParaRPr kumimoji="1" lang="ja-JP" altLang="en-US"/>
          </a:p>
        </p:txBody>
      </p:sp>
      <p:sp>
        <p:nvSpPr>
          <p:cNvPr id="8" name="台形 7"/>
          <p:cNvSpPr/>
          <p:nvPr/>
        </p:nvSpPr>
        <p:spPr>
          <a:xfrm flipV="1">
            <a:off x="292377" y="3529614"/>
            <a:ext cx="1983752" cy="802947"/>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二等辺三角形 8"/>
          <p:cNvSpPr/>
          <p:nvPr/>
        </p:nvSpPr>
        <p:spPr>
          <a:xfrm flipV="1">
            <a:off x="1189789" y="3528629"/>
            <a:ext cx="259777" cy="33062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a:stCxn id="8" idx="0"/>
          </p:cNvCxnSpPr>
          <p:nvPr/>
        </p:nvCxnSpPr>
        <p:spPr>
          <a:xfrm>
            <a:off x="1284253" y="4332560"/>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1900239" y="3020883"/>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743049" y="3020883"/>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709342" y="3057293"/>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1084498" y="4406855"/>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450401" y="4298388"/>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17" name="テキスト ボックス 16"/>
          <p:cNvSpPr txBox="1"/>
          <p:nvPr/>
        </p:nvSpPr>
        <p:spPr>
          <a:xfrm>
            <a:off x="2079180" y="2984251"/>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18" name="テキスト ボックス 17"/>
          <p:cNvSpPr txBox="1"/>
          <p:nvPr/>
        </p:nvSpPr>
        <p:spPr>
          <a:xfrm>
            <a:off x="539552" y="3807072"/>
            <a:ext cx="1452237" cy="338554"/>
          </a:xfrm>
          <a:prstGeom prst="rect">
            <a:avLst/>
          </a:prstGeom>
          <a:noFill/>
        </p:spPr>
        <p:txBody>
          <a:bodyPr wrap="square" rtlCol="0">
            <a:spAutoFit/>
          </a:bodyPr>
          <a:lstStyle/>
          <a:p>
            <a:r>
              <a:rPr lang="en-US" altLang="ja-JP" sz="1600" dirty="0" smtClean="0">
                <a:solidFill>
                  <a:schemeClr val="bg1"/>
                </a:solidFill>
              </a:rPr>
              <a:t>32</a:t>
            </a:r>
            <a:r>
              <a:rPr lang="ja-JP" altLang="en-US" sz="1600" dirty="0" smtClean="0">
                <a:solidFill>
                  <a:schemeClr val="bg1"/>
                </a:solidFill>
              </a:rPr>
              <a:t>ビット </a:t>
            </a:r>
            <a:r>
              <a:rPr lang="en-US" altLang="ja-JP" sz="1600" dirty="0" smtClean="0">
                <a:solidFill>
                  <a:schemeClr val="bg1"/>
                </a:solidFill>
              </a:rPr>
              <a:t>ALU</a:t>
            </a:r>
            <a:endParaRPr kumimoji="1" lang="ja-JP" altLang="en-US" sz="1600" dirty="0">
              <a:solidFill>
                <a:schemeClr val="bg1"/>
              </a:solidFill>
            </a:endParaRPr>
          </a:p>
        </p:txBody>
      </p:sp>
      <p:cxnSp>
        <p:nvCxnSpPr>
          <p:cNvPr id="20" name="直線コネクタ 19"/>
          <p:cNvCxnSpPr/>
          <p:nvPr/>
        </p:nvCxnSpPr>
        <p:spPr>
          <a:xfrm>
            <a:off x="560346" y="3054763"/>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930184" y="2981721"/>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22" name="台形 21"/>
          <p:cNvSpPr/>
          <p:nvPr/>
        </p:nvSpPr>
        <p:spPr>
          <a:xfrm flipV="1">
            <a:off x="2428529" y="3533068"/>
            <a:ext cx="1983752" cy="802947"/>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p:cNvSpPr/>
          <p:nvPr/>
        </p:nvSpPr>
        <p:spPr>
          <a:xfrm flipV="1">
            <a:off x="3325941" y="3532083"/>
            <a:ext cx="259777" cy="33062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a:stCxn id="22" idx="0"/>
          </p:cNvCxnSpPr>
          <p:nvPr/>
        </p:nvCxnSpPr>
        <p:spPr>
          <a:xfrm>
            <a:off x="3420405" y="4336014"/>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36391" y="3024337"/>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879201" y="3024337"/>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845494" y="3060747"/>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220650" y="4410309"/>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586553" y="4301842"/>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30" name="テキスト ボックス 29"/>
          <p:cNvSpPr txBox="1"/>
          <p:nvPr/>
        </p:nvSpPr>
        <p:spPr>
          <a:xfrm>
            <a:off x="4215332" y="2987705"/>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31" name="テキスト ボックス 30"/>
          <p:cNvSpPr txBox="1"/>
          <p:nvPr/>
        </p:nvSpPr>
        <p:spPr>
          <a:xfrm>
            <a:off x="2675704" y="3810526"/>
            <a:ext cx="1452237" cy="338554"/>
          </a:xfrm>
          <a:prstGeom prst="rect">
            <a:avLst/>
          </a:prstGeom>
          <a:noFill/>
        </p:spPr>
        <p:txBody>
          <a:bodyPr wrap="square" rtlCol="0">
            <a:spAutoFit/>
          </a:bodyPr>
          <a:lstStyle/>
          <a:p>
            <a:r>
              <a:rPr lang="en-US" altLang="ja-JP" sz="1600" dirty="0" smtClean="0">
                <a:solidFill>
                  <a:schemeClr val="bg1"/>
                </a:solidFill>
              </a:rPr>
              <a:t>32</a:t>
            </a:r>
            <a:r>
              <a:rPr lang="ja-JP" altLang="en-US" sz="1600" dirty="0" smtClean="0">
                <a:solidFill>
                  <a:schemeClr val="bg1"/>
                </a:solidFill>
              </a:rPr>
              <a:t>ビット </a:t>
            </a:r>
            <a:r>
              <a:rPr lang="en-US" altLang="ja-JP" sz="1600" dirty="0" smtClean="0">
                <a:solidFill>
                  <a:schemeClr val="bg1"/>
                </a:solidFill>
              </a:rPr>
              <a:t>ALU</a:t>
            </a:r>
            <a:endParaRPr kumimoji="1" lang="ja-JP" altLang="en-US" sz="1600" dirty="0">
              <a:solidFill>
                <a:schemeClr val="bg1"/>
              </a:solidFill>
            </a:endParaRPr>
          </a:p>
        </p:txBody>
      </p:sp>
      <p:cxnSp>
        <p:nvCxnSpPr>
          <p:cNvPr id="32" name="直線コネクタ 31"/>
          <p:cNvCxnSpPr/>
          <p:nvPr/>
        </p:nvCxnSpPr>
        <p:spPr>
          <a:xfrm>
            <a:off x="2696498" y="3058217"/>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3066336" y="2985175"/>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34" name="台形 33"/>
          <p:cNvSpPr/>
          <p:nvPr/>
        </p:nvSpPr>
        <p:spPr>
          <a:xfrm flipV="1">
            <a:off x="4560512" y="3525175"/>
            <a:ext cx="1983752" cy="802947"/>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二等辺三角形 34"/>
          <p:cNvSpPr/>
          <p:nvPr/>
        </p:nvSpPr>
        <p:spPr>
          <a:xfrm flipV="1">
            <a:off x="5457924" y="3524190"/>
            <a:ext cx="259777" cy="33062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矢印コネクタ 35"/>
          <p:cNvCxnSpPr>
            <a:stCxn id="34" idx="0"/>
          </p:cNvCxnSpPr>
          <p:nvPr/>
        </p:nvCxnSpPr>
        <p:spPr>
          <a:xfrm>
            <a:off x="5552388" y="4328121"/>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6168374" y="3016444"/>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5011184" y="3016444"/>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977477" y="3052854"/>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352633" y="4402416"/>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718536" y="4293949"/>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42" name="テキスト ボックス 41"/>
          <p:cNvSpPr txBox="1"/>
          <p:nvPr/>
        </p:nvSpPr>
        <p:spPr>
          <a:xfrm>
            <a:off x="6347315" y="2979812"/>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43" name="テキスト ボックス 42"/>
          <p:cNvSpPr txBox="1"/>
          <p:nvPr/>
        </p:nvSpPr>
        <p:spPr>
          <a:xfrm>
            <a:off x="4807687" y="3802633"/>
            <a:ext cx="1452237" cy="338554"/>
          </a:xfrm>
          <a:prstGeom prst="rect">
            <a:avLst/>
          </a:prstGeom>
          <a:noFill/>
        </p:spPr>
        <p:txBody>
          <a:bodyPr wrap="square" rtlCol="0">
            <a:spAutoFit/>
          </a:bodyPr>
          <a:lstStyle/>
          <a:p>
            <a:r>
              <a:rPr lang="en-US" altLang="ja-JP" sz="1600" dirty="0" smtClean="0">
                <a:solidFill>
                  <a:schemeClr val="bg1"/>
                </a:solidFill>
              </a:rPr>
              <a:t>32</a:t>
            </a:r>
            <a:r>
              <a:rPr lang="ja-JP" altLang="en-US" sz="1600" dirty="0" smtClean="0">
                <a:solidFill>
                  <a:schemeClr val="bg1"/>
                </a:solidFill>
              </a:rPr>
              <a:t>ビット </a:t>
            </a:r>
            <a:r>
              <a:rPr lang="en-US" altLang="ja-JP" sz="1600" dirty="0" smtClean="0">
                <a:solidFill>
                  <a:schemeClr val="bg1"/>
                </a:solidFill>
              </a:rPr>
              <a:t>ALU</a:t>
            </a:r>
            <a:endParaRPr kumimoji="1" lang="ja-JP" altLang="en-US" sz="1600" dirty="0">
              <a:solidFill>
                <a:schemeClr val="bg1"/>
              </a:solidFill>
            </a:endParaRPr>
          </a:p>
        </p:txBody>
      </p:sp>
      <p:cxnSp>
        <p:nvCxnSpPr>
          <p:cNvPr id="44" name="直線コネクタ 43"/>
          <p:cNvCxnSpPr/>
          <p:nvPr/>
        </p:nvCxnSpPr>
        <p:spPr>
          <a:xfrm>
            <a:off x="4828481" y="3050324"/>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5198319" y="2977282"/>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46" name="台形 45"/>
          <p:cNvSpPr/>
          <p:nvPr/>
        </p:nvSpPr>
        <p:spPr>
          <a:xfrm flipV="1">
            <a:off x="6696664" y="3528629"/>
            <a:ext cx="1983752" cy="802947"/>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二等辺三角形 46"/>
          <p:cNvSpPr/>
          <p:nvPr/>
        </p:nvSpPr>
        <p:spPr>
          <a:xfrm flipV="1">
            <a:off x="7594076" y="3527644"/>
            <a:ext cx="259777" cy="33062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直線矢印コネクタ 47"/>
          <p:cNvCxnSpPr>
            <a:stCxn id="46" idx="0"/>
          </p:cNvCxnSpPr>
          <p:nvPr/>
        </p:nvCxnSpPr>
        <p:spPr>
          <a:xfrm>
            <a:off x="7688540" y="4331575"/>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8304526" y="3019898"/>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7147336" y="3019898"/>
            <a:ext cx="0" cy="50774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8113629" y="3056308"/>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7488785" y="4405870"/>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7854688" y="4297403"/>
            <a:ext cx="412292" cy="338554"/>
          </a:xfrm>
          <a:prstGeom prst="rect">
            <a:avLst/>
          </a:prstGeom>
          <a:noFill/>
        </p:spPr>
        <p:txBody>
          <a:bodyPr wrap="none" rtlCol="0">
            <a:spAutoFit/>
          </a:bodyPr>
          <a:lstStyle/>
          <a:p>
            <a:r>
              <a:rPr lang="en-US" altLang="ja-JP" sz="1600" dirty="0" smtClean="0"/>
              <a:t>32</a:t>
            </a:r>
            <a:endParaRPr kumimoji="1" lang="ja-JP" altLang="en-US" sz="1600" dirty="0"/>
          </a:p>
        </p:txBody>
      </p:sp>
      <p:sp>
        <p:nvSpPr>
          <p:cNvPr id="54" name="テキスト ボックス 53"/>
          <p:cNvSpPr txBox="1"/>
          <p:nvPr/>
        </p:nvSpPr>
        <p:spPr>
          <a:xfrm>
            <a:off x="8483467" y="2983266"/>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55" name="テキスト ボックス 54"/>
          <p:cNvSpPr txBox="1"/>
          <p:nvPr/>
        </p:nvSpPr>
        <p:spPr>
          <a:xfrm>
            <a:off x="6943839" y="3806087"/>
            <a:ext cx="1452237" cy="338554"/>
          </a:xfrm>
          <a:prstGeom prst="rect">
            <a:avLst/>
          </a:prstGeom>
          <a:noFill/>
        </p:spPr>
        <p:txBody>
          <a:bodyPr wrap="square" rtlCol="0">
            <a:spAutoFit/>
          </a:bodyPr>
          <a:lstStyle/>
          <a:p>
            <a:r>
              <a:rPr lang="en-US" altLang="ja-JP" sz="1600" dirty="0" smtClean="0">
                <a:solidFill>
                  <a:schemeClr val="bg1"/>
                </a:solidFill>
              </a:rPr>
              <a:t>32</a:t>
            </a:r>
            <a:r>
              <a:rPr lang="ja-JP" altLang="en-US" sz="1600" dirty="0" smtClean="0">
                <a:solidFill>
                  <a:schemeClr val="bg1"/>
                </a:solidFill>
              </a:rPr>
              <a:t>ビット </a:t>
            </a:r>
            <a:r>
              <a:rPr lang="en-US" altLang="ja-JP" sz="1600" dirty="0" smtClean="0">
                <a:solidFill>
                  <a:schemeClr val="bg1"/>
                </a:solidFill>
              </a:rPr>
              <a:t>ALU</a:t>
            </a:r>
            <a:endParaRPr kumimoji="1" lang="ja-JP" altLang="en-US" sz="1600" dirty="0">
              <a:solidFill>
                <a:schemeClr val="bg1"/>
              </a:solidFill>
            </a:endParaRPr>
          </a:p>
        </p:txBody>
      </p:sp>
      <p:cxnSp>
        <p:nvCxnSpPr>
          <p:cNvPr id="56" name="直線コネクタ 55"/>
          <p:cNvCxnSpPr/>
          <p:nvPr/>
        </p:nvCxnSpPr>
        <p:spPr>
          <a:xfrm>
            <a:off x="6964633" y="3053778"/>
            <a:ext cx="407378" cy="2174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7334471" y="2980736"/>
            <a:ext cx="488213" cy="338554"/>
          </a:xfrm>
          <a:prstGeom prst="rect">
            <a:avLst/>
          </a:prstGeom>
          <a:noFill/>
        </p:spPr>
        <p:txBody>
          <a:bodyPr wrap="square" rtlCol="0">
            <a:spAutoFit/>
          </a:bodyPr>
          <a:lstStyle/>
          <a:p>
            <a:r>
              <a:rPr lang="en-US" altLang="ja-JP" sz="1600" dirty="0" smtClean="0"/>
              <a:t>32</a:t>
            </a:r>
            <a:endParaRPr kumimoji="1" lang="ja-JP" altLang="en-US" sz="1600" dirty="0"/>
          </a:p>
        </p:txBody>
      </p:sp>
      <p:sp>
        <p:nvSpPr>
          <p:cNvPr id="58" name="正方形/長方形 57"/>
          <p:cNvSpPr/>
          <p:nvPr/>
        </p:nvSpPr>
        <p:spPr>
          <a:xfrm>
            <a:off x="4203939" y="5496172"/>
            <a:ext cx="4647281"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63" name="正方形/長方形 62"/>
          <p:cNvSpPr/>
          <p:nvPr/>
        </p:nvSpPr>
        <p:spPr>
          <a:xfrm>
            <a:off x="4203939" y="5795716"/>
            <a:ext cx="4647281"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sp>
        <p:nvSpPr>
          <p:cNvPr id="64" name="正方形/長方形 63"/>
          <p:cNvSpPr/>
          <p:nvPr/>
        </p:nvSpPr>
        <p:spPr>
          <a:xfrm>
            <a:off x="4204206" y="6102008"/>
            <a:ext cx="4647281" cy="297255"/>
          </a:xfrm>
          <a:prstGeom prst="rect">
            <a:avLst/>
          </a:prstGeom>
          <a:solidFill>
            <a:srgbClr val="00FF99"/>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2000" dirty="0">
              <a:solidFill>
                <a:schemeClr val="tx1"/>
              </a:solidFill>
            </a:endParaRPr>
          </a:p>
        </p:txBody>
      </p:sp>
      <p:grpSp>
        <p:nvGrpSpPr>
          <p:cNvPr id="59" name="グループ化 58"/>
          <p:cNvGrpSpPr/>
          <p:nvPr/>
        </p:nvGrpSpPr>
        <p:grpSpPr>
          <a:xfrm>
            <a:off x="5363815" y="5496172"/>
            <a:ext cx="2324937" cy="888359"/>
            <a:chOff x="5147299" y="4726634"/>
            <a:chExt cx="2324937" cy="1643311"/>
          </a:xfrm>
        </p:grpSpPr>
        <p:cxnSp>
          <p:nvCxnSpPr>
            <p:cNvPr id="60" name="直線コネクタ 59"/>
            <p:cNvCxnSpPr/>
            <p:nvPr/>
          </p:nvCxnSpPr>
          <p:spPr>
            <a:xfrm>
              <a:off x="7472236" y="4726634"/>
              <a:ext cx="0" cy="162999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6310671" y="4726634"/>
              <a:ext cx="0" cy="162999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5147299" y="4739949"/>
              <a:ext cx="0" cy="162999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p:nvPr/>
        </p:nvSpPr>
        <p:spPr>
          <a:xfrm>
            <a:off x="4476894" y="5475723"/>
            <a:ext cx="804509" cy="338554"/>
          </a:xfrm>
          <a:prstGeom prst="rect">
            <a:avLst/>
          </a:prstGeom>
          <a:noFill/>
        </p:spPr>
        <p:txBody>
          <a:bodyPr wrap="square" rtlCol="0">
            <a:spAutoFit/>
          </a:bodyPr>
          <a:lstStyle/>
          <a:p>
            <a:r>
              <a:rPr kumimoji="1" lang="en-US" altLang="ja-JP" sz="1600" dirty="0" smtClean="0"/>
              <a:t>$v1[0]</a:t>
            </a:r>
            <a:endParaRPr kumimoji="1" lang="ja-JP" altLang="en-US" sz="1600" dirty="0"/>
          </a:p>
        </p:txBody>
      </p:sp>
      <p:sp>
        <p:nvSpPr>
          <p:cNvPr id="66" name="テキスト ボックス 65"/>
          <p:cNvSpPr txBox="1"/>
          <p:nvPr/>
        </p:nvSpPr>
        <p:spPr>
          <a:xfrm>
            <a:off x="5560310" y="5475861"/>
            <a:ext cx="804509" cy="338554"/>
          </a:xfrm>
          <a:prstGeom prst="rect">
            <a:avLst/>
          </a:prstGeom>
          <a:noFill/>
        </p:spPr>
        <p:txBody>
          <a:bodyPr wrap="square" rtlCol="0">
            <a:spAutoFit/>
          </a:bodyPr>
          <a:lstStyle/>
          <a:p>
            <a:r>
              <a:rPr kumimoji="1" lang="en-US" altLang="ja-JP" sz="1600" dirty="0" smtClean="0"/>
              <a:t>$v1[1]</a:t>
            </a:r>
            <a:endParaRPr kumimoji="1" lang="ja-JP" altLang="en-US" sz="1600" dirty="0"/>
          </a:p>
        </p:txBody>
      </p:sp>
      <p:sp>
        <p:nvSpPr>
          <p:cNvPr id="67" name="テキスト ボックス 66"/>
          <p:cNvSpPr txBox="1"/>
          <p:nvPr/>
        </p:nvSpPr>
        <p:spPr>
          <a:xfrm>
            <a:off x="6726611" y="5472920"/>
            <a:ext cx="804509" cy="338554"/>
          </a:xfrm>
          <a:prstGeom prst="rect">
            <a:avLst/>
          </a:prstGeom>
          <a:noFill/>
        </p:spPr>
        <p:txBody>
          <a:bodyPr wrap="square" rtlCol="0">
            <a:spAutoFit/>
          </a:bodyPr>
          <a:lstStyle/>
          <a:p>
            <a:r>
              <a:rPr kumimoji="1" lang="en-US" altLang="ja-JP" sz="1600" dirty="0" smtClean="0"/>
              <a:t>$v1[2]</a:t>
            </a:r>
            <a:endParaRPr kumimoji="1" lang="ja-JP" altLang="en-US" sz="1600" dirty="0"/>
          </a:p>
        </p:txBody>
      </p:sp>
      <p:sp>
        <p:nvSpPr>
          <p:cNvPr id="68" name="テキスト ボックス 67"/>
          <p:cNvSpPr txBox="1"/>
          <p:nvPr/>
        </p:nvSpPr>
        <p:spPr>
          <a:xfrm>
            <a:off x="7888175" y="5475723"/>
            <a:ext cx="804509" cy="338554"/>
          </a:xfrm>
          <a:prstGeom prst="rect">
            <a:avLst/>
          </a:prstGeom>
          <a:noFill/>
        </p:spPr>
        <p:txBody>
          <a:bodyPr wrap="square" rtlCol="0">
            <a:spAutoFit/>
          </a:bodyPr>
          <a:lstStyle/>
          <a:p>
            <a:r>
              <a:rPr kumimoji="1" lang="en-US" altLang="ja-JP" sz="1600" dirty="0" smtClean="0"/>
              <a:t>$v1[3]</a:t>
            </a:r>
            <a:endParaRPr kumimoji="1" lang="ja-JP" altLang="en-US" sz="1600" dirty="0"/>
          </a:p>
        </p:txBody>
      </p:sp>
      <p:sp>
        <p:nvSpPr>
          <p:cNvPr id="69" name="テキスト ボックス 68"/>
          <p:cNvSpPr txBox="1"/>
          <p:nvPr/>
        </p:nvSpPr>
        <p:spPr>
          <a:xfrm>
            <a:off x="4471663" y="5775372"/>
            <a:ext cx="804509" cy="338554"/>
          </a:xfrm>
          <a:prstGeom prst="rect">
            <a:avLst/>
          </a:prstGeom>
          <a:noFill/>
        </p:spPr>
        <p:txBody>
          <a:bodyPr wrap="square" rtlCol="0">
            <a:spAutoFit/>
          </a:bodyPr>
          <a:lstStyle/>
          <a:p>
            <a:r>
              <a:rPr kumimoji="1" lang="en-US" altLang="ja-JP" sz="1600" dirty="0" smtClean="0"/>
              <a:t>$v2[0]</a:t>
            </a:r>
            <a:endParaRPr kumimoji="1" lang="ja-JP" altLang="en-US" sz="1600" dirty="0"/>
          </a:p>
        </p:txBody>
      </p:sp>
      <p:sp>
        <p:nvSpPr>
          <p:cNvPr id="70" name="テキスト ボックス 69"/>
          <p:cNvSpPr txBox="1"/>
          <p:nvPr/>
        </p:nvSpPr>
        <p:spPr>
          <a:xfrm>
            <a:off x="5555079" y="5775510"/>
            <a:ext cx="804509" cy="338554"/>
          </a:xfrm>
          <a:prstGeom prst="rect">
            <a:avLst/>
          </a:prstGeom>
          <a:noFill/>
        </p:spPr>
        <p:txBody>
          <a:bodyPr wrap="square" rtlCol="0">
            <a:spAutoFit/>
          </a:bodyPr>
          <a:lstStyle/>
          <a:p>
            <a:r>
              <a:rPr kumimoji="1" lang="en-US" altLang="ja-JP" sz="1600" dirty="0" smtClean="0"/>
              <a:t>$v2[1]</a:t>
            </a:r>
            <a:endParaRPr kumimoji="1" lang="ja-JP" altLang="en-US" sz="1600" dirty="0"/>
          </a:p>
        </p:txBody>
      </p:sp>
      <p:sp>
        <p:nvSpPr>
          <p:cNvPr id="71" name="テキスト ボックス 70"/>
          <p:cNvSpPr txBox="1"/>
          <p:nvPr/>
        </p:nvSpPr>
        <p:spPr>
          <a:xfrm>
            <a:off x="6721380" y="5772569"/>
            <a:ext cx="804509" cy="338554"/>
          </a:xfrm>
          <a:prstGeom prst="rect">
            <a:avLst/>
          </a:prstGeom>
          <a:noFill/>
        </p:spPr>
        <p:txBody>
          <a:bodyPr wrap="square" rtlCol="0">
            <a:spAutoFit/>
          </a:bodyPr>
          <a:lstStyle/>
          <a:p>
            <a:r>
              <a:rPr kumimoji="1" lang="en-US" altLang="ja-JP" sz="1600" dirty="0" smtClean="0"/>
              <a:t>$v2[2]</a:t>
            </a:r>
            <a:endParaRPr kumimoji="1" lang="ja-JP" altLang="en-US" sz="1600" dirty="0"/>
          </a:p>
        </p:txBody>
      </p:sp>
      <p:sp>
        <p:nvSpPr>
          <p:cNvPr id="72" name="テキスト ボックス 71"/>
          <p:cNvSpPr txBox="1"/>
          <p:nvPr/>
        </p:nvSpPr>
        <p:spPr>
          <a:xfrm>
            <a:off x="7882944" y="5775372"/>
            <a:ext cx="804509" cy="338554"/>
          </a:xfrm>
          <a:prstGeom prst="rect">
            <a:avLst/>
          </a:prstGeom>
          <a:noFill/>
        </p:spPr>
        <p:txBody>
          <a:bodyPr wrap="square" rtlCol="0">
            <a:spAutoFit/>
          </a:bodyPr>
          <a:lstStyle/>
          <a:p>
            <a:r>
              <a:rPr kumimoji="1" lang="en-US" altLang="ja-JP" sz="1600" dirty="0" smtClean="0"/>
              <a:t>$v2[3]</a:t>
            </a:r>
            <a:endParaRPr kumimoji="1" lang="ja-JP" altLang="en-US" sz="1600" dirty="0"/>
          </a:p>
        </p:txBody>
      </p:sp>
      <p:sp>
        <p:nvSpPr>
          <p:cNvPr id="73" name="テキスト ボックス 72"/>
          <p:cNvSpPr txBox="1"/>
          <p:nvPr/>
        </p:nvSpPr>
        <p:spPr>
          <a:xfrm>
            <a:off x="4477947" y="6078053"/>
            <a:ext cx="804509" cy="338554"/>
          </a:xfrm>
          <a:prstGeom prst="rect">
            <a:avLst/>
          </a:prstGeom>
          <a:noFill/>
        </p:spPr>
        <p:txBody>
          <a:bodyPr wrap="square" rtlCol="0">
            <a:spAutoFit/>
          </a:bodyPr>
          <a:lstStyle/>
          <a:p>
            <a:r>
              <a:rPr kumimoji="1" lang="en-US" altLang="ja-JP" sz="1600" dirty="0" smtClean="0"/>
              <a:t>$v3[0]</a:t>
            </a:r>
            <a:endParaRPr kumimoji="1" lang="ja-JP" altLang="en-US" sz="1600" dirty="0"/>
          </a:p>
        </p:txBody>
      </p:sp>
      <p:sp>
        <p:nvSpPr>
          <p:cNvPr id="74" name="テキスト ボックス 73"/>
          <p:cNvSpPr txBox="1"/>
          <p:nvPr/>
        </p:nvSpPr>
        <p:spPr>
          <a:xfrm>
            <a:off x="5561363" y="6078191"/>
            <a:ext cx="804509" cy="338554"/>
          </a:xfrm>
          <a:prstGeom prst="rect">
            <a:avLst/>
          </a:prstGeom>
          <a:noFill/>
        </p:spPr>
        <p:txBody>
          <a:bodyPr wrap="square" rtlCol="0">
            <a:spAutoFit/>
          </a:bodyPr>
          <a:lstStyle/>
          <a:p>
            <a:r>
              <a:rPr kumimoji="1" lang="en-US" altLang="ja-JP" sz="1600" dirty="0" smtClean="0"/>
              <a:t>$v3[1]</a:t>
            </a:r>
            <a:endParaRPr kumimoji="1" lang="ja-JP" altLang="en-US" sz="1600" dirty="0"/>
          </a:p>
        </p:txBody>
      </p:sp>
      <p:sp>
        <p:nvSpPr>
          <p:cNvPr id="75" name="テキスト ボックス 74"/>
          <p:cNvSpPr txBox="1"/>
          <p:nvPr/>
        </p:nvSpPr>
        <p:spPr>
          <a:xfrm>
            <a:off x="6727664" y="6075250"/>
            <a:ext cx="804509" cy="338554"/>
          </a:xfrm>
          <a:prstGeom prst="rect">
            <a:avLst/>
          </a:prstGeom>
          <a:noFill/>
        </p:spPr>
        <p:txBody>
          <a:bodyPr wrap="square" rtlCol="0">
            <a:spAutoFit/>
          </a:bodyPr>
          <a:lstStyle/>
          <a:p>
            <a:r>
              <a:rPr kumimoji="1" lang="en-US" altLang="ja-JP" sz="1600" dirty="0" smtClean="0"/>
              <a:t>$v3[2]</a:t>
            </a:r>
            <a:endParaRPr kumimoji="1" lang="ja-JP" altLang="en-US" sz="1600" dirty="0"/>
          </a:p>
        </p:txBody>
      </p:sp>
      <p:sp>
        <p:nvSpPr>
          <p:cNvPr id="76" name="テキスト ボックス 75"/>
          <p:cNvSpPr txBox="1"/>
          <p:nvPr/>
        </p:nvSpPr>
        <p:spPr>
          <a:xfrm>
            <a:off x="7889228" y="6078053"/>
            <a:ext cx="804509" cy="338554"/>
          </a:xfrm>
          <a:prstGeom prst="rect">
            <a:avLst/>
          </a:prstGeom>
          <a:noFill/>
        </p:spPr>
        <p:txBody>
          <a:bodyPr wrap="square" rtlCol="0">
            <a:spAutoFit/>
          </a:bodyPr>
          <a:lstStyle/>
          <a:p>
            <a:r>
              <a:rPr kumimoji="1" lang="en-US" altLang="ja-JP" sz="1600" dirty="0" smtClean="0"/>
              <a:t>$v3[3]</a:t>
            </a:r>
            <a:endParaRPr kumimoji="1" lang="ja-JP" altLang="en-US" sz="1600" dirty="0"/>
          </a:p>
        </p:txBody>
      </p:sp>
      <p:sp>
        <p:nvSpPr>
          <p:cNvPr id="77" name="テキスト ボックス 76"/>
          <p:cNvSpPr txBox="1"/>
          <p:nvPr/>
        </p:nvSpPr>
        <p:spPr>
          <a:xfrm>
            <a:off x="5673527" y="5170866"/>
            <a:ext cx="1885798" cy="338554"/>
          </a:xfrm>
          <a:prstGeom prst="rect">
            <a:avLst/>
          </a:prstGeom>
          <a:noFill/>
        </p:spPr>
        <p:txBody>
          <a:bodyPr wrap="square" rtlCol="0">
            <a:spAutoFit/>
          </a:bodyPr>
          <a:lstStyle/>
          <a:p>
            <a:r>
              <a:rPr lang="ja-JP" altLang="en-US" sz="1600" dirty="0"/>
              <a:t>ベクトルレジスタ</a:t>
            </a:r>
            <a:endParaRPr kumimoji="1" lang="ja-JP" altLang="en-US" sz="1600" dirty="0"/>
          </a:p>
        </p:txBody>
      </p:sp>
      <p:sp>
        <p:nvSpPr>
          <p:cNvPr id="78" name="テキスト ボックス 77"/>
          <p:cNvSpPr txBox="1"/>
          <p:nvPr/>
        </p:nvSpPr>
        <p:spPr>
          <a:xfrm>
            <a:off x="3726593" y="5480162"/>
            <a:ext cx="804509" cy="338554"/>
          </a:xfrm>
          <a:prstGeom prst="rect">
            <a:avLst/>
          </a:prstGeom>
          <a:noFill/>
        </p:spPr>
        <p:txBody>
          <a:bodyPr wrap="square" rtlCol="0">
            <a:spAutoFit/>
          </a:bodyPr>
          <a:lstStyle/>
          <a:p>
            <a:r>
              <a:rPr kumimoji="1" lang="en-US" altLang="ja-JP" sz="1600" dirty="0" smtClean="0"/>
              <a:t>$v1</a:t>
            </a:r>
            <a:endParaRPr kumimoji="1" lang="ja-JP" altLang="en-US" sz="1600" dirty="0"/>
          </a:p>
        </p:txBody>
      </p:sp>
      <p:sp>
        <p:nvSpPr>
          <p:cNvPr id="79" name="テキスト ボックス 78"/>
          <p:cNvSpPr txBox="1"/>
          <p:nvPr/>
        </p:nvSpPr>
        <p:spPr>
          <a:xfrm>
            <a:off x="3721362" y="5779811"/>
            <a:ext cx="804509" cy="338554"/>
          </a:xfrm>
          <a:prstGeom prst="rect">
            <a:avLst/>
          </a:prstGeom>
          <a:noFill/>
        </p:spPr>
        <p:txBody>
          <a:bodyPr wrap="square" rtlCol="0">
            <a:spAutoFit/>
          </a:bodyPr>
          <a:lstStyle/>
          <a:p>
            <a:r>
              <a:rPr kumimoji="1" lang="en-US" altLang="ja-JP" sz="1600" dirty="0" smtClean="0"/>
              <a:t>$v2</a:t>
            </a:r>
            <a:endParaRPr kumimoji="1" lang="ja-JP" altLang="en-US" sz="1600" dirty="0"/>
          </a:p>
        </p:txBody>
      </p:sp>
      <p:sp>
        <p:nvSpPr>
          <p:cNvPr id="80" name="テキスト ボックス 79"/>
          <p:cNvSpPr txBox="1"/>
          <p:nvPr/>
        </p:nvSpPr>
        <p:spPr>
          <a:xfrm>
            <a:off x="3727646" y="6082492"/>
            <a:ext cx="804509" cy="338554"/>
          </a:xfrm>
          <a:prstGeom prst="rect">
            <a:avLst/>
          </a:prstGeom>
          <a:noFill/>
        </p:spPr>
        <p:txBody>
          <a:bodyPr wrap="square" rtlCol="0">
            <a:spAutoFit/>
          </a:bodyPr>
          <a:lstStyle/>
          <a:p>
            <a:r>
              <a:rPr kumimoji="1" lang="en-US" altLang="ja-JP" sz="1600" dirty="0" smtClean="0"/>
              <a:t>$v3</a:t>
            </a:r>
            <a:endParaRPr kumimoji="1" lang="ja-JP" altLang="en-US" sz="1600" dirty="0"/>
          </a:p>
        </p:txBody>
      </p:sp>
      <p:sp>
        <p:nvSpPr>
          <p:cNvPr id="81" name="テキスト ボックス 80"/>
          <p:cNvSpPr txBox="1"/>
          <p:nvPr/>
        </p:nvSpPr>
        <p:spPr>
          <a:xfrm>
            <a:off x="772395" y="5819782"/>
            <a:ext cx="2737941" cy="372409"/>
          </a:xfrm>
          <a:prstGeom prst="rect">
            <a:avLst/>
          </a:prstGeom>
          <a:solidFill>
            <a:srgbClr val="FFFFCC"/>
          </a:solidFill>
          <a:ln>
            <a:solidFill>
              <a:schemeClr val="tx1"/>
            </a:solidFill>
          </a:ln>
        </p:spPr>
        <p:txBody>
          <a:bodyPr wrap="square" rtlCol="0">
            <a:spAutoFit/>
          </a:bodyPr>
          <a:lstStyle/>
          <a:p>
            <a:r>
              <a:rPr kumimoji="1" lang="ja-JP" altLang="en-US" sz="1600" dirty="0" smtClean="0"/>
              <a:t>「</a:t>
            </a:r>
            <a:r>
              <a:rPr kumimoji="1" lang="en-US" altLang="ja-JP" sz="1600" dirty="0" smtClean="0"/>
              <a:t>$v3</a:t>
            </a:r>
            <a:r>
              <a:rPr lang="ja-JP" altLang="en-US" sz="1600" dirty="0"/>
              <a:t> </a:t>
            </a:r>
            <a:r>
              <a:rPr lang="en-US" altLang="ja-JP" sz="1600" dirty="0" smtClean="0"/>
              <a:t>= $v1 + $v2</a:t>
            </a:r>
            <a:r>
              <a:rPr lang="ja-JP" altLang="en-US" sz="1600" dirty="0" smtClean="0"/>
              <a:t>」 を実行</a:t>
            </a:r>
            <a:endParaRPr kumimoji="1" lang="ja-JP" altLang="en-US" sz="1600" dirty="0"/>
          </a:p>
        </p:txBody>
      </p:sp>
      <p:sp>
        <p:nvSpPr>
          <p:cNvPr id="94" name="テキスト ボックス 93"/>
          <p:cNvSpPr txBox="1"/>
          <p:nvPr/>
        </p:nvSpPr>
        <p:spPr>
          <a:xfrm>
            <a:off x="451032" y="2736465"/>
            <a:ext cx="804509" cy="338554"/>
          </a:xfrm>
          <a:prstGeom prst="rect">
            <a:avLst/>
          </a:prstGeom>
          <a:noFill/>
        </p:spPr>
        <p:txBody>
          <a:bodyPr wrap="square" rtlCol="0">
            <a:spAutoFit/>
          </a:bodyPr>
          <a:lstStyle/>
          <a:p>
            <a:r>
              <a:rPr kumimoji="1" lang="en-US" altLang="ja-JP" sz="1600" dirty="0" smtClean="0"/>
              <a:t>$v1[0]</a:t>
            </a:r>
            <a:endParaRPr kumimoji="1" lang="ja-JP" altLang="en-US" sz="1600" dirty="0"/>
          </a:p>
        </p:txBody>
      </p:sp>
      <p:sp>
        <p:nvSpPr>
          <p:cNvPr id="95" name="テキスト ボックス 94"/>
          <p:cNvSpPr txBox="1"/>
          <p:nvPr/>
        </p:nvSpPr>
        <p:spPr>
          <a:xfrm>
            <a:off x="2586162" y="2736603"/>
            <a:ext cx="804509" cy="338554"/>
          </a:xfrm>
          <a:prstGeom prst="rect">
            <a:avLst/>
          </a:prstGeom>
          <a:noFill/>
        </p:spPr>
        <p:txBody>
          <a:bodyPr wrap="square" rtlCol="0">
            <a:spAutoFit/>
          </a:bodyPr>
          <a:lstStyle/>
          <a:p>
            <a:r>
              <a:rPr kumimoji="1" lang="en-US" altLang="ja-JP" sz="1600" dirty="0" smtClean="0"/>
              <a:t>$v1[1]</a:t>
            </a:r>
            <a:endParaRPr kumimoji="1" lang="ja-JP" altLang="en-US" sz="1600" dirty="0"/>
          </a:p>
        </p:txBody>
      </p:sp>
      <p:sp>
        <p:nvSpPr>
          <p:cNvPr id="96" name="テキスト ボックス 95"/>
          <p:cNvSpPr txBox="1"/>
          <p:nvPr/>
        </p:nvSpPr>
        <p:spPr>
          <a:xfrm>
            <a:off x="4721103" y="2733662"/>
            <a:ext cx="804509" cy="338554"/>
          </a:xfrm>
          <a:prstGeom prst="rect">
            <a:avLst/>
          </a:prstGeom>
          <a:noFill/>
        </p:spPr>
        <p:txBody>
          <a:bodyPr wrap="square" rtlCol="0">
            <a:spAutoFit/>
          </a:bodyPr>
          <a:lstStyle/>
          <a:p>
            <a:r>
              <a:rPr kumimoji="1" lang="en-US" altLang="ja-JP" sz="1600" dirty="0" smtClean="0"/>
              <a:t>$v1[2]</a:t>
            </a:r>
            <a:endParaRPr kumimoji="1" lang="ja-JP" altLang="en-US" sz="1600" dirty="0"/>
          </a:p>
        </p:txBody>
      </p:sp>
      <p:sp>
        <p:nvSpPr>
          <p:cNvPr id="97" name="テキスト ボックス 96"/>
          <p:cNvSpPr txBox="1"/>
          <p:nvPr/>
        </p:nvSpPr>
        <p:spPr>
          <a:xfrm>
            <a:off x="6856893" y="2736465"/>
            <a:ext cx="804509" cy="338554"/>
          </a:xfrm>
          <a:prstGeom prst="rect">
            <a:avLst/>
          </a:prstGeom>
          <a:noFill/>
        </p:spPr>
        <p:txBody>
          <a:bodyPr wrap="square" rtlCol="0">
            <a:spAutoFit/>
          </a:bodyPr>
          <a:lstStyle/>
          <a:p>
            <a:r>
              <a:rPr kumimoji="1" lang="en-US" altLang="ja-JP" sz="1600" dirty="0" smtClean="0"/>
              <a:t>$v1[3]</a:t>
            </a:r>
            <a:endParaRPr kumimoji="1" lang="ja-JP" altLang="en-US" sz="1600" dirty="0"/>
          </a:p>
        </p:txBody>
      </p:sp>
      <p:sp>
        <p:nvSpPr>
          <p:cNvPr id="98" name="テキスト ボックス 97"/>
          <p:cNvSpPr txBox="1"/>
          <p:nvPr/>
        </p:nvSpPr>
        <p:spPr>
          <a:xfrm>
            <a:off x="1600442" y="2740680"/>
            <a:ext cx="804509" cy="338554"/>
          </a:xfrm>
          <a:prstGeom prst="rect">
            <a:avLst/>
          </a:prstGeom>
          <a:noFill/>
        </p:spPr>
        <p:txBody>
          <a:bodyPr wrap="square" rtlCol="0">
            <a:spAutoFit/>
          </a:bodyPr>
          <a:lstStyle/>
          <a:p>
            <a:r>
              <a:rPr kumimoji="1" lang="en-US" altLang="ja-JP" sz="1600" dirty="0" smtClean="0"/>
              <a:t>$v2[0]</a:t>
            </a:r>
            <a:endParaRPr kumimoji="1" lang="ja-JP" altLang="en-US" sz="1600" dirty="0"/>
          </a:p>
        </p:txBody>
      </p:sp>
      <p:sp>
        <p:nvSpPr>
          <p:cNvPr id="99" name="テキスト ボックス 98"/>
          <p:cNvSpPr txBox="1"/>
          <p:nvPr/>
        </p:nvSpPr>
        <p:spPr>
          <a:xfrm>
            <a:off x="3740651" y="2740818"/>
            <a:ext cx="804509" cy="338554"/>
          </a:xfrm>
          <a:prstGeom prst="rect">
            <a:avLst/>
          </a:prstGeom>
          <a:noFill/>
        </p:spPr>
        <p:txBody>
          <a:bodyPr wrap="square" rtlCol="0">
            <a:spAutoFit/>
          </a:bodyPr>
          <a:lstStyle/>
          <a:p>
            <a:r>
              <a:rPr kumimoji="1" lang="en-US" altLang="ja-JP" sz="1600" dirty="0" smtClean="0"/>
              <a:t>$v2[1]</a:t>
            </a:r>
            <a:endParaRPr kumimoji="1" lang="ja-JP" altLang="en-US" sz="1600" dirty="0"/>
          </a:p>
        </p:txBody>
      </p:sp>
      <p:sp>
        <p:nvSpPr>
          <p:cNvPr id="100" name="テキスト ボックス 99"/>
          <p:cNvSpPr txBox="1"/>
          <p:nvPr/>
        </p:nvSpPr>
        <p:spPr>
          <a:xfrm>
            <a:off x="5875592" y="2737877"/>
            <a:ext cx="804509" cy="338554"/>
          </a:xfrm>
          <a:prstGeom prst="rect">
            <a:avLst/>
          </a:prstGeom>
          <a:noFill/>
        </p:spPr>
        <p:txBody>
          <a:bodyPr wrap="square" rtlCol="0">
            <a:spAutoFit/>
          </a:bodyPr>
          <a:lstStyle/>
          <a:p>
            <a:r>
              <a:rPr kumimoji="1" lang="en-US" altLang="ja-JP" sz="1600" dirty="0" smtClean="0"/>
              <a:t>$v2[2]</a:t>
            </a:r>
            <a:endParaRPr kumimoji="1" lang="ja-JP" altLang="en-US" sz="1600" dirty="0"/>
          </a:p>
        </p:txBody>
      </p:sp>
      <p:sp>
        <p:nvSpPr>
          <p:cNvPr id="101" name="テキスト ボックス 100"/>
          <p:cNvSpPr txBox="1"/>
          <p:nvPr/>
        </p:nvSpPr>
        <p:spPr>
          <a:xfrm>
            <a:off x="8011396" y="2740680"/>
            <a:ext cx="804509" cy="338554"/>
          </a:xfrm>
          <a:prstGeom prst="rect">
            <a:avLst/>
          </a:prstGeom>
          <a:noFill/>
        </p:spPr>
        <p:txBody>
          <a:bodyPr wrap="square" rtlCol="0">
            <a:spAutoFit/>
          </a:bodyPr>
          <a:lstStyle/>
          <a:p>
            <a:r>
              <a:rPr kumimoji="1" lang="en-US" altLang="ja-JP" sz="1600" dirty="0" smtClean="0"/>
              <a:t>$v2[3]</a:t>
            </a:r>
            <a:endParaRPr kumimoji="1" lang="ja-JP" altLang="en-US" sz="1600" dirty="0"/>
          </a:p>
        </p:txBody>
      </p:sp>
      <p:sp>
        <p:nvSpPr>
          <p:cNvPr id="102" name="テキスト ボックス 101"/>
          <p:cNvSpPr txBox="1"/>
          <p:nvPr/>
        </p:nvSpPr>
        <p:spPr>
          <a:xfrm>
            <a:off x="944619" y="4811011"/>
            <a:ext cx="804509" cy="338554"/>
          </a:xfrm>
          <a:prstGeom prst="rect">
            <a:avLst/>
          </a:prstGeom>
          <a:noFill/>
        </p:spPr>
        <p:txBody>
          <a:bodyPr wrap="square" rtlCol="0">
            <a:spAutoFit/>
          </a:bodyPr>
          <a:lstStyle/>
          <a:p>
            <a:r>
              <a:rPr kumimoji="1" lang="en-US" altLang="ja-JP" sz="1600" dirty="0" smtClean="0"/>
              <a:t>$v3[0]</a:t>
            </a:r>
            <a:endParaRPr kumimoji="1" lang="ja-JP" altLang="en-US" sz="1600" dirty="0"/>
          </a:p>
        </p:txBody>
      </p:sp>
      <p:sp>
        <p:nvSpPr>
          <p:cNvPr id="103" name="テキスト ボックス 102"/>
          <p:cNvSpPr txBox="1"/>
          <p:nvPr/>
        </p:nvSpPr>
        <p:spPr>
          <a:xfrm>
            <a:off x="3108842" y="4811149"/>
            <a:ext cx="804509" cy="338554"/>
          </a:xfrm>
          <a:prstGeom prst="rect">
            <a:avLst/>
          </a:prstGeom>
          <a:noFill/>
        </p:spPr>
        <p:txBody>
          <a:bodyPr wrap="square" rtlCol="0">
            <a:spAutoFit/>
          </a:bodyPr>
          <a:lstStyle/>
          <a:p>
            <a:r>
              <a:rPr kumimoji="1" lang="en-US" altLang="ja-JP" sz="1600" dirty="0" smtClean="0"/>
              <a:t>$v3[1]</a:t>
            </a:r>
            <a:endParaRPr kumimoji="1" lang="ja-JP" altLang="en-US" sz="1600" dirty="0"/>
          </a:p>
        </p:txBody>
      </p:sp>
      <p:sp>
        <p:nvSpPr>
          <p:cNvPr id="104" name="テキスト ボックス 103"/>
          <p:cNvSpPr txBox="1"/>
          <p:nvPr/>
        </p:nvSpPr>
        <p:spPr>
          <a:xfrm>
            <a:off x="5259770" y="4808208"/>
            <a:ext cx="804509" cy="338554"/>
          </a:xfrm>
          <a:prstGeom prst="rect">
            <a:avLst/>
          </a:prstGeom>
          <a:noFill/>
        </p:spPr>
        <p:txBody>
          <a:bodyPr wrap="square" rtlCol="0">
            <a:spAutoFit/>
          </a:bodyPr>
          <a:lstStyle/>
          <a:p>
            <a:r>
              <a:rPr kumimoji="1" lang="en-US" altLang="ja-JP" sz="1600" dirty="0" smtClean="0"/>
              <a:t>$v3[2]</a:t>
            </a:r>
            <a:endParaRPr kumimoji="1" lang="ja-JP" altLang="en-US" sz="1600" dirty="0"/>
          </a:p>
        </p:txBody>
      </p:sp>
      <p:sp>
        <p:nvSpPr>
          <p:cNvPr id="105" name="テキスト ボックス 104"/>
          <p:cNvSpPr txBox="1"/>
          <p:nvPr/>
        </p:nvSpPr>
        <p:spPr>
          <a:xfrm>
            <a:off x="7384999" y="4811011"/>
            <a:ext cx="804509" cy="338554"/>
          </a:xfrm>
          <a:prstGeom prst="rect">
            <a:avLst/>
          </a:prstGeom>
          <a:noFill/>
        </p:spPr>
        <p:txBody>
          <a:bodyPr wrap="square" rtlCol="0">
            <a:spAutoFit/>
          </a:bodyPr>
          <a:lstStyle/>
          <a:p>
            <a:r>
              <a:rPr kumimoji="1" lang="en-US" altLang="ja-JP" sz="1600" dirty="0" smtClean="0"/>
              <a:t>$v3[3]</a:t>
            </a:r>
            <a:endParaRPr kumimoji="1" lang="ja-JP" altLang="en-US" sz="1600" dirty="0"/>
          </a:p>
        </p:txBody>
      </p:sp>
    </p:spTree>
    <p:extLst>
      <p:ext uri="{BB962C8B-B14F-4D97-AF65-F5344CB8AC3E}">
        <p14:creationId xmlns:p14="http://schemas.microsoft.com/office/powerpoint/2010/main" val="2744060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25150"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二進法</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588366" y="1633443"/>
            <a:ext cx="8088090" cy="3570208"/>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２を基数とした数の表現</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数え方</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我々が普段使うのは</a:t>
            </a:r>
            <a:r>
              <a:rPr lang="ja-JP" altLang="en-US" sz="2000" dirty="0">
                <a:solidFill>
                  <a:srgbClr val="C00000"/>
                </a:solidFill>
                <a:latin typeface="游ゴシック Medium" panose="020B0500000000000000" pitchFamily="50" charset="-128"/>
                <a:ea typeface="游ゴシック Medium" panose="020B0500000000000000" pitchFamily="50" charset="-128"/>
              </a:rPr>
              <a:t>十</a:t>
            </a:r>
            <a:r>
              <a:rPr lang="ja-JP" altLang="en-US" sz="2000" dirty="0" smtClean="0">
                <a:solidFill>
                  <a:srgbClr val="C00000"/>
                </a:solidFill>
                <a:latin typeface="游ゴシック Medium" panose="020B0500000000000000" pitchFamily="50" charset="-128"/>
                <a:ea typeface="游ゴシック Medium" panose="020B0500000000000000" pitchFamily="50" charset="-128"/>
              </a:rPr>
              <a:t>進法</a:t>
            </a:r>
            <a:endParaRPr lang="en-US" altLang="ja-JP" sz="2000" dirty="0" smtClean="0">
              <a:solidFill>
                <a:srgbClr val="C00000"/>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a:t>
            </a:r>
            <a:r>
              <a:rPr lang="ja-JP" altLang="en-US" dirty="0" smtClean="0"/>
              <a:t>コンピュータにおける数の表現</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4</a:t>
            </a:fld>
            <a:endParaRPr kumimoji="1" lang="ja-JP" altLang="en-US"/>
          </a:p>
        </p:txBody>
      </p:sp>
      <mc:AlternateContent xmlns:mc="http://schemas.openxmlformats.org/markup-compatibility/2006" xmlns:a14="http://schemas.microsoft.com/office/drawing/2010/main">
        <mc:Choice Requires="a14">
          <p:sp>
            <p:nvSpPr>
              <p:cNvPr id="3" name="正方形/長方形 2"/>
              <p:cNvSpPr/>
              <p:nvPr/>
            </p:nvSpPr>
            <p:spPr>
              <a:xfrm>
                <a:off x="971600" y="2038265"/>
                <a:ext cx="7560840" cy="1871346"/>
              </a:xfrm>
              <a:prstGeom prst="rect">
                <a:avLst/>
              </a:prstGeom>
            </p:spPr>
            <p:txBody>
              <a:bodyPr wrap="square">
                <a:spAutoFit/>
              </a:bodyPr>
              <a:lstStyle/>
              <a:p>
                <a14:m>
                  <m:oMath xmlns:m="http://schemas.openxmlformats.org/officeDocument/2006/math">
                    <m:r>
                      <a:rPr lang="en-US" altLang="ja-JP" sz="2000" i="1" smtClean="0">
                        <a:solidFill>
                          <a:schemeClr val="tx1">
                            <a:lumMod val="75000"/>
                            <a:lumOff val="25000"/>
                          </a:schemeClr>
                        </a:solidFill>
                        <a:latin typeface="Cambria Math" panose="02040503050406030204" pitchFamily="18" charset="0"/>
                      </a:rPr>
                      <m:t>𝑁</m:t>
                    </m:r>
                    <m:r>
                      <a:rPr lang="en-US" altLang="ja-JP" sz="2000" i="1" smtClean="0">
                        <a:solidFill>
                          <a:schemeClr val="tx1">
                            <a:lumMod val="75000"/>
                            <a:lumOff val="25000"/>
                          </a:schemeClr>
                        </a:solidFill>
                        <a:latin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0</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0</m:t>
                        </m:r>
                      </m:sup>
                    </m:s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1</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1</m:t>
                        </m:r>
                      </m:sup>
                    </m:s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2</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2</m:t>
                        </m:r>
                      </m:sup>
                    </m:s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𝑛</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2</m:t>
                        </m:r>
                      </m:e>
                      <m: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𝑛</m:t>
                        </m:r>
                      </m:sup>
                    </m:sSup>
                  </m:oMath>
                </a14:m>
                <a:r>
                  <a:rPr lang="ja-JP" altLang="en-US" sz="2000" dirty="0" smtClean="0">
                    <a:solidFill>
                      <a:schemeClr val="tx1">
                        <a:lumMod val="75000"/>
                        <a:lumOff val="25000"/>
                      </a:schemeClr>
                    </a:solidFill>
                  </a:rPr>
                  <a:t>を満たす</a:t>
                </a:r>
                <a14:m>
                  <m:oMath xmlns:m="http://schemas.openxmlformats.org/officeDocument/2006/math">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b="0" i="1" smtClean="0">
                            <a:solidFill>
                              <a:schemeClr val="tx1">
                                <a:lumMod val="75000"/>
                                <a:lumOff val="25000"/>
                              </a:schemeClr>
                            </a:solidFill>
                            <a:latin typeface="Cambria Math" panose="02040503050406030204" pitchFamily="18" charset="0"/>
                          </a:rPr>
                          <m:t>𝑛</m:t>
                        </m:r>
                      </m:sub>
                    </m:sSub>
                    <m:r>
                      <a:rPr lang="en-US" altLang="ja-JP" sz="2000" b="0" i="1" smtClean="0">
                        <a:solidFill>
                          <a:schemeClr val="tx1">
                            <a:lumMod val="75000"/>
                            <a:lumOff val="25000"/>
                          </a:schemeClr>
                        </a:solidFill>
                        <a:latin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rPr>
                        </m:ctrlPr>
                      </m:sSubPr>
                      <m:e>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b="0" i="1" smtClean="0">
                                <a:solidFill>
                                  <a:schemeClr val="tx1">
                                    <a:lumMod val="75000"/>
                                    <a:lumOff val="25000"/>
                                  </a:schemeClr>
                                </a:solidFill>
                                <a:latin typeface="Cambria Math" panose="02040503050406030204" pitchFamily="18" charset="0"/>
                              </a:rPr>
                              <m:t>1</m:t>
                            </m:r>
                          </m:sub>
                        </m:sSub>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0</m:t>
                        </m:r>
                      </m:sub>
                    </m:sSub>
                  </m:oMath>
                </a14:m>
                <a:r>
                  <a:rPr lang="ja-JP" altLang="en-US" sz="2000" dirty="0" smtClean="0">
                    <a:solidFill>
                      <a:schemeClr val="tx1">
                        <a:lumMod val="75000"/>
                        <a:lumOff val="25000"/>
                      </a:schemeClr>
                    </a:solidFill>
                  </a:rPr>
                  <a:t>によって自然数</a:t>
                </a:r>
                <a14:m>
                  <m:oMath xmlns:m="http://schemas.openxmlformats.org/officeDocument/2006/math">
                    <m:r>
                      <a:rPr lang="en-US" altLang="ja-JP" sz="2000" i="1">
                        <a:solidFill>
                          <a:schemeClr val="tx1">
                            <a:lumMod val="75000"/>
                            <a:lumOff val="25000"/>
                          </a:schemeClr>
                        </a:solidFill>
                        <a:latin typeface="Cambria Math" panose="02040503050406030204" pitchFamily="18" charset="0"/>
                      </a:rPr>
                      <m:t>𝑁</m:t>
                    </m:r>
                  </m:oMath>
                </a14:m>
                <a:r>
                  <a:rPr lang="ja-JP" altLang="en-US" sz="2000" dirty="0" smtClean="0">
                    <a:solidFill>
                      <a:schemeClr val="tx1">
                        <a:lumMod val="75000"/>
                        <a:lumOff val="25000"/>
                      </a:schemeClr>
                    </a:solidFill>
                  </a:rPr>
                  <a:t>を表現（ただし</a:t>
                </a:r>
                <a14:m>
                  <m:oMath xmlns:m="http://schemas.openxmlformats.org/officeDocument/2006/math">
                    <m:sSub>
                      <m:sSub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𝑐</m:t>
                        </m:r>
                      </m:e>
                      <m:sub>
                        <m:r>
                          <a:rPr lang="en-US" altLang="ja-JP" sz="2000" b="0" i="1" smtClean="0">
                            <a:solidFill>
                              <a:schemeClr val="tx1">
                                <a:lumMod val="75000"/>
                                <a:lumOff val="25000"/>
                              </a:schemeClr>
                            </a:solidFill>
                            <a:latin typeface="Cambria Math" panose="02040503050406030204" pitchFamily="18" charset="0"/>
                            <a:ea typeface="Cambria Math" panose="02040503050406030204" pitchFamily="18" charset="0"/>
                          </a:rPr>
                          <m:t>𝑗</m:t>
                        </m:r>
                      </m:sub>
                    </m:sSub>
                  </m:oMath>
                </a14:m>
                <a:r>
                  <a:rPr lang="ja-JP" altLang="en-US" sz="2000" dirty="0" smtClean="0">
                    <a:solidFill>
                      <a:schemeClr val="tx1">
                        <a:lumMod val="75000"/>
                        <a:lumOff val="25000"/>
                      </a:schemeClr>
                    </a:solidFill>
                  </a:rPr>
                  <a:t>は</a:t>
                </a:r>
                <a:r>
                  <a:rPr lang="en-US" altLang="ja-JP" sz="2000" dirty="0" smtClean="0">
                    <a:solidFill>
                      <a:schemeClr val="tx1">
                        <a:lumMod val="75000"/>
                        <a:lumOff val="25000"/>
                      </a:schemeClr>
                    </a:solidFill>
                  </a:rPr>
                  <a:t>0</a:t>
                </a:r>
                <a:r>
                  <a:rPr lang="ja-JP" altLang="en-US" sz="2000" dirty="0" smtClean="0">
                    <a:solidFill>
                      <a:schemeClr val="tx1">
                        <a:lumMod val="75000"/>
                        <a:lumOff val="25000"/>
                      </a:schemeClr>
                    </a:solidFill>
                  </a:rPr>
                  <a:t>または</a:t>
                </a:r>
                <a:r>
                  <a:rPr lang="en-US" altLang="ja-JP" sz="2000" dirty="0" smtClean="0">
                    <a:solidFill>
                      <a:schemeClr val="tx1">
                        <a:lumMod val="75000"/>
                        <a:lumOff val="25000"/>
                      </a:schemeClr>
                    </a:solidFill>
                  </a:rPr>
                  <a:t>1</a:t>
                </a:r>
                <a:r>
                  <a:rPr lang="ja-JP" altLang="en-US" sz="2000" dirty="0" smtClean="0">
                    <a:solidFill>
                      <a:schemeClr val="tx1">
                        <a:lumMod val="75000"/>
                        <a:lumOff val="25000"/>
                      </a:schemeClr>
                    </a:solidFill>
                  </a:rPr>
                  <a:t>）</a:t>
                </a:r>
                <a:r>
                  <a:rPr lang="en-US" altLang="ja-JP" sz="2000" dirty="0">
                    <a:solidFill>
                      <a:schemeClr val="tx1">
                        <a:lumMod val="75000"/>
                        <a:lumOff val="25000"/>
                      </a:schemeClr>
                    </a:solidFill>
                  </a:rPr>
                  <a:t/>
                </a:r>
                <a:br>
                  <a:rPr lang="en-US" altLang="ja-JP" sz="2000" dirty="0">
                    <a:solidFill>
                      <a:schemeClr val="tx1">
                        <a:lumMod val="75000"/>
                        <a:lumOff val="25000"/>
                      </a:schemeClr>
                    </a:solidFill>
                  </a:rPr>
                </a:br>
                <a:r>
                  <a:rPr lang="ja-JP" altLang="en-US" sz="2000" dirty="0" smtClean="0">
                    <a:solidFill>
                      <a:schemeClr val="tx1">
                        <a:lumMod val="75000"/>
                        <a:lumOff val="25000"/>
                      </a:schemeClr>
                    </a:solidFill>
                  </a:rPr>
                  <a:t>　</a:t>
                </a:r>
                <a:r>
                  <a:rPr lang="ja-JP" altLang="en-US" dirty="0" smtClean="0"/>
                  <a:t>例</a:t>
                </a:r>
                <a:r>
                  <a:rPr lang="ja-JP" altLang="en-US" dirty="0"/>
                  <a:t>１： </a:t>
                </a:r>
                <a14:m>
                  <m:oMath xmlns:m="http://schemas.openxmlformats.org/officeDocument/2006/math">
                    <m:r>
                      <a:rPr lang="en-US" altLang="ja-JP" i="1">
                        <a:solidFill>
                          <a:srgbClr val="006600"/>
                        </a:solidFill>
                        <a:latin typeface="Cambria Math" panose="02040503050406030204" pitchFamily="18" charset="0"/>
                      </a:rPr>
                      <m:t>1011</m:t>
                    </m:r>
                    <m:r>
                      <a:rPr lang="en-US" altLang="ja-JP" i="1">
                        <a:latin typeface="Cambria Math" panose="02040503050406030204" pitchFamily="18" charset="0"/>
                      </a:rPr>
                      <m:t>=1</m:t>
                    </m:r>
                    <m:r>
                      <a:rPr lang="en-US" altLang="ja-JP" i="1">
                        <a:latin typeface="Cambria Math" panose="02040503050406030204" pitchFamily="18" charset="0"/>
                        <a:ea typeface="Cambria Math" panose="02040503050406030204" pitchFamily="18" charset="0"/>
                      </a:rPr>
                      <m:t>×</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0</m:t>
                        </m:r>
                      </m:sup>
                    </m:sSup>
                    <m:r>
                      <a:rPr lang="en-US" altLang="ja-JP" i="1">
                        <a:latin typeface="Cambria Math" panose="02040503050406030204" pitchFamily="18" charset="0"/>
                        <a:ea typeface="Cambria Math" panose="02040503050406030204" pitchFamily="18" charset="0"/>
                      </a:rPr>
                      <m:t>+1×</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1</m:t>
                        </m:r>
                      </m:sup>
                    </m:sSup>
                    <m:r>
                      <a:rPr lang="en-US" altLang="ja-JP" i="1">
                        <a:latin typeface="Cambria Math" panose="02040503050406030204" pitchFamily="18" charset="0"/>
                        <a:ea typeface="Cambria Math" panose="02040503050406030204" pitchFamily="18" charset="0"/>
                      </a:rPr>
                      <m:t>+0×</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2</m:t>
                        </m:r>
                      </m:sup>
                    </m:sSup>
                    <m:r>
                      <a:rPr lang="en-US" altLang="ja-JP" i="1">
                        <a:latin typeface="Cambria Math" panose="02040503050406030204" pitchFamily="18" charset="0"/>
                        <a:ea typeface="Cambria Math" panose="02040503050406030204" pitchFamily="18" charset="0"/>
                      </a:rPr>
                      <m:t>+1×</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3</m:t>
                        </m:r>
                      </m:sup>
                    </m:sSup>
                    <m:r>
                      <a:rPr lang="en-US" altLang="ja-JP" i="1">
                        <a:latin typeface="Cambria Math" panose="02040503050406030204" pitchFamily="18" charset="0"/>
                        <a:ea typeface="Cambria Math" panose="02040503050406030204" pitchFamily="18" charset="0"/>
                      </a:rPr>
                      <m:t>=1+2+0+8=11</m:t>
                    </m:r>
                  </m:oMath>
                </a14:m>
                <a:r>
                  <a:rPr lang="en-US" altLang="ja-JP" dirty="0" smtClean="0">
                    <a:ea typeface="Cambria Math" panose="02040503050406030204" pitchFamily="18" charset="0"/>
                  </a:rPr>
                  <a:t/>
                </a:r>
                <a:br>
                  <a:rPr lang="en-US" altLang="ja-JP" dirty="0" smtClean="0">
                    <a:ea typeface="Cambria Math" panose="02040503050406030204" pitchFamily="18" charset="0"/>
                  </a:rPr>
                </a:br>
                <a:r>
                  <a:rPr lang="ja-JP" altLang="en-US" dirty="0" smtClean="0">
                    <a:ea typeface="Cambria Math" panose="02040503050406030204" pitchFamily="18" charset="0"/>
                  </a:rPr>
                  <a:t>　</a:t>
                </a:r>
                <a:r>
                  <a:rPr lang="ja-JP" altLang="en-US" dirty="0" smtClean="0"/>
                  <a:t>例</a:t>
                </a:r>
                <a:r>
                  <a:rPr lang="ja-JP" altLang="en-US" dirty="0"/>
                  <a:t>２： </a:t>
                </a:r>
                <a14:m>
                  <m:oMath xmlns:m="http://schemas.openxmlformats.org/officeDocument/2006/math">
                    <m:r>
                      <a:rPr lang="en-US" altLang="ja-JP" i="1">
                        <a:solidFill>
                          <a:srgbClr val="006600"/>
                        </a:solidFill>
                        <a:latin typeface="Cambria Math" panose="02040503050406030204" pitchFamily="18" charset="0"/>
                      </a:rPr>
                      <m:t>0101</m:t>
                    </m:r>
                    <m:r>
                      <a:rPr lang="en-US" altLang="ja-JP" i="1">
                        <a:latin typeface="Cambria Math" panose="02040503050406030204" pitchFamily="18" charset="0"/>
                      </a:rPr>
                      <m:t>=1</m:t>
                    </m:r>
                    <m:r>
                      <a:rPr lang="en-US" altLang="ja-JP" i="1">
                        <a:latin typeface="Cambria Math" panose="02040503050406030204" pitchFamily="18" charset="0"/>
                        <a:ea typeface="Cambria Math" panose="02040503050406030204" pitchFamily="18" charset="0"/>
                      </a:rPr>
                      <m:t>×</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0</m:t>
                        </m:r>
                      </m:sup>
                    </m:sSup>
                    <m:r>
                      <a:rPr lang="en-US" altLang="ja-JP" i="1">
                        <a:latin typeface="Cambria Math" panose="02040503050406030204" pitchFamily="18" charset="0"/>
                        <a:ea typeface="Cambria Math" panose="02040503050406030204" pitchFamily="18" charset="0"/>
                      </a:rPr>
                      <m:t>+</m:t>
                    </m:r>
                    <m:r>
                      <a:rPr lang="en-US" altLang="ja-JP">
                        <a:latin typeface="Cambria Math" panose="02040503050406030204" pitchFamily="18" charset="0"/>
                        <a:ea typeface="Cambria Math" panose="02040503050406030204" pitchFamily="18" charset="0"/>
                      </a:rPr>
                      <m:t>0</m:t>
                    </m:r>
                    <m:r>
                      <a:rPr lang="en-US" altLang="ja-JP" i="1">
                        <a:latin typeface="Cambria Math" panose="02040503050406030204" pitchFamily="18" charset="0"/>
                        <a:ea typeface="Cambria Math" panose="02040503050406030204" pitchFamily="18" charset="0"/>
                      </a:rPr>
                      <m:t>×</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1</m:t>
                        </m:r>
                      </m:sup>
                    </m:sSup>
                    <m:r>
                      <a:rPr lang="en-US" altLang="ja-JP" i="1">
                        <a:latin typeface="Cambria Math" panose="02040503050406030204" pitchFamily="18" charset="0"/>
                        <a:ea typeface="Cambria Math" panose="02040503050406030204" pitchFamily="18" charset="0"/>
                      </a:rPr>
                      <m:t>+1×</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2</m:t>
                        </m:r>
                      </m:sup>
                    </m:sSup>
                    <m:r>
                      <a:rPr lang="en-US" altLang="ja-JP" i="1">
                        <a:latin typeface="Cambria Math" panose="02040503050406030204" pitchFamily="18" charset="0"/>
                        <a:ea typeface="Cambria Math" panose="02040503050406030204" pitchFamily="18" charset="0"/>
                      </a:rPr>
                      <m:t>+0×</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2</m:t>
                        </m:r>
                      </m:e>
                      <m:sup>
                        <m:r>
                          <a:rPr lang="en-US" altLang="ja-JP" i="1">
                            <a:latin typeface="Cambria Math" panose="02040503050406030204" pitchFamily="18" charset="0"/>
                            <a:ea typeface="Cambria Math" panose="02040503050406030204" pitchFamily="18" charset="0"/>
                          </a:rPr>
                          <m:t>3</m:t>
                        </m:r>
                      </m:sup>
                    </m:sSup>
                    <m:r>
                      <a:rPr lang="en-US" altLang="ja-JP" i="1">
                        <a:latin typeface="Cambria Math" panose="02040503050406030204" pitchFamily="18" charset="0"/>
                        <a:ea typeface="Cambria Math" panose="02040503050406030204" pitchFamily="18" charset="0"/>
                      </a:rPr>
                      <m:t>=1+0+4+0=5</m:t>
                    </m:r>
                  </m:oMath>
                </a14:m>
                <a:endParaRPr lang="en-US" altLang="ja-JP" dirty="0"/>
              </a:p>
              <a:p>
                <a:pPr marL="548640" lvl="2" indent="0">
                  <a:buNone/>
                </a:pPr>
                <a:r>
                  <a:rPr lang="ja-JP" altLang="en-US" dirty="0"/>
                  <a:t>　（以降のスライドでは２進数を</a:t>
                </a:r>
                <a:r>
                  <a:rPr lang="ja-JP" altLang="en-US" dirty="0">
                    <a:solidFill>
                      <a:srgbClr val="006600"/>
                    </a:solidFill>
                  </a:rPr>
                  <a:t>緑字</a:t>
                </a:r>
                <a:r>
                  <a:rPr lang="ja-JP" altLang="en-US" dirty="0"/>
                  <a:t>で表現）</a:t>
                </a:r>
                <a:endParaRPr lang="en-US" altLang="ja-JP" dirty="0"/>
              </a:p>
              <a:p>
                <a:endParaRPr lang="ja-JP" altLang="en-US" dirty="0">
                  <a:solidFill>
                    <a:schemeClr val="tx1">
                      <a:lumMod val="75000"/>
                      <a:lumOff val="25000"/>
                    </a:schemeClr>
                  </a:solidFill>
                </a:endParaRPr>
              </a:p>
            </p:txBody>
          </p:sp>
        </mc:Choice>
        <mc:Fallback xmlns="">
          <p:sp>
            <p:nvSpPr>
              <p:cNvPr id="3" name="正方形/長方形 2"/>
              <p:cNvSpPr>
                <a:spLocks noRot="1" noChangeAspect="1" noMove="1" noResize="1" noEditPoints="1" noAdjustHandles="1" noChangeArrowheads="1" noChangeShapeType="1" noTextEdit="1"/>
              </p:cNvSpPr>
              <p:nvPr/>
            </p:nvSpPr>
            <p:spPr>
              <a:xfrm>
                <a:off x="971600" y="2038265"/>
                <a:ext cx="7560840" cy="1871346"/>
              </a:xfrm>
              <a:prstGeom prst="rect">
                <a:avLst/>
              </a:prstGeom>
              <a:blipFill>
                <a:blip r:embed="rId3"/>
                <a:stretch>
                  <a:fillRect l="-806" t="-2280" r="-48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正方形/長方形 3"/>
              <p:cNvSpPr/>
              <p:nvPr/>
            </p:nvSpPr>
            <p:spPr>
              <a:xfrm>
                <a:off x="525150" y="5085184"/>
                <a:ext cx="7935282" cy="1015663"/>
              </a:xfrm>
              <a:prstGeom prst="rect">
                <a:avLst/>
              </a:prstGeom>
            </p:spPr>
            <p:txBody>
              <a:bodyPr wrap="square">
                <a:spAutoFit/>
              </a:bodyPr>
              <a:lstStyle/>
              <a:p>
                <a:pPr lvl="1"/>
                <a14:m>
                  <m:oMath xmlns:m="http://schemas.openxmlformats.org/officeDocument/2006/math">
                    <m:r>
                      <a:rPr lang="en-US" altLang="ja-JP" sz="2000" i="1" smtClean="0">
                        <a:solidFill>
                          <a:schemeClr val="tx1">
                            <a:lumMod val="75000"/>
                            <a:lumOff val="25000"/>
                          </a:schemeClr>
                        </a:solidFill>
                        <a:latin typeface="Cambria Math" panose="02040503050406030204" pitchFamily="18" charset="0"/>
                      </a:rPr>
                      <m:t>𝑁</m:t>
                    </m:r>
                    <m:r>
                      <a:rPr lang="en-US" altLang="ja-JP" sz="2000" i="1" smtClean="0">
                        <a:solidFill>
                          <a:schemeClr val="tx1">
                            <a:lumMod val="75000"/>
                            <a:lumOff val="25000"/>
                          </a:schemeClr>
                        </a:solidFill>
                        <a:latin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0</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10</m:t>
                        </m:r>
                      </m:e>
                      <m: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0</m:t>
                        </m:r>
                      </m:sup>
                    </m:s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1</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10</m:t>
                        </m:r>
                      </m:e>
                      <m: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1</m:t>
                        </m:r>
                      </m:sup>
                    </m:s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b>
                      <m:sSub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𝑛</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10</m:t>
                        </m:r>
                      </m:e>
                      <m:sup>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𝑛</m:t>
                        </m:r>
                      </m:sup>
                    </m:sSup>
                  </m:oMath>
                </a14:m>
                <a:r>
                  <a:rPr lang="en-US" altLang="ja-JP" sz="2000" dirty="0">
                    <a:solidFill>
                      <a:schemeClr val="tx1">
                        <a:lumMod val="75000"/>
                        <a:lumOff val="25000"/>
                      </a:schemeClr>
                    </a:solidFill>
                  </a:rPr>
                  <a:t> </a:t>
                </a:r>
                <a:r>
                  <a:rPr lang="ja-JP" altLang="en-US" sz="2000" dirty="0">
                    <a:solidFill>
                      <a:schemeClr val="tx1">
                        <a:lumMod val="75000"/>
                        <a:lumOff val="25000"/>
                      </a:schemeClr>
                    </a:solidFill>
                  </a:rPr>
                  <a:t>を満たす </a:t>
                </a:r>
                <a14:m>
                  <m:oMath xmlns:m="http://schemas.openxmlformats.org/officeDocument/2006/math">
                    <m:sSub>
                      <m:sSubPr>
                        <m:ctrlPr>
                          <a:rPr lang="en-US" altLang="ja-JP" sz="2000" i="1">
                            <a:solidFill>
                              <a:schemeClr val="tx1">
                                <a:lumMod val="75000"/>
                                <a:lumOff val="25000"/>
                              </a:schemeClr>
                            </a:solidFill>
                            <a:latin typeface="Cambria Math" panose="02040503050406030204" pitchFamily="18" charset="0"/>
                          </a:rPr>
                        </m:ctrlPr>
                      </m:sSubPr>
                      <m:e>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𝑛</m:t>
                            </m:r>
                          </m:sub>
                        </m:sSub>
                        <m:r>
                          <a:rPr lang="en-US" altLang="ja-JP" sz="2000" i="1">
                            <a:solidFill>
                              <a:schemeClr val="tx1">
                                <a:lumMod val="75000"/>
                                <a:lumOff val="25000"/>
                              </a:schemeClr>
                            </a:solidFill>
                            <a:latin typeface="Cambria Math" panose="02040503050406030204" pitchFamily="18" charset="0"/>
                            <a:ea typeface="Cambria Math" panose="02040503050406030204" pitchFamily="18" charset="0"/>
                          </a:rPr>
                          <m:t>⋯</m:t>
                        </m:r>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2</m:t>
                        </m:r>
                      </m:sub>
                    </m:sSub>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1</m:t>
                        </m:r>
                      </m:sub>
                    </m:sSub>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0</m:t>
                        </m:r>
                      </m:sub>
                    </m:sSub>
                  </m:oMath>
                </a14:m>
                <a:r>
                  <a:rPr lang="en-US" altLang="ja-JP" sz="2000" dirty="0">
                    <a:solidFill>
                      <a:schemeClr val="tx1">
                        <a:lumMod val="75000"/>
                        <a:lumOff val="25000"/>
                      </a:schemeClr>
                    </a:solidFill>
                  </a:rPr>
                  <a:t> </a:t>
                </a:r>
                <a:r>
                  <a:rPr lang="ja-JP" altLang="en-US" sz="2000" dirty="0">
                    <a:solidFill>
                      <a:schemeClr val="tx1">
                        <a:lumMod val="75000"/>
                        <a:lumOff val="25000"/>
                      </a:schemeClr>
                    </a:solidFill>
                  </a:rPr>
                  <a:t>によって自然数 </a:t>
                </a:r>
                <a14:m>
                  <m:oMath xmlns:m="http://schemas.openxmlformats.org/officeDocument/2006/math">
                    <m:r>
                      <a:rPr lang="en-US" altLang="ja-JP" sz="2000" i="1">
                        <a:solidFill>
                          <a:schemeClr val="tx1">
                            <a:lumMod val="75000"/>
                            <a:lumOff val="25000"/>
                          </a:schemeClr>
                        </a:solidFill>
                        <a:latin typeface="Cambria Math" panose="02040503050406030204" pitchFamily="18" charset="0"/>
                      </a:rPr>
                      <m:t>𝑁</m:t>
                    </m:r>
                  </m:oMath>
                </a14:m>
                <a:r>
                  <a:rPr lang="en-US" altLang="ja-JP" sz="2000" dirty="0">
                    <a:solidFill>
                      <a:schemeClr val="tx1">
                        <a:lumMod val="75000"/>
                        <a:lumOff val="25000"/>
                      </a:schemeClr>
                    </a:solidFill>
                  </a:rPr>
                  <a:t> </a:t>
                </a:r>
                <a:r>
                  <a:rPr lang="ja-JP" altLang="en-US" sz="2000" dirty="0">
                    <a:solidFill>
                      <a:schemeClr val="tx1">
                        <a:lumMod val="75000"/>
                        <a:lumOff val="25000"/>
                      </a:schemeClr>
                    </a:solidFill>
                  </a:rPr>
                  <a:t>を表現（ただし </a:t>
                </a:r>
                <a14:m>
                  <m:oMath xmlns:m="http://schemas.openxmlformats.org/officeDocument/2006/math">
                    <m:sSub>
                      <m:sSubPr>
                        <m:ctrlPr>
                          <a:rPr lang="en-US" altLang="ja-JP" sz="2000" i="1">
                            <a:solidFill>
                              <a:schemeClr val="tx1">
                                <a:lumMod val="75000"/>
                                <a:lumOff val="25000"/>
                              </a:schemeClr>
                            </a:solidFill>
                            <a:latin typeface="Cambria Math" panose="02040503050406030204" pitchFamily="18" charset="0"/>
                          </a:rPr>
                        </m:ctrlPr>
                      </m:sSubPr>
                      <m:e>
                        <m:r>
                          <a:rPr lang="en-US" altLang="ja-JP" sz="2000" i="1">
                            <a:solidFill>
                              <a:schemeClr val="tx1">
                                <a:lumMod val="75000"/>
                                <a:lumOff val="25000"/>
                              </a:schemeClr>
                            </a:solidFill>
                            <a:latin typeface="Cambria Math" panose="02040503050406030204" pitchFamily="18" charset="0"/>
                          </a:rPr>
                          <m:t>𝑐</m:t>
                        </m:r>
                      </m:e>
                      <m:sub>
                        <m:r>
                          <a:rPr lang="en-US" altLang="ja-JP" sz="2000" i="1">
                            <a:solidFill>
                              <a:schemeClr val="tx1">
                                <a:lumMod val="75000"/>
                                <a:lumOff val="25000"/>
                              </a:schemeClr>
                            </a:solidFill>
                            <a:latin typeface="Cambria Math" panose="02040503050406030204" pitchFamily="18" charset="0"/>
                          </a:rPr>
                          <m:t>𝑖</m:t>
                        </m:r>
                      </m:sub>
                    </m:sSub>
                  </m:oMath>
                </a14:m>
                <a:r>
                  <a:rPr lang="en-US" altLang="ja-JP" sz="2000" dirty="0">
                    <a:solidFill>
                      <a:schemeClr val="tx1">
                        <a:lumMod val="75000"/>
                        <a:lumOff val="25000"/>
                      </a:schemeClr>
                    </a:solidFill>
                  </a:rPr>
                  <a:t> </a:t>
                </a:r>
                <a:r>
                  <a:rPr lang="ja-JP" altLang="en-US" sz="2000" dirty="0">
                    <a:solidFill>
                      <a:schemeClr val="tx1">
                        <a:lumMod val="75000"/>
                        <a:lumOff val="25000"/>
                      </a:schemeClr>
                    </a:solidFill>
                  </a:rPr>
                  <a:t>は </a:t>
                </a:r>
                <a:r>
                  <a:rPr lang="en-US" altLang="ja-JP" sz="2000" dirty="0">
                    <a:solidFill>
                      <a:schemeClr val="tx1">
                        <a:lumMod val="75000"/>
                        <a:lumOff val="25000"/>
                      </a:schemeClr>
                    </a:solidFill>
                  </a:rPr>
                  <a:t>0</a:t>
                </a:r>
                <a:r>
                  <a:rPr lang="ja-JP" altLang="en-US" sz="2000" dirty="0">
                    <a:solidFill>
                      <a:schemeClr val="tx1">
                        <a:lumMod val="75000"/>
                        <a:lumOff val="25000"/>
                      </a:schemeClr>
                    </a:solidFill>
                  </a:rPr>
                  <a:t>～</a:t>
                </a:r>
                <a:r>
                  <a:rPr lang="en-US" altLang="ja-JP" sz="2000" dirty="0">
                    <a:solidFill>
                      <a:schemeClr val="tx1">
                        <a:lumMod val="75000"/>
                        <a:lumOff val="25000"/>
                      </a:schemeClr>
                    </a:solidFill>
                  </a:rPr>
                  <a:t>9</a:t>
                </a:r>
                <a:r>
                  <a:rPr lang="ja-JP" altLang="en-US" sz="2000" dirty="0" smtClean="0">
                    <a:solidFill>
                      <a:schemeClr val="tx1">
                        <a:lumMod val="75000"/>
                        <a:lumOff val="25000"/>
                      </a:schemeClr>
                    </a:solidFill>
                  </a:rPr>
                  <a:t>）</a:t>
                </a:r>
                <a:r>
                  <a:rPr lang="en-US" altLang="ja-JP" sz="2000" dirty="0">
                    <a:solidFill>
                      <a:schemeClr val="tx1">
                        <a:lumMod val="75000"/>
                        <a:lumOff val="25000"/>
                      </a:schemeClr>
                    </a:solidFill>
                  </a:rPr>
                  <a:t/>
                </a:r>
                <a:br>
                  <a:rPr lang="en-US" altLang="ja-JP" sz="2000" dirty="0">
                    <a:solidFill>
                      <a:schemeClr val="tx1">
                        <a:lumMod val="75000"/>
                        <a:lumOff val="25000"/>
                      </a:schemeClr>
                    </a:solidFill>
                  </a:rPr>
                </a:br>
                <a:r>
                  <a:rPr lang="ja-JP" altLang="en-US" sz="2000" dirty="0">
                    <a:solidFill>
                      <a:schemeClr val="tx1">
                        <a:lumMod val="75000"/>
                        <a:lumOff val="25000"/>
                      </a:schemeClr>
                    </a:solidFill>
                  </a:rPr>
                  <a:t>　</a:t>
                </a:r>
                <a:r>
                  <a:rPr lang="ja-JP" altLang="en-US" dirty="0" smtClean="0">
                    <a:solidFill>
                      <a:schemeClr val="tx1">
                        <a:lumMod val="75000"/>
                        <a:lumOff val="25000"/>
                      </a:schemeClr>
                    </a:solidFill>
                  </a:rPr>
                  <a:t>例</a:t>
                </a:r>
                <a:r>
                  <a:rPr lang="ja-JP" altLang="en-US" dirty="0">
                    <a:solidFill>
                      <a:schemeClr val="tx1">
                        <a:lumMod val="75000"/>
                        <a:lumOff val="25000"/>
                      </a:schemeClr>
                    </a:solidFill>
                  </a:rPr>
                  <a:t>： </a:t>
                </a:r>
                <a14:m>
                  <m:oMath xmlns:m="http://schemas.openxmlformats.org/officeDocument/2006/math">
                    <m:r>
                      <a:rPr lang="en-US" altLang="ja-JP" i="1">
                        <a:solidFill>
                          <a:schemeClr val="tx1">
                            <a:lumMod val="75000"/>
                            <a:lumOff val="25000"/>
                          </a:schemeClr>
                        </a:solidFill>
                        <a:latin typeface="Cambria Math" panose="02040503050406030204" pitchFamily="18" charset="0"/>
                      </a:rPr>
                      <m:t>1234=4</m:t>
                    </m:r>
                    <m:r>
                      <a:rPr lang="en-US" altLang="ja-JP" i="1">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altLang="ja-JP"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i="1">
                            <a:solidFill>
                              <a:schemeClr val="tx1">
                                <a:lumMod val="75000"/>
                                <a:lumOff val="25000"/>
                              </a:schemeClr>
                            </a:solidFill>
                            <a:latin typeface="Cambria Math" panose="02040503050406030204" pitchFamily="18" charset="0"/>
                            <a:ea typeface="Cambria Math" panose="02040503050406030204" pitchFamily="18" charset="0"/>
                          </a:rPr>
                          <m:t>10</m:t>
                        </m:r>
                      </m:e>
                      <m:sup>
                        <m:r>
                          <a:rPr lang="en-US" altLang="ja-JP" i="1">
                            <a:solidFill>
                              <a:schemeClr val="tx1">
                                <a:lumMod val="75000"/>
                                <a:lumOff val="25000"/>
                              </a:schemeClr>
                            </a:solidFill>
                            <a:latin typeface="Cambria Math" panose="02040503050406030204" pitchFamily="18" charset="0"/>
                            <a:ea typeface="Cambria Math" panose="02040503050406030204" pitchFamily="18" charset="0"/>
                          </a:rPr>
                          <m:t>0</m:t>
                        </m:r>
                      </m:sup>
                    </m:sSup>
                    <m:r>
                      <a:rPr lang="en-US" altLang="ja-JP" i="1">
                        <a:solidFill>
                          <a:schemeClr val="tx1">
                            <a:lumMod val="75000"/>
                            <a:lumOff val="25000"/>
                          </a:schemeClr>
                        </a:solidFill>
                        <a:latin typeface="Cambria Math" panose="02040503050406030204" pitchFamily="18" charset="0"/>
                        <a:ea typeface="Cambria Math" panose="02040503050406030204" pitchFamily="18" charset="0"/>
                      </a:rPr>
                      <m:t>+3×</m:t>
                    </m:r>
                    <m:sSup>
                      <m:sSupPr>
                        <m:ctrlPr>
                          <a:rPr lang="en-US" altLang="ja-JP"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i="1">
                            <a:solidFill>
                              <a:schemeClr val="tx1">
                                <a:lumMod val="75000"/>
                                <a:lumOff val="25000"/>
                              </a:schemeClr>
                            </a:solidFill>
                            <a:latin typeface="Cambria Math" panose="02040503050406030204" pitchFamily="18" charset="0"/>
                            <a:ea typeface="Cambria Math" panose="02040503050406030204" pitchFamily="18" charset="0"/>
                          </a:rPr>
                          <m:t>10</m:t>
                        </m:r>
                      </m:e>
                      <m:sup>
                        <m:r>
                          <a:rPr lang="en-US" altLang="ja-JP" i="1">
                            <a:solidFill>
                              <a:schemeClr val="tx1">
                                <a:lumMod val="75000"/>
                                <a:lumOff val="25000"/>
                              </a:schemeClr>
                            </a:solidFill>
                            <a:latin typeface="Cambria Math" panose="02040503050406030204" pitchFamily="18" charset="0"/>
                            <a:ea typeface="Cambria Math" panose="02040503050406030204" pitchFamily="18" charset="0"/>
                          </a:rPr>
                          <m:t>1</m:t>
                        </m:r>
                      </m:sup>
                    </m:sSup>
                    <m:r>
                      <a:rPr lang="en-US" altLang="ja-JP" i="1">
                        <a:solidFill>
                          <a:schemeClr val="tx1">
                            <a:lumMod val="75000"/>
                            <a:lumOff val="25000"/>
                          </a:schemeClr>
                        </a:solidFill>
                        <a:latin typeface="Cambria Math" panose="02040503050406030204" pitchFamily="18" charset="0"/>
                        <a:ea typeface="Cambria Math" panose="02040503050406030204" pitchFamily="18" charset="0"/>
                      </a:rPr>
                      <m:t>+2×</m:t>
                    </m:r>
                    <m:sSup>
                      <m:sSupPr>
                        <m:ctrlPr>
                          <a:rPr lang="en-US" altLang="ja-JP"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i="1">
                            <a:solidFill>
                              <a:schemeClr val="tx1">
                                <a:lumMod val="75000"/>
                                <a:lumOff val="25000"/>
                              </a:schemeClr>
                            </a:solidFill>
                            <a:latin typeface="Cambria Math" panose="02040503050406030204" pitchFamily="18" charset="0"/>
                            <a:ea typeface="Cambria Math" panose="02040503050406030204" pitchFamily="18" charset="0"/>
                          </a:rPr>
                          <m:t>10</m:t>
                        </m:r>
                      </m:e>
                      <m:sup>
                        <m:r>
                          <a:rPr lang="en-US" altLang="ja-JP" i="1">
                            <a:solidFill>
                              <a:schemeClr val="tx1">
                                <a:lumMod val="75000"/>
                                <a:lumOff val="25000"/>
                              </a:schemeClr>
                            </a:solidFill>
                            <a:latin typeface="Cambria Math" panose="02040503050406030204" pitchFamily="18" charset="0"/>
                            <a:ea typeface="Cambria Math" panose="02040503050406030204" pitchFamily="18" charset="0"/>
                          </a:rPr>
                          <m:t>2</m:t>
                        </m:r>
                      </m:sup>
                    </m:sSup>
                    <m:r>
                      <a:rPr lang="en-US" altLang="ja-JP" i="1">
                        <a:solidFill>
                          <a:schemeClr val="tx1">
                            <a:lumMod val="75000"/>
                            <a:lumOff val="25000"/>
                          </a:schemeClr>
                        </a:solidFill>
                        <a:latin typeface="Cambria Math" panose="02040503050406030204" pitchFamily="18" charset="0"/>
                        <a:ea typeface="Cambria Math" panose="02040503050406030204" pitchFamily="18" charset="0"/>
                      </a:rPr>
                      <m:t>+1×</m:t>
                    </m:r>
                    <m:sSup>
                      <m:sSupPr>
                        <m:ctrlPr>
                          <a:rPr lang="en-US" altLang="ja-JP" i="1">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altLang="ja-JP" i="1">
                            <a:solidFill>
                              <a:schemeClr val="tx1">
                                <a:lumMod val="75000"/>
                                <a:lumOff val="25000"/>
                              </a:schemeClr>
                            </a:solidFill>
                            <a:latin typeface="Cambria Math" panose="02040503050406030204" pitchFamily="18" charset="0"/>
                            <a:ea typeface="Cambria Math" panose="02040503050406030204" pitchFamily="18" charset="0"/>
                          </a:rPr>
                          <m:t>10</m:t>
                        </m:r>
                      </m:e>
                      <m:sup>
                        <m:r>
                          <a:rPr lang="en-US" altLang="ja-JP" i="1">
                            <a:solidFill>
                              <a:schemeClr val="tx1">
                                <a:lumMod val="75000"/>
                                <a:lumOff val="25000"/>
                              </a:schemeClr>
                            </a:solidFill>
                            <a:latin typeface="Cambria Math" panose="02040503050406030204" pitchFamily="18" charset="0"/>
                            <a:ea typeface="Cambria Math" panose="02040503050406030204" pitchFamily="18" charset="0"/>
                          </a:rPr>
                          <m:t>3</m:t>
                        </m:r>
                      </m:sup>
                    </m:sSup>
                  </m:oMath>
                </a14:m>
                <a:r>
                  <a:rPr lang="ja-JP" altLang="en-US" dirty="0">
                    <a:solidFill>
                      <a:schemeClr val="tx1">
                        <a:lumMod val="75000"/>
                        <a:lumOff val="25000"/>
                      </a:schemeClr>
                    </a:solidFill>
                  </a:rPr>
                  <a:t> </a:t>
                </a:r>
                <a:endParaRPr lang="en-US" altLang="ja-JP" dirty="0">
                  <a:solidFill>
                    <a:schemeClr val="tx1">
                      <a:lumMod val="75000"/>
                      <a:lumOff val="25000"/>
                    </a:schemeClr>
                  </a:solidFill>
                </a:endParaRPr>
              </a:p>
            </p:txBody>
          </p:sp>
        </mc:Choice>
        <mc:Fallback xmlns="">
          <p:sp>
            <p:nvSpPr>
              <p:cNvPr id="4" name="正方形/長方形 3"/>
              <p:cNvSpPr>
                <a:spLocks noRot="1" noChangeAspect="1" noMove="1" noResize="1" noEditPoints="1" noAdjustHandles="1" noChangeArrowheads="1" noChangeShapeType="1" noTextEdit="1"/>
              </p:cNvSpPr>
              <p:nvPr/>
            </p:nvSpPr>
            <p:spPr>
              <a:xfrm>
                <a:off x="525150" y="5085184"/>
                <a:ext cx="7935282" cy="1015663"/>
              </a:xfrm>
              <a:prstGeom prst="rect">
                <a:avLst/>
              </a:prstGeom>
              <a:blipFill>
                <a:blip r:embed="rId4"/>
                <a:stretch>
                  <a:fillRect t="-4790" b="-658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正方形/長方形 7"/>
              <p:cNvSpPr/>
              <p:nvPr/>
            </p:nvSpPr>
            <p:spPr>
              <a:xfrm>
                <a:off x="1979712" y="4263479"/>
                <a:ext cx="4249881" cy="461665"/>
              </a:xfrm>
              <a:prstGeom prst="rect">
                <a:avLst/>
              </a:prstGeom>
            </p:spPr>
            <p:txBody>
              <a:bodyPr wrap="none">
                <a:spAutoFit/>
              </a:bodyPr>
              <a:lstStyle/>
              <a:p>
                <a14:m>
                  <m:oMath xmlns:m="http://schemas.openxmlformats.org/officeDocument/2006/math">
                    <m:r>
                      <a:rPr lang="en-US" altLang="ja-JP" sz="2400" i="1" smtClean="0">
                        <a:solidFill>
                          <a:srgbClr val="008E40"/>
                        </a:solidFill>
                        <a:latin typeface="Cambria Math" panose="02040503050406030204" pitchFamily="18" charset="0"/>
                      </a:rPr>
                      <m:t>1011</m:t>
                    </m:r>
                  </m:oMath>
                </a14:m>
                <a:r>
                  <a:rPr lang="ja-JP" altLang="en-US" sz="2400" dirty="0" smtClean="0"/>
                  <a:t>　</a:t>
                </a:r>
                <a:r>
                  <a:rPr lang="en-US" altLang="ja-JP" sz="2400" dirty="0" smtClean="0"/>
                  <a:t>=</a:t>
                </a:r>
                <a:r>
                  <a:rPr lang="ja-JP" altLang="en-US" sz="2400" dirty="0" smtClean="0"/>
                  <a:t>　</a:t>
                </a:r>
                <a:r>
                  <a:rPr lang="en-US" altLang="ja-JP" sz="2400" dirty="0" smtClean="0"/>
                  <a:t>2</a:t>
                </a:r>
                <a:r>
                  <a:rPr lang="en-US" altLang="ja-JP" sz="2400" dirty="0" smtClean="0">
                    <a:solidFill>
                      <a:srgbClr val="008E40"/>
                    </a:solidFill>
                  </a:rPr>
                  <a:t>11</a:t>
                </a:r>
                <a:r>
                  <a:rPr lang="ja-JP" altLang="en-US" sz="2400" dirty="0" smtClean="0">
                    <a:solidFill>
                      <a:srgbClr val="3A6D3A"/>
                    </a:solidFill>
                  </a:rPr>
                  <a:t>　</a:t>
                </a:r>
                <a:r>
                  <a:rPr lang="en-US" altLang="ja-JP" sz="2400" dirty="0" smtClean="0"/>
                  <a:t>=</a:t>
                </a:r>
                <a:r>
                  <a:rPr lang="ja-JP" altLang="en-US" sz="2400" dirty="0" smtClean="0">
                    <a:solidFill>
                      <a:srgbClr val="3A6D3A"/>
                    </a:solidFill>
                  </a:rPr>
                  <a:t>　</a:t>
                </a:r>
                <a:r>
                  <a:rPr lang="en-US" altLang="ja-JP" sz="2400" dirty="0" smtClean="0"/>
                  <a:t>5</a:t>
                </a:r>
                <a:r>
                  <a:rPr lang="en-US" altLang="ja-JP" sz="2400" dirty="0" smtClean="0">
                    <a:solidFill>
                      <a:srgbClr val="008E40"/>
                    </a:solidFill>
                  </a:rPr>
                  <a:t>1</a:t>
                </a:r>
                <a:r>
                  <a:rPr lang="ja-JP" altLang="en-US" sz="2400" dirty="0" smtClean="0">
                    <a:solidFill>
                      <a:srgbClr val="3A6D3A"/>
                    </a:solidFill>
                  </a:rPr>
                  <a:t>　</a:t>
                </a:r>
                <a:r>
                  <a:rPr lang="en-US" altLang="ja-JP" sz="2400" dirty="0" smtClean="0"/>
                  <a:t>=</a:t>
                </a:r>
                <a:r>
                  <a:rPr lang="ja-JP" altLang="en-US" sz="2400" dirty="0" smtClean="0">
                    <a:solidFill>
                      <a:srgbClr val="3A6D3A"/>
                    </a:solidFill>
                  </a:rPr>
                  <a:t>　</a:t>
                </a:r>
                <a:r>
                  <a:rPr lang="en-US" altLang="ja-JP" sz="2400" dirty="0" smtClean="0"/>
                  <a:t>11</a:t>
                </a:r>
                <a:endParaRPr lang="ja-JP" altLang="en-US" sz="2400" dirty="0"/>
              </a:p>
            </p:txBody>
          </p:sp>
        </mc:Choice>
        <mc:Fallback xmlns="">
          <p:sp>
            <p:nvSpPr>
              <p:cNvPr id="8" name="正方形/長方形 7"/>
              <p:cNvSpPr>
                <a:spLocks noRot="1" noChangeAspect="1" noMove="1" noResize="1" noEditPoints="1" noAdjustHandles="1" noChangeArrowheads="1" noChangeShapeType="1" noTextEdit="1"/>
              </p:cNvSpPr>
              <p:nvPr/>
            </p:nvSpPr>
            <p:spPr>
              <a:xfrm>
                <a:off x="1979712" y="4263479"/>
                <a:ext cx="4249881" cy="461665"/>
              </a:xfrm>
              <a:prstGeom prst="rect">
                <a:avLst/>
              </a:prstGeom>
              <a:blipFill>
                <a:blip r:embed="rId5"/>
                <a:stretch>
                  <a:fillRect l="-430" t="-9211" r="-1148" b="-30263"/>
                </a:stretch>
              </a:blipFill>
            </p:spPr>
            <p:txBody>
              <a:bodyPr/>
              <a:lstStyle/>
              <a:p>
                <a:r>
                  <a:rPr lang="ja-JP" altLang="en-US">
                    <a:noFill/>
                  </a:rPr>
                  <a:t> </a:t>
                </a:r>
              </a:p>
            </p:txBody>
          </p:sp>
        </mc:Fallback>
      </mc:AlternateContent>
      <p:sp>
        <p:nvSpPr>
          <p:cNvPr id="9" name="円弧 8"/>
          <p:cNvSpPr/>
          <p:nvPr/>
        </p:nvSpPr>
        <p:spPr>
          <a:xfrm>
            <a:off x="2186500" y="4169489"/>
            <a:ext cx="178532" cy="329709"/>
          </a:xfrm>
          <a:prstGeom prst="arc">
            <a:avLst>
              <a:gd name="adj1" fmla="val 10553390"/>
              <a:gd name="adj2" fmla="val 0"/>
            </a:avLst>
          </a:prstGeom>
          <a:ln>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正方形/長方形 9"/>
          <p:cNvSpPr/>
          <p:nvPr/>
        </p:nvSpPr>
        <p:spPr>
          <a:xfrm>
            <a:off x="2010308" y="3831864"/>
            <a:ext cx="646331" cy="369332"/>
          </a:xfrm>
          <a:prstGeom prst="rect">
            <a:avLst/>
          </a:prstGeom>
        </p:spPr>
        <p:txBody>
          <a:bodyPr wrap="none">
            <a:spAutoFit/>
          </a:bodyPr>
          <a:lstStyle/>
          <a:p>
            <a:r>
              <a:rPr lang="en-US" altLang="ja-JP" dirty="0" smtClean="0"/>
              <a:t>+2</a:t>
            </a:r>
            <a:r>
              <a:rPr lang="ja-JP" altLang="en-US" dirty="0" smtClean="0"/>
              <a:t>倍</a:t>
            </a:r>
            <a:endParaRPr lang="ja-JP" altLang="en-US" dirty="0"/>
          </a:p>
        </p:txBody>
      </p:sp>
      <p:sp>
        <p:nvSpPr>
          <p:cNvPr id="42" name="円弧 41"/>
          <p:cNvSpPr/>
          <p:nvPr/>
        </p:nvSpPr>
        <p:spPr>
          <a:xfrm>
            <a:off x="3550733" y="4177501"/>
            <a:ext cx="178532" cy="329709"/>
          </a:xfrm>
          <a:prstGeom prst="arc">
            <a:avLst>
              <a:gd name="adj1" fmla="val 10553390"/>
              <a:gd name="adj2" fmla="val 0"/>
            </a:avLst>
          </a:prstGeom>
          <a:ln>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正方形/長方形 42"/>
          <p:cNvSpPr/>
          <p:nvPr/>
        </p:nvSpPr>
        <p:spPr>
          <a:xfrm>
            <a:off x="3374541" y="3839876"/>
            <a:ext cx="646331" cy="369332"/>
          </a:xfrm>
          <a:prstGeom prst="rect">
            <a:avLst/>
          </a:prstGeom>
        </p:spPr>
        <p:txBody>
          <a:bodyPr wrap="none">
            <a:spAutoFit/>
          </a:bodyPr>
          <a:lstStyle/>
          <a:p>
            <a:r>
              <a:rPr lang="en-US" altLang="ja-JP" dirty="0" smtClean="0"/>
              <a:t>+2</a:t>
            </a:r>
            <a:r>
              <a:rPr lang="ja-JP" altLang="en-US" dirty="0" smtClean="0"/>
              <a:t>倍</a:t>
            </a:r>
            <a:endParaRPr lang="ja-JP" altLang="en-US" dirty="0"/>
          </a:p>
        </p:txBody>
      </p:sp>
      <p:sp>
        <p:nvSpPr>
          <p:cNvPr id="44" name="円弧 43"/>
          <p:cNvSpPr/>
          <p:nvPr/>
        </p:nvSpPr>
        <p:spPr>
          <a:xfrm>
            <a:off x="4766664" y="4170175"/>
            <a:ext cx="178532" cy="329709"/>
          </a:xfrm>
          <a:prstGeom prst="arc">
            <a:avLst>
              <a:gd name="adj1" fmla="val 10553390"/>
              <a:gd name="adj2" fmla="val 0"/>
            </a:avLst>
          </a:prstGeom>
          <a:ln>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正方形/長方形 44"/>
          <p:cNvSpPr/>
          <p:nvPr/>
        </p:nvSpPr>
        <p:spPr>
          <a:xfrm>
            <a:off x="4590472" y="3832550"/>
            <a:ext cx="646331" cy="369332"/>
          </a:xfrm>
          <a:prstGeom prst="rect">
            <a:avLst/>
          </a:prstGeom>
        </p:spPr>
        <p:txBody>
          <a:bodyPr wrap="none">
            <a:spAutoFit/>
          </a:bodyPr>
          <a:lstStyle/>
          <a:p>
            <a:r>
              <a:rPr lang="en-US" altLang="ja-JP" dirty="0" smtClean="0"/>
              <a:t>+2</a:t>
            </a:r>
            <a:r>
              <a:rPr lang="ja-JP" altLang="en-US" dirty="0" smtClean="0"/>
              <a:t>倍</a:t>
            </a:r>
            <a:endParaRPr lang="ja-JP" altLang="en-US" dirty="0"/>
          </a:p>
        </p:txBody>
      </p:sp>
    </p:spTree>
    <p:extLst>
      <p:ext uri="{BB962C8B-B14F-4D97-AF65-F5344CB8AC3E}">
        <p14:creationId xmlns:p14="http://schemas.microsoft.com/office/powerpoint/2010/main" val="2049852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25150"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符号付き絶対値表現</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588366" y="1633443"/>
            <a:ext cx="8448130" cy="5435334"/>
          </a:xfrm>
          <a:prstGeom prst="rect">
            <a:avLst/>
          </a:prstGeom>
          <a:noFill/>
        </p:spPr>
        <p:txBody>
          <a:bodyPr wrap="square" rtlCol="0">
            <a:spAutoFit/>
          </a:bodyPr>
          <a:lstStyle/>
          <a:p>
            <a:pPr marL="342900" indent="-342900">
              <a:lnSpc>
                <a:spcPct val="120000"/>
              </a:lnSpc>
              <a:spcAft>
                <a:spcPts val="600"/>
              </a:spcAft>
              <a:buClr>
                <a:schemeClr val="tx1"/>
              </a:buClr>
              <a:buFont typeface="Wingdings" panose="05000000000000000000" pitchFamily="2" charset="2"/>
              <a:buChar char="n"/>
            </a:pPr>
            <a:r>
              <a:rPr lang="ja-JP" altLang="en-US" sz="2000" dirty="0" smtClean="0">
                <a:solidFill>
                  <a:srgbClr val="C00000"/>
                </a:solidFill>
                <a:latin typeface="游ゴシック Medium" panose="020B0500000000000000" pitchFamily="50" charset="-128"/>
                <a:ea typeface="游ゴシック Medium" panose="020B0500000000000000" pitchFamily="50" charset="-128"/>
              </a:rPr>
              <a:t>符号</a:t>
            </a:r>
            <a:r>
              <a:rPr lang="ja-JP" altLang="en-US" sz="2000" dirty="0">
                <a:solidFill>
                  <a:srgbClr val="C00000"/>
                </a:solidFill>
                <a:latin typeface="游ゴシック Medium" panose="020B0500000000000000" pitchFamily="50" charset="-128"/>
                <a:ea typeface="游ゴシック Medium" panose="020B0500000000000000" pitchFamily="50" charset="-128"/>
              </a:rPr>
              <a:t>ビット</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を用いて数の正，負を表現</a:t>
            </a:r>
          </a:p>
          <a:p>
            <a:pPr marL="800100" lvl="1" indent="-342900">
              <a:lnSpc>
                <a:spcPct val="120000"/>
              </a:lnSpc>
              <a:spcAft>
                <a:spcPts val="600"/>
              </a:spcAft>
              <a:buFont typeface="Wingdings" panose="05000000000000000000" pitchFamily="2" charset="2"/>
              <a:buChar char="ü"/>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その数が正であるか負であるかを表す１ビットのフラグ</a:t>
            </a:r>
          </a:p>
          <a:p>
            <a:pPr marL="800100" lvl="1" indent="-342900">
              <a:lnSpc>
                <a:spcPct val="120000"/>
              </a:lnSpc>
              <a:spcAft>
                <a:spcPts val="600"/>
              </a:spcAft>
              <a:buFont typeface="Wingdings" panose="05000000000000000000" pitchFamily="2" charset="2"/>
              <a:buChar char="ü"/>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正の数：</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0</a:t>
            </a:r>
            <a:r>
              <a:rPr lang="ja-JP" altLang="en-US" dirty="0" err="1">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負の数：</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1</a:t>
            </a:r>
          </a:p>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000" dirty="0">
                <a:solidFill>
                  <a:srgbClr val="008E40"/>
                </a:solidFill>
                <a:latin typeface="游ゴシック Medium" panose="020B0500000000000000" pitchFamily="50" charset="-128"/>
                <a:ea typeface="游ゴシック Medium" panose="020B0500000000000000" pitchFamily="50" charset="-128"/>
              </a:rPr>
              <a:t>01001</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 9</a:t>
            </a:r>
            <a:r>
              <a:rPr lang="ja-JP" altLang="en-US" sz="2000" dirty="0" err="1">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sz="2000" dirty="0">
                <a:solidFill>
                  <a:srgbClr val="008E40"/>
                </a:solidFill>
                <a:latin typeface="游ゴシック Medium" panose="020B0500000000000000" pitchFamily="50" charset="-128"/>
                <a:ea typeface="游ゴシック Medium" panose="020B0500000000000000" pitchFamily="50" charset="-128"/>
              </a:rPr>
              <a:t>10011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3</a:t>
            </a:r>
          </a:p>
          <a:p>
            <a:pPr marL="342900" indent="-342900">
              <a:lnSpc>
                <a:spcPct val="120000"/>
              </a:lnSpc>
              <a:spcAft>
                <a:spcPts val="600"/>
              </a:spcAft>
              <a:buFont typeface="Wingdings" panose="05000000000000000000" pitchFamily="2" charset="2"/>
              <a:buChar char="n"/>
            </a:pPr>
            <a:endPar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a:lnSpc>
                <a:spcPct val="120000"/>
              </a:lnSpc>
              <a:spcAft>
                <a:spcPts val="600"/>
              </a:spcAft>
            </a:pP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符号ビットを置く位置が一意でない（最上位でも最下位でもよい）</a:t>
            </a:r>
          </a:p>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演算がややこしくなる</a:t>
            </a: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２</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種類のゼロ（</a:t>
            </a:r>
            <a:r>
              <a:rPr lang="en-US" altLang="ja-JP" sz="2000" dirty="0">
                <a:solidFill>
                  <a:srgbClr val="008E40"/>
                </a:solidFill>
                <a:latin typeface="游ゴシック Medium" panose="020B0500000000000000" pitchFamily="50" charset="-128"/>
                <a:ea typeface="游ゴシック Medium" panose="020B0500000000000000" pitchFamily="50" charset="-128"/>
              </a:rPr>
              <a:t>00000</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と </a:t>
            </a:r>
            <a:r>
              <a:rPr lang="en-US" altLang="ja-JP" sz="2000" dirty="0">
                <a:solidFill>
                  <a:srgbClr val="008E40"/>
                </a:solidFill>
                <a:latin typeface="游ゴシック Medium" panose="020B0500000000000000" pitchFamily="50" charset="-128"/>
                <a:ea typeface="游ゴシック Medium" panose="020B0500000000000000" pitchFamily="50" charset="-128"/>
              </a:rPr>
              <a:t>10000</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）が存在するため</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紛らわしい</a:t>
            </a: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b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二進法による</a:t>
            </a:r>
            <a:r>
              <a:rPr lang="ja-JP" altLang="en-US" dirty="0" smtClean="0"/>
              <a:t>負数の表現①</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5</a:t>
            </a:fld>
            <a:endParaRPr kumimoji="1" lang="ja-JP" altLang="en-US"/>
          </a:p>
        </p:txBody>
      </p:sp>
      <p:sp>
        <p:nvSpPr>
          <p:cNvPr id="13" name="円/楕円 5"/>
          <p:cNvSpPr/>
          <p:nvPr/>
        </p:nvSpPr>
        <p:spPr>
          <a:xfrm>
            <a:off x="1573492" y="2923761"/>
            <a:ext cx="195309" cy="34622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円/楕円 6"/>
          <p:cNvSpPr/>
          <p:nvPr/>
        </p:nvSpPr>
        <p:spPr>
          <a:xfrm>
            <a:off x="3008539" y="2923761"/>
            <a:ext cx="195309" cy="34622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1813542" y="3346190"/>
            <a:ext cx="1056700" cy="338554"/>
          </a:xfrm>
          <a:prstGeom prst="rect">
            <a:avLst/>
          </a:prstGeom>
          <a:noFill/>
        </p:spPr>
        <p:txBody>
          <a:bodyPr wrap="none" rtlCol="0">
            <a:spAutoFit/>
          </a:bodyPr>
          <a:lstStyle/>
          <a:p>
            <a:r>
              <a:rPr kumimoji="1" lang="ja-JP" altLang="en-US" sz="1600" dirty="0" smtClean="0">
                <a:solidFill>
                  <a:srgbClr val="FF0000"/>
                </a:solidFill>
              </a:rPr>
              <a:t>符号ビット</a:t>
            </a:r>
            <a:endParaRPr kumimoji="1" lang="ja-JP" altLang="en-US" sz="1600" dirty="0">
              <a:solidFill>
                <a:srgbClr val="FF0000"/>
              </a:solidFill>
            </a:endParaRPr>
          </a:p>
        </p:txBody>
      </p:sp>
      <p:cxnSp>
        <p:nvCxnSpPr>
          <p:cNvPr id="16" name="直線コネクタ 15"/>
          <p:cNvCxnSpPr>
            <a:stCxn id="15" idx="0"/>
            <a:endCxn id="13" idx="5"/>
          </p:cNvCxnSpPr>
          <p:nvPr/>
        </p:nvCxnSpPr>
        <p:spPr>
          <a:xfrm flipH="1" flipV="1">
            <a:off x="1740199" y="3219286"/>
            <a:ext cx="601693" cy="1269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5" idx="0"/>
            <a:endCxn id="14" idx="3"/>
          </p:cNvCxnSpPr>
          <p:nvPr/>
        </p:nvCxnSpPr>
        <p:spPr>
          <a:xfrm flipV="1">
            <a:off x="2341892" y="3219286"/>
            <a:ext cx="695249" cy="1269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25150" y="4057908"/>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問題点</a:t>
            </a:r>
            <a:endParaRPr kumimoji="1" lang="ja-JP" altLang="en-US" sz="2800" b="1" u="sng"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629995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25150"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２の補数表現</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588366" y="1633443"/>
            <a:ext cx="8448130" cy="4622804"/>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補数とは？</a:t>
            </a:r>
            <a:endParaRPr lang="en-US" altLang="ja-JP"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加算した時に桁上げが発生する最小の数</a:t>
            </a:r>
          </a:p>
          <a:p>
            <a:pPr marL="800100" lvl="1" indent="-342900">
              <a:lnSpc>
                <a:spcPct val="120000"/>
              </a:lnSpc>
              <a:spcAft>
                <a:spcPts val="600"/>
              </a:spcAft>
              <a:buFont typeface="Wingdings" panose="05000000000000000000" pitchFamily="2" charset="2"/>
              <a:buChar char="p"/>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B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の補数： 基数が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B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の時の</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補数</a:t>
            </a:r>
          </a:p>
          <a:p>
            <a:pPr lvl="2">
              <a:lnSpc>
                <a:spcPct val="120000"/>
              </a:lnSpc>
              <a:spcAft>
                <a:spcPts val="600"/>
              </a:spcAft>
            </a:pP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例１： 「</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61</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」の </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10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の補数は「</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39</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61 + 39 = 100</a:t>
            </a:r>
            <a:r>
              <a:rPr lang="ja-JP" altLang="en-US" dirty="0" err="1"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よって，</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39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は桁上げが発生する最小の数 </a:t>
            </a:r>
          </a:p>
          <a:p>
            <a:pPr lvl="2">
              <a:lnSpc>
                <a:spcPct val="120000"/>
              </a:lnSpc>
              <a:spcAft>
                <a:spcPts val="600"/>
              </a:spcAft>
            </a:pP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２： 「</a:t>
            </a:r>
            <a:r>
              <a:rPr lang="en-US" altLang="ja-JP" dirty="0">
                <a:solidFill>
                  <a:srgbClr val="008E40"/>
                </a:solidFill>
                <a:latin typeface="游ゴシック Medium" panose="020B0500000000000000" pitchFamily="50" charset="-128"/>
                <a:ea typeface="游ゴシック Medium" panose="020B0500000000000000" pitchFamily="50" charset="-128"/>
              </a:rPr>
              <a:t>1001</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」の２の補数は「</a:t>
            </a:r>
            <a:r>
              <a:rPr lang="en-US" altLang="ja-JP" dirty="0">
                <a:solidFill>
                  <a:srgbClr val="008E40"/>
                </a:solidFill>
                <a:latin typeface="游ゴシック Medium" panose="020B0500000000000000" pitchFamily="50" charset="-128"/>
                <a:ea typeface="游ゴシック Medium" panose="020B0500000000000000" pitchFamily="50" charset="-128"/>
              </a:rPr>
              <a:t>0111</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r>
            <a:b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br>
            <a:r>
              <a:rPr lang="en-US" altLang="ja-JP" dirty="0" smtClean="0">
                <a:solidFill>
                  <a:srgbClr val="008E40"/>
                </a:solidFill>
                <a:latin typeface="游ゴシック Medium" panose="020B0500000000000000" pitchFamily="50" charset="-128"/>
                <a:ea typeface="游ゴシック Medium" panose="020B0500000000000000" pitchFamily="50" charset="-128"/>
              </a:rPr>
              <a:t>1001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a:solidFill>
                  <a:srgbClr val="008E40"/>
                </a:solidFill>
                <a:latin typeface="游ゴシック Medium" panose="020B0500000000000000" pitchFamily="50" charset="-128"/>
                <a:ea typeface="游ゴシック Medium" panose="020B0500000000000000" pitchFamily="50" charset="-128"/>
              </a:rPr>
              <a:t>0111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a:t>
            </a:r>
            <a:r>
              <a:rPr lang="en-US" altLang="ja-JP" dirty="0">
                <a:solidFill>
                  <a:srgbClr val="008E40"/>
                </a:solidFill>
                <a:latin typeface="游ゴシック Medium" panose="020B0500000000000000" pitchFamily="50" charset="-128"/>
                <a:ea typeface="游ゴシック Medium" panose="020B0500000000000000" pitchFamily="50" charset="-128"/>
              </a:rPr>
              <a:t>10000</a:t>
            </a:r>
            <a:r>
              <a:rPr lang="ja-JP" altLang="en-US" dirty="0" err="1">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よって，</a:t>
            </a:r>
            <a:r>
              <a:rPr lang="en-US" altLang="ja-JP" dirty="0">
                <a:solidFill>
                  <a:srgbClr val="008E40"/>
                </a:solidFill>
                <a:latin typeface="游ゴシック Medium" panose="020B0500000000000000" pitchFamily="50" charset="-128"/>
                <a:ea typeface="游ゴシック Medium" panose="020B0500000000000000" pitchFamily="50" charset="-128"/>
              </a:rPr>
              <a:t>0111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は桁上げが発生する最小の</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数</a:t>
            </a: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２の補数の計算方法</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各ビットを反転して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を足す</a:t>
            </a:r>
          </a:p>
          <a:p>
            <a:pPr lvl="2">
              <a:lnSpc>
                <a:spcPct val="120000"/>
              </a:lnSpc>
              <a:spcAft>
                <a:spcPts val="600"/>
              </a:spcAft>
            </a:pP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例１： </a:t>
            </a:r>
            <a:r>
              <a:rPr lang="en-US" altLang="ja-JP" sz="1600" dirty="0">
                <a:solidFill>
                  <a:srgbClr val="008E40"/>
                </a:solidFill>
                <a:latin typeface="游ゴシック Medium" panose="020B0500000000000000" pitchFamily="50" charset="-128"/>
                <a:ea typeface="游ゴシック Medium" panose="020B0500000000000000" pitchFamily="50" charset="-128"/>
              </a:rPr>
              <a:t>1001</a:t>
            </a:r>
            <a:r>
              <a:rPr lang="en-US" altLang="ja-JP"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の各ビットを反転させると </a:t>
            </a:r>
            <a:r>
              <a:rPr lang="en-US" altLang="ja-JP" sz="1600" dirty="0">
                <a:solidFill>
                  <a:srgbClr val="008E40"/>
                </a:solidFill>
                <a:latin typeface="游ゴシック Medium" panose="020B0500000000000000" pitchFamily="50" charset="-128"/>
                <a:ea typeface="游ゴシック Medium" panose="020B0500000000000000" pitchFamily="50" charset="-128"/>
              </a:rPr>
              <a:t>0110</a:t>
            </a:r>
            <a:r>
              <a:rPr lang="ja-JP" altLang="en-US" sz="1600" dirty="0" err="1">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これに </a:t>
            </a:r>
            <a:r>
              <a:rPr lang="en-US" altLang="ja-JP"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 </a:t>
            </a: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を加えると </a:t>
            </a:r>
            <a:r>
              <a:rPr lang="en-US" altLang="ja-JP" sz="1600" dirty="0">
                <a:solidFill>
                  <a:srgbClr val="008E40"/>
                </a:solidFill>
                <a:latin typeface="游ゴシック Medium" panose="020B0500000000000000" pitchFamily="50" charset="-128"/>
                <a:ea typeface="游ゴシック Medium" panose="020B0500000000000000" pitchFamily="50" charset="-128"/>
              </a:rPr>
              <a:t>0111</a:t>
            </a:r>
          </a:p>
          <a:p>
            <a:pPr lvl="2">
              <a:lnSpc>
                <a:spcPct val="120000"/>
              </a:lnSpc>
              <a:spcAft>
                <a:spcPts val="600"/>
              </a:spcAft>
            </a:pP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例２： </a:t>
            </a:r>
            <a:r>
              <a:rPr lang="en-US" altLang="ja-JP" sz="1600" dirty="0">
                <a:solidFill>
                  <a:srgbClr val="008E40"/>
                </a:solidFill>
                <a:latin typeface="游ゴシック Medium" panose="020B0500000000000000" pitchFamily="50" charset="-128"/>
                <a:ea typeface="游ゴシック Medium" panose="020B0500000000000000" pitchFamily="50" charset="-128"/>
              </a:rPr>
              <a:t>0011</a:t>
            </a:r>
            <a:r>
              <a:rPr lang="en-US" altLang="ja-JP"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の各ビットを反転させると </a:t>
            </a:r>
            <a:r>
              <a:rPr lang="en-US" altLang="ja-JP" sz="1600" dirty="0">
                <a:solidFill>
                  <a:srgbClr val="008E40"/>
                </a:solidFill>
                <a:latin typeface="游ゴシック Medium" panose="020B0500000000000000" pitchFamily="50" charset="-128"/>
                <a:ea typeface="游ゴシック Medium" panose="020B0500000000000000" pitchFamily="50" charset="-128"/>
              </a:rPr>
              <a:t>1100</a:t>
            </a:r>
            <a:r>
              <a:rPr lang="ja-JP" altLang="en-US" sz="1600" dirty="0" err="1">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これに </a:t>
            </a:r>
            <a:r>
              <a:rPr lang="en-US" altLang="ja-JP"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 </a:t>
            </a:r>
            <a:r>
              <a:rPr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を加えると </a:t>
            </a:r>
            <a:r>
              <a:rPr lang="en-US" altLang="ja-JP" sz="1600" dirty="0" smtClean="0">
                <a:solidFill>
                  <a:srgbClr val="008E40"/>
                </a:solidFill>
                <a:latin typeface="游ゴシック Medium" panose="020B0500000000000000" pitchFamily="50" charset="-128"/>
                <a:ea typeface="游ゴシック Medium" panose="020B0500000000000000" pitchFamily="50" charset="-128"/>
              </a:rPr>
              <a:t>1101</a:t>
            </a:r>
            <a:endParaRPr lang="en-US" altLang="ja-JP" sz="1600" dirty="0">
              <a:solidFill>
                <a:srgbClr val="008E40"/>
              </a:solidFill>
              <a:latin typeface="游ゴシック Medium" panose="020B0500000000000000" pitchFamily="50" charset="-128"/>
              <a:ea typeface="游ゴシック Medium" panose="020B0500000000000000" pitchFamily="50" charset="-128"/>
            </a:endParaRP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二進法による</a:t>
            </a:r>
            <a:r>
              <a:rPr lang="ja-JP" altLang="en-US" dirty="0" smtClean="0"/>
              <a:t>負数の表現②</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6</a:t>
            </a:fld>
            <a:endParaRPr kumimoji="1" lang="ja-JP" altLang="en-US"/>
          </a:p>
        </p:txBody>
      </p:sp>
    </p:spTree>
    <p:extLst>
      <p:ext uri="{BB962C8B-B14F-4D97-AF65-F5344CB8AC3E}">
        <p14:creationId xmlns:p14="http://schemas.microsoft.com/office/powerpoint/2010/main" val="2355249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5536"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２の補数による負数の表現</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458752" y="1633443"/>
            <a:ext cx="8664154" cy="4330416"/>
          </a:xfrm>
          <a:prstGeom prst="rect">
            <a:avLst/>
          </a:prstGeom>
          <a:noFill/>
        </p:spPr>
        <p:txBody>
          <a:bodyPr wrap="square" rtlCol="0">
            <a:spAutoFit/>
          </a:bodyPr>
          <a:lstStyle/>
          <a:p>
            <a:pPr lvl="2">
              <a:lnSpc>
                <a:spcPct val="120000"/>
              </a:lnSpc>
              <a:spcAft>
                <a:spcPts val="600"/>
              </a:spcAft>
            </a:pP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１： </a:t>
            </a:r>
            <a:r>
              <a:rPr lang="en-US" altLang="ja-JP" dirty="0">
                <a:solidFill>
                  <a:srgbClr val="008E40"/>
                </a:solidFill>
                <a:latin typeface="游ゴシック Medium" panose="020B0500000000000000" pitchFamily="50" charset="-128"/>
                <a:ea typeface="游ゴシック Medium" panose="020B0500000000000000" pitchFamily="50" charset="-128"/>
              </a:rPr>
              <a:t>11101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-3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a:solidFill>
                  <a:srgbClr val="008E40"/>
                </a:solidFill>
                <a:latin typeface="游ゴシック Medium" panose="020B0500000000000000" pitchFamily="50" charset="-128"/>
                <a:ea typeface="游ゴシック Medium" panose="020B0500000000000000" pitchFamily="50" charset="-128"/>
              </a:rPr>
              <a:t>00011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(=3)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の２の補数は </a:t>
            </a:r>
            <a:r>
              <a:rPr lang="en-US" altLang="ja-JP" dirty="0">
                <a:solidFill>
                  <a:srgbClr val="008E40"/>
                </a:solidFill>
                <a:latin typeface="游ゴシック Medium" panose="020B0500000000000000" pitchFamily="50" charset="-128"/>
                <a:ea typeface="游ゴシック Medium" panose="020B0500000000000000" pitchFamily="50" charset="-128"/>
              </a:rPr>
              <a:t>11101</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p>
          <a:p>
            <a:pPr lvl="2">
              <a:lnSpc>
                <a:spcPct val="120000"/>
              </a:lnSpc>
              <a:spcAft>
                <a:spcPts val="600"/>
              </a:spcAft>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例２： </a:t>
            </a:r>
            <a:r>
              <a:rPr lang="en-US" altLang="ja-JP" dirty="0">
                <a:solidFill>
                  <a:srgbClr val="008E40"/>
                </a:solidFill>
                <a:latin typeface="游ゴシック Medium" panose="020B0500000000000000" pitchFamily="50" charset="-128"/>
                <a:ea typeface="游ゴシック Medium" panose="020B0500000000000000" pitchFamily="50" charset="-128"/>
              </a:rPr>
              <a:t>10111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-9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a:solidFill>
                  <a:srgbClr val="008E40"/>
                </a:solidFill>
                <a:latin typeface="游ゴシック Medium" panose="020B0500000000000000" pitchFamily="50" charset="-128"/>
                <a:ea typeface="游ゴシック Medium" panose="020B0500000000000000" pitchFamily="50" charset="-128"/>
              </a:rPr>
              <a:t>01001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(=9)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の２の補数は </a:t>
            </a:r>
            <a:r>
              <a:rPr lang="en-US" altLang="ja-JP" dirty="0">
                <a:solidFill>
                  <a:srgbClr val="008E40"/>
                </a:solidFill>
                <a:latin typeface="游ゴシック Medium" panose="020B0500000000000000" pitchFamily="50" charset="-128"/>
                <a:ea typeface="游ゴシック Medium" panose="020B0500000000000000" pitchFamily="50" charset="-128"/>
              </a:rPr>
              <a:t>10111</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p>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利点</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最上位ビット（＝符号ビット）をみれば正負がわかる</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符号が異なる２つの数の</a:t>
            </a:r>
            <a:r>
              <a:rPr lang="ja-JP" altLang="en-US" sz="2000" dirty="0">
                <a:solidFill>
                  <a:srgbClr val="C00000"/>
                </a:solidFill>
                <a:latin typeface="游ゴシック Medium" panose="020B0500000000000000" pitchFamily="50" charset="-128"/>
                <a:ea typeface="游ゴシック Medium" panose="020B0500000000000000" pitchFamily="50" charset="-128"/>
              </a:rPr>
              <a:t>演算（特に加算）が容易</a:t>
            </a:r>
          </a:p>
          <a:p>
            <a:pPr lvl="2">
              <a:lnSpc>
                <a:spcPct val="120000"/>
              </a:lnSpc>
              <a:spcAft>
                <a:spcPts val="600"/>
              </a:spcAft>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例１： </a:t>
            </a:r>
            <a:r>
              <a:rPr lang="en-US" altLang="ja-JP" dirty="0">
                <a:solidFill>
                  <a:srgbClr val="008E40"/>
                </a:solidFill>
                <a:latin typeface="游ゴシック Medium" panose="020B0500000000000000" pitchFamily="50" charset="-128"/>
                <a:ea typeface="游ゴシック Medium" panose="020B0500000000000000" pitchFamily="50" charset="-128"/>
              </a:rPr>
              <a:t>01001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a:t>
            </a:r>
            <a:r>
              <a:rPr lang="en-US" altLang="ja-JP" dirty="0">
                <a:solidFill>
                  <a:srgbClr val="008E40"/>
                </a:solidFill>
                <a:latin typeface="游ゴシック Medium" panose="020B0500000000000000" pitchFamily="50" charset="-128"/>
                <a:ea typeface="游ゴシック Medium" panose="020B0500000000000000" pitchFamily="50" charset="-128"/>
              </a:rPr>
              <a:t>11101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a:t>
            </a:r>
            <a:r>
              <a:rPr lang="en-US" altLang="ja-JP" dirty="0">
                <a:solidFill>
                  <a:srgbClr val="008E40"/>
                </a:solidFill>
                <a:latin typeface="游ゴシック Medium" panose="020B0500000000000000" pitchFamily="50" charset="-128"/>
                <a:ea typeface="游ゴシック Medium" panose="020B0500000000000000" pitchFamily="50" charset="-128"/>
              </a:rPr>
              <a:t>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a:solidFill>
                  <a:srgbClr val="008E40"/>
                </a:solidFill>
                <a:latin typeface="游ゴシック Medium" panose="020B0500000000000000" pitchFamily="50" charset="-128"/>
                <a:ea typeface="游ゴシック Medium" panose="020B0500000000000000" pitchFamily="50" charset="-128"/>
              </a:rPr>
              <a:t>00110</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9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(-3) = 6</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p>
          <a:p>
            <a:pPr lvl="2">
              <a:lnSpc>
                <a:spcPct val="120000"/>
              </a:lnSpc>
              <a:spcAft>
                <a:spcPts val="600"/>
              </a:spcAft>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例２： </a:t>
            </a:r>
            <a:r>
              <a:rPr lang="en-US" altLang="ja-JP" dirty="0">
                <a:solidFill>
                  <a:srgbClr val="008E40"/>
                </a:solidFill>
                <a:latin typeface="游ゴシック Medium" panose="020B0500000000000000" pitchFamily="50" charset="-128"/>
                <a:ea typeface="游ゴシック Medium" panose="020B0500000000000000" pitchFamily="50" charset="-128"/>
              </a:rPr>
              <a:t>10111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a:t>
            </a:r>
            <a:r>
              <a:rPr lang="en-US" altLang="ja-JP" dirty="0">
                <a:solidFill>
                  <a:srgbClr val="008E40"/>
                </a:solidFill>
                <a:latin typeface="游ゴシック Medium" panose="020B0500000000000000" pitchFamily="50" charset="-128"/>
                <a:ea typeface="游ゴシック Medium" panose="020B0500000000000000" pitchFamily="50" charset="-128"/>
              </a:rPr>
              <a:t>00010</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a:t>
            </a:r>
            <a:r>
              <a:rPr lang="en-US" altLang="ja-JP" dirty="0">
                <a:solidFill>
                  <a:srgbClr val="008E40"/>
                </a:solidFill>
                <a:latin typeface="游ゴシック Medium" panose="020B0500000000000000" pitchFamily="50" charset="-128"/>
                <a:ea typeface="游ゴシック Medium" panose="020B0500000000000000" pitchFamily="50" charset="-128"/>
              </a:rPr>
              <a:t>11001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9 + 2 = -7</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符号の反転も</a:t>
            </a:r>
            <a:r>
              <a:rPr lang="ja-JP" altLang="en-US"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容易　→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各ビット</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を反転して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1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を足す</a:t>
            </a:r>
          </a:p>
          <a:p>
            <a:pPr lvl="2">
              <a:lnSpc>
                <a:spcPct val="120000"/>
              </a:lnSpc>
              <a:spcAft>
                <a:spcPts val="600"/>
              </a:spcAft>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例１： </a:t>
            </a:r>
            <a:r>
              <a:rPr lang="en-US" altLang="ja-JP" dirty="0">
                <a:solidFill>
                  <a:srgbClr val="008E40"/>
                </a:solidFill>
                <a:latin typeface="游ゴシック Medium" panose="020B0500000000000000" pitchFamily="50" charset="-128"/>
                <a:ea typeface="游ゴシック Medium" panose="020B0500000000000000" pitchFamily="50" charset="-128"/>
              </a:rPr>
              <a:t>01001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9)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の各ビットを反転した</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ものに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1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足すと</a:t>
            </a:r>
            <a:r>
              <a:rPr lang="en-US" altLang="ja-JP" dirty="0" smtClean="0">
                <a:solidFill>
                  <a:srgbClr val="008E40"/>
                </a:solidFill>
                <a:latin typeface="游ゴシック Medium" panose="020B0500000000000000" pitchFamily="50" charset="-128"/>
                <a:ea typeface="游ゴシック Medium" panose="020B0500000000000000" pitchFamily="50" charset="-128"/>
              </a:rPr>
              <a:t>10111</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9)</a:t>
            </a:r>
          </a:p>
          <a:p>
            <a:pPr lvl="2">
              <a:lnSpc>
                <a:spcPct val="120000"/>
              </a:lnSpc>
              <a:spcAft>
                <a:spcPts val="600"/>
              </a:spcAft>
            </a:pP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例２： </a:t>
            </a:r>
            <a:r>
              <a:rPr lang="en-US" altLang="ja-JP" dirty="0">
                <a:solidFill>
                  <a:srgbClr val="008E40"/>
                </a:solidFill>
                <a:latin typeface="游ゴシック Medium" panose="020B0500000000000000" pitchFamily="50" charset="-128"/>
                <a:ea typeface="游ゴシック Medium" panose="020B0500000000000000" pitchFamily="50" charset="-128"/>
              </a:rPr>
              <a:t>10111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9)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の各ビットを反転した</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もの に</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1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を足す</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と</a:t>
            </a:r>
            <a:r>
              <a:rPr lang="en-US" altLang="ja-JP" dirty="0" smtClean="0">
                <a:solidFill>
                  <a:srgbClr val="008E40"/>
                </a:solidFill>
                <a:latin typeface="游ゴシック Medium" panose="020B0500000000000000" pitchFamily="50" charset="-128"/>
                <a:ea typeface="游ゴシック Medium" panose="020B0500000000000000" pitchFamily="50" charset="-128"/>
              </a:rPr>
              <a:t>01001</a:t>
            </a: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9)</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二進法による</a:t>
            </a:r>
            <a:r>
              <a:rPr lang="ja-JP" altLang="en-US" dirty="0" smtClean="0"/>
              <a:t>負数の表現②続き</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7</a:t>
            </a:fld>
            <a:endParaRPr kumimoji="1" lang="ja-JP" altLang="en-US"/>
          </a:p>
        </p:txBody>
      </p:sp>
    </p:spTree>
    <p:extLst>
      <p:ext uri="{BB962C8B-B14F-4D97-AF65-F5344CB8AC3E}">
        <p14:creationId xmlns:p14="http://schemas.microsoft.com/office/powerpoint/2010/main" val="2887245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5536" y="1124859"/>
            <a:ext cx="7565130" cy="523220"/>
          </a:xfrm>
          <a:prstGeom prst="rect">
            <a:avLst/>
          </a:prstGeom>
          <a:noFill/>
        </p:spPr>
        <p:txBody>
          <a:bodyPr wrap="square" rtlCol="0">
            <a:spAutoFit/>
          </a:bodyPr>
          <a:lstStyle/>
          <a:p>
            <a:r>
              <a:rPr lang="ja-JP" altLang="en-US" sz="2800" b="1" u="sng" dirty="0" smtClean="0">
                <a:latin typeface="游ゴシック" panose="020B0400000000000000" pitchFamily="50" charset="-128"/>
                <a:ea typeface="游ゴシック" panose="020B0400000000000000" pitchFamily="50" charset="-128"/>
              </a:rPr>
              <a:t>符号</a:t>
            </a:r>
            <a:r>
              <a:rPr lang="ja-JP" altLang="en-US" sz="2800" b="1" u="sng" dirty="0">
                <a:latin typeface="游ゴシック" panose="020B0400000000000000" pitchFamily="50" charset="-128"/>
                <a:ea typeface="游ゴシック" panose="020B0400000000000000" pitchFamily="50" charset="-128"/>
              </a:rPr>
              <a:t>拡張</a:t>
            </a:r>
            <a:endParaRPr kumimoji="1" lang="ja-JP" altLang="en-US" sz="2800" b="1" u="sng" dirty="0">
              <a:latin typeface="游ゴシック" panose="020B0400000000000000" pitchFamily="50" charset="-128"/>
              <a:ea typeface="游ゴシック" panose="020B0400000000000000" pitchFamily="50" charset="-128"/>
            </a:endParaRPr>
          </a:p>
        </p:txBody>
      </p:sp>
      <p:sp>
        <p:nvSpPr>
          <p:cNvPr id="7" name="テキスト ボックス 6"/>
          <p:cNvSpPr txBox="1"/>
          <p:nvPr/>
        </p:nvSpPr>
        <p:spPr>
          <a:xfrm>
            <a:off x="458752" y="1633443"/>
            <a:ext cx="8664154" cy="4921347"/>
          </a:xfrm>
          <a:prstGeom prst="rect">
            <a:avLst/>
          </a:prstGeom>
          <a:noFill/>
        </p:spPr>
        <p:txBody>
          <a:bodyPr wrap="square" rtlCol="0">
            <a:spAutoFit/>
          </a:bodyPr>
          <a:lstStyle/>
          <a:p>
            <a:pPr marL="342900" indent="-342900">
              <a:lnSpc>
                <a:spcPct val="120000"/>
              </a:lnSpc>
              <a:spcAft>
                <a:spcPts val="600"/>
              </a:spcAft>
              <a:buFont typeface="Wingdings" panose="05000000000000000000" pitchFamily="2" charset="2"/>
              <a:buChar char="n"/>
            </a:pPr>
            <a:r>
              <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rPr>
              <a:t>符号ビットをコピーして桁数を増やすこと</a:t>
            </a:r>
          </a:p>
          <a:p>
            <a:pPr marL="800100" lvl="1" indent="-342900">
              <a:lnSpc>
                <a:spcPct val="120000"/>
              </a:lnSpc>
              <a:spcAft>
                <a:spcPts val="600"/>
              </a:spcAft>
              <a:buFont typeface="Wingdings" panose="05000000000000000000" pitchFamily="2" charset="2"/>
              <a:buChar char="p"/>
            </a:pP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２の補数表現の場合，値は元のまま</a:t>
            </a:r>
          </a:p>
          <a:p>
            <a:pPr lvl="1">
              <a:lnSpc>
                <a:spcPct val="120000"/>
              </a:lnSpc>
              <a:spcAft>
                <a:spcPts val="600"/>
              </a:spcAft>
            </a:pP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１： </a:t>
            </a:r>
            <a:r>
              <a:rPr lang="en-US" altLang="ja-JP" dirty="0">
                <a:solidFill>
                  <a:srgbClr val="008E40"/>
                </a:solidFill>
                <a:latin typeface="游ゴシック Medium" panose="020B0500000000000000" pitchFamily="50" charset="-128"/>
                <a:ea typeface="游ゴシック Medium" panose="020B0500000000000000" pitchFamily="50" charset="-128"/>
              </a:rPr>
              <a:t>01001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9)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8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ビットに符号拡張すると </a:t>
            </a:r>
            <a:r>
              <a:rPr lang="en-US" altLang="ja-JP" dirty="0">
                <a:solidFill>
                  <a:srgbClr val="008E40"/>
                </a:solidFill>
                <a:latin typeface="游ゴシック Medium" panose="020B0500000000000000" pitchFamily="50" charset="-128"/>
                <a:ea typeface="游ゴシック Medium" panose="020B0500000000000000" pitchFamily="50" charset="-128"/>
              </a:rPr>
              <a:t>00001001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9)</a:t>
            </a:r>
          </a:p>
          <a:p>
            <a:pPr lvl="1">
              <a:lnSpc>
                <a:spcPct val="120000"/>
              </a:lnSpc>
              <a:spcAft>
                <a:spcPts val="600"/>
              </a:spcAft>
            </a:pPr>
            <a:r>
              <a:rPr lang="en-US" altLang="ja-JP"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lang="ja-JP" altLang="en-US"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例</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２： </a:t>
            </a:r>
            <a:r>
              <a:rPr lang="en-US" altLang="ja-JP" dirty="0">
                <a:solidFill>
                  <a:srgbClr val="008E40"/>
                </a:solidFill>
                <a:latin typeface="游ゴシック Medium" panose="020B0500000000000000" pitchFamily="50" charset="-128"/>
                <a:ea typeface="游ゴシック Medium" panose="020B0500000000000000" pitchFamily="50" charset="-128"/>
              </a:rPr>
              <a:t>11101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-3)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 </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8 </a:t>
            </a:r>
            <a:r>
              <a:rPr lang="ja-JP" altLang="en-US"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ビットに符号拡張すると </a:t>
            </a:r>
            <a:r>
              <a:rPr lang="en-US" altLang="ja-JP" dirty="0">
                <a:solidFill>
                  <a:srgbClr val="008E40"/>
                </a:solidFill>
                <a:latin typeface="游ゴシック Medium" panose="020B0500000000000000" pitchFamily="50" charset="-128"/>
                <a:ea typeface="游ゴシック Medium" panose="020B0500000000000000" pitchFamily="50" charset="-128"/>
              </a:rPr>
              <a:t>11111101</a:t>
            </a:r>
            <a:r>
              <a:rPr lang="en-US" altLang="ja-JP" dirty="0">
                <a:solidFill>
                  <a:schemeClr val="tx1">
                    <a:lumMod val="75000"/>
                    <a:lumOff val="25000"/>
                  </a:schemeClr>
                </a:solidFill>
                <a:latin typeface="游ゴシック Medium" panose="020B0500000000000000" pitchFamily="50" charset="-128"/>
                <a:ea typeface="游ゴシック Medium" panose="020B0500000000000000" pitchFamily="50" charset="-128"/>
              </a:rPr>
              <a:t> (= -3)</a:t>
            </a:r>
          </a:p>
          <a:p>
            <a:pPr marL="342900" indent="-342900">
              <a:lnSpc>
                <a:spcPct val="120000"/>
              </a:lnSpc>
              <a:spcAft>
                <a:spcPts val="600"/>
              </a:spcAft>
              <a:buFont typeface="Wingdings" panose="05000000000000000000" pitchFamily="2" charset="2"/>
              <a:buChar char="n"/>
            </a:pPr>
            <a:r>
              <a:rPr lang="ja-JP" altLang="en-US" sz="24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rPr>
              <a:t>利用例</a:t>
            </a:r>
            <a:endParaRPr lang="ja-JP" altLang="en-US" sz="24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16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ビットの即値を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32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ビットに直して演算に使用</a:t>
            </a:r>
          </a:p>
          <a:p>
            <a:pPr marL="342900" indent="-342900">
              <a:lnSpc>
                <a:spcPct val="120000"/>
              </a:lnSpc>
              <a:spcAft>
                <a:spcPts val="600"/>
              </a:spcAft>
              <a:buFont typeface="Wingdings" panose="05000000000000000000" pitchFamily="2" charset="2"/>
              <a:buChar char="p"/>
            </a:pP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p"/>
            </a:pPr>
            <a:endParaRPr lang="en-US" altLang="ja-JP" sz="2000" dirty="0" smtClean="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342900" indent="-342900">
              <a:lnSpc>
                <a:spcPct val="120000"/>
              </a:lnSpc>
              <a:spcAft>
                <a:spcPts val="600"/>
              </a:spcAft>
              <a:buFont typeface="Wingdings" panose="05000000000000000000" pitchFamily="2" charset="2"/>
              <a:buChar char="p"/>
            </a:pPr>
            <a:endPar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pPr marL="800100" lvl="1" indent="-342900">
              <a:lnSpc>
                <a:spcPct val="120000"/>
              </a:lnSpc>
              <a:spcAft>
                <a:spcPts val="600"/>
              </a:spcAft>
              <a:buFont typeface="Wingdings" panose="05000000000000000000" pitchFamily="2" charset="2"/>
              <a:buChar char="p"/>
            </a:pP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short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型（</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16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ビット）の変数を </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long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型（</a:t>
            </a:r>
            <a:r>
              <a:rPr lang="en-US" altLang="ja-JP"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32 </a:t>
            </a:r>
            <a:r>
              <a:rPr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ビット）の変数にキャスト</a:t>
            </a:r>
          </a:p>
        </p:txBody>
      </p:sp>
      <p:sp>
        <p:nvSpPr>
          <p:cNvPr id="1336" name="タイトル 3"/>
          <p:cNvSpPr>
            <a:spLocks noGrp="1"/>
          </p:cNvSpPr>
          <p:nvPr>
            <p:ph type="title"/>
          </p:nvPr>
        </p:nvSpPr>
        <p:spPr>
          <a:xfrm>
            <a:off x="333047" y="130175"/>
            <a:ext cx="6839867" cy="490538"/>
          </a:xfrm>
        </p:spPr>
        <p:txBody>
          <a:bodyPr/>
          <a:lstStyle/>
          <a:p>
            <a:r>
              <a:rPr lang="ja-JP" altLang="en-US" dirty="0" smtClean="0">
                <a:solidFill>
                  <a:schemeClr val="bg1"/>
                </a:solidFill>
              </a:rPr>
              <a:t>　２の補数の</a:t>
            </a:r>
            <a:r>
              <a:rPr lang="ja-JP" altLang="en-US" dirty="0" smtClean="0"/>
              <a:t>ど</a:t>
            </a:r>
            <a:r>
              <a:rPr lang="ja-JP" altLang="en-US" dirty="0"/>
              <a:t>こ</a:t>
            </a:r>
            <a:r>
              <a:rPr lang="ja-JP" altLang="en-US" dirty="0" smtClean="0">
                <a:solidFill>
                  <a:schemeClr val="bg1"/>
                </a:solidFill>
              </a:rPr>
              <a:t>が</a:t>
            </a:r>
            <a:r>
              <a:rPr lang="ja-JP" altLang="en-US" dirty="0" smtClean="0"/>
              <a:t>便利か</a:t>
            </a:r>
            <a:endParaRPr kumimoji="1"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415FF992-0EB6-4062-B198-36E0943037F4}" type="slidenum">
              <a:rPr kumimoji="1" lang="ja-JP" altLang="en-US" smtClean="0"/>
              <a:t>8</a:t>
            </a:fld>
            <a:endParaRPr kumimoji="1" lang="ja-JP" altLang="en-US"/>
          </a:p>
        </p:txBody>
      </p:sp>
      <p:sp>
        <p:nvSpPr>
          <p:cNvPr id="8" name="正方形/長方形 7"/>
          <p:cNvSpPr/>
          <p:nvPr/>
        </p:nvSpPr>
        <p:spPr>
          <a:xfrm>
            <a:off x="1768501" y="4437112"/>
            <a:ext cx="1014273" cy="304800"/>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6600"/>
                </a:solidFill>
              </a:rPr>
              <a:t>001000</a:t>
            </a:r>
            <a:endParaRPr kumimoji="1" lang="ja-JP" altLang="en-US" dirty="0">
              <a:solidFill>
                <a:srgbClr val="006600"/>
              </a:solidFill>
            </a:endParaRPr>
          </a:p>
        </p:txBody>
      </p:sp>
      <p:sp>
        <p:nvSpPr>
          <p:cNvPr id="9" name="正方形/長方形 8"/>
          <p:cNvSpPr/>
          <p:nvPr/>
        </p:nvSpPr>
        <p:spPr>
          <a:xfrm>
            <a:off x="2775032" y="4437112"/>
            <a:ext cx="820710" cy="304800"/>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006600"/>
                </a:solidFill>
              </a:rPr>
              <a:t>10000</a:t>
            </a:r>
            <a:endParaRPr kumimoji="1" lang="ja-JP" altLang="en-US" dirty="0">
              <a:solidFill>
                <a:srgbClr val="006600"/>
              </a:solidFill>
            </a:endParaRPr>
          </a:p>
        </p:txBody>
      </p:sp>
      <p:sp>
        <p:nvSpPr>
          <p:cNvPr id="10" name="正方形/長方形 9"/>
          <p:cNvSpPr/>
          <p:nvPr/>
        </p:nvSpPr>
        <p:spPr>
          <a:xfrm>
            <a:off x="3595742" y="4437112"/>
            <a:ext cx="820710" cy="304800"/>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006600"/>
                </a:solidFill>
              </a:rPr>
              <a:t>01001</a:t>
            </a:r>
            <a:endParaRPr kumimoji="1" lang="ja-JP" altLang="en-US" dirty="0">
              <a:solidFill>
                <a:srgbClr val="006600"/>
              </a:solidFill>
            </a:endParaRPr>
          </a:p>
        </p:txBody>
      </p:sp>
      <p:sp>
        <p:nvSpPr>
          <p:cNvPr id="11" name="正方形/長方形 10"/>
          <p:cNvSpPr/>
          <p:nvPr/>
        </p:nvSpPr>
        <p:spPr>
          <a:xfrm>
            <a:off x="4416452" y="4437112"/>
            <a:ext cx="2647952" cy="304800"/>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006600"/>
                </a:solidFill>
              </a:rPr>
              <a:t>0000000001000010</a:t>
            </a:r>
            <a:endParaRPr kumimoji="1" lang="ja-JP" altLang="en-US" dirty="0">
              <a:solidFill>
                <a:srgbClr val="006600"/>
              </a:solidFill>
            </a:endParaRPr>
          </a:p>
        </p:txBody>
      </p:sp>
      <p:sp>
        <p:nvSpPr>
          <p:cNvPr id="12" name="テキスト ボックス 11"/>
          <p:cNvSpPr txBox="1"/>
          <p:nvPr/>
        </p:nvSpPr>
        <p:spPr>
          <a:xfrm>
            <a:off x="2991878" y="4687562"/>
            <a:ext cx="473206" cy="307777"/>
          </a:xfrm>
          <a:prstGeom prst="rect">
            <a:avLst/>
          </a:prstGeom>
          <a:noFill/>
        </p:spPr>
        <p:txBody>
          <a:bodyPr wrap="none" rtlCol="0">
            <a:spAutoFit/>
          </a:bodyPr>
          <a:lstStyle/>
          <a:p>
            <a:pPr marL="0" lvl="1"/>
            <a:r>
              <a:rPr lang="en-US" altLang="ja-JP" sz="1400" dirty="0" smtClean="0">
                <a:solidFill>
                  <a:srgbClr val="0070C0"/>
                </a:solidFill>
              </a:rPr>
              <a:t>$s0</a:t>
            </a:r>
            <a:endParaRPr lang="en-US" altLang="ja-JP" sz="1400" dirty="0">
              <a:solidFill>
                <a:srgbClr val="0070C0"/>
              </a:solidFill>
            </a:endParaRPr>
          </a:p>
        </p:txBody>
      </p:sp>
      <p:sp>
        <p:nvSpPr>
          <p:cNvPr id="13" name="テキスト ボックス 12"/>
          <p:cNvSpPr txBox="1"/>
          <p:nvPr/>
        </p:nvSpPr>
        <p:spPr>
          <a:xfrm>
            <a:off x="3778239" y="4691520"/>
            <a:ext cx="433132" cy="307777"/>
          </a:xfrm>
          <a:prstGeom prst="rect">
            <a:avLst/>
          </a:prstGeom>
          <a:noFill/>
        </p:spPr>
        <p:txBody>
          <a:bodyPr wrap="none" rtlCol="0">
            <a:spAutoFit/>
          </a:bodyPr>
          <a:lstStyle/>
          <a:p>
            <a:pPr marL="0" lvl="1"/>
            <a:r>
              <a:rPr lang="en-US" altLang="ja-JP" sz="1400" dirty="0" smtClean="0">
                <a:solidFill>
                  <a:srgbClr val="0070C0"/>
                </a:solidFill>
              </a:rPr>
              <a:t>$t1</a:t>
            </a:r>
            <a:endParaRPr lang="en-US" altLang="ja-JP" sz="1400" dirty="0">
              <a:solidFill>
                <a:srgbClr val="0070C0"/>
              </a:solidFill>
            </a:endParaRPr>
          </a:p>
        </p:txBody>
      </p:sp>
      <p:sp>
        <p:nvSpPr>
          <p:cNvPr id="14" name="テキスト ボックス 13"/>
          <p:cNvSpPr txBox="1"/>
          <p:nvPr/>
        </p:nvSpPr>
        <p:spPr>
          <a:xfrm>
            <a:off x="5631079" y="4687561"/>
            <a:ext cx="383438" cy="307777"/>
          </a:xfrm>
          <a:prstGeom prst="rect">
            <a:avLst/>
          </a:prstGeom>
          <a:noFill/>
        </p:spPr>
        <p:txBody>
          <a:bodyPr wrap="none" rtlCol="0">
            <a:spAutoFit/>
          </a:bodyPr>
          <a:lstStyle/>
          <a:p>
            <a:pPr marL="0" lvl="1"/>
            <a:r>
              <a:rPr lang="en-US" altLang="ja-JP" sz="1400" dirty="0" smtClean="0">
                <a:solidFill>
                  <a:srgbClr val="0070C0"/>
                </a:solidFill>
              </a:rPr>
              <a:t>66</a:t>
            </a:r>
            <a:endParaRPr lang="en-US" altLang="ja-JP" sz="1400" dirty="0">
              <a:solidFill>
                <a:srgbClr val="0070C0"/>
              </a:solidFill>
            </a:endParaRPr>
          </a:p>
        </p:txBody>
      </p:sp>
      <p:sp>
        <p:nvSpPr>
          <p:cNvPr id="15" name="テキスト ボックス 14"/>
          <p:cNvSpPr txBox="1"/>
          <p:nvPr/>
        </p:nvSpPr>
        <p:spPr>
          <a:xfrm>
            <a:off x="2035657" y="4687562"/>
            <a:ext cx="522900" cy="307777"/>
          </a:xfrm>
          <a:prstGeom prst="rect">
            <a:avLst/>
          </a:prstGeom>
          <a:noFill/>
        </p:spPr>
        <p:txBody>
          <a:bodyPr wrap="none" rtlCol="0">
            <a:spAutoFit/>
          </a:bodyPr>
          <a:lstStyle/>
          <a:p>
            <a:pPr marL="0" lvl="1"/>
            <a:r>
              <a:rPr lang="en-US" altLang="ja-JP" sz="1400" dirty="0" err="1" smtClean="0">
                <a:solidFill>
                  <a:srgbClr val="0070C0"/>
                </a:solidFill>
              </a:rPr>
              <a:t>addi</a:t>
            </a:r>
            <a:endParaRPr lang="en-US" altLang="ja-JP" sz="1400" dirty="0">
              <a:solidFill>
                <a:srgbClr val="0070C0"/>
              </a:solidFill>
            </a:endParaRPr>
          </a:p>
        </p:txBody>
      </p:sp>
      <p:sp>
        <p:nvSpPr>
          <p:cNvPr id="16" name="正方形/長方形 15"/>
          <p:cNvSpPr/>
          <p:nvPr/>
        </p:nvSpPr>
        <p:spPr>
          <a:xfrm>
            <a:off x="1768500" y="5139598"/>
            <a:ext cx="5295904" cy="304800"/>
          </a:xfrm>
          <a:prstGeom prst="rect">
            <a:avLst/>
          </a:prstGeom>
          <a:solidFill>
            <a:srgbClr val="EFF8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006600"/>
                </a:solidFill>
              </a:rPr>
              <a:t>00000000000000000000000001000010</a:t>
            </a:r>
            <a:endParaRPr kumimoji="1" lang="ja-JP" altLang="en-US" dirty="0">
              <a:solidFill>
                <a:srgbClr val="006600"/>
              </a:solidFill>
            </a:endParaRPr>
          </a:p>
        </p:txBody>
      </p:sp>
      <p:cxnSp>
        <p:nvCxnSpPr>
          <p:cNvPr id="17" name="直線コネクタ 16"/>
          <p:cNvCxnSpPr/>
          <p:nvPr/>
        </p:nvCxnSpPr>
        <p:spPr>
          <a:xfrm flipV="1">
            <a:off x="1768501" y="4741912"/>
            <a:ext cx="2647951" cy="3976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7064404" y="4741912"/>
            <a:ext cx="0" cy="397686"/>
          </a:xfrm>
          <a:prstGeom prst="line">
            <a:avLst/>
          </a:prstGeom>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7064404" y="4770266"/>
            <a:ext cx="1107996" cy="369332"/>
          </a:xfrm>
          <a:prstGeom prst="rect">
            <a:avLst/>
          </a:prstGeom>
          <a:noFill/>
        </p:spPr>
        <p:txBody>
          <a:bodyPr wrap="none" rtlCol="0">
            <a:spAutoFit/>
          </a:bodyPr>
          <a:lstStyle/>
          <a:p>
            <a:r>
              <a:rPr kumimoji="1" lang="ja-JP" altLang="en-US" dirty="0" smtClean="0"/>
              <a:t>符号拡張</a:t>
            </a:r>
            <a:endParaRPr kumimoji="1" lang="ja-JP" altLang="en-US" dirty="0"/>
          </a:p>
        </p:txBody>
      </p:sp>
    </p:spTree>
    <p:extLst>
      <p:ext uri="{BB962C8B-B14F-4D97-AF65-F5344CB8AC3E}">
        <p14:creationId xmlns:p14="http://schemas.microsoft.com/office/powerpoint/2010/main" val="2979020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2636961"/>
            <a:ext cx="7772400" cy="1008063"/>
          </a:xfrm>
        </p:spPr>
        <p:txBody>
          <a:bodyPr/>
          <a:lstStyle/>
          <a:p>
            <a:r>
              <a:rPr lang="ja-JP" altLang="en-US" sz="4400" b="0" dirty="0" smtClean="0">
                <a:solidFill>
                  <a:schemeClr val="accent6">
                    <a:lumMod val="60000"/>
                    <a:lumOff val="40000"/>
                  </a:schemeClr>
                </a:solidFill>
              </a:rPr>
              <a:t>論理</a:t>
            </a:r>
            <a:r>
              <a:rPr lang="ja-JP" altLang="en-US" sz="4400" b="0" dirty="0">
                <a:solidFill>
                  <a:schemeClr val="accent6">
                    <a:lumMod val="60000"/>
                    <a:lumOff val="40000"/>
                  </a:schemeClr>
                </a:solidFill>
              </a:rPr>
              <a:t>演算</a:t>
            </a:r>
            <a:endParaRPr kumimoji="1" lang="ja-JP" altLang="en-US" sz="4400" b="0" dirty="0">
              <a:solidFill>
                <a:schemeClr val="accent6">
                  <a:lumMod val="60000"/>
                  <a:lumOff val="40000"/>
                </a:schemeClr>
              </a:solidFill>
            </a:endParaRPr>
          </a:p>
        </p:txBody>
      </p:sp>
      <p:sp>
        <p:nvSpPr>
          <p:cNvPr id="4" name="スライド番号プレースホルダー 3"/>
          <p:cNvSpPr>
            <a:spLocks noGrp="1"/>
          </p:cNvSpPr>
          <p:nvPr>
            <p:ph type="sldNum" sz="quarter" idx="4294967295"/>
          </p:nvPr>
        </p:nvSpPr>
        <p:spPr>
          <a:xfrm>
            <a:off x="7010400" y="6616700"/>
            <a:ext cx="2133600" cy="196850"/>
          </a:xfrm>
        </p:spPr>
        <p:txBody>
          <a:bodyPr/>
          <a:lstStyle/>
          <a:p>
            <a:fld id="{415FF992-0EB6-4062-B198-36E0943037F4}" type="slidenum">
              <a:rPr kumimoji="1" lang="ja-JP" altLang="en-US" smtClean="0"/>
              <a:t>9</a:t>
            </a:fld>
            <a:endParaRPr kumimoji="1" lang="ja-JP" altLang="en-US"/>
          </a:p>
        </p:txBody>
      </p:sp>
    </p:spTree>
    <p:extLst>
      <p:ext uri="{BB962C8B-B14F-4D97-AF65-F5344CB8AC3E}">
        <p14:creationId xmlns:p14="http://schemas.microsoft.com/office/powerpoint/2010/main" val="804545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ol6-s-blue">
  <a:themeElements>
    <a:clrScheme name="cool6-s-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2">
      <a:majorFont>
        <a:latin typeface="Century Gothic"/>
        <a:ea typeface="HGS創英角ｺﾞｼｯｸUB"/>
        <a:cs typeface=""/>
      </a:majorFont>
      <a:minorFont>
        <a:latin typeface="Palatino Linotype"/>
        <a:ea typeface="HGSｺﾞｼｯｸ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ol6-s-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ol6-s-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ol6-s-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ol6-s-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ol6-s-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ol6-s-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ol6-s-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ol6-s-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ol6-s-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ol6-s-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ol6-s-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ol6-s-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ool6-s-blue">
  <a:themeElements>
    <a:clrScheme name="cool6-s-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2">
      <a:majorFont>
        <a:latin typeface="Century Gothic"/>
        <a:ea typeface="HGS創英角ｺﾞｼｯｸUB"/>
        <a:cs typeface=""/>
      </a:majorFont>
      <a:minorFont>
        <a:latin typeface="Palatino Linotype"/>
        <a:ea typeface="HGSｺﾞｼｯｸ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ol6-s-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ol6-s-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ol6-s-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ol6-s-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ol6-s-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ol6-s-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ol6-s-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ol6-s-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ol6-s-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ol6-s-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ol6-s-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ol6-s-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cool6-s-1</Template>
  <TotalTime>28999</TotalTime>
  <Words>2737</Words>
  <Application>Microsoft Office PowerPoint</Application>
  <PresentationFormat>画面に合わせる (4:3)</PresentationFormat>
  <Paragraphs>794</Paragraphs>
  <Slides>37</Slides>
  <Notes>28</Notes>
  <HiddenSlides>1</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37</vt:i4>
      </vt:variant>
    </vt:vector>
  </HeadingPairs>
  <TitlesOfParts>
    <vt:vector size="52" baseType="lpstr">
      <vt:lpstr>HGSｺﾞｼｯｸM</vt:lpstr>
      <vt:lpstr>HGS創英角ｺﾞｼｯｸUB</vt:lpstr>
      <vt:lpstr>HG明朝B</vt:lpstr>
      <vt:lpstr>ＭＳ Ｐゴシック</vt:lpstr>
      <vt:lpstr>游ゴシック</vt:lpstr>
      <vt:lpstr>游ゴシック Medium</vt:lpstr>
      <vt:lpstr>Arial</vt:lpstr>
      <vt:lpstr>Calibri</vt:lpstr>
      <vt:lpstr>Cambria Math</vt:lpstr>
      <vt:lpstr>Century Gothic</vt:lpstr>
      <vt:lpstr>Georgia</vt:lpstr>
      <vt:lpstr>Palatino Linotype</vt:lpstr>
      <vt:lpstr>Wingdings</vt:lpstr>
      <vt:lpstr>cool6-s-blue</vt:lpstr>
      <vt:lpstr>1_cool6-s-blue</vt:lpstr>
      <vt:lpstr>情報システム基盤学基礎１ コンピュータアーキテクチャ編</vt:lpstr>
      <vt:lpstr>データ表現</vt:lpstr>
      <vt:lpstr>　コンピュータにおけるデータの読み取り</vt:lpstr>
      <vt:lpstr>　コンピュータにおける数の表現</vt:lpstr>
      <vt:lpstr>　二進法による負数の表現①</vt:lpstr>
      <vt:lpstr>　二進法による負数の表現②</vt:lpstr>
      <vt:lpstr>　二進法による負数の表現②続き</vt:lpstr>
      <vt:lpstr>　２の補数のどこが便利か</vt:lpstr>
      <vt:lpstr>論理演算</vt:lpstr>
      <vt:lpstr>　論理演算と算術演算</vt:lpstr>
      <vt:lpstr>　最も基本的な論理演算</vt:lpstr>
      <vt:lpstr>　論理演算とビット列の演算</vt:lpstr>
      <vt:lpstr>算術演算</vt:lpstr>
      <vt:lpstr>　２進数の加算</vt:lpstr>
      <vt:lpstr>　２の補数の加算</vt:lpstr>
      <vt:lpstr>　２進数の減算</vt:lpstr>
      <vt:lpstr>　演算装置</vt:lpstr>
      <vt:lpstr>　正しくない演算結果</vt:lpstr>
      <vt:lpstr>　２進数の乗算（正の数×正の数）</vt:lpstr>
      <vt:lpstr>　２進数の乗算（負の数を含む）</vt:lpstr>
      <vt:lpstr>　演算装置</vt:lpstr>
      <vt:lpstr>　演算装置</vt:lpstr>
      <vt:lpstr>　２進数の除算（正の数÷正の数）</vt:lpstr>
      <vt:lpstr>　２進数の除算（負の数を含む）</vt:lpstr>
      <vt:lpstr>　演算装置</vt:lpstr>
      <vt:lpstr>小数の表現</vt:lpstr>
      <vt:lpstr>　小数の表現</vt:lpstr>
      <vt:lpstr>　正しくない演算結果</vt:lpstr>
      <vt:lpstr>　浮動小数点における負数</vt:lpstr>
      <vt:lpstr>　浮動小数点の加算</vt:lpstr>
      <vt:lpstr>　浮動小数点の乗算</vt:lpstr>
      <vt:lpstr>　浮動小数点の演算の特徴</vt:lpstr>
      <vt:lpstr>SIMD</vt:lpstr>
      <vt:lpstr>SIMD（Single Instruction Multiple Data）</vt:lpstr>
      <vt:lpstr>SIMD 演算</vt:lpstr>
      <vt:lpstr>SIMD 演算の実行例</vt:lpstr>
      <vt:lpstr>SIMD 演算を行うハードウェア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パケット処理キャッシュに特化した 低回路コストなキャッシュエントリ制御手法の実現</dc:title>
  <dc:creator>yamaki</dc:creator>
  <cp:lastModifiedBy>八巻隼人</cp:lastModifiedBy>
  <cp:revision>363</cp:revision>
  <dcterms:created xsi:type="dcterms:W3CDTF">2014-07-13T15:02:56Z</dcterms:created>
  <dcterms:modified xsi:type="dcterms:W3CDTF">2016-06-21T04:46:40Z</dcterms:modified>
</cp:coreProperties>
</file>