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3"/>
  </p:notesMasterIdLst>
  <p:sldIdLst>
    <p:sldId id="304" r:id="rId2"/>
    <p:sldId id="305" r:id="rId3"/>
    <p:sldId id="306" r:id="rId4"/>
    <p:sldId id="276" r:id="rId5"/>
    <p:sldId id="277" r:id="rId6"/>
    <p:sldId id="286" r:id="rId7"/>
    <p:sldId id="287" r:id="rId8"/>
    <p:sldId id="307" r:id="rId9"/>
    <p:sldId id="278" r:id="rId10"/>
    <p:sldId id="308" r:id="rId11"/>
    <p:sldId id="279" r:id="rId12"/>
    <p:sldId id="288" r:id="rId13"/>
    <p:sldId id="283" r:id="rId14"/>
    <p:sldId id="309" r:id="rId15"/>
    <p:sldId id="310" r:id="rId16"/>
    <p:sldId id="311" r:id="rId17"/>
    <p:sldId id="312" r:id="rId18"/>
    <p:sldId id="313" r:id="rId19"/>
    <p:sldId id="314" r:id="rId20"/>
    <p:sldId id="315" r:id="rId21"/>
    <p:sldId id="295" r:id="rId22"/>
    <p:sldId id="289" r:id="rId23"/>
    <p:sldId id="290" r:id="rId24"/>
    <p:sldId id="291" r:id="rId25"/>
    <p:sldId id="292" r:id="rId26"/>
    <p:sldId id="293" r:id="rId27"/>
    <p:sldId id="294" r:id="rId28"/>
    <p:sldId id="296" r:id="rId29"/>
    <p:sldId id="297" r:id="rId30"/>
    <p:sldId id="298" r:id="rId31"/>
    <p:sldId id="299"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EEF"/>
    <a:srgbClr val="74B230"/>
    <a:srgbClr val="83C937"/>
    <a:srgbClr val="B34637"/>
    <a:srgbClr val="4080C0"/>
    <a:srgbClr val="336699"/>
    <a:srgbClr val="0C33F4"/>
    <a:srgbClr val="C6E6E8"/>
    <a:srgbClr val="0D27E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1820" autoAdjust="0"/>
  </p:normalViewPr>
  <p:slideViewPr>
    <p:cSldViewPr>
      <p:cViewPr varScale="1">
        <p:scale>
          <a:sx n="106" d="100"/>
          <a:sy n="106" d="100"/>
        </p:scale>
        <p:origin x="1764" y="84"/>
      </p:cViewPr>
      <p:guideLst>
        <p:guide orient="horz" pos="2160"/>
        <p:guide pos="2880"/>
      </p:guideLst>
    </p:cSldViewPr>
  </p:slideViewPr>
  <p:notesTextViewPr>
    <p:cViewPr>
      <p:scale>
        <a:sx n="1" d="1"/>
        <a:sy n="1" d="1"/>
      </p:scale>
      <p:origin x="0" y="0"/>
    </p:cViewPr>
  </p:notesTextViewPr>
  <p:notesViewPr>
    <p:cSldViewPr>
      <p:cViewPr varScale="1">
        <p:scale>
          <a:sx n="100" d="100"/>
          <a:sy n="100" d="100"/>
        </p:scale>
        <p:origin x="-26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AB30A-E2E6-4003-8051-B0FF116D04EC}" type="datetimeFigureOut">
              <a:rPr kumimoji="1" lang="ja-JP" altLang="en-US" smtClean="0"/>
              <a:t>2016/6/15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EC63C-EE08-443D-B064-38C985D8B0BB}" type="slidenum">
              <a:rPr kumimoji="1" lang="ja-JP" altLang="en-US" smtClean="0"/>
              <a:t>‹#›</a:t>
            </a:fld>
            <a:endParaRPr kumimoji="1" lang="ja-JP" altLang="en-US"/>
          </a:p>
        </p:txBody>
      </p:sp>
    </p:spTree>
    <p:extLst>
      <p:ext uri="{BB962C8B-B14F-4D97-AF65-F5344CB8AC3E}">
        <p14:creationId xmlns:p14="http://schemas.microsoft.com/office/powerpoint/2010/main" val="39751054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a:t>
            </a:r>
          </a:p>
          <a:p>
            <a:r>
              <a:rPr kumimoji="1" lang="en-US" altLang="ja-JP" dirty="0"/>
              <a:t>8</a:t>
            </a:r>
            <a:r>
              <a:rPr kumimoji="1" lang="ja-JP" altLang="en-US" dirty="0"/>
              <a:t>分</a:t>
            </a:r>
            <a:r>
              <a:rPr kumimoji="1" lang="en-US" altLang="ja-JP" dirty="0"/>
              <a:t>35</a:t>
            </a:r>
            <a:r>
              <a:rPr kumimoji="1" lang="ja-JP" altLang="en-US" dirty="0"/>
              <a:t>秒</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C63C-EE08-443D-B064-38C985D8B0BB}" type="slidenum">
              <a:rPr kumimoji="1" lang="ja-JP" altLang="en-US" sz="1300" b="0" i="0" u="none" strike="noStrike" kern="1200" cap="none" spc="0" normalizeH="0" baseline="0" noProof="0" smtClean="0">
                <a:ln>
                  <a:noFill/>
                </a:ln>
                <a:solidFill>
                  <a:prstClr val="black"/>
                </a:solidFill>
                <a:effectLst/>
                <a:uLnTx/>
                <a:uFillTx/>
                <a:latin typeface="Georgia"/>
                <a:ea typeface="HG明朝B" panose="02020809000000000000"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a:ln>
                <a:noFill/>
              </a:ln>
              <a:solidFill>
                <a:prstClr val="black"/>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367061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CEC63C-EE08-443D-B064-38C985D8B0BB}" type="slidenum">
              <a:rPr kumimoji="1" lang="ja-JP" altLang="en-US" smtClean="0"/>
              <a:t>4</a:t>
            </a:fld>
            <a:endParaRPr kumimoji="1" lang="ja-JP" altLang="en-US"/>
          </a:p>
        </p:txBody>
      </p:sp>
    </p:spTree>
    <p:extLst>
      <p:ext uri="{BB962C8B-B14F-4D97-AF65-F5344CB8AC3E}">
        <p14:creationId xmlns:p14="http://schemas.microsoft.com/office/powerpoint/2010/main" val="393729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CEC63C-EE08-443D-B064-38C985D8B0BB}" type="slidenum">
              <a:rPr kumimoji="1" lang="ja-JP" altLang="en-US" smtClean="0"/>
              <a:t>5</a:t>
            </a:fld>
            <a:endParaRPr kumimoji="1" lang="ja-JP" altLang="en-US"/>
          </a:p>
        </p:txBody>
      </p:sp>
    </p:spTree>
    <p:extLst>
      <p:ext uri="{BB962C8B-B14F-4D97-AF65-F5344CB8AC3E}">
        <p14:creationId xmlns:p14="http://schemas.microsoft.com/office/powerpoint/2010/main" val="211689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CEC63C-EE08-443D-B064-38C985D8B0BB}" type="slidenum">
              <a:rPr kumimoji="1" lang="ja-JP" altLang="en-US" smtClean="0"/>
              <a:t>6</a:t>
            </a:fld>
            <a:endParaRPr kumimoji="1" lang="ja-JP" altLang="en-US"/>
          </a:p>
        </p:txBody>
      </p:sp>
    </p:spTree>
    <p:extLst>
      <p:ext uri="{BB962C8B-B14F-4D97-AF65-F5344CB8AC3E}">
        <p14:creationId xmlns:p14="http://schemas.microsoft.com/office/powerpoint/2010/main" val="333492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CEC63C-EE08-443D-B064-38C985D8B0BB}" type="slidenum">
              <a:rPr kumimoji="1" lang="ja-JP" altLang="en-US" smtClean="0"/>
              <a:t>8</a:t>
            </a:fld>
            <a:endParaRPr kumimoji="1" lang="ja-JP" altLang="en-US"/>
          </a:p>
        </p:txBody>
      </p:sp>
    </p:spTree>
    <p:extLst>
      <p:ext uri="{BB962C8B-B14F-4D97-AF65-F5344CB8AC3E}">
        <p14:creationId xmlns:p14="http://schemas.microsoft.com/office/powerpoint/2010/main" val="263022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04864"/>
            <a:ext cx="7772400" cy="1008063"/>
          </a:xfrm>
        </p:spPr>
        <p:txBody>
          <a:bodyPr/>
          <a:lstStyle>
            <a:lvl1pPr algn="ctr">
              <a:defRPr sz="3200"/>
            </a:lvl1pPr>
          </a:lstStyle>
          <a:p>
            <a:pPr lvl="0"/>
            <a:r>
              <a:rPr lang="ja-JP" altLang="en-US" noProof="0" smtClean="0"/>
              <a:t>マスター タイトルの書式設定</a:t>
            </a:r>
          </a:p>
        </p:txBody>
      </p:sp>
      <p:sp>
        <p:nvSpPr>
          <p:cNvPr id="4099" name="Rectangle 3"/>
          <p:cNvSpPr>
            <a:spLocks noGrp="1" noChangeArrowheads="1"/>
          </p:cNvSpPr>
          <p:nvPr>
            <p:ph type="subTitle" idx="1"/>
          </p:nvPr>
        </p:nvSpPr>
        <p:spPr>
          <a:xfrm>
            <a:off x="1371600" y="3571702"/>
            <a:ext cx="6400800" cy="766762"/>
          </a:xfrm>
        </p:spPr>
        <p:txBody>
          <a:bodyPr/>
          <a:lstStyle>
            <a:lvl1pPr marL="0" indent="0" algn="ctr">
              <a:buFontTx/>
              <a:buNone/>
              <a:defRPr sz="1400"/>
            </a:lvl1pPr>
          </a:lstStyle>
          <a:p>
            <a:pPr lvl="0"/>
            <a:r>
              <a:rPr lang="ja-JP" altLang="en-US" noProof="0" smtClean="0"/>
              <a:t>マスター サブタイトルの書式設定</a:t>
            </a:r>
          </a:p>
        </p:txBody>
      </p:sp>
      <p:sp>
        <p:nvSpPr>
          <p:cNvPr id="4100" name="Rectangle 4"/>
          <p:cNvSpPr>
            <a:spLocks noGrp="1" noChangeArrowheads="1"/>
          </p:cNvSpPr>
          <p:nvPr>
            <p:ph type="dt" sz="half" idx="2"/>
          </p:nvPr>
        </p:nvSpPr>
        <p:spPr>
          <a:xfrm>
            <a:off x="3505200" y="4914727"/>
            <a:ext cx="2133600" cy="287337"/>
          </a:xfrm>
          <a:prstGeom prst="rect">
            <a:avLst/>
          </a:prstGeom>
        </p:spPr>
        <p:txBody>
          <a:bodyPr/>
          <a:lstStyle>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4101" name="Rectangle 5"/>
          <p:cNvSpPr>
            <a:spLocks noGrp="1" noChangeArrowheads="1"/>
          </p:cNvSpPr>
          <p:nvPr>
            <p:ph type="ftr" sz="quarter" idx="3"/>
          </p:nvPr>
        </p:nvSpPr>
        <p:spPr>
          <a:xfrm>
            <a:off x="3124200" y="4482927"/>
            <a:ext cx="2895600" cy="279400"/>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4104" name="Rectangle 8"/>
          <p:cNvSpPr>
            <a:spLocks noChangeArrowheads="1"/>
          </p:cNvSpPr>
          <p:nvPr/>
        </p:nvSpPr>
        <p:spPr bwMode="gray">
          <a:xfrm>
            <a:off x="250825" y="3645024"/>
            <a:ext cx="8640763" cy="142875"/>
          </a:xfrm>
          <a:prstGeom prst="rect">
            <a:avLst/>
          </a:prstGeom>
          <a:solidFill>
            <a:schemeClr val="accent2"/>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298849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フッター プレースホルダー 5"/>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3424524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 name="フッター プレースホルダー 4"/>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11296541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8600" y="130175"/>
            <a:ext cx="2108200" cy="60356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252413" y="130175"/>
            <a:ext cx="6173787" cy="60356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 name="フッター プレースホルダー 4"/>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3861143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130" name="Rectangle 10"/>
          <p:cNvSpPr>
            <a:spLocks noChangeArrowheads="1"/>
          </p:cNvSpPr>
          <p:nvPr/>
        </p:nvSpPr>
        <p:spPr bwMode="gray">
          <a:xfrm>
            <a:off x="0" y="3861048"/>
            <a:ext cx="9144000" cy="3024336"/>
          </a:xfrm>
          <a:prstGeom prst="rect">
            <a:avLst/>
          </a:prstGeom>
          <a:gradFill rotWithShape="1">
            <a:gsLst>
              <a:gs pos="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131" name="Rectangle 11"/>
          <p:cNvSpPr>
            <a:spLocks noChangeArrowheads="1"/>
          </p:cNvSpPr>
          <p:nvPr userDrawn="1"/>
        </p:nvSpPr>
        <p:spPr bwMode="gray">
          <a:xfrm>
            <a:off x="0" y="2996952"/>
            <a:ext cx="9144000" cy="863600"/>
          </a:xfrm>
          <a:prstGeom prst="rect">
            <a:avLst/>
          </a:prstGeom>
          <a:gradFill rotWithShape="1">
            <a:gsLst>
              <a:gs pos="0">
                <a:srgbClr val="C0C0C0"/>
              </a:gs>
              <a:gs pos="100000">
                <a:srgbClr val="C0C0C0">
                  <a:gamma/>
                  <a:tint val="66667"/>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122" name="Rectangle 2"/>
          <p:cNvSpPr>
            <a:spLocks noGrp="1" noChangeArrowheads="1"/>
          </p:cNvSpPr>
          <p:nvPr>
            <p:ph type="ctrTitle"/>
          </p:nvPr>
        </p:nvSpPr>
        <p:spPr>
          <a:xfrm>
            <a:off x="684213" y="2130425"/>
            <a:ext cx="7772400" cy="1470025"/>
          </a:xfrm>
        </p:spPr>
        <p:txBody>
          <a:bodyPr/>
          <a:lstStyle>
            <a:lvl1pPr algn="ctr">
              <a:defRPr sz="4400"/>
            </a:lvl1pPr>
          </a:lstStyle>
          <a:p>
            <a:pPr lvl="0"/>
            <a:r>
              <a:rPr lang="ja-JP" altLang="en-US" noProof="0" smtClean="0"/>
              <a:t>マスター タイトルの書式設定</a:t>
            </a:r>
          </a:p>
        </p:txBody>
      </p:sp>
      <p:sp>
        <p:nvSpPr>
          <p:cNvPr id="5123" name="Rectangle 3"/>
          <p:cNvSpPr>
            <a:spLocks noGrp="1" noChangeArrowheads="1"/>
          </p:cNvSpPr>
          <p:nvPr>
            <p:ph type="subTitle" idx="1"/>
          </p:nvPr>
        </p:nvSpPr>
        <p:spPr>
          <a:xfrm>
            <a:off x="1370013" y="4005263"/>
            <a:ext cx="6400800" cy="431800"/>
          </a:xfrm>
        </p:spPr>
        <p:txBody>
          <a:bodyPr/>
          <a:lstStyle>
            <a:lvl1pPr marL="0" indent="0" algn="ctr">
              <a:buFontTx/>
              <a:buNone/>
              <a:defRPr sz="2400"/>
            </a:lvl1pPr>
          </a:lstStyle>
          <a:p>
            <a:pPr lvl="0"/>
            <a:r>
              <a:rPr lang="ja-JP" altLang="en-US" noProof="0" dirty="0" smtClean="0"/>
              <a:t>マスター サブタイトルの書式設定</a:t>
            </a:r>
          </a:p>
        </p:txBody>
      </p:sp>
      <p:sp>
        <p:nvSpPr>
          <p:cNvPr id="5124" name="Rectangle 4"/>
          <p:cNvSpPr>
            <a:spLocks noGrp="1" noChangeArrowheads="1"/>
          </p:cNvSpPr>
          <p:nvPr>
            <p:ph type="dt" sz="half" idx="2"/>
          </p:nvPr>
        </p:nvSpPr>
        <p:spPr>
          <a:xfrm>
            <a:off x="3503613" y="5373688"/>
            <a:ext cx="2133600" cy="360362"/>
          </a:xfrm>
          <a:prstGeom prst="rect">
            <a:avLst/>
          </a:prstGeom>
        </p:spPr>
        <p:txBody>
          <a:bodyPr anchorCtr="1"/>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125" name="Rectangle 5"/>
          <p:cNvSpPr>
            <a:spLocks noGrp="1" noChangeArrowheads="1"/>
          </p:cNvSpPr>
          <p:nvPr>
            <p:ph type="ftr" sz="quarter" idx="3"/>
          </p:nvPr>
        </p:nvSpPr>
        <p:spPr>
          <a:xfrm>
            <a:off x="3122613" y="5014913"/>
            <a:ext cx="2895600" cy="287337"/>
          </a:xfrm>
          <a:prstGeom prst="rect">
            <a:avLst/>
          </a:prstGeom>
        </p:spPr>
        <p:txBody>
          <a:bodyPr anchor="ctr" anchorCtr="1"/>
          <a:lstStyle>
            <a:lvl1pPr algn="ct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12996215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26409418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 name="フッター プレースホルダー 4"/>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8148178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020763"/>
            <a:ext cx="4038600" cy="5145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020763"/>
            <a:ext cx="4038600" cy="5145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フッター プレースホルダー 5"/>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24295847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8" name="フッター プレースホルダー 7"/>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9" name="スライド番号プレースホルダー 8"/>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0392082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4" name="フッター プレースホルダー 3"/>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 name="スライド番号プレースホルダー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9091692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3" name="フッター プレースホルダー 2"/>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4" name="スライド番号プレースホルダー 3"/>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10716874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フッター プレースホルダー 5"/>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23921212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ChangeArrowheads="1"/>
          </p:cNvSpPr>
          <p:nvPr/>
        </p:nvSpPr>
        <p:spPr bwMode="gray">
          <a:xfrm>
            <a:off x="0" y="6524625"/>
            <a:ext cx="9144000" cy="36036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1039" name="Rectangle 15"/>
          <p:cNvSpPr>
            <a:spLocks noChangeArrowheads="1"/>
          </p:cNvSpPr>
          <p:nvPr/>
        </p:nvSpPr>
        <p:spPr bwMode="gray">
          <a:xfrm>
            <a:off x="0" y="0"/>
            <a:ext cx="9144000" cy="765175"/>
          </a:xfrm>
          <a:prstGeom prst="rect">
            <a:avLst/>
          </a:prstGeom>
          <a:gradFill rotWithShape="1">
            <a:gsLst>
              <a:gs pos="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1026" name="Rectangle 2"/>
          <p:cNvSpPr>
            <a:spLocks noGrp="1" noChangeArrowheads="1"/>
          </p:cNvSpPr>
          <p:nvPr>
            <p:ph type="title"/>
          </p:nvPr>
        </p:nvSpPr>
        <p:spPr bwMode="gray">
          <a:xfrm>
            <a:off x="252413" y="130175"/>
            <a:ext cx="6246812"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Rectangle 3"/>
          <p:cNvSpPr>
            <a:spLocks noGrp="1" noChangeArrowheads="1"/>
          </p:cNvSpPr>
          <p:nvPr>
            <p:ph type="body" idx="1"/>
          </p:nvPr>
        </p:nvSpPr>
        <p:spPr bwMode="gray">
          <a:xfrm>
            <a:off x="457200" y="1020763"/>
            <a:ext cx="8229600"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030" name="Rectangle 6"/>
          <p:cNvSpPr>
            <a:spLocks noGrp="1" noChangeArrowheads="1"/>
          </p:cNvSpPr>
          <p:nvPr>
            <p:ph type="sldNum" sz="quarter" idx="4"/>
          </p:nvPr>
        </p:nvSpPr>
        <p:spPr bwMode="gray">
          <a:xfrm>
            <a:off x="6534692" y="661670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dirty="0">
              <a:ln>
                <a:noFill/>
              </a:ln>
              <a:solidFill>
                <a:srgbClr val="000000"/>
              </a:solidFill>
              <a:effectLst/>
              <a:uLnTx/>
              <a:uFillTx/>
              <a:latin typeface="Palatino Linotype"/>
              <a:ea typeface="HGSｺﾞｼｯｸM"/>
              <a:cs typeface="+mn-cs"/>
            </a:endParaRPr>
          </a:p>
        </p:txBody>
      </p:sp>
      <p:sp>
        <p:nvSpPr>
          <p:cNvPr id="1040" name="Rectangle 16"/>
          <p:cNvSpPr>
            <a:spLocks noChangeArrowheads="1"/>
          </p:cNvSpPr>
          <p:nvPr/>
        </p:nvSpPr>
        <p:spPr bwMode="gray">
          <a:xfrm>
            <a:off x="0" y="765175"/>
            <a:ext cx="9144000" cy="7143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24702432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ftr="0" dt="0"/>
  <p:txStyles>
    <p:titleStyle>
      <a:lvl1pPr algn="l" rtl="0" eaLnBrk="1" fontAlgn="base" hangingPunct="1">
        <a:spcBef>
          <a:spcPct val="0"/>
        </a:spcBef>
        <a:spcAft>
          <a:spcPct val="0"/>
        </a:spcAft>
        <a:defRPr kumimoji="1" sz="2800" b="1">
          <a:solidFill>
            <a:schemeClr val="bg1"/>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Calibri" panose="020F0502020204030204" pitchFamily="34" charset="0"/>
          <a:ea typeface="+mn-ea"/>
        </a:defRPr>
      </a:lvl2pPr>
      <a:lvl3pPr marL="1143000" indent="-228600" algn="l" rtl="0" eaLnBrk="1" fontAlgn="base" hangingPunct="1">
        <a:spcBef>
          <a:spcPct val="20000"/>
        </a:spcBef>
        <a:spcAft>
          <a:spcPct val="0"/>
        </a:spcAft>
        <a:buChar char="•"/>
        <a:defRPr kumimoji="1" sz="2400">
          <a:solidFill>
            <a:schemeClr val="tx1"/>
          </a:solidFill>
          <a:latin typeface="Calibri" panose="020F0502020204030204" pitchFamily="34" charset="0"/>
          <a:ea typeface="+mn-ea"/>
        </a:defRPr>
      </a:lvl3pPr>
      <a:lvl4pPr marL="1600200" indent="-228600" algn="l" rtl="0" eaLnBrk="1" fontAlgn="base" hangingPunct="1">
        <a:spcBef>
          <a:spcPct val="20000"/>
        </a:spcBef>
        <a:spcAft>
          <a:spcPct val="0"/>
        </a:spcAft>
        <a:buChar char="–"/>
        <a:defRPr kumimoji="1" sz="2000">
          <a:solidFill>
            <a:schemeClr val="tx1"/>
          </a:solidFill>
          <a:latin typeface="Calibri" panose="020F0502020204030204" pitchFamily="34"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Calibri" panose="020F0502020204030204" pitchFamily="34"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043608" y="1340817"/>
            <a:ext cx="7772400" cy="1008063"/>
          </a:xfrm>
        </p:spPr>
        <p:txBody>
          <a:bodyPr/>
          <a:lstStyle/>
          <a:p>
            <a:pPr algn="l"/>
            <a:r>
              <a:rPr kumimoji="1" lang="ja-JP" altLang="en-US" sz="2800" b="0" dirty="0">
                <a:solidFill>
                  <a:schemeClr val="accent6">
                    <a:lumMod val="60000"/>
                    <a:lumOff val="40000"/>
                  </a:schemeClr>
                </a:solidFill>
              </a:rPr>
              <a:t>情報システム基盤学</a:t>
            </a:r>
            <a:r>
              <a:rPr lang="ja-JP" altLang="en-US" sz="2800" b="0" dirty="0">
                <a:solidFill>
                  <a:schemeClr val="accent6">
                    <a:lumMod val="60000"/>
                    <a:lumOff val="40000"/>
                  </a:schemeClr>
                </a:solidFill>
              </a:rPr>
              <a:t>基礎１</a:t>
            </a:r>
            <a:r>
              <a:rPr kumimoji="1" lang="en-US" altLang="ja-JP" sz="2800" b="0" dirty="0">
                <a:solidFill>
                  <a:schemeClr val="accent6">
                    <a:lumMod val="60000"/>
                    <a:lumOff val="40000"/>
                  </a:schemeClr>
                </a:solidFill>
              </a:rPr>
              <a:t/>
            </a:r>
            <a:br>
              <a:rPr kumimoji="1" lang="en-US" altLang="ja-JP" sz="2800" b="0" dirty="0">
                <a:solidFill>
                  <a:schemeClr val="accent6">
                    <a:lumMod val="60000"/>
                    <a:lumOff val="40000"/>
                  </a:schemeClr>
                </a:solidFill>
              </a:rPr>
            </a:br>
            <a:r>
              <a:rPr lang="ja-JP" altLang="en-US" sz="2800" b="0" dirty="0">
                <a:solidFill>
                  <a:schemeClr val="accent6">
                    <a:lumMod val="60000"/>
                    <a:lumOff val="40000"/>
                  </a:schemeClr>
                </a:solidFill>
              </a:rPr>
              <a:t>コンピュータアーキテクチャ編</a:t>
            </a:r>
            <a:endParaRPr kumimoji="1" lang="ja-JP" altLang="en-US" sz="4000" b="0" dirty="0">
              <a:solidFill>
                <a:schemeClr val="accent6">
                  <a:lumMod val="60000"/>
                  <a:lumOff val="40000"/>
                </a:schemeClr>
              </a:solidFill>
            </a:endParaRPr>
          </a:p>
        </p:txBody>
      </p:sp>
      <p:sp>
        <p:nvSpPr>
          <p:cNvPr id="5" name="タイトル 3"/>
          <p:cNvSpPr txBox="1">
            <a:spLocks/>
          </p:cNvSpPr>
          <p:nvPr/>
        </p:nvSpPr>
        <p:spPr bwMode="gray">
          <a:xfrm>
            <a:off x="538472" y="4490668"/>
            <a:ext cx="7849951"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b="1">
                <a:solidFill>
                  <a:schemeClr val="bg1"/>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a:lstStyle>
          <a:p>
            <a:endParaRPr lang="ja-JP" altLang="en-US" sz="3600" b="0" kern="0" dirty="0">
              <a:solidFill>
                <a:schemeClr val="tx1">
                  <a:lumMod val="75000"/>
                  <a:lumOff val="25000"/>
                </a:schemeClr>
              </a:solidFill>
            </a:endParaRPr>
          </a:p>
        </p:txBody>
      </p:sp>
      <p:sp>
        <p:nvSpPr>
          <p:cNvPr id="2" name="正方形/長方形 1"/>
          <p:cNvSpPr/>
          <p:nvPr/>
        </p:nvSpPr>
        <p:spPr>
          <a:xfrm>
            <a:off x="1115616" y="4221088"/>
            <a:ext cx="4801314" cy="1754326"/>
          </a:xfrm>
          <a:prstGeom prst="rect">
            <a:avLst/>
          </a:prstGeom>
        </p:spPr>
        <p:txBody>
          <a:bodyPr wrap="none">
            <a:spAutoFit/>
          </a:bodyPr>
          <a:lstStyle/>
          <a:p>
            <a:pPr>
              <a:lnSpc>
                <a:spcPct val="150000"/>
              </a:lnSpc>
            </a:pPr>
            <a:r>
              <a:rPr lang="ja-JP" altLang="en-US" sz="2400" dirty="0">
                <a:solidFill>
                  <a:schemeClr val="tx1">
                    <a:lumMod val="75000"/>
                    <a:lumOff val="25000"/>
                  </a:schemeClr>
                </a:solidFill>
                <a:latin typeface="+mj-ea"/>
                <a:ea typeface="+mj-ea"/>
              </a:rPr>
              <a:t>高性能コンピューティング学講座</a:t>
            </a:r>
            <a:endParaRPr lang="en-US" altLang="ja-JP" sz="2400" dirty="0">
              <a:solidFill>
                <a:schemeClr val="tx1">
                  <a:lumMod val="75000"/>
                  <a:lumOff val="25000"/>
                </a:schemeClr>
              </a:solidFill>
              <a:latin typeface="+mj-ea"/>
              <a:ea typeface="+mj-ea"/>
            </a:endParaRPr>
          </a:p>
          <a:p>
            <a:pPr>
              <a:lnSpc>
                <a:spcPct val="150000"/>
              </a:lnSpc>
            </a:pPr>
            <a:r>
              <a:rPr lang="ja-JP" altLang="en-US" sz="2400" dirty="0">
                <a:solidFill>
                  <a:schemeClr val="tx1">
                    <a:lumMod val="75000"/>
                    <a:lumOff val="25000"/>
                  </a:schemeClr>
                </a:solidFill>
                <a:latin typeface="+mj-ea"/>
                <a:ea typeface="+mj-ea"/>
              </a:rPr>
              <a:t>八巻 隼人</a:t>
            </a:r>
            <a:endParaRPr lang="en-US" altLang="ja-JP" sz="2400" dirty="0">
              <a:solidFill>
                <a:schemeClr val="tx1">
                  <a:lumMod val="75000"/>
                  <a:lumOff val="25000"/>
                </a:schemeClr>
              </a:solidFill>
              <a:latin typeface="+mj-ea"/>
              <a:ea typeface="+mj-ea"/>
            </a:endParaRPr>
          </a:p>
          <a:p>
            <a:pPr>
              <a:lnSpc>
                <a:spcPct val="150000"/>
              </a:lnSpc>
            </a:pPr>
            <a:r>
              <a:rPr lang="en-US" altLang="ja-JP" sz="2400" dirty="0">
                <a:solidFill>
                  <a:schemeClr val="tx1">
                    <a:lumMod val="75000"/>
                    <a:lumOff val="25000"/>
                  </a:schemeClr>
                </a:solidFill>
                <a:latin typeface="+mj-ea"/>
                <a:ea typeface="+mj-ea"/>
              </a:rPr>
              <a:t>yamaki@hpc.is.uec.ac.jp</a:t>
            </a:r>
          </a:p>
        </p:txBody>
      </p:sp>
      <p:sp>
        <p:nvSpPr>
          <p:cNvPr id="8" name="正方形/長方形 7"/>
          <p:cNvSpPr/>
          <p:nvPr/>
        </p:nvSpPr>
        <p:spPr>
          <a:xfrm>
            <a:off x="1039286" y="2846546"/>
            <a:ext cx="7565162" cy="769441"/>
          </a:xfrm>
          <a:prstGeom prst="rect">
            <a:avLst/>
          </a:prstGeom>
        </p:spPr>
        <p:txBody>
          <a:bodyPr wrap="square">
            <a:spAutoFit/>
          </a:bodyPr>
          <a:lstStyle/>
          <a:p>
            <a:r>
              <a:rPr lang="ja-JP" altLang="en-US" sz="4400" kern="0" dirty="0" smtClean="0">
                <a:solidFill>
                  <a:schemeClr val="accent6">
                    <a:lumMod val="60000"/>
                    <a:lumOff val="40000"/>
                  </a:schemeClr>
                </a:solidFill>
                <a:latin typeface="Century Gothic"/>
                <a:ea typeface="HGS創英角ｺﾞｼｯｸUB"/>
                <a:cs typeface="+mj-cs"/>
              </a:rPr>
              <a:t>第２回</a:t>
            </a:r>
            <a:r>
              <a:rPr lang="ja-JP" altLang="en-US" sz="4400" kern="0" dirty="0">
                <a:solidFill>
                  <a:schemeClr val="accent6">
                    <a:lumMod val="60000"/>
                    <a:lumOff val="40000"/>
                  </a:schemeClr>
                </a:solidFill>
                <a:latin typeface="Century Gothic"/>
                <a:ea typeface="HGS創英角ｺﾞｼｯｸUB"/>
                <a:cs typeface="+mj-cs"/>
              </a:rPr>
              <a:t>　</a:t>
            </a:r>
            <a:r>
              <a:rPr lang="ja-JP" altLang="en-US" sz="4400" kern="0" dirty="0" smtClean="0">
                <a:solidFill>
                  <a:schemeClr val="accent6">
                    <a:lumMod val="60000"/>
                    <a:lumOff val="40000"/>
                  </a:schemeClr>
                </a:solidFill>
                <a:latin typeface="Century Gothic"/>
                <a:ea typeface="HGS創英角ｺﾞｼｯｸUB"/>
                <a:cs typeface="+mj-cs"/>
              </a:rPr>
              <a:t>命令</a:t>
            </a:r>
            <a:endParaRPr lang="ja-JP" altLang="en-US" dirty="0">
              <a:solidFill>
                <a:schemeClr val="accent6">
                  <a:lumMod val="60000"/>
                  <a:lumOff val="40000"/>
                </a:schemeClr>
              </a:solidFill>
            </a:endParaRPr>
          </a:p>
        </p:txBody>
      </p:sp>
    </p:spTree>
    <p:extLst>
      <p:ext uri="{BB962C8B-B14F-4D97-AF65-F5344CB8AC3E}">
        <p14:creationId xmlns:p14="http://schemas.microsoft.com/office/powerpoint/2010/main" val="2270982663"/>
      </p:ext>
    </p:extLst>
  </p:cSld>
  <p:clrMapOvr>
    <a:masterClrMapping/>
  </p:clrMapOvr>
  <mc:AlternateContent xmlns:mc="http://schemas.openxmlformats.org/markup-compatibility/2006" xmlns:p14="http://schemas.microsoft.com/office/powerpoint/2010/main">
    <mc:Choice Requires="p14">
      <p:transition spd="slow" p14:dur="2000" advTm="10642"/>
    </mc:Choice>
    <mc:Fallback xmlns="">
      <p:transition spd="slow" advTm="1064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2636961"/>
            <a:ext cx="7772400" cy="1008063"/>
          </a:xfrm>
        </p:spPr>
        <p:txBody>
          <a:bodyPr/>
          <a:lstStyle/>
          <a:p>
            <a:r>
              <a:rPr kumimoji="1" lang="ja-JP" altLang="en-US" sz="4400" b="0" dirty="0" smtClean="0">
                <a:solidFill>
                  <a:schemeClr val="accent6">
                    <a:lumMod val="60000"/>
                    <a:lumOff val="40000"/>
                  </a:schemeClr>
                </a:solidFill>
              </a:rPr>
              <a:t>命令の実行</a:t>
            </a:r>
            <a:endParaRPr kumimoji="1" lang="ja-JP" altLang="en-US" sz="4400" b="0" dirty="0">
              <a:solidFill>
                <a:schemeClr val="accent6">
                  <a:lumMod val="60000"/>
                  <a:lumOff val="40000"/>
                </a:schemeClr>
              </a:solidFill>
            </a:endParaRPr>
          </a:p>
        </p:txBody>
      </p:sp>
      <p:sp>
        <p:nvSpPr>
          <p:cNvPr id="4" name="スライド番号プレースホルダー 3"/>
          <p:cNvSpPr>
            <a:spLocks noGrp="1"/>
          </p:cNvSpPr>
          <p:nvPr>
            <p:ph type="sldNum" sz="quarter" idx="4294967295"/>
          </p:nvPr>
        </p:nvSpPr>
        <p:spPr>
          <a:xfrm>
            <a:off x="7010400" y="6616700"/>
            <a:ext cx="2133600" cy="196850"/>
          </a:xfrm>
        </p:spPr>
        <p:txBody>
          <a:bodyPr/>
          <a:lstStyle/>
          <a:p>
            <a:fld id="{415FF992-0EB6-4062-B198-36E0943037F4}" type="slidenum">
              <a:rPr kumimoji="1" lang="ja-JP" altLang="en-US" smtClean="0"/>
              <a:t>10</a:t>
            </a:fld>
            <a:endParaRPr kumimoji="1" lang="ja-JP" altLang="en-US"/>
          </a:p>
        </p:txBody>
      </p:sp>
    </p:spTree>
    <p:extLst>
      <p:ext uri="{BB962C8B-B14F-4D97-AF65-F5344CB8AC3E}">
        <p14:creationId xmlns:p14="http://schemas.microsoft.com/office/powerpoint/2010/main" val="4024720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タイトル 3"/>
          <p:cNvSpPr txBox="1">
            <a:spLocks/>
          </p:cNvSpPr>
          <p:nvPr/>
        </p:nvSpPr>
        <p:spPr bwMode="gray">
          <a:xfrm>
            <a:off x="333047" y="130175"/>
            <a:ext cx="683986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b="0">
                <a:solidFill>
                  <a:schemeClr val="bg1"/>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a:lstStyle>
          <a:p>
            <a:r>
              <a:rPr lang="ja-JP" altLang="en-US" kern="0" dirty="0" smtClean="0"/>
              <a:t>　命令セットアーキテクチャの例</a:t>
            </a:r>
            <a:endParaRPr lang="ja-JP" altLang="en-US" kern="0" dirty="0"/>
          </a:p>
        </p:txBody>
      </p:sp>
      <p:sp>
        <p:nvSpPr>
          <p:cNvPr id="8" name="テキスト ボックス 7"/>
          <p:cNvSpPr txBox="1"/>
          <p:nvPr/>
        </p:nvSpPr>
        <p:spPr>
          <a:xfrm>
            <a:off x="525150" y="1033572"/>
            <a:ext cx="8583354" cy="523220"/>
          </a:xfrm>
          <a:prstGeom prst="rect">
            <a:avLst/>
          </a:prstGeom>
          <a:noFill/>
        </p:spPr>
        <p:txBody>
          <a:bodyPr wrap="square" rtlCol="0">
            <a:spAutoFit/>
          </a:bodyPr>
          <a:lstStyle/>
          <a:p>
            <a:r>
              <a:rPr lang="en-US" altLang="ja-JP" sz="2800" b="1" u="sng" dirty="0" smtClean="0">
                <a:latin typeface="游ゴシック" panose="020B0400000000000000" pitchFamily="50" charset="-128"/>
                <a:ea typeface="游ゴシック" panose="020B0400000000000000" pitchFamily="50" charset="-128"/>
              </a:rPr>
              <a:t>MIPS</a:t>
            </a:r>
            <a:r>
              <a:rPr lang="ja-JP" altLang="en-US" sz="2800" b="1" u="sng" dirty="0" smtClean="0">
                <a:latin typeface="游ゴシック" panose="020B0400000000000000" pitchFamily="50" charset="-128"/>
                <a:ea typeface="游ゴシック" panose="020B0400000000000000" pitchFamily="50" charset="-128"/>
              </a:rPr>
              <a:t>命令セットアーキテクチャ</a:t>
            </a:r>
            <a:endParaRPr lang="en-US" altLang="ja-JP" sz="2800" b="1" u="sng" dirty="0" smtClean="0">
              <a:latin typeface="游ゴシック" panose="020B0400000000000000" pitchFamily="50" charset="-128"/>
              <a:ea typeface="游ゴシック" panose="020B0400000000000000" pitchFamily="50" charset="-128"/>
            </a:endParaRPr>
          </a:p>
        </p:txBody>
      </p:sp>
      <p:sp>
        <p:nvSpPr>
          <p:cNvPr id="9" name="コンテンツ プレースホルダー 2"/>
          <p:cNvSpPr>
            <a:spLocks noGrp="1"/>
          </p:cNvSpPr>
          <p:nvPr>
            <p:ph idx="1"/>
          </p:nvPr>
        </p:nvSpPr>
        <p:spPr>
          <a:xfrm>
            <a:off x="457200" y="1600200"/>
            <a:ext cx="8229600" cy="4876800"/>
          </a:xfrm>
        </p:spPr>
        <p:txBody>
          <a:bodyPr/>
          <a:lstStyle/>
          <a:p>
            <a:pPr>
              <a:buFont typeface="Wingdings" panose="05000000000000000000" pitchFamily="2" charset="2"/>
              <a:buChar char="n"/>
            </a:pPr>
            <a:r>
              <a:rPr kumimoji="1" lang="ja-JP" altLang="en-US" sz="2400" dirty="0" smtClean="0">
                <a:latin typeface="游ゴシック Medium" panose="020B0500000000000000" pitchFamily="50" charset="-128"/>
                <a:ea typeface="游ゴシック Medium" panose="020B0500000000000000" pitchFamily="50" charset="-128"/>
              </a:rPr>
              <a:t>主に組み込みシステムで使われていた</a:t>
            </a:r>
            <a:endParaRPr kumimoji="1" lang="en-US" altLang="ja-JP" sz="2400" dirty="0" smtClean="0">
              <a:latin typeface="游ゴシック Medium" panose="020B0500000000000000" pitchFamily="50" charset="-128"/>
              <a:ea typeface="游ゴシック Medium" panose="020B0500000000000000" pitchFamily="50" charset="-128"/>
            </a:endParaRPr>
          </a:p>
          <a:p>
            <a:pPr marL="457200" lvl="1" indent="0">
              <a:buNone/>
            </a:pPr>
            <a:r>
              <a:rPr lang="ja-JP" altLang="en-US" sz="1600" dirty="0" smtClean="0">
                <a:latin typeface="游ゴシック Medium" panose="020B0500000000000000" pitchFamily="50" charset="-128"/>
                <a:ea typeface="游ゴシック Medium" panose="020B0500000000000000" pitchFamily="50" charset="-128"/>
              </a:rPr>
              <a:t>例： ルータやプリンタ，</a:t>
            </a:r>
            <a:r>
              <a:rPr lang="en-US" altLang="ja-JP" sz="1600" dirty="0" smtClean="0">
                <a:latin typeface="游ゴシック Medium" panose="020B0500000000000000" pitchFamily="50" charset="-128"/>
                <a:ea typeface="游ゴシック Medium" panose="020B0500000000000000" pitchFamily="50" charset="-128"/>
              </a:rPr>
              <a:t>NINTENDO64, PS, PS2 </a:t>
            </a:r>
            <a:r>
              <a:rPr lang="ja-JP" altLang="en-US" sz="1600" dirty="0" smtClean="0">
                <a:latin typeface="游ゴシック Medium" panose="020B0500000000000000" pitchFamily="50" charset="-128"/>
                <a:ea typeface="游ゴシック Medium" panose="020B0500000000000000" pitchFamily="50" charset="-128"/>
              </a:rPr>
              <a:t>など</a:t>
            </a:r>
            <a:r>
              <a:rPr lang="en-US" altLang="ja-JP" sz="1600" dirty="0" smtClean="0">
                <a:latin typeface="游ゴシック Medium" panose="020B0500000000000000" pitchFamily="50" charset="-128"/>
                <a:ea typeface="游ゴシック Medium" panose="020B0500000000000000" pitchFamily="50" charset="-128"/>
              </a:rPr>
              <a:t/>
            </a:r>
            <a:br>
              <a:rPr lang="en-US" altLang="ja-JP" sz="1600" dirty="0" smtClean="0">
                <a:latin typeface="游ゴシック Medium" panose="020B0500000000000000" pitchFamily="50" charset="-128"/>
                <a:ea typeface="游ゴシック Medium" panose="020B0500000000000000" pitchFamily="50" charset="-128"/>
              </a:rPr>
            </a:br>
            <a:endParaRPr lang="en-US" altLang="ja-JP" sz="1600" dirty="0" smtClean="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kumimoji="1" lang="ja-JP" altLang="en-US" sz="2400" dirty="0" smtClean="0">
                <a:latin typeface="游ゴシック Medium" panose="020B0500000000000000" pitchFamily="50" charset="-128"/>
                <a:ea typeface="游ゴシック Medium" panose="020B0500000000000000" pitchFamily="50" charset="-128"/>
              </a:rPr>
              <a:t>特徴：単純で理解しやすい</a:t>
            </a:r>
            <a:endParaRPr kumimoji="1" lang="en-US" altLang="ja-JP" sz="2400" dirty="0" smtClean="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kumimoji="1" lang="ja-JP" altLang="en-US" sz="2000" dirty="0" smtClean="0">
                <a:latin typeface="游ゴシック Medium" panose="020B0500000000000000" pitchFamily="50" charset="-128"/>
                <a:ea typeface="游ゴシック Medium" panose="020B0500000000000000" pitchFamily="50" charset="-128"/>
              </a:rPr>
              <a:t>命令長を </a:t>
            </a:r>
            <a:r>
              <a:rPr kumimoji="1" lang="en-US" altLang="ja-JP" sz="2000" dirty="0" smtClean="0">
                <a:solidFill>
                  <a:srgbClr val="C00000"/>
                </a:solidFill>
                <a:latin typeface="游ゴシック Medium" panose="020B0500000000000000" pitchFamily="50" charset="-128"/>
                <a:ea typeface="游ゴシック Medium" panose="020B0500000000000000" pitchFamily="50" charset="-128"/>
              </a:rPr>
              <a:t>32 </a:t>
            </a:r>
            <a:r>
              <a:rPr kumimoji="1" lang="ja-JP" altLang="en-US" sz="2000" dirty="0" smtClean="0">
                <a:solidFill>
                  <a:srgbClr val="C00000"/>
                </a:solidFill>
                <a:latin typeface="游ゴシック Medium" panose="020B0500000000000000" pitchFamily="50" charset="-128"/>
                <a:ea typeface="游ゴシック Medium" panose="020B0500000000000000" pitchFamily="50" charset="-128"/>
              </a:rPr>
              <a:t>ビット</a:t>
            </a:r>
            <a:r>
              <a:rPr kumimoji="1" lang="ja-JP" altLang="en-US" sz="2000" dirty="0" smtClean="0">
                <a:latin typeface="游ゴシック Medium" panose="020B0500000000000000" pitchFamily="50" charset="-128"/>
                <a:ea typeface="游ゴシック Medium" panose="020B0500000000000000" pitchFamily="50" charset="-128"/>
              </a:rPr>
              <a:t>に統一</a:t>
            </a:r>
            <a:endParaRPr kumimoji="1" lang="en-US" altLang="ja-JP" sz="2000" dirty="0" smtClean="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kumimoji="1" lang="en-US" altLang="ja-JP" sz="2000" dirty="0" smtClean="0">
                <a:latin typeface="游ゴシック Medium" panose="020B0500000000000000" pitchFamily="50" charset="-128"/>
                <a:ea typeface="游ゴシック Medium" panose="020B0500000000000000" pitchFamily="50" charset="-128"/>
              </a:rPr>
              <a:t>32 </a:t>
            </a:r>
            <a:r>
              <a:rPr kumimoji="1" lang="ja-JP" altLang="en-US" sz="2000" dirty="0" smtClean="0">
                <a:latin typeface="游ゴシック Medium" panose="020B0500000000000000" pitchFamily="50" charset="-128"/>
                <a:ea typeface="游ゴシック Medium" panose="020B0500000000000000" pitchFamily="50" charset="-128"/>
              </a:rPr>
              <a:t>本の汎用レジスタと</a:t>
            </a:r>
            <a:r>
              <a:rPr kumimoji="1" lang="en-US" altLang="ja-JP" sz="2000" dirty="0" smtClean="0">
                <a:latin typeface="游ゴシック Medium" panose="020B0500000000000000" pitchFamily="50" charset="-128"/>
                <a:ea typeface="游ゴシック Medium" panose="020B0500000000000000" pitchFamily="50" charset="-128"/>
              </a:rPr>
              <a:t>32 </a:t>
            </a:r>
            <a:r>
              <a:rPr kumimoji="1" lang="ja-JP" altLang="en-US" sz="2000" dirty="0" smtClean="0">
                <a:latin typeface="游ゴシック Medium" panose="020B0500000000000000" pitchFamily="50" charset="-128"/>
                <a:ea typeface="游ゴシック Medium" panose="020B0500000000000000" pitchFamily="50" charset="-128"/>
              </a:rPr>
              <a:t>本の浮動小数点レジスタ</a:t>
            </a:r>
            <a:endParaRPr kumimoji="1" lang="en-US" altLang="ja-JP" sz="2000" dirty="0" smtClean="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kumimoji="1" lang="ja-JP" altLang="en-US" sz="2000" dirty="0" smtClean="0">
                <a:latin typeface="游ゴシック Medium" panose="020B0500000000000000" pitchFamily="50" charset="-128"/>
                <a:ea typeface="游ゴシック Medium" panose="020B0500000000000000" pitchFamily="50" charset="-128"/>
              </a:rPr>
              <a:t>レジスタの幅は </a:t>
            </a:r>
            <a:r>
              <a:rPr kumimoji="1" lang="en-US" altLang="ja-JP" sz="2000" dirty="0" smtClean="0">
                <a:latin typeface="游ゴシック Medium" panose="020B0500000000000000" pitchFamily="50" charset="-128"/>
                <a:ea typeface="游ゴシック Medium" panose="020B0500000000000000" pitchFamily="50" charset="-128"/>
              </a:rPr>
              <a:t>32 </a:t>
            </a:r>
            <a:r>
              <a:rPr kumimoji="1" lang="ja-JP" altLang="en-US" sz="2000" dirty="0" smtClean="0">
                <a:latin typeface="游ゴシック Medium" panose="020B0500000000000000" pitchFamily="50" charset="-128"/>
                <a:ea typeface="游ゴシック Medium" panose="020B0500000000000000" pitchFamily="50" charset="-128"/>
              </a:rPr>
              <a:t>ビット（のちに </a:t>
            </a:r>
            <a:r>
              <a:rPr kumimoji="1" lang="en-US" altLang="ja-JP" sz="2000" dirty="0" smtClean="0">
                <a:latin typeface="游ゴシック Medium" panose="020B0500000000000000" pitchFamily="50" charset="-128"/>
                <a:ea typeface="游ゴシック Medium" panose="020B0500000000000000" pitchFamily="50" charset="-128"/>
              </a:rPr>
              <a:t>64 </a:t>
            </a:r>
            <a:r>
              <a:rPr kumimoji="1" lang="ja-JP" altLang="en-US" sz="2000" dirty="0" smtClean="0">
                <a:latin typeface="游ゴシック Medium" panose="020B0500000000000000" pitchFamily="50" charset="-128"/>
                <a:ea typeface="游ゴシック Medium" panose="020B0500000000000000" pitchFamily="50" charset="-128"/>
              </a:rPr>
              <a:t>ビット）</a:t>
            </a:r>
            <a:endParaRPr lang="en-US" altLang="ja-JP" sz="2000" dirty="0" smtClean="0">
              <a:latin typeface="游ゴシック Medium" panose="020B0500000000000000" pitchFamily="50" charset="-128"/>
              <a:ea typeface="游ゴシック Medium" panose="020B0500000000000000" pitchFamily="50" charset="-128"/>
            </a:endParaRPr>
          </a:p>
        </p:txBody>
      </p:sp>
      <p:pic>
        <p:nvPicPr>
          <p:cNvPr id="2" name="図 1"/>
          <p:cNvPicPr>
            <a:picLocks noChangeAspect="1"/>
          </p:cNvPicPr>
          <p:nvPr/>
        </p:nvPicPr>
        <p:blipFill>
          <a:blip r:embed="rId2"/>
          <a:stretch>
            <a:fillRect/>
          </a:stretch>
        </p:blipFill>
        <p:spPr>
          <a:xfrm>
            <a:off x="333047" y="4065612"/>
            <a:ext cx="8753475" cy="2171700"/>
          </a:xfrm>
          <a:prstGeom prst="rect">
            <a:avLst/>
          </a:prstGeom>
        </p:spPr>
      </p:pic>
    </p:spTree>
    <p:extLst>
      <p:ext uri="{BB962C8B-B14F-4D97-AF65-F5344CB8AC3E}">
        <p14:creationId xmlns:p14="http://schemas.microsoft.com/office/powerpoint/2010/main" val="3072944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81667" y="1124744"/>
            <a:ext cx="8229600" cy="5145087"/>
          </a:xfrm>
        </p:spPr>
        <p:txBody>
          <a:bodyPr>
            <a:normAutofit/>
          </a:bodyPr>
          <a:lstStyle/>
          <a:p>
            <a:pPr marL="0" indent="0">
              <a:buClr>
                <a:schemeClr val="tx1"/>
              </a:buClr>
              <a:buNone/>
            </a:pPr>
            <a:r>
              <a:rPr lang="ja-JP" altLang="en-US" sz="2800" b="1" u="sng" dirty="0">
                <a:solidFill>
                  <a:schemeClr val="tx1">
                    <a:lumMod val="95000"/>
                    <a:lumOff val="5000"/>
                  </a:schemeClr>
                </a:solidFill>
                <a:latin typeface="游ゴシック" panose="020B0400000000000000" pitchFamily="50" charset="-128"/>
                <a:ea typeface="游ゴシック" panose="020B0400000000000000" pitchFamily="50" charset="-128"/>
              </a:rPr>
              <a:t>レジスタ</a:t>
            </a:r>
            <a:endParaRPr kumimoji="1" lang="en-US" altLang="ja-JP" sz="2800" b="1" u="sng" dirty="0" smtClean="0">
              <a:solidFill>
                <a:schemeClr val="tx1">
                  <a:lumMod val="95000"/>
                  <a:lumOff val="5000"/>
                </a:schemeClr>
              </a:solidFill>
              <a:latin typeface="游ゴシック" panose="020B0400000000000000" pitchFamily="50" charset="-128"/>
              <a:ea typeface="游ゴシック" panose="020B0400000000000000" pitchFamily="50" charset="-128"/>
            </a:endParaRPr>
          </a:p>
          <a:p>
            <a:pPr>
              <a:buClr>
                <a:schemeClr val="tx1"/>
              </a:buClr>
              <a:buFont typeface="Wingdings" panose="05000000000000000000" pitchFamily="2" charset="2"/>
              <a:buChar char="n"/>
            </a:pPr>
            <a:r>
              <a:rPr kumimoji="1" lang="ja-JP" altLang="en-US" sz="2000" dirty="0" smtClean="0">
                <a:solidFill>
                  <a:srgbClr val="C00000"/>
                </a:solidFill>
                <a:latin typeface="游ゴシック Medium" panose="020B0500000000000000" pitchFamily="50" charset="-128"/>
                <a:ea typeface="游ゴシック Medium" panose="020B0500000000000000" pitchFamily="50" charset="-128"/>
              </a:rPr>
              <a:t>プロセッサ内</a:t>
            </a:r>
            <a:r>
              <a:rPr kumimoji="1" lang="ja-JP" altLang="en-US" sz="2000" dirty="0" smtClean="0">
                <a:latin typeface="游ゴシック Medium" panose="020B0500000000000000" pitchFamily="50" charset="-128"/>
                <a:ea typeface="游ゴシック Medium" panose="020B0500000000000000" pitchFamily="50" charset="-128"/>
              </a:rPr>
              <a:t>にある高速＆小容量の</a:t>
            </a:r>
            <a:r>
              <a:rPr lang="ja-JP" altLang="en-US" sz="2000" dirty="0" smtClean="0">
                <a:latin typeface="游ゴシック Medium" panose="020B0500000000000000" pitchFamily="50" charset="-128"/>
                <a:ea typeface="游ゴシック Medium" panose="020B0500000000000000" pitchFamily="50" charset="-128"/>
              </a:rPr>
              <a:t>記憶装置</a:t>
            </a:r>
            <a:endParaRPr kumimoji="1" lang="en-US" altLang="ja-JP" sz="2000" dirty="0" smtClean="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ja-JP" altLang="en-US" sz="2000" dirty="0" smtClean="0">
                <a:latin typeface="游ゴシック Medium" panose="020B0500000000000000" pitchFamily="50" charset="-128"/>
                <a:ea typeface="游ゴシック Medium" panose="020B0500000000000000" pitchFamily="50" charset="-128"/>
              </a:rPr>
              <a:t>同時に格納できるデータは高々 </a:t>
            </a:r>
            <a:r>
              <a:rPr lang="en-US" altLang="ja-JP" sz="2000" dirty="0" smtClean="0">
                <a:latin typeface="游ゴシック Medium" panose="020B0500000000000000" pitchFamily="50" charset="-128"/>
                <a:ea typeface="游ゴシック Medium" panose="020B0500000000000000" pitchFamily="50" charset="-128"/>
              </a:rPr>
              <a:t>64</a:t>
            </a:r>
            <a:r>
              <a:rPr lang="ja-JP" altLang="en-US" sz="2000" dirty="0" smtClean="0">
                <a:latin typeface="游ゴシック Medium" panose="020B0500000000000000" pitchFamily="50" charset="-128"/>
                <a:ea typeface="游ゴシック Medium" panose="020B0500000000000000" pitchFamily="50" charset="-128"/>
              </a:rPr>
              <a:t>個程</a:t>
            </a:r>
            <a:endParaRPr lang="en-US" altLang="ja-JP" sz="2000" dirty="0" smtClean="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ja-JP" altLang="en-US" sz="2000" dirty="0">
                <a:latin typeface="游ゴシック Medium" panose="020B0500000000000000" pitchFamily="50" charset="-128"/>
                <a:ea typeface="游ゴシック Medium" panose="020B0500000000000000" pitchFamily="50" charset="-128"/>
              </a:rPr>
              <a:t>一時的</a:t>
            </a:r>
            <a:r>
              <a:rPr lang="ja-JP" altLang="en-US" sz="2000" dirty="0" smtClean="0">
                <a:latin typeface="游ゴシック Medium" panose="020B0500000000000000" pitchFamily="50" charset="-128"/>
                <a:ea typeface="游ゴシック Medium" panose="020B0500000000000000" pitchFamily="50" charset="-128"/>
              </a:rPr>
              <a:t>なデータ置き場として使用</a:t>
            </a:r>
            <a:endParaRPr lang="en-US" altLang="ja-JP" sz="2000" dirty="0" smtClean="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endParaRPr lang="en-US" altLang="ja-JP" sz="2000" dirty="0" smtClean="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endParaRPr lang="en-US" altLang="ja-JP" sz="2000" dirty="0" smtClean="0">
              <a:latin typeface="游ゴシック Medium" panose="020B0500000000000000" pitchFamily="50" charset="-128"/>
              <a:ea typeface="游ゴシック Medium" panose="020B0500000000000000" pitchFamily="50" charset="-128"/>
            </a:endParaRPr>
          </a:p>
          <a:p>
            <a:pPr marL="0" indent="0">
              <a:buNone/>
            </a:pPr>
            <a:r>
              <a:rPr lang="ja-JP" altLang="en-US" sz="2800" b="1" u="sng" dirty="0" smtClean="0">
                <a:latin typeface="游ゴシック" panose="020B0400000000000000" pitchFamily="50" charset="-128"/>
                <a:ea typeface="游ゴシック" panose="020B0400000000000000" pitchFamily="50" charset="-128"/>
              </a:rPr>
              <a:t>命令の実行</a:t>
            </a:r>
            <a:endParaRPr lang="en-US" altLang="ja-JP" sz="2800" b="1" u="sng" dirty="0" smtClean="0">
              <a:latin typeface="游ゴシック" panose="020B0400000000000000" pitchFamily="50" charset="-128"/>
              <a:ea typeface="游ゴシック" panose="020B0400000000000000" pitchFamily="50" charset="-128"/>
            </a:endParaRPr>
          </a:p>
          <a:p>
            <a:pPr marL="400050">
              <a:buFont typeface="+mj-ea"/>
              <a:buAutoNum type="circleNumDbPlain"/>
            </a:pPr>
            <a:r>
              <a:rPr lang="ja-JP" altLang="en-US" sz="2000" dirty="0">
                <a:latin typeface="游ゴシック Medium" panose="020B0500000000000000" pitchFamily="50" charset="-128"/>
                <a:ea typeface="游ゴシック Medium" panose="020B0500000000000000" pitchFamily="50" charset="-128"/>
              </a:rPr>
              <a:t>メモリ上のデータの値をレジスタにコピー</a:t>
            </a:r>
            <a:endParaRPr lang="en-US" altLang="ja-JP" sz="2000" dirty="0">
              <a:latin typeface="游ゴシック Medium" panose="020B0500000000000000" pitchFamily="50" charset="-128"/>
              <a:ea typeface="游ゴシック Medium" panose="020B0500000000000000" pitchFamily="50" charset="-128"/>
            </a:endParaRPr>
          </a:p>
          <a:p>
            <a:pPr marL="400050">
              <a:buFont typeface="+mj-ea"/>
              <a:buAutoNum type="circleNumDbPlain"/>
            </a:pPr>
            <a:r>
              <a:rPr lang="ja-JP" altLang="en-US" sz="2000" dirty="0">
                <a:latin typeface="游ゴシック Medium" panose="020B0500000000000000" pitchFamily="50" charset="-128"/>
                <a:ea typeface="游ゴシック Medium" panose="020B0500000000000000" pitchFamily="50" charset="-128"/>
              </a:rPr>
              <a:t>レジスタの値を使って演算を繰り返す</a:t>
            </a:r>
            <a:endParaRPr lang="en-US" altLang="ja-JP" sz="2000" dirty="0">
              <a:latin typeface="游ゴシック Medium" panose="020B0500000000000000" pitchFamily="50" charset="-128"/>
              <a:ea typeface="游ゴシック Medium" panose="020B0500000000000000" pitchFamily="50" charset="-128"/>
            </a:endParaRPr>
          </a:p>
          <a:p>
            <a:pPr marL="400050">
              <a:buFont typeface="+mj-ea"/>
              <a:buAutoNum type="circleNumDbPlain"/>
            </a:pPr>
            <a:r>
              <a:rPr lang="ja-JP" altLang="en-US" sz="2000" dirty="0">
                <a:latin typeface="游ゴシック Medium" panose="020B0500000000000000" pitchFamily="50" charset="-128"/>
                <a:ea typeface="游ゴシック Medium" panose="020B0500000000000000" pitchFamily="50" charset="-128"/>
              </a:rPr>
              <a:t>結果が入ったレジスタの値をメモリに書き戻す</a:t>
            </a:r>
            <a:endParaRPr lang="en-US" altLang="ja-JP" sz="2000"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ja-JP" altLang="en-US" sz="2200" dirty="0">
                <a:latin typeface="游ゴシック Medium" panose="020B0500000000000000" pitchFamily="50" charset="-128"/>
                <a:ea typeface="游ゴシック Medium" panose="020B0500000000000000" pitchFamily="50" charset="-128"/>
              </a:rPr>
              <a:t>基本的</a:t>
            </a:r>
            <a:r>
              <a:rPr lang="ja-JP" altLang="en-US" sz="2200" dirty="0" smtClean="0">
                <a:latin typeface="游ゴシック Medium" panose="020B0500000000000000" pitchFamily="50" charset="-128"/>
                <a:ea typeface="游ゴシック Medium" panose="020B0500000000000000" pitchFamily="50" charset="-128"/>
              </a:rPr>
              <a:t>に命令は</a:t>
            </a:r>
            <a:r>
              <a:rPr lang="ja-JP" altLang="en-US" sz="2200" dirty="0" smtClean="0">
                <a:solidFill>
                  <a:srgbClr val="C00000"/>
                </a:solidFill>
                <a:latin typeface="游ゴシック Medium" panose="020B0500000000000000" pitchFamily="50" charset="-128"/>
                <a:ea typeface="游ゴシック Medium" panose="020B0500000000000000" pitchFamily="50" charset="-128"/>
              </a:rPr>
              <a:t>レジスタを介して</a:t>
            </a:r>
            <a:r>
              <a:rPr lang="ja-JP" altLang="en-US" sz="22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実行される</a:t>
            </a:r>
            <a:endParaRPr lang="en-US" altLang="ja-JP" sz="22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kumimoji="1" lang="ja-JP" altLang="en-US" sz="2000" dirty="0" smtClean="0">
                <a:latin typeface="游ゴシック Medium" panose="020B0500000000000000" pitchFamily="50" charset="-128"/>
                <a:ea typeface="游ゴシック Medium" panose="020B0500000000000000" pitchFamily="50" charset="-128"/>
              </a:rPr>
              <a:t>メモリへのアクセスは</a:t>
            </a:r>
            <a:r>
              <a:rPr kumimoji="1" lang="ja-JP" altLang="en-US" sz="2000" dirty="0" smtClean="0">
                <a:solidFill>
                  <a:srgbClr val="C00000"/>
                </a:solidFill>
                <a:latin typeface="游ゴシック Medium" panose="020B0500000000000000" pitchFamily="50" charset="-128"/>
                <a:ea typeface="游ゴシック Medium" panose="020B0500000000000000" pitchFamily="50" charset="-128"/>
              </a:rPr>
              <a:t>低速</a:t>
            </a:r>
            <a:r>
              <a:rPr kumimoji="1" lang="ja-JP" altLang="en-US" sz="2000" dirty="0" smtClean="0">
                <a:latin typeface="游ゴシック Medium" panose="020B0500000000000000" pitchFamily="50" charset="-128"/>
                <a:ea typeface="游ゴシック Medium" panose="020B0500000000000000" pitchFamily="50" charset="-128"/>
              </a:rPr>
              <a:t>なため</a:t>
            </a:r>
            <a:endParaRPr lang="en-US" altLang="ja-JP" sz="2000" dirty="0" smtClean="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a:xfrm>
            <a:off x="7620000" y="-303748"/>
            <a:ext cx="1066800" cy="329184"/>
          </a:xfrm>
        </p:spPr>
        <p:txBody>
          <a:bodyPr/>
          <a:lstStyle/>
          <a:p>
            <a:fld id="{32D8B938-3DC1-EF4A-BAB7-1263BB70BF23}" type="slidenum">
              <a:rPr kumimoji="1" lang="ja-JP" altLang="en-US" smtClean="0"/>
              <a:t>12</a:t>
            </a:fld>
            <a:endParaRPr kumimoji="1" lang="ja-JP" altLang="en-US"/>
          </a:p>
        </p:txBody>
      </p:sp>
      <p:sp>
        <p:nvSpPr>
          <p:cNvPr id="6" name="縦巻き 5"/>
          <p:cNvSpPr/>
          <p:nvPr/>
        </p:nvSpPr>
        <p:spPr>
          <a:xfrm rot="5400000">
            <a:off x="6266257" y="4054107"/>
            <a:ext cx="3365367" cy="2145262"/>
          </a:xfrm>
          <a:prstGeom prst="verticalScroll">
            <a:avLst>
              <a:gd name="adj" fmla="val 921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876311" y="3960524"/>
            <a:ext cx="1954381" cy="2308324"/>
          </a:xfrm>
          <a:prstGeom prst="rect">
            <a:avLst/>
          </a:prstGeom>
          <a:noFill/>
        </p:spPr>
        <p:txBody>
          <a:bodyPr wrap="none" rtlCol="0">
            <a:spAutoFit/>
          </a:bodyPr>
          <a:lstStyle/>
          <a:p>
            <a:r>
              <a:rPr lang="en-US" altLang="ja-JP" dirty="0" err="1" smtClean="0"/>
              <a:t>lw</a:t>
            </a:r>
            <a:r>
              <a:rPr lang="en-US" altLang="ja-JP" dirty="0" smtClean="0"/>
              <a:t>   </a:t>
            </a:r>
            <a:r>
              <a:rPr lang="en-US" altLang="ja-JP" u="sng" dirty="0" smtClean="0">
                <a:solidFill>
                  <a:srgbClr val="FF0000"/>
                </a:solidFill>
              </a:rPr>
              <a:t>$s1</a:t>
            </a:r>
            <a:r>
              <a:rPr lang="en-US" altLang="ja-JP" dirty="0" smtClean="0"/>
              <a:t>, 0(</a:t>
            </a:r>
            <a:r>
              <a:rPr lang="en-US" altLang="ja-JP" u="sng" dirty="0" smtClean="0">
                <a:solidFill>
                  <a:srgbClr val="FF0000"/>
                </a:solidFill>
              </a:rPr>
              <a:t>$t0</a:t>
            </a:r>
            <a:r>
              <a:rPr lang="en-US" altLang="ja-JP" dirty="0" smtClean="0"/>
              <a:t>)</a:t>
            </a:r>
          </a:p>
          <a:p>
            <a:r>
              <a:rPr lang="en-US" altLang="ja-JP" dirty="0" err="1"/>
              <a:t>lw</a:t>
            </a:r>
            <a:r>
              <a:rPr lang="en-US" altLang="ja-JP" dirty="0"/>
              <a:t>   </a:t>
            </a:r>
            <a:r>
              <a:rPr lang="en-US" altLang="ja-JP" u="sng" dirty="0">
                <a:solidFill>
                  <a:srgbClr val="FF0000"/>
                </a:solidFill>
              </a:rPr>
              <a:t>$</a:t>
            </a:r>
            <a:r>
              <a:rPr lang="en-US" altLang="ja-JP" u="sng" dirty="0" smtClean="0">
                <a:solidFill>
                  <a:srgbClr val="FF0000"/>
                </a:solidFill>
              </a:rPr>
              <a:t>s2</a:t>
            </a:r>
            <a:r>
              <a:rPr lang="en-US" altLang="ja-JP" dirty="0" smtClean="0"/>
              <a:t>, 4(</a:t>
            </a:r>
            <a:r>
              <a:rPr lang="en-US" altLang="ja-JP" u="sng" dirty="0" smtClean="0">
                <a:solidFill>
                  <a:srgbClr val="FF0000"/>
                </a:solidFill>
              </a:rPr>
              <a:t>$</a:t>
            </a:r>
            <a:r>
              <a:rPr lang="en-US" altLang="ja-JP" u="sng" dirty="0">
                <a:solidFill>
                  <a:srgbClr val="FF0000"/>
                </a:solidFill>
              </a:rPr>
              <a:t>t0</a:t>
            </a:r>
            <a:r>
              <a:rPr lang="en-US" altLang="ja-JP" dirty="0"/>
              <a:t>)</a:t>
            </a:r>
          </a:p>
          <a:p>
            <a:r>
              <a:rPr lang="en-US" altLang="ja-JP" dirty="0" err="1"/>
              <a:t>lw</a:t>
            </a:r>
            <a:r>
              <a:rPr lang="en-US" altLang="ja-JP" dirty="0"/>
              <a:t>   </a:t>
            </a:r>
            <a:r>
              <a:rPr lang="en-US" altLang="ja-JP" u="sng" dirty="0">
                <a:solidFill>
                  <a:srgbClr val="FF0000"/>
                </a:solidFill>
              </a:rPr>
              <a:t>$</a:t>
            </a:r>
            <a:r>
              <a:rPr lang="en-US" altLang="ja-JP" u="sng" dirty="0" smtClean="0">
                <a:solidFill>
                  <a:srgbClr val="FF0000"/>
                </a:solidFill>
              </a:rPr>
              <a:t>s3</a:t>
            </a:r>
            <a:r>
              <a:rPr lang="en-US" altLang="ja-JP" dirty="0" smtClean="0"/>
              <a:t>, 8(</a:t>
            </a:r>
            <a:r>
              <a:rPr lang="en-US" altLang="ja-JP" u="sng" dirty="0" smtClean="0">
                <a:solidFill>
                  <a:srgbClr val="FF0000"/>
                </a:solidFill>
              </a:rPr>
              <a:t>$</a:t>
            </a:r>
            <a:r>
              <a:rPr lang="en-US" altLang="ja-JP" u="sng" dirty="0">
                <a:solidFill>
                  <a:srgbClr val="FF0000"/>
                </a:solidFill>
              </a:rPr>
              <a:t>t0</a:t>
            </a:r>
            <a:r>
              <a:rPr lang="en-US" altLang="ja-JP" dirty="0"/>
              <a:t>)</a:t>
            </a:r>
          </a:p>
          <a:p>
            <a:r>
              <a:rPr lang="en-US" altLang="ja-JP" dirty="0" err="1"/>
              <a:t>lw</a:t>
            </a:r>
            <a:r>
              <a:rPr lang="en-US" altLang="ja-JP" dirty="0"/>
              <a:t>   </a:t>
            </a:r>
            <a:r>
              <a:rPr lang="en-US" altLang="ja-JP" u="sng" dirty="0">
                <a:solidFill>
                  <a:srgbClr val="FF0000"/>
                </a:solidFill>
              </a:rPr>
              <a:t>$</a:t>
            </a:r>
            <a:r>
              <a:rPr lang="en-US" altLang="ja-JP" u="sng" dirty="0" smtClean="0">
                <a:solidFill>
                  <a:srgbClr val="FF0000"/>
                </a:solidFill>
              </a:rPr>
              <a:t>s4</a:t>
            </a:r>
            <a:r>
              <a:rPr lang="en-US" altLang="ja-JP" dirty="0" smtClean="0"/>
              <a:t>, 16(</a:t>
            </a:r>
            <a:r>
              <a:rPr lang="en-US" altLang="ja-JP" u="sng" dirty="0" smtClean="0">
                <a:solidFill>
                  <a:srgbClr val="FF0000"/>
                </a:solidFill>
              </a:rPr>
              <a:t>$</a:t>
            </a:r>
            <a:r>
              <a:rPr lang="en-US" altLang="ja-JP" u="sng" dirty="0">
                <a:solidFill>
                  <a:srgbClr val="FF0000"/>
                </a:solidFill>
              </a:rPr>
              <a:t>t0</a:t>
            </a:r>
            <a:r>
              <a:rPr lang="en-US" altLang="ja-JP" dirty="0" smtClean="0"/>
              <a:t>)</a:t>
            </a:r>
          </a:p>
          <a:p>
            <a:r>
              <a:rPr lang="en-US" altLang="ja-JP" dirty="0" smtClean="0"/>
              <a:t>a</a:t>
            </a:r>
            <a:r>
              <a:rPr kumimoji="1" lang="en-US" altLang="ja-JP" dirty="0" smtClean="0"/>
              <a:t>dd </a:t>
            </a:r>
            <a:r>
              <a:rPr kumimoji="1" lang="en-US" altLang="ja-JP" u="sng" dirty="0" smtClean="0">
                <a:solidFill>
                  <a:srgbClr val="FF0000"/>
                </a:solidFill>
              </a:rPr>
              <a:t>$t1</a:t>
            </a:r>
            <a:r>
              <a:rPr kumimoji="1" lang="en-US" altLang="ja-JP" dirty="0" smtClean="0"/>
              <a:t>, </a:t>
            </a:r>
            <a:r>
              <a:rPr kumimoji="1" lang="en-US" altLang="ja-JP" u="sng" dirty="0" smtClean="0">
                <a:solidFill>
                  <a:srgbClr val="FF0000"/>
                </a:solidFill>
              </a:rPr>
              <a:t>$s1</a:t>
            </a:r>
            <a:r>
              <a:rPr kumimoji="1" lang="en-US" altLang="ja-JP" dirty="0" smtClean="0"/>
              <a:t>, </a:t>
            </a:r>
            <a:r>
              <a:rPr kumimoji="1" lang="en-US" altLang="ja-JP" u="sng" dirty="0" smtClean="0">
                <a:solidFill>
                  <a:srgbClr val="FF0000"/>
                </a:solidFill>
              </a:rPr>
              <a:t>$s2</a:t>
            </a:r>
          </a:p>
          <a:p>
            <a:r>
              <a:rPr lang="en-US" altLang="ja-JP" dirty="0"/>
              <a:t>a</a:t>
            </a:r>
            <a:r>
              <a:rPr lang="en-US" altLang="ja-JP" dirty="0" smtClean="0"/>
              <a:t>dd </a:t>
            </a:r>
            <a:r>
              <a:rPr lang="en-US" altLang="ja-JP" u="sng" dirty="0" smtClean="0">
                <a:solidFill>
                  <a:srgbClr val="FF0000"/>
                </a:solidFill>
              </a:rPr>
              <a:t>$t2</a:t>
            </a:r>
            <a:r>
              <a:rPr lang="en-US" altLang="ja-JP" dirty="0" smtClean="0"/>
              <a:t>, </a:t>
            </a:r>
            <a:r>
              <a:rPr lang="en-US" altLang="ja-JP" u="sng" dirty="0" smtClean="0">
                <a:solidFill>
                  <a:srgbClr val="FF0000"/>
                </a:solidFill>
              </a:rPr>
              <a:t>$s3</a:t>
            </a:r>
            <a:r>
              <a:rPr lang="en-US" altLang="ja-JP" dirty="0" smtClean="0"/>
              <a:t>, </a:t>
            </a:r>
            <a:r>
              <a:rPr lang="en-US" altLang="ja-JP" u="sng" dirty="0" smtClean="0">
                <a:solidFill>
                  <a:srgbClr val="FF0000"/>
                </a:solidFill>
              </a:rPr>
              <a:t>$s4</a:t>
            </a:r>
          </a:p>
          <a:p>
            <a:r>
              <a:rPr lang="en-US" altLang="ja-JP" dirty="0"/>
              <a:t>s</a:t>
            </a:r>
            <a:r>
              <a:rPr kumimoji="1" lang="en-US" altLang="ja-JP" dirty="0" smtClean="0"/>
              <a:t>ub </a:t>
            </a:r>
            <a:r>
              <a:rPr kumimoji="1" lang="en-US" altLang="ja-JP" u="sng" dirty="0" smtClean="0">
                <a:solidFill>
                  <a:srgbClr val="FF0000"/>
                </a:solidFill>
              </a:rPr>
              <a:t>$s0</a:t>
            </a:r>
            <a:r>
              <a:rPr kumimoji="1" lang="en-US" altLang="ja-JP" dirty="0" smtClean="0"/>
              <a:t>, </a:t>
            </a:r>
            <a:r>
              <a:rPr kumimoji="1" lang="en-US" altLang="ja-JP" u="sng" dirty="0" smtClean="0">
                <a:solidFill>
                  <a:srgbClr val="FF0000"/>
                </a:solidFill>
              </a:rPr>
              <a:t>$t1</a:t>
            </a:r>
            <a:r>
              <a:rPr kumimoji="1" lang="en-US" altLang="ja-JP" dirty="0" smtClean="0"/>
              <a:t>, </a:t>
            </a:r>
            <a:r>
              <a:rPr kumimoji="1" lang="en-US" altLang="ja-JP" u="sng" dirty="0" smtClean="0">
                <a:solidFill>
                  <a:srgbClr val="FF0000"/>
                </a:solidFill>
              </a:rPr>
              <a:t>$t2</a:t>
            </a:r>
          </a:p>
          <a:p>
            <a:r>
              <a:rPr lang="en-US" altLang="ja-JP" dirty="0" err="1"/>
              <a:t>s</a:t>
            </a:r>
            <a:r>
              <a:rPr lang="en-US" altLang="ja-JP" dirty="0" err="1" smtClean="0"/>
              <a:t>w</a:t>
            </a:r>
            <a:r>
              <a:rPr lang="en-US" altLang="ja-JP" dirty="0" smtClean="0"/>
              <a:t>   </a:t>
            </a:r>
            <a:r>
              <a:rPr lang="en-US" altLang="ja-JP" u="sng" dirty="0" smtClean="0">
                <a:solidFill>
                  <a:srgbClr val="FF0000"/>
                </a:solidFill>
              </a:rPr>
              <a:t>$s0</a:t>
            </a:r>
            <a:r>
              <a:rPr lang="en-US" altLang="ja-JP" dirty="0" smtClean="0"/>
              <a:t>, 16(</a:t>
            </a:r>
            <a:r>
              <a:rPr lang="en-US" altLang="ja-JP" u="sng" dirty="0" smtClean="0">
                <a:solidFill>
                  <a:srgbClr val="FF0000"/>
                </a:solidFill>
              </a:rPr>
              <a:t>$t0</a:t>
            </a:r>
            <a:r>
              <a:rPr lang="en-US" altLang="ja-JP" dirty="0" smtClean="0"/>
              <a:t>)</a:t>
            </a:r>
            <a:endParaRPr kumimoji="1" lang="ja-JP" altLang="en-US" dirty="0"/>
          </a:p>
        </p:txBody>
      </p:sp>
      <p:cxnSp>
        <p:nvCxnSpPr>
          <p:cNvPr id="8" name="直線コネクタ 7"/>
          <p:cNvCxnSpPr/>
          <p:nvPr/>
        </p:nvCxnSpPr>
        <p:spPr>
          <a:xfrm>
            <a:off x="7796583" y="3710957"/>
            <a:ext cx="0" cy="315368"/>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084922" y="6513492"/>
            <a:ext cx="973343" cy="369332"/>
          </a:xfrm>
          <a:prstGeom prst="rect">
            <a:avLst/>
          </a:prstGeom>
          <a:noFill/>
        </p:spPr>
        <p:txBody>
          <a:bodyPr wrap="none" rtlCol="0">
            <a:spAutoFit/>
          </a:bodyPr>
          <a:lstStyle/>
          <a:p>
            <a:r>
              <a:rPr kumimoji="1" lang="ja-JP" altLang="en-US" dirty="0" smtClean="0">
                <a:solidFill>
                  <a:srgbClr val="FF0000"/>
                </a:solidFill>
              </a:rPr>
              <a:t>レジスタ</a:t>
            </a:r>
            <a:endParaRPr kumimoji="1" lang="ja-JP" altLang="en-US" dirty="0">
              <a:solidFill>
                <a:srgbClr val="FF0000"/>
              </a:solidFill>
            </a:endParaRPr>
          </a:p>
        </p:txBody>
      </p:sp>
      <p:cxnSp>
        <p:nvCxnSpPr>
          <p:cNvPr id="25" name="直線コネクタ 24"/>
          <p:cNvCxnSpPr/>
          <p:nvPr/>
        </p:nvCxnSpPr>
        <p:spPr>
          <a:xfrm>
            <a:off x="7796583" y="6249409"/>
            <a:ext cx="0" cy="315368"/>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7011358" y="6182864"/>
            <a:ext cx="444679" cy="479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左中かっこ 10"/>
          <p:cNvSpPr/>
          <p:nvPr/>
        </p:nvSpPr>
        <p:spPr>
          <a:xfrm>
            <a:off x="6687117" y="4026325"/>
            <a:ext cx="131080" cy="107989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左中かっこ 31"/>
          <p:cNvSpPr/>
          <p:nvPr/>
        </p:nvSpPr>
        <p:spPr>
          <a:xfrm>
            <a:off x="6678507" y="5142711"/>
            <a:ext cx="139690" cy="74211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左中かっこ 32"/>
          <p:cNvSpPr/>
          <p:nvPr/>
        </p:nvSpPr>
        <p:spPr>
          <a:xfrm>
            <a:off x="6678507" y="5908222"/>
            <a:ext cx="139690" cy="2623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p:cNvSpPr txBox="1"/>
          <p:nvPr/>
        </p:nvSpPr>
        <p:spPr>
          <a:xfrm>
            <a:off x="6323628" y="4373270"/>
            <a:ext cx="389850" cy="338554"/>
          </a:xfrm>
          <a:prstGeom prst="rect">
            <a:avLst/>
          </a:prstGeom>
          <a:noFill/>
        </p:spPr>
        <p:txBody>
          <a:bodyPr wrap="none" rtlCol="0">
            <a:spAutoFit/>
          </a:bodyPr>
          <a:lstStyle/>
          <a:p>
            <a:r>
              <a:rPr lang="ja-JP" altLang="en-US" sz="1600" smtClean="0"/>
              <a:t>①</a:t>
            </a:r>
            <a:endParaRPr kumimoji="1" lang="ja-JP" altLang="en-US" sz="1600" dirty="0"/>
          </a:p>
        </p:txBody>
      </p:sp>
      <p:sp>
        <p:nvSpPr>
          <p:cNvPr id="35" name="テキスト ボックス 34"/>
          <p:cNvSpPr txBox="1"/>
          <p:nvPr/>
        </p:nvSpPr>
        <p:spPr>
          <a:xfrm>
            <a:off x="6322303" y="5373216"/>
            <a:ext cx="389850" cy="338554"/>
          </a:xfrm>
          <a:prstGeom prst="rect">
            <a:avLst/>
          </a:prstGeom>
          <a:noFill/>
        </p:spPr>
        <p:txBody>
          <a:bodyPr wrap="none" rtlCol="0">
            <a:spAutoFit/>
          </a:bodyPr>
          <a:lstStyle/>
          <a:p>
            <a:r>
              <a:rPr lang="ja-JP" altLang="en-US" sz="1600" smtClean="0"/>
              <a:t>②</a:t>
            </a:r>
            <a:endParaRPr kumimoji="1" lang="ja-JP" altLang="en-US" sz="1600" dirty="0"/>
          </a:p>
        </p:txBody>
      </p:sp>
      <p:sp>
        <p:nvSpPr>
          <p:cNvPr id="36" name="テキスト ボックス 35"/>
          <p:cNvSpPr txBox="1"/>
          <p:nvPr/>
        </p:nvSpPr>
        <p:spPr>
          <a:xfrm>
            <a:off x="6329639" y="5898758"/>
            <a:ext cx="389850" cy="338554"/>
          </a:xfrm>
          <a:prstGeom prst="rect">
            <a:avLst/>
          </a:prstGeom>
          <a:noFill/>
        </p:spPr>
        <p:txBody>
          <a:bodyPr wrap="none" rtlCol="0">
            <a:spAutoFit/>
          </a:bodyPr>
          <a:lstStyle/>
          <a:p>
            <a:r>
              <a:rPr lang="ja-JP" altLang="en-US" sz="1600" smtClean="0"/>
              <a:t>③</a:t>
            </a:r>
            <a:endParaRPr kumimoji="1" lang="ja-JP" altLang="en-US" sz="1600" dirty="0"/>
          </a:p>
        </p:txBody>
      </p:sp>
      <p:grpSp>
        <p:nvGrpSpPr>
          <p:cNvPr id="27" name="グループ化 26"/>
          <p:cNvGrpSpPr/>
          <p:nvPr/>
        </p:nvGrpSpPr>
        <p:grpSpPr>
          <a:xfrm>
            <a:off x="6768010" y="1163493"/>
            <a:ext cx="2233519" cy="2018780"/>
            <a:chOff x="6834281" y="1665158"/>
            <a:chExt cx="1981259" cy="1790773"/>
          </a:xfrm>
        </p:grpSpPr>
        <p:sp>
          <p:nvSpPr>
            <p:cNvPr id="37" name="正方形/長方形 36"/>
            <p:cNvSpPr/>
            <p:nvPr/>
          </p:nvSpPr>
          <p:spPr>
            <a:xfrm>
              <a:off x="6834281" y="1665158"/>
              <a:ext cx="1981259" cy="1790773"/>
            </a:xfrm>
            <a:prstGeom prst="rect">
              <a:avLst/>
            </a:prstGeom>
            <a:solidFill>
              <a:schemeClr val="bg1">
                <a:lumMod val="9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8" name="正方形/長方形 37"/>
            <p:cNvSpPr/>
            <p:nvPr/>
          </p:nvSpPr>
          <p:spPr>
            <a:xfrm>
              <a:off x="7951616" y="1895635"/>
              <a:ext cx="797336" cy="1449270"/>
            </a:xfrm>
            <a:prstGeom prst="rect">
              <a:avLst/>
            </a:prstGeom>
            <a:solidFill>
              <a:srgbClr val="00808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p>
          </p:txBody>
        </p:sp>
        <p:sp>
          <p:nvSpPr>
            <p:cNvPr id="39" name="正方形/長方形 38"/>
            <p:cNvSpPr/>
            <p:nvPr/>
          </p:nvSpPr>
          <p:spPr>
            <a:xfrm>
              <a:off x="6894630" y="1894556"/>
              <a:ext cx="797334" cy="1450349"/>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40" name="上下矢印 39"/>
            <p:cNvSpPr/>
            <p:nvPr/>
          </p:nvSpPr>
          <p:spPr>
            <a:xfrm rot="5400000">
              <a:off x="7705670" y="2514737"/>
              <a:ext cx="234644" cy="214018"/>
            </a:xfrm>
            <a:prstGeom prst="upDownArrow">
              <a:avLst>
                <a:gd name="adj1" fmla="val 67636"/>
                <a:gd name="adj2" fmla="val 27954"/>
              </a:avLst>
            </a:prstGeom>
            <a:solidFill>
              <a:srgbClr val="FF00FF"/>
            </a:solid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41" name="正方形/長方形 40"/>
            <p:cNvSpPr/>
            <p:nvPr/>
          </p:nvSpPr>
          <p:spPr>
            <a:xfrm>
              <a:off x="6890355" y="1894876"/>
              <a:ext cx="801609" cy="162362"/>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900" dirty="0">
                <a:solidFill>
                  <a:schemeClr val="tx1"/>
                </a:solidFill>
              </a:endParaRPr>
            </a:p>
          </p:txBody>
        </p:sp>
        <p:sp>
          <p:nvSpPr>
            <p:cNvPr id="42" name="正方形/長方形 41"/>
            <p:cNvSpPr/>
            <p:nvPr/>
          </p:nvSpPr>
          <p:spPr>
            <a:xfrm>
              <a:off x="6890355" y="2062170"/>
              <a:ext cx="801609" cy="162362"/>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900" dirty="0">
                <a:solidFill>
                  <a:schemeClr val="tx1"/>
                </a:solidFill>
              </a:endParaRPr>
            </a:p>
          </p:txBody>
        </p:sp>
        <p:sp>
          <p:nvSpPr>
            <p:cNvPr id="43" name="正方形/長方形 42"/>
            <p:cNvSpPr/>
            <p:nvPr/>
          </p:nvSpPr>
          <p:spPr>
            <a:xfrm>
              <a:off x="6890355" y="2229501"/>
              <a:ext cx="801609" cy="162362"/>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900" dirty="0">
                <a:solidFill>
                  <a:schemeClr val="tx1"/>
                </a:solidFill>
              </a:endParaRPr>
            </a:p>
          </p:txBody>
        </p:sp>
        <p:sp>
          <p:nvSpPr>
            <p:cNvPr id="44" name="テキスト ボックス 43"/>
            <p:cNvSpPr txBox="1"/>
            <p:nvPr/>
          </p:nvSpPr>
          <p:spPr>
            <a:xfrm>
              <a:off x="7012306" y="1673381"/>
              <a:ext cx="486593" cy="245714"/>
            </a:xfrm>
            <a:prstGeom prst="rect">
              <a:avLst/>
            </a:prstGeom>
            <a:noFill/>
          </p:spPr>
          <p:txBody>
            <a:bodyPr wrap="none" rtlCol="0">
              <a:spAutoFit/>
            </a:bodyPr>
            <a:lstStyle/>
            <a:p>
              <a:r>
                <a:rPr kumimoji="1" lang="ja-JP" altLang="en-US" sz="1200" dirty="0" smtClean="0"/>
                <a:t>メモリ</a:t>
              </a:r>
              <a:endParaRPr kumimoji="1" lang="en-US" altLang="ja-JP" sz="1200" dirty="0" smtClean="0"/>
            </a:p>
          </p:txBody>
        </p:sp>
        <p:sp>
          <p:nvSpPr>
            <p:cNvPr id="45" name="テキスト ボックス 44"/>
            <p:cNvSpPr txBox="1"/>
            <p:nvPr/>
          </p:nvSpPr>
          <p:spPr>
            <a:xfrm>
              <a:off x="7974328" y="1674224"/>
              <a:ext cx="765297" cy="245714"/>
            </a:xfrm>
            <a:prstGeom prst="rect">
              <a:avLst/>
            </a:prstGeom>
            <a:noFill/>
          </p:spPr>
          <p:txBody>
            <a:bodyPr wrap="none" rtlCol="0">
              <a:spAutoFit/>
            </a:bodyPr>
            <a:lstStyle/>
            <a:p>
              <a:r>
                <a:rPr kumimoji="1" lang="ja-JP" altLang="en-US" sz="1200" dirty="0" smtClean="0"/>
                <a:t>プロセッサ</a:t>
              </a:r>
              <a:endParaRPr kumimoji="1" lang="en-US" altLang="ja-JP" sz="1200" dirty="0" smtClean="0"/>
            </a:p>
          </p:txBody>
        </p:sp>
        <p:sp>
          <p:nvSpPr>
            <p:cNvPr id="46" name="正方形/長方形 45"/>
            <p:cNvSpPr/>
            <p:nvPr/>
          </p:nvSpPr>
          <p:spPr>
            <a:xfrm>
              <a:off x="6887366" y="2711281"/>
              <a:ext cx="801609" cy="162362"/>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900" dirty="0">
                <a:solidFill>
                  <a:schemeClr val="tx1"/>
                </a:solidFill>
              </a:endParaRPr>
            </a:p>
          </p:txBody>
        </p:sp>
        <p:sp>
          <p:nvSpPr>
            <p:cNvPr id="47" name="正方形/長方形 46"/>
            <p:cNvSpPr/>
            <p:nvPr/>
          </p:nvSpPr>
          <p:spPr>
            <a:xfrm>
              <a:off x="6887366" y="2878575"/>
              <a:ext cx="801609" cy="162362"/>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900" dirty="0">
                <a:solidFill>
                  <a:schemeClr val="tx1"/>
                </a:solidFill>
              </a:endParaRPr>
            </a:p>
          </p:txBody>
        </p:sp>
        <p:sp>
          <p:nvSpPr>
            <p:cNvPr id="48" name="正方形/長方形 47"/>
            <p:cNvSpPr/>
            <p:nvPr/>
          </p:nvSpPr>
          <p:spPr>
            <a:xfrm>
              <a:off x="6887366" y="3045906"/>
              <a:ext cx="801609" cy="162362"/>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900" dirty="0">
                <a:solidFill>
                  <a:schemeClr val="tx1"/>
                </a:solidFill>
              </a:endParaRPr>
            </a:p>
          </p:txBody>
        </p:sp>
      </p:grpSp>
      <p:sp>
        <p:nvSpPr>
          <p:cNvPr id="49" name="正方形/長方形 48"/>
          <p:cNvSpPr/>
          <p:nvPr/>
        </p:nvSpPr>
        <p:spPr>
          <a:xfrm>
            <a:off x="8087533" y="2251257"/>
            <a:ext cx="786405" cy="744652"/>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smtClean="0">
                <a:solidFill>
                  <a:schemeClr val="tx1"/>
                </a:solidFill>
              </a:rPr>
              <a:t>レジスタ</a:t>
            </a:r>
            <a:endParaRPr kumimoji="1" lang="en-US" altLang="ja-JP" sz="1600" dirty="0" smtClean="0">
              <a:solidFill>
                <a:schemeClr val="tx1"/>
              </a:solidFill>
            </a:endParaRPr>
          </a:p>
        </p:txBody>
      </p:sp>
      <p:grpSp>
        <p:nvGrpSpPr>
          <p:cNvPr id="50" name="グループ化 49"/>
          <p:cNvGrpSpPr/>
          <p:nvPr/>
        </p:nvGrpSpPr>
        <p:grpSpPr>
          <a:xfrm>
            <a:off x="8003634" y="1429389"/>
            <a:ext cx="852547" cy="276999"/>
            <a:chOff x="5569331" y="1692301"/>
            <a:chExt cx="905091" cy="398275"/>
          </a:xfrm>
        </p:grpSpPr>
        <p:sp>
          <p:nvSpPr>
            <p:cNvPr id="51" name="正方形/長方形 50"/>
            <p:cNvSpPr/>
            <p:nvPr/>
          </p:nvSpPr>
          <p:spPr>
            <a:xfrm>
              <a:off x="5941962" y="1779744"/>
              <a:ext cx="532460" cy="23047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5569331" y="1692301"/>
              <a:ext cx="422387" cy="398275"/>
            </a:xfrm>
            <a:prstGeom prst="rect">
              <a:avLst/>
            </a:prstGeom>
            <a:noFill/>
          </p:spPr>
          <p:txBody>
            <a:bodyPr wrap="none" rtlCol="0">
              <a:spAutoFit/>
            </a:bodyPr>
            <a:lstStyle/>
            <a:p>
              <a:r>
                <a:rPr kumimoji="1" lang="en-US" altLang="ja-JP" sz="1200" dirty="0" smtClean="0">
                  <a:solidFill>
                    <a:schemeClr val="bg1"/>
                  </a:solidFill>
                </a:rPr>
                <a:t>PC</a:t>
              </a:r>
              <a:endParaRPr kumimoji="1" lang="ja-JP" altLang="en-US" sz="1200" dirty="0">
                <a:solidFill>
                  <a:schemeClr val="bg1"/>
                </a:solidFill>
              </a:endParaRPr>
            </a:p>
          </p:txBody>
        </p:sp>
      </p:grpSp>
      <p:sp>
        <p:nvSpPr>
          <p:cNvPr id="9" name="タイトル 8"/>
          <p:cNvSpPr>
            <a:spLocks noGrp="1"/>
          </p:cNvSpPr>
          <p:nvPr>
            <p:ph type="title"/>
          </p:nvPr>
        </p:nvSpPr>
        <p:spPr>
          <a:xfrm>
            <a:off x="485428" y="130175"/>
            <a:ext cx="6246812" cy="490538"/>
          </a:xfrm>
        </p:spPr>
        <p:txBody>
          <a:bodyPr/>
          <a:lstStyle/>
          <a:p>
            <a:r>
              <a:rPr kumimoji="1" lang="ja-JP" altLang="en-US" dirty="0" smtClean="0"/>
              <a:t>　命令の実行</a:t>
            </a:r>
            <a:endParaRPr kumimoji="1" lang="ja-JP" altLang="en-US" dirty="0"/>
          </a:p>
        </p:txBody>
      </p:sp>
    </p:spTree>
    <p:extLst>
      <p:ext uri="{BB962C8B-B14F-4D97-AF65-F5344CB8AC3E}">
        <p14:creationId xmlns:p14="http://schemas.microsoft.com/office/powerpoint/2010/main" val="164450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90872" y="1740297"/>
            <a:ext cx="8229600" cy="5145087"/>
          </a:xfrm>
        </p:spPr>
        <p:txBody>
          <a:bodyPr/>
          <a:lstStyle/>
          <a:p>
            <a:pPr>
              <a:buFont typeface="Wingdings" panose="05000000000000000000" pitchFamily="2" charset="2"/>
              <a:buChar char="n"/>
            </a:pPr>
            <a:r>
              <a:rPr kumimoji="1" lang="ja-JP" altLang="en-US" sz="2800" dirty="0" smtClean="0">
                <a:latin typeface="游ゴシック Medium" panose="020B0500000000000000" pitchFamily="50" charset="-128"/>
                <a:ea typeface="游ゴシック Medium" panose="020B0500000000000000" pitchFamily="50" charset="-128"/>
              </a:rPr>
              <a:t>オペコード</a:t>
            </a:r>
            <a:endParaRPr kumimoji="1" lang="en-US" altLang="ja-JP" sz="2800" dirty="0" smtClean="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lang="ja-JP" altLang="en-US" sz="2400" dirty="0" smtClean="0">
                <a:latin typeface="游ゴシック Medium" panose="020B0500000000000000" pitchFamily="50" charset="-128"/>
                <a:ea typeface="游ゴシック Medium" panose="020B0500000000000000" pitchFamily="50" charset="-128"/>
              </a:rPr>
              <a:t>処理の種類</a:t>
            </a:r>
            <a:endParaRPr lang="en-US" altLang="ja-JP" sz="2400" dirty="0" smtClean="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kumimoji="1" lang="ja-JP" altLang="en-US" sz="2400" dirty="0" smtClean="0">
                <a:latin typeface="游ゴシック Medium" panose="020B0500000000000000" pitchFamily="50" charset="-128"/>
                <a:ea typeface="游ゴシック Medium" panose="020B0500000000000000" pitchFamily="50" charset="-128"/>
              </a:rPr>
              <a:t>例： </a:t>
            </a:r>
            <a:r>
              <a:rPr kumimoji="1" lang="en-US" altLang="ja-JP" sz="2400" dirty="0" smtClean="0">
                <a:latin typeface="游ゴシック Medium" panose="020B0500000000000000" pitchFamily="50" charset="-128"/>
                <a:ea typeface="游ゴシック Medium" panose="020B0500000000000000" pitchFamily="50" charset="-128"/>
              </a:rPr>
              <a:t>add, sub, </a:t>
            </a:r>
            <a:r>
              <a:rPr kumimoji="1" lang="en-US" altLang="ja-JP" sz="2400" dirty="0" err="1" smtClean="0">
                <a:latin typeface="游ゴシック Medium" panose="020B0500000000000000" pitchFamily="50" charset="-128"/>
                <a:ea typeface="游ゴシック Medium" panose="020B0500000000000000" pitchFamily="50" charset="-128"/>
              </a:rPr>
              <a:t>lw</a:t>
            </a:r>
            <a:r>
              <a:rPr kumimoji="1" lang="en-US" altLang="ja-JP" sz="2400" dirty="0" smtClean="0">
                <a:latin typeface="游ゴシック Medium" panose="020B0500000000000000" pitchFamily="50" charset="-128"/>
                <a:ea typeface="游ゴシック Medium" panose="020B0500000000000000" pitchFamily="50" charset="-128"/>
              </a:rPr>
              <a:t> ,</a:t>
            </a:r>
            <a:r>
              <a:rPr kumimoji="1" lang="en-US" altLang="ja-JP" sz="2400" dirty="0" err="1" smtClean="0">
                <a:latin typeface="游ゴシック Medium" panose="020B0500000000000000" pitchFamily="50" charset="-128"/>
                <a:ea typeface="游ゴシック Medium" panose="020B0500000000000000" pitchFamily="50" charset="-128"/>
              </a:rPr>
              <a:t>sw</a:t>
            </a:r>
            <a:r>
              <a:rPr kumimoji="1" lang="ja-JP" altLang="en-US" sz="2400" dirty="0" smtClean="0">
                <a:latin typeface="游ゴシック Medium" panose="020B0500000000000000" pitchFamily="50" charset="-128"/>
                <a:ea typeface="游ゴシック Medium" panose="020B0500000000000000" pitchFamily="50" charset="-128"/>
              </a:rPr>
              <a:t>など</a:t>
            </a:r>
            <a:endParaRPr kumimoji="1" lang="en-US" altLang="ja-JP" sz="2400" dirty="0" smtClean="0">
              <a:latin typeface="游ゴシック Medium" panose="020B0500000000000000" pitchFamily="50" charset="-128"/>
              <a:ea typeface="游ゴシック Medium" panose="020B0500000000000000" pitchFamily="50" charset="-128"/>
            </a:endParaRPr>
          </a:p>
          <a:p>
            <a:pPr lvl="1"/>
            <a:endParaRPr lang="en-US" altLang="ja-JP" sz="2400"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kumimoji="1" lang="ja-JP" altLang="en-US" sz="2800" dirty="0" smtClean="0">
                <a:latin typeface="游ゴシック Medium" panose="020B0500000000000000" pitchFamily="50" charset="-128"/>
                <a:ea typeface="游ゴシック Medium" panose="020B0500000000000000" pitchFamily="50" charset="-128"/>
              </a:rPr>
              <a:t>オペランド</a:t>
            </a:r>
            <a:endParaRPr kumimoji="1" lang="en-US" altLang="ja-JP" sz="2800" dirty="0" smtClean="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lang="ja-JP" altLang="en-US" sz="2400" dirty="0">
                <a:latin typeface="游ゴシック Medium" panose="020B0500000000000000" pitchFamily="50" charset="-128"/>
                <a:ea typeface="游ゴシック Medium" panose="020B0500000000000000" pitchFamily="50" charset="-128"/>
              </a:rPr>
              <a:t>処理</a:t>
            </a:r>
            <a:r>
              <a:rPr lang="ja-JP" altLang="en-US" sz="2400" dirty="0" smtClean="0">
                <a:latin typeface="游ゴシック Medium" panose="020B0500000000000000" pitchFamily="50" charset="-128"/>
                <a:ea typeface="游ゴシック Medium" panose="020B0500000000000000" pitchFamily="50" charset="-128"/>
              </a:rPr>
              <a:t>の対象</a:t>
            </a:r>
            <a:endParaRPr lang="en-US" altLang="ja-JP" sz="2400" dirty="0" smtClean="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kumimoji="1" lang="ja-JP" altLang="en-US" sz="2400" dirty="0" smtClean="0">
                <a:latin typeface="游ゴシック Medium" panose="020B0500000000000000" pitchFamily="50" charset="-128"/>
                <a:ea typeface="游ゴシック Medium" panose="020B0500000000000000" pitchFamily="50" charset="-128"/>
              </a:rPr>
              <a:t>例： </a:t>
            </a:r>
            <a:r>
              <a:rPr kumimoji="1" lang="en-US" altLang="ja-JP" sz="2400" dirty="0" smtClean="0">
                <a:latin typeface="游ゴシック Medium" panose="020B0500000000000000" pitchFamily="50" charset="-128"/>
                <a:ea typeface="游ゴシック Medium" panose="020B0500000000000000" pitchFamily="50" charset="-128"/>
              </a:rPr>
              <a:t>$s0, 0($t0), 100 </a:t>
            </a:r>
            <a:r>
              <a:rPr kumimoji="1" lang="ja-JP" altLang="en-US" sz="2400" dirty="0" smtClean="0">
                <a:latin typeface="游ゴシック Medium" panose="020B0500000000000000" pitchFamily="50" charset="-128"/>
                <a:ea typeface="游ゴシック Medium" panose="020B0500000000000000" pitchFamily="50" charset="-128"/>
              </a:rPr>
              <a:t>など</a:t>
            </a:r>
            <a:endParaRPr kumimoji="1" lang="en-US" altLang="ja-JP" sz="2400" dirty="0" smtClean="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lang="ja-JP" altLang="en-US" sz="2400" dirty="0" smtClean="0">
                <a:latin typeface="游ゴシック Medium" panose="020B0500000000000000" pitchFamily="50" charset="-128"/>
                <a:ea typeface="游ゴシック Medium" panose="020B0500000000000000" pitchFamily="50" charset="-128"/>
              </a:rPr>
              <a:t>オペランドの数は</a:t>
            </a:r>
            <a:r>
              <a:rPr lang="en-US" altLang="ja-JP" sz="2400" dirty="0" smtClean="0">
                <a:latin typeface="游ゴシック Medium" panose="020B0500000000000000" pitchFamily="50" charset="-128"/>
                <a:ea typeface="游ゴシック Medium" panose="020B0500000000000000" pitchFamily="50" charset="-128"/>
              </a:rPr>
              <a:t/>
            </a:r>
            <a:br>
              <a:rPr lang="en-US" altLang="ja-JP" sz="2400" dirty="0" smtClean="0">
                <a:latin typeface="游ゴシック Medium" panose="020B0500000000000000" pitchFamily="50" charset="-128"/>
                <a:ea typeface="游ゴシック Medium" panose="020B0500000000000000" pitchFamily="50" charset="-128"/>
              </a:rPr>
            </a:br>
            <a:r>
              <a:rPr lang="ja-JP" altLang="en-US" sz="2400" dirty="0" smtClean="0">
                <a:latin typeface="游ゴシック Medium" panose="020B0500000000000000" pitchFamily="50" charset="-128"/>
                <a:ea typeface="游ゴシック Medium" panose="020B0500000000000000" pitchFamily="50" charset="-128"/>
              </a:rPr>
              <a:t>オペコードによって異なる</a:t>
            </a:r>
            <a:endParaRPr lang="en-US" altLang="ja-JP" sz="2400"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p"/>
            </a:pPr>
            <a:endParaRPr kumimoji="1" lang="en-US" altLang="ja-JP" sz="2800" dirty="0" smtClean="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13</a:t>
            </a:fld>
            <a:endParaRPr kumimoji="1" lang="ja-JP" altLang="en-US"/>
          </a:p>
        </p:txBody>
      </p:sp>
      <p:sp>
        <p:nvSpPr>
          <p:cNvPr id="6" name="縦巻き 5"/>
          <p:cNvSpPr/>
          <p:nvPr/>
        </p:nvSpPr>
        <p:spPr>
          <a:xfrm rot="5400000">
            <a:off x="5587476" y="2502871"/>
            <a:ext cx="3489942" cy="2844979"/>
          </a:xfrm>
          <a:prstGeom prst="verticalScroll">
            <a:avLst>
              <a:gd name="adj" fmla="val 921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948061" y="2772510"/>
            <a:ext cx="2531462" cy="2308324"/>
          </a:xfrm>
          <a:prstGeom prst="rect">
            <a:avLst/>
          </a:prstGeom>
          <a:noFill/>
        </p:spPr>
        <p:txBody>
          <a:bodyPr wrap="none" rtlCol="0">
            <a:spAutoFit/>
          </a:bodyPr>
          <a:lstStyle/>
          <a:p>
            <a:r>
              <a:rPr lang="en-US" altLang="ja-JP" dirty="0" err="1" smtClean="0">
                <a:solidFill>
                  <a:srgbClr val="002060"/>
                </a:solidFill>
              </a:rPr>
              <a:t>lw</a:t>
            </a:r>
            <a:r>
              <a:rPr lang="en-US" altLang="ja-JP" dirty="0" smtClean="0">
                <a:solidFill>
                  <a:srgbClr val="002060"/>
                </a:solidFill>
              </a:rPr>
              <a:t>     $s1,  0($t0)</a:t>
            </a:r>
          </a:p>
          <a:p>
            <a:r>
              <a:rPr lang="en-US" altLang="ja-JP" dirty="0" err="1">
                <a:solidFill>
                  <a:srgbClr val="002060"/>
                </a:solidFill>
              </a:rPr>
              <a:t>lw</a:t>
            </a:r>
            <a:r>
              <a:rPr lang="en-US" altLang="ja-JP" dirty="0">
                <a:solidFill>
                  <a:srgbClr val="002060"/>
                </a:solidFill>
              </a:rPr>
              <a:t>   </a:t>
            </a:r>
            <a:r>
              <a:rPr lang="en-US" altLang="ja-JP" dirty="0" smtClean="0">
                <a:solidFill>
                  <a:srgbClr val="002060"/>
                </a:solidFill>
              </a:rPr>
              <a:t>  $s2,  4($</a:t>
            </a:r>
            <a:r>
              <a:rPr lang="en-US" altLang="ja-JP" dirty="0">
                <a:solidFill>
                  <a:srgbClr val="002060"/>
                </a:solidFill>
              </a:rPr>
              <a:t>t0)</a:t>
            </a:r>
          </a:p>
          <a:p>
            <a:r>
              <a:rPr lang="en-US" altLang="ja-JP" dirty="0" err="1">
                <a:solidFill>
                  <a:srgbClr val="002060"/>
                </a:solidFill>
              </a:rPr>
              <a:t>lw</a:t>
            </a:r>
            <a:r>
              <a:rPr lang="en-US" altLang="ja-JP" dirty="0">
                <a:solidFill>
                  <a:srgbClr val="002060"/>
                </a:solidFill>
              </a:rPr>
              <a:t>   </a:t>
            </a:r>
            <a:r>
              <a:rPr lang="en-US" altLang="ja-JP" dirty="0" smtClean="0">
                <a:solidFill>
                  <a:srgbClr val="002060"/>
                </a:solidFill>
              </a:rPr>
              <a:t>  $s3,  8($</a:t>
            </a:r>
            <a:r>
              <a:rPr lang="en-US" altLang="ja-JP" dirty="0">
                <a:solidFill>
                  <a:srgbClr val="002060"/>
                </a:solidFill>
              </a:rPr>
              <a:t>t0)</a:t>
            </a:r>
          </a:p>
          <a:p>
            <a:r>
              <a:rPr lang="en-US" altLang="ja-JP" dirty="0" err="1">
                <a:solidFill>
                  <a:srgbClr val="002060"/>
                </a:solidFill>
              </a:rPr>
              <a:t>lw</a:t>
            </a:r>
            <a:r>
              <a:rPr lang="en-US" altLang="ja-JP" dirty="0">
                <a:solidFill>
                  <a:srgbClr val="002060"/>
                </a:solidFill>
              </a:rPr>
              <a:t>   </a:t>
            </a:r>
            <a:r>
              <a:rPr lang="en-US" altLang="ja-JP" dirty="0" smtClean="0">
                <a:solidFill>
                  <a:srgbClr val="002060"/>
                </a:solidFill>
              </a:rPr>
              <a:t>  $s4,  16($</a:t>
            </a:r>
            <a:r>
              <a:rPr lang="en-US" altLang="ja-JP" dirty="0">
                <a:solidFill>
                  <a:srgbClr val="002060"/>
                </a:solidFill>
              </a:rPr>
              <a:t>t0</a:t>
            </a:r>
            <a:r>
              <a:rPr lang="en-US" altLang="ja-JP" dirty="0" smtClean="0">
                <a:solidFill>
                  <a:srgbClr val="002060"/>
                </a:solidFill>
              </a:rPr>
              <a:t>)</a:t>
            </a:r>
          </a:p>
          <a:p>
            <a:r>
              <a:rPr lang="en-US" altLang="ja-JP" dirty="0" smtClean="0">
                <a:solidFill>
                  <a:srgbClr val="002060"/>
                </a:solidFill>
              </a:rPr>
              <a:t>a</a:t>
            </a:r>
            <a:r>
              <a:rPr kumimoji="1" lang="en-US" altLang="ja-JP" dirty="0" smtClean="0">
                <a:solidFill>
                  <a:srgbClr val="002060"/>
                </a:solidFill>
              </a:rPr>
              <a:t>dd   $t1,  $s1,       $s2</a:t>
            </a:r>
          </a:p>
          <a:p>
            <a:r>
              <a:rPr lang="en-US" altLang="ja-JP" dirty="0">
                <a:solidFill>
                  <a:srgbClr val="002060"/>
                </a:solidFill>
              </a:rPr>
              <a:t>a</a:t>
            </a:r>
            <a:r>
              <a:rPr lang="en-US" altLang="ja-JP" dirty="0" smtClean="0">
                <a:solidFill>
                  <a:srgbClr val="002060"/>
                </a:solidFill>
              </a:rPr>
              <a:t>dd   $t2,  $s3,       $s4</a:t>
            </a:r>
          </a:p>
          <a:p>
            <a:r>
              <a:rPr lang="en-US" altLang="ja-JP" dirty="0">
                <a:solidFill>
                  <a:srgbClr val="002060"/>
                </a:solidFill>
              </a:rPr>
              <a:t>s</a:t>
            </a:r>
            <a:r>
              <a:rPr kumimoji="1" lang="en-US" altLang="ja-JP" dirty="0" smtClean="0">
                <a:solidFill>
                  <a:srgbClr val="002060"/>
                </a:solidFill>
              </a:rPr>
              <a:t>ub   $s0,  $t1,       $t2</a:t>
            </a:r>
          </a:p>
          <a:p>
            <a:r>
              <a:rPr lang="en-US" altLang="ja-JP" dirty="0" err="1">
                <a:solidFill>
                  <a:srgbClr val="002060"/>
                </a:solidFill>
              </a:rPr>
              <a:t>s</a:t>
            </a:r>
            <a:r>
              <a:rPr lang="en-US" altLang="ja-JP" dirty="0" err="1" smtClean="0">
                <a:solidFill>
                  <a:srgbClr val="002060"/>
                </a:solidFill>
              </a:rPr>
              <a:t>w</a:t>
            </a:r>
            <a:r>
              <a:rPr lang="en-US" altLang="ja-JP" dirty="0" smtClean="0">
                <a:solidFill>
                  <a:srgbClr val="002060"/>
                </a:solidFill>
              </a:rPr>
              <a:t>    $s0,  16($t0)</a:t>
            </a:r>
            <a:endParaRPr kumimoji="1" lang="ja-JP" altLang="en-US" dirty="0">
              <a:solidFill>
                <a:srgbClr val="002060"/>
              </a:solidFill>
            </a:endParaRPr>
          </a:p>
        </p:txBody>
      </p:sp>
      <p:cxnSp>
        <p:nvCxnSpPr>
          <p:cNvPr id="8" name="直線コネクタ 7"/>
          <p:cNvCxnSpPr/>
          <p:nvPr/>
        </p:nvCxnSpPr>
        <p:spPr>
          <a:xfrm>
            <a:off x="7182658" y="2522943"/>
            <a:ext cx="0" cy="315368"/>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182658" y="5061395"/>
            <a:ext cx="0" cy="315368"/>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5956405" y="2809347"/>
            <a:ext cx="519545" cy="2242523"/>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519559" y="2809347"/>
            <a:ext cx="482780" cy="2242523"/>
          </a:xfrm>
          <a:prstGeom prst="roundRect">
            <a:avLst/>
          </a:prstGeom>
          <a:noFill/>
          <a:ln w="19050">
            <a:solidFill>
              <a:srgbClr val="66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7034561" y="2805410"/>
            <a:ext cx="752963" cy="2242523"/>
          </a:xfrm>
          <a:prstGeom prst="roundRect">
            <a:avLst/>
          </a:prstGeom>
          <a:noFill/>
          <a:ln w="19050">
            <a:solidFill>
              <a:srgbClr val="66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7815388" y="3899548"/>
            <a:ext cx="422199" cy="860598"/>
          </a:xfrm>
          <a:prstGeom prst="roundRect">
            <a:avLst/>
          </a:prstGeom>
          <a:noFill/>
          <a:ln w="19050">
            <a:solidFill>
              <a:srgbClr val="66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963118" y="1844824"/>
            <a:ext cx="1338828" cy="369332"/>
          </a:xfrm>
          <a:prstGeom prst="rect">
            <a:avLst/>
          </a:prstGeom>
          <a:noFill/>
        </p:spPr>
        <p:txBody>
          <a:bodyPr wrap="none" rtlCol="0">
            <a:spAutoFit/>
          </a:bodyPr>
          <a:lstStyle/>
          <a:p>
            <a:r>
              <a:rPr lang="ja-JP" altLang="en-US" dirty="0" smtClean="0">
                <a:solidFill>
                  <a:srgbClr val="FF0000"/>
                </a:solidFill>
                <a:latin typeface="游ゴシック Medium" panose="020B0500000000000000" pitchFamily="50" charset="-128"/>
                <a:ea typeface="游ゴシック Medium" panose="020B0500000000000000" pitchFamily="50" charset="-128"/>
              </a:rPr>
              <a:t>オペ</a:t>
            </a:r>
            <a:r>
              <a:rPr lang="ja-JP" altLang="en-US" dirty="0">
                <a:solidFill>
                  <a:srgbClr val="FF0000"/>
                </a:solidFill>
                <a:latin typeface="游ゴシック Medium" panose="020B0500000000000000" pitchFamily="50" charset="-128"/>
                <a:ea typeface="游ゴシック Medium" panose="020B0500000000000000" pitchFamily="50" charset="-128"/>
              </a:rPr>
              <a:t>コード</a:t>
            </a:r>
            <a:endParaRPr kumimoji="1" lang="ja-JP" altLang="en-US" dirty="0">
              <a:solidFill>
                <a:srgbClr val="FF0000"/>
              </a:solidFill>
              <a:latin typeface="游ゴシック Medium" panose="020B0500000000000000" pitchFamily="50" charset="-128"/>
              <a:ea typeface="游ゴシック Medium" panose="020B0500000000000000" pitchFamily="50" charset="-128"/>
            </a:endParaRPr>
          </a:p>
        </p:txBody>
      </p:sp>
      <p:sp>
        <p:nvSpPr>
          <p:cNvPr id="16" name="テキスト ボックス 15"/>
          <p:cNvSpPr txBox="1"/>
          <p:nvPr/>
        </p:nvSpPr>
        <p:spPr>
          <a:xfrm>
            <a:off x="7480086" y="1889857"/>
            <a:ext cx="1338828" cy="369332"/>
          </a:xfrm>
          <a:prstGeom prst="rect">
            <a:avLst/>
          </a:prstGeom>
          <a:noFill/>
        </p:spPr>
        <p:txBody>
          <a:bodyPr wrap="none" rtlCol="0">
            <a:spAutoFit/>
          </a:bodyPr>
          <a:lstStyle/>
          <a:p>
            <a:r>
              <a:rPr lang="ja-JP" altLang="en-US" dirty="0" smtClean="0">
                <a:solidFill>
                  <a:srgbClr val="6666FF"/>
                </a:solidFill>
                <a:latin typeface="游ゴシック Medium" panose="020B0500000000000000" pitchFamily="50" charset="-128"/>
                <a:ea typeface="游ゴシック Medium" panose="020B0500000000000000" pitchFamily="50" charset="-128"/>
              </a:rPr>
              <a:t>オペランド</a:t>
            </a:r>
            <a:endParaRPr kumimoji="1" lang="ja-JP" altLang="en-US" dirty="0">
              <a:solidFill>
                <a:srgbClr val="6666FF"/>
              </a:solidFill>
              <a:latin typeface="游ゴシック Medium" panose="020B0500000000000000" pitchFamily="50" charset="-128"/>
              <a:ea typeface="游ゴシック Medium" panose="020B0500000000000000" pitchFamily="50" charset="-128"/>
            </a:endParaRPr>
          </a:p>
        </p:txBody>
      </p:sp>
      <p:cxnSp>
        <p:nvCxnSpPr>
          <p:cNvPr id="18" name="直線コネクタ 17"/>
          <p:cNvCxnSpPr/>
          <p:nvPr/>
        </p:nvCxnSpPr>
        <p:spPr>
          <a:xfrm flipH="1" flipV="1">
            <a:off x="5761319" y="2244014"/>
            <a:ext cx="424523" cy="5739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2" idx="0"/>
            <a:endCxn id="16" idx="2"/>
          </p:cNvCxnSpPr>
          <p:nvPr/>
        </p:nvCxnSpPr>
        <p:spPr>
          <a:xfrm flipV="1">
            <a:off x="6760949" y="2259189"/>
            <a:ext cx="1388551" cy="550158"/>
          </a:xfrm>
          <a:prstGeom prst="line">
            <a:avLst/>
          </a:prstGeom>
          <a:ln w="19050">
            <a:solidFill>
              <a:srgbClr val="6666FF"/>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13" idx="0"/>
            <a:endCxn id="16" idx="2"/>
          </p:cNvCxnSpPr>
          <p:nvPr/>
        </p:nvCxnSpPr>
        <p:spPr>
          <a:xfrm flipV="1">
            <a:off x="7411043" y="2259189"/>
            <a:ext cx="738457" cy="546221"/>
          </a:xfrm>
          <a:prstGeom prst="line">
            <a:avLst/>
          </a:prstGeom>
          <a:ln w="19050">
            <a:solidFill>
              <a:srgbClr val="6666FF"/>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14" idx="0"/>
            <a:endCxn id="16" idx="2"/>
          </p:cNvCxnSpPr>
          <p:nvPr/>
        </p:nvCxnSpPr>
        <p:spPr>
          <a:xfrm flipV="1">
            <a:off x="8026488" y="2259189"/>
            <a:ext cx="123012" cy="1640359"/>
          </a:xfrm>
          <a:prstGeom prst="line">
            <a:avLst/>
          </a:prstGeom>
          <a:ln w="19050">
            <a:solidFill>
              <a:srgbClr val="6666FF"/>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25150" y="1124744"/>
            <a:ext cx="8583354" cy="523220"/>
          </a:xfrm>
          <a:prstGeom prst="rect">
            <a:avLst/>
          </a:prstGeom>
          <a:noFill/>
        </p:spPr>
        <p:txBody>
          <a:bodyPr wrap="square" rtlCol="0">
            <a:spAutoFit/>
          </a:bodyPr>
          <a:lstStyle/>
          <a:p>
            <a:r>
              <a:rPr lang="ja-JP" altLang="en-US" sz="2800" b="1" u="sng" dirty="0" smtClean="0">
                <a:latin typeface="游ゴシック" panose="020B0400000000000000" pitchFamily="50" charset="-128"/>
                <a:ea typeface="游ゴシック" panose="020B0400000000000000" pitchFamily="50" charset="-128"/>
              </a:rPr>
              <a:t>命令の基本構造</a:t>
            </a:r>
            <a:endParaRPr lang="en-US" altLang="ja-JP" sz="2800" b="1" u="sng" dirty="0" smtClean="0">
              <a:latin typeface="游ゴシック" panose="020B0400000000000000" pitchFamily="50" charset="-128"/>
              <a:ea typeface="游ゴシック" panose="020B0400000000000000" pitchFamily="50" charset="-128"/>
            </a:endParaRPr>
          </a:p>
        </p:txBody>
      </p:sp>
      <p:sp>
        <p:nvSpPr>
          <p:cNvPr id="22" name="タイトル 3"/>
          <p:cNvSpPr txBox="1">
            <a:spLocks/>
          </p:cNvSpPr>
          <p:nvPr/>
        </p:nvSpPr>
        <p:spPr bwMode="gray">
          <a:xfrm>
            <a:off x="333047" y="130175"/>
            <a:ext cx="683986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b="0">
                <a:solidFill>
                  <a:schemeClr val="bg1"/>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a:lstStyle>
          <a:p>
            <a:r>
              <a:rPr lang="ja-JP" altLang="en-US" kern="0" dirty="0" smtClean="0"/>
              <a:t>　命令とプログラム</a:t>
            </a:r>
            <a:endParaRPr lang="ja-JP" altLang="en-US" kern="0" dirty="0"/>
          </a:p>
        </p:txBody>
      </p:sp>
    </p:spTree>
    <p:extLst>
      <p:ext uri="{BB962C8B-B14F-4D97-AF65-F5344CB8AC3E}">
        <p14:creationId xmlns:p14="http://schemas.microsoft.com/office/powerpoint/2010/main" val="2578997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468" y="130175"/>
            <a:ext cx="6246812" cy="490538"/>
          </a:xfrm>
        </p:spPr>
        <p:txBody>
          <a:bodyPr>
            <a:noAutofit/>
          </a:bodyPr>
          <a:lstStyle/>
          <a:p>
            <a:r>
              <a:rPr lang="ja-JP" altLang="en-US" dirty="0" smtClean="0"/>
              <a:t>フィールドと命令形式</a:t>
            </a:r>
            <a:endParaRPr kumimoji="1" lang="ja-JP" altLang="en-US" dirty="0"/>
          </a:p>
        </p:txBody>
      </p:sp>
      <p:sp>
        <p:nvSpPr>
          <p:cNvPr id="3" name="コンテンツ プレースホルダー 2"/>
          <p:cNvSpPr>
            <a:spLocks noGrp="1"/>
          </p:cNvSpPr>
          <p:nvPr>
            <p:ph idx="1"/>
          </p:nvPr>
        </p:nvSpPr>
        <p:spPr>
          <a:xfrm>
            <a:off x="457200" y="1268760"/>
            <a:ext cx="8229600" cy="5145087"/>
          </a:xfrm>
        </p:spPr>
        <p:txBody>
          <a:bodyPr/>
          <a:lstStyle/>
          <a:p>
            <a:pPr>
              <a:buFont typeface="Wingdings" panose="05000000000000000000" pitchFamily="2" charset="2"/>
              <a:buChar char="n"/>
            </a:pPr>
            <a:r>
              <a:rPr lang="ja-JP" altLang="en-US" sz="2800" dirty="0" smtClean="0"/>
              <a:t>アセンブリ言語と機械語の対応</a:t>
            </a:r>
            <a:r>
              <a:rPr kumimoji="1" lang="ja-JP" altLang="en-US" sz="2800" dirty="0" smtClean="0"/>
              <a:t>例</a:t>
            </a:r>
            <a:endParaRPr kumimoji="1" lang="en-US" altLang="ja-JP" sz="2800" dirty="0" smtClean="0"/>
          </a:p>
          <a:p>
            <a:pPr lvl="1">
              <a:buFont typeface="Wingdings" panose="05000000000000000000" pitchFamily="2" charset="2"/>
              <a:buChar char="p"/>
            </a:pPr>
            <a:r>
              <a:rPr kumimoji="1" lang="ja-JP" altLang="en-US" sz="2400" dirty="0" smtClean="0"/>
              <a:t>アセンブリ言語： </a:t>
            </a:r>
            <a:r>
              <a:rPr kumimoji="1" lang="en-US" altLang="ja-JP" sz="2400" dirty="0" smtClean="0"/>
              <a:t>add $t1, $s1, $s2</a:t>
            </a:r>
          </a:p>
          <a:p>
            <a:pPr lvl="1">
              <a:buFont typeface="Wingdings" panose="05000000000000000000" pitchFamily="2" charset="2"/>
              <a:buChar char="p"/>
            </a:pPr>
            <a:r>
              <a:rPr kumimoji="1" lang="ja-JP" altLang="en-US" sz="2400" dirty="0" smtClean="0"/>
              <a:t>機械語：</a:t>
            </a:r>
            <a:endParaRPr kumimoji="1" lang="en-US" altLang="ja-JP" sz="2400" dirty="0" smtClean="0"/>
          </a:p>
          <a:p>
            <a:pPr lvl="1">
              <a:buFont typeface="Wingdings" panose="05000000000000000000" pitchFamily="2" charset="2"/>
              <a:buChar char="n"/>
            </a:pPr>
            <a:endParaRPr lang="en-US" altLang="ja-JP" sz="2400" dirty="0"/>
          </a:p>
          <a:p>
            <a:pPr lvl="1">
              <a:buFont typeface="Wingdings" panose="05000000000000000000" pitchFamily="2" charset="2"/>
              <a:buChar char="n"/>
            </a:pPr>
            <a:endParaRPr kumimoji="1" lang="en-US" altLang="ja-JP" sz="2400" dirty="0" smtClean="0"/>
          </a:p>
          <a:p>
            <a:pPr lvl="1">
              <a:buFont typeface="Wingdings" panose="05000000000000000000" pitchFamily="2" charset="2"/>
              <a:buChar char="n"/>
            </a:pPr>
            <a:endParaRPr lang="en-US" altLang="ja-JP" sz="2400" dirty="0"/>
          </a:p>
          <a:p>
            <a:pPr>
              <a:buFont typeface="Wingdings" panose="05000000000000000000" pitchFamily="2" charset="2"/>
              <a:buChar char="n"/>
            </a:pPr>
            <a:r>
              <a:rPr lang="ja-JP" altLang="en-US" sz="2800" dirty="0" smtClean="0"/>
              <a:t>命令形式</a:t>
            </a:r>
            <a:endParaRPr lang="en-US" altLang="ja-JP" sz="2800" dirty="0" smtClean="0"/>
          </a:p>
          <a:p>
            <a:pPr lvl="1">
              <a:buClr>
                <a:schemeClr val="tx1"/>
              </a:buClr>
              <a:buFont typeface="Wingdings" panose="05000000000000000000" pitchFamily="2" charset="2"/>
              <a:buChar char="p"/>
            </a:pPr>
            <a:r>
              <a:rPr kumimoji="1" lang="ja-JP" altLang="en-US" sz="2400" dirty="0" smtClean="0">
                <a:solidFill>
                  <a:srgbClr val="C00000"/>
                </a:solidFill>
              </a:rPr>
              <a:t>フィールドの構成の違い</a:t>
            </a:r>
            <a:r>
              <a:rPr kumimoji="1" lang="ja-JP" altLang="en-US" sz="2400" dirty="0" smtClean="0"/>
              <a:t>に</a:t>
            </a:r>
            <a:r>
              <a:rPr lang="ja-JP" altLang="en-US" sz="2400" dirty="0" smtClean="0"/>
              <a:t>よる命令の分類</a:t>
            </a:r>
            <a:endParaRPr lang="en-US" altLang="ja-JP" sz="2400" dirty="0" smtClean="0"/>
          </a:p>
          <a:p>
            <a:pPr lvl="1">
              <a:buFont typeface="Wingdings" panose="05000000000000000000" pitchFamily="2" charset="2"/>
              <a:buChar char="p"/>
            </a:pPr>
            <a:r>
              <a:rPr kumimoji="1" lang="en-US" altLang="ja-JP" sz="2400" dirty="0" smtClean="0"/>
              <a:t>MIPS </a:t>
            </a:r>
            <a:r>
              <a:rPr kumimoji="1" lang="ja-JP" altLang="en-US" sz="2400" dirty="0" smtClean="0"/>
              <a:t>の場合は </a:t>
            </a:r>
            <a:r>
              <a:rPr kumimoji="1" lang="en-US" altLang="ja-JP" sz="2400" dirty="0" smtClean="0"/>
              <a:t>3 </a:t>
            </a:r>
            <a:r>
              <a:rPr kumimoji="1" lang="ja-JP" altLang="en-US" sz="2400" dirty="0" smtClean="0"/>
              <a:t>種類の命令形式が存在</a:t>
            </a:r>
            <a:endParaRPr kumimoji="1" lang="en-US" altLang="ja-JP" sz="2400" dirty="0" smtClean="0"/>
          </a:p>
          <a:p>
            <a:pPr marL="457200" lvl="1" indent="0">
              <a:buNone/>
            </a:pPr>
            <a:r>
              <a:rPr lang="ja-JP" altLang="en-US" sz="2400" dirty="0" smtClean="0"/>
              <a:t>　→　</a:t>
            </a:r>
            <a:r>
              <a:rPr lang="en-US" altLang="ja-JP" sz="2400" dirty="0" smtClean="0"/>
              <a:t>R</a:t>
            </a:r>
            <a:r>
              <a:rPr lang="ja-JP" altLang="en-US" sz="2400" dirty="0" smtClean="0"/>
              <a:t>形式，</a:t>
            </a:r>
            <a:r>
              <a:rPr lang="en-US" altLang="ja-JP" sz="2400" dirty="0" smtClean="0"/>
              <a:t>I</a:t>
            </a:r>
            <a:r>
              <a:rPr lang="ja-JP" altLang="en-US" sz="2400" dirty="0" smtClean="0"/>
              <a:t>形式，</a:t>
            </a:r>
            <a:r>
              <a:rPr lang="en-US" altLang="ja-JP" sz="2400" dirty="0" smtClean="0"/>
              <a:t>J</a:t>
            </a:r>
            <a:r>
              <a:rPr lang="ja-JP" altLang="en-US" sz="2400" dirty="0" smtClean="0"/>
              <a:t>形式</a:t>
            </a:r>
            <a:endParaRPr kumimoji="1" lang="en-US" altLang="ja-JP" sz="2400" dirty="0" smtClean="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14</a:t>
            </a:fld>
            <a:endParaRPr kumimoji="1" lang="ja-JP" altLang="en-US"/>
          </a:p>
        </p:txBody>
      </p:sp>
      <p:sp>
        <p:nvSpPr>
          <p:cNvPr id="6" name="正方形/長方形 5"/>
          <p:cNvSpPr/>
          <p:nvPr/>
        </p:nvSpPr>
        <p:spPr>
          <a:xfrm>
            <a:off x="1404937" y="2920773"/>
            <a:ext cx="1247775"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000000</a:t>
            </a:r>
            <a:endParaRPr kumimoji="1" lang="ja-JP" altLang="en-US" dirty="0">
              <a:solidFill>
                <a:schemeClr val="tx1"/>
              </a:solidFill>
            </a:endParaRPr>
          </a:p>
        </p:txBody>
      </p:sp>
      <p:sp>
        <p:nvSpPr>
          <p:cNvPr id="7" name="正方形/長方形 6"/>
          <p:cNvSpPr/>
          <p:nvPr/>
        </p:nvSpPr>
        <p:spPr>
          <a:xfrm>
            <a:off x="2643188" y="2920773"/>
            <a:ext cx="100965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10001</a:t>
            </a:r>
            <a:endParaRPr kumimoji="1" lang="ja-JP" altLang="en-US" dirty="0">
              <a:solidFill>
                <a:schemeClr val="tx1"/>
              </a:solidFill>
            </a:endParaRPr>
          </a:p>
        </p:txBody>
      </p:sp>
      <p:sp>
        <p:nvSpPr>
          <p:cNvPr id="8" name="正方形/長方形 7"/>
          <p:cNvSpPr/>
          <p:nvPr/>
        </p:nvSpPr>
        <p:spPr>
          <a:xfrm>
            <a:off x="3652838" y="2920773"/>
            <a:ext cx="100965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10010</a:t>
            </a:r>
            <a:endParaRPr kumimoji="1" lang="ja-JP" altLang="en-US" dirty="0">
              <a:solidFill>
                <a:schemeClr val="tx1"/>
              </a:solidFill>
            </a:endParaRPr>
          </a:p>
        </p:txBody>
      </p:sp>
      <p:sp>
        <p:nvSpPr>
          <p:cNvPr id="9" name="正方形/長方形 8"/>
          <p:cNvSpPr/>
          <p:nvPr/>
        </p:nvSpPr>
        <p:spPr>
          <a:xfrm>
            <a:off x="4652964" y="2920773"/>
            <a:ext cx="100965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01001</a:t>
            </a:r>
            <a:endParaRPr kumimoji="1" lang="ja-JP" altLang="en-US" dirty="0">
              <a:solidFill>
                <a:schemeClr val="tx1"/>
              </a:solidFill>
            </a:endParaRPr>
          </a:p>
        </p:txBody>
      </p:sp>
      <p:sp>
        <p:nvSpPr>
          <p:cNvPr id="10" name="正方形/長方形 9"/>
          <p:cNvSpPr/>
          <p:nvPr/>
        </p:nvSpPr>
        <p:spPr>
          <a:xfrm>
            <a:off x="5662614" y="2920773"/>
            <a:ext cx="100965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00000</a:t>
            </a:r>
            <a:endParaRPr kumimoji="1" lang="ja-JP" altLang="en-US" dirty="0">
              <a:solidFill>
                <a:schemeClr val="tx1"/>
              </a:solidFill>
            </a:endParaRPr>
          </a:p>
        </p:txBody>
      </p:sp>
      <p:sp>
        <p:nvSpPr>
          <p:cNvPr id="11" name="正方形/長方形 10"/>
          <p:cNvSpPr/>
          <p:nvPr/>
        </p:nvSpPr>
        <p:spPr>
          <a:xfrm>
            <a:off x="6672264" y="2922361"/>
            <a:ext cx="1247775"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100000</a:t>
            </a:r>
            <a:endParaRPr kumimoji="1" lang="ja-JP" altLang="en-US" dirty="0">
              <a:solidFill>
                <a:schemeClr val="tx1"/>
              </a:solidFill>
            </a:endParaRPr>
          </a:p>
        </p:txBody>
      </p:sp>
      <p:sp>
        <p:nvSpPr>
          <p:cNvPr id="12" name="左中かっこ 11"/>
          <p:cNvSpPr/>
          <p:nvPr/>
        </p:nvSpPr>
        <p:spPr>
          <a:xfrm rot="5400000">
            <a:off x="4581129" y="-438775"/>
            <a:ext cx="143670" cy="651510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4217922" y="2439920"/>
            <a:ext cx="873957" cy="338554"/>
          </a:xfrm>
          <a:prstGeom prst="rect">
            <a:avLst/>
          </a:prstGeom>
          <a:noFill/>
        </p:spPr>
        <p:txBody>
          <a:bodyPr wrap="none" rtlCol="0">
            <a:spAutoFit/>
          </a:bodyPr>
          <a:lstStyle/>
          <a:p>
            <a:r>
              <a:rPr lang="en-US" altLang="ja-JP" sz="1600" dirty="0" smtClean="0"/>
              <a:t>32</a:t>
            </a:r>
            <a:r>
              <a:rPr lang="ja-JP" altLang="en-US" sz="1600" dirty="0" smtClean="0"/>
              <a:t>ビット</a:t>
            </a:r>
            <a:endParaRPr kumimoji="1" lang="ja-JP" altLang="en-US" sz="1600" dirty="0"/>
          </a:p>
        </p:txBody>
      </p:sp>
      <p:sp>
        <p:nvSpPr>
          <p:cNvPr id="14" name="左中かっこ 13"/>
          <p:cNvSpPr/>
          <p:nvPr/>
        </p:nvSpPr>
        <p:spPr>
          <a:xfrm rot="16200000" flipV="1">
            <a:off x="1952227" y="2715983"/>
            <a:ext cx="143671" cy="123825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左中かっこ 14"/>
          <p:cNvSpPr/>
          <p:nvPr/>
        </p:nvSpPr>
        <p:spPr>
          <a:xfrm rot="16200000" flipV="1">
            <a:off x="3080939" y="2835045"/>
            <a:ext cx="143671" cy="10001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左中かっこ 15"/>
          <p:cNvSpPr/>
          <p:nvPr/>
        </p:nvSpPr>
        <p:spPr>
          <a:xfrm rot="16200000" flipV="1">
            <a:off x="4081065" y="2835045"/>
            <a:ext cx="143671" cy="10001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左中かっこ 16"/>
          <p:cNvSpPr/>
          <p:nvPr/>
        </p:nvSpPr>
        <p:spPr>
          <a:xfrm rot="16200000" flipV="1">
            <a:off x="5095478" y="2835044"/>
            <a:ext cx="143671" cy="10001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左中かっこ 17"/>
          <p:cNvSpPr/>
          <p:nvPr/>
        </p:nvSpPr>
        <p:spPr>
          <a:xfrm rot="16200000" flipV="1">
            <a:off x="6100365" y="2835046"/>
            <a:ext cx="143671" cy="10001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左中かっこ 18"/>
          <p:cNvSpPr/>
          <p:nvPr/>
        </p:nvSpPr>
        <p:spPr>
          <a:xfrm rot="16200000" flipV="1">
            <a:off x="7229078" y="2715983"/>
            <a:ext cx="143671" cy="123825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1647827" y="3366482"/>
            <a:ext cx="760144" cy="338554"/>
          </a:xfrm>
          <a:prstGeom prst="rect">
            <a:avLst/>
          </a:prstGeom>
          <a:noFill/>
        </p:spPr>
        <p:txBody>
          <a:bodyPr wrap="none" rtlCol="0">
            <a:spAutoFit/>
          </a:bodyPr>
          <a:lstStyle/>
          <a:p>
            <a:r>
              <a:rPr lang="en-US" altLang="ja-JP" sz="1600" dirty="0" smtClean="0"/>
              <a:t>6</a:t>
            </a:r>
            <a:r>
              <a:rPr lang="ja-JP" altLang="en-US" sz="1600" dirty="0" smtClean="0"/>
              <a:t>ビット</a:t>
            </a:r>
            <a:endParaRPr kumimoji="1" lang="ja-JP" altLang="en-US" sz="1600" dirty="0"/>
          </a:p>
        </p:txBody>
      </p:sp>
      <p:sp>
        <p:nvSpPr>
          <p:cNvPr id="21" name="テキスト ボックス 20"/>
          <p:cNvSpPr txBox="1"/>
          <p:nvPr/>
        </p:nvSpPr>
        <p:spPr>
          <a:xfrm>
            <a:off x="6915152" y="3366482"/>
            <a:ext cx="760144" cy="338554"/>
          </a:xfrm>
          <a:prstGeom prst="rect">
            <a:avLst/>
          </a:prstGeom>
          <a:noFill/>
        </p:spPr>
        <p:txBody>
          <a:bodyPr wrap="none" rtlCol="0">
            <a:spAutoFit/>
          </a:bodyPr>
          <a:lstStyle/>
          <a:p>
            <a:r>
              <a:rPr lang="en-US" altLang="ja-JP" sz="1600" dirty="0" smtClean="0"/>
              <a:t>6</a:t>
            </a:r>
            <a:r>
              <a:rPr lang="ja-JP" altLang="en-US" sz="1600" dirty="0" smtClean="0"/>
              <a:t>ビット</a:t>
            </a:r>
            <a:endParaRPr kumimoji="1" lang="ja-JP" altLang="en-US" sz="1600" dirty="0"/>
          </a:p>
        </p:txBody>
      </p:sp>
      <p:sp>
        <p:nvSpPr>
          <p:cNvPr id="22" name="テキスト ボックス 21"/>
          <p:cNvSpPr txBox="1"/>
          <p:nvPr/>
        </p:nvSpPr>
        <p:spPr>
          <a:xfrm>
            <a:off x="2780375" y="3366482"/>
            <a:ext cx="760144" cy="338554"/>
          </a:xfrm>
          <a:prstGeom prst="rect">
            <a:avLst/>
          </a:prstGeom>
          <a:noFill/>
        </p:spPr>
        <p:txBody>
          <a:bodyPr wrap="none" rtlCol="0">
            <a:spAutoFit/>
          </a:bodyPr>
          <a:lstStyle/>
          <a:p>
            <a:r>
              <a:rPr lang="en-US" altLang="ja-JP" sz="1600" dirty="0"/>
              <a:t>5</a:t>
            </a:r>
            <a:r>
              <a:rPr lang="ja-JP" altLang="en-US" sz="1600" dirty="0" smtClean="0"/>
              <a:t>ビット</a:t>
            </a:r>
            <a:endParaRPr kumimoji="1" lang="ja-JP" altLang="en-US" sz="1600" dirty="0"/>
          </a:p>
        </p:txBody>
      </p:sp>
      <p:sp>
        <p:nvSpPr>
          <p:cNvPr id="23" name="テキスト ボックス 22"/>
          <p:cNvSpPr txBox="1"/>
          <p:nvPr/>
        </p:nvSpPr>
        <p:spPr>
          <a:xfrm>
            <a:off x="3772827" y="3366482"/>
            <a:ext cx="760144" cy="338554"/>
          </a:xfrm>
          <a:prstGeom prst="rect">
            <a:avLst/>
          </a:prstGeom>
          <a:noFill/>
        </p:spPr>
        <p:txBody>
          <a:bodyPr wrap="none" rtlCol="0">
            <a:spAutoFit/>
          </a:bodyPr>
          <a:lstStyle/>
          <a:p>
            <a:r>
              <a:rPr lang="en-US" altLang="ja-JP" sz="1600" dirty="0"/>
              <a:t>5</a:t>
            </a:r>
            <a:r>
              <a:rPr lang="ja-JP" altLang="en-US" sz="1600" dirty="0" smtClean="0"/>
              <a:t>ビット</a:t>
            </a:r>
            <a:endParaRPr kumimoji="1" lang="ja-JP" altLang="en-US" sz="1600" dirty="0"/>
          </a:p>
        </p:txBody>
      </p:sp>
      <p:sp>
        <p:nvSpPr>
          <p:cNvPr id="24" name="テキスト ボックス 23"/>
          <p:cNvSpPr txBox="1"/>
          <p:nvPr/>
        </p:nvSpPr>
        <p:spPr>
          <a:xfrm>
            <a:off x="4786186" y="3371283"/>
            <a:ext cx="760144" cy="338554"/>
          </a:xfrm>
          <a:prstGeom prst="rect">
            <a:avLst/>
          </a:prstGeom>
          <a:noFill/>
        </p:spPr>
        <p:txBody>
          <a:bodyPr wrap="none" rtlCol="0">
            <a:spAutoFit/>
          </a:bodyPr>
          <a:lstStyle/>
          <a:p>
            <a:r>
              <a:rPr lang="en-US" altLang="ja-JP" sz="1600" dirty="0"/>
              <a:t>5</a:t>
            </a:r>
            <a:r>
              <a:rPr lang="ja-JP" altLang="en-US" sz="1600" dirty="0" smtClean="0"/>
              <a:t>ビット</a:t>
            </a:r>
            <a:endParaRPr kumimoji="1" lang="ja-JP" altLang="en-US" sz="1600" dirty="0"/>
          </a:p>
        </p:txBody>
      </p:sp>
      <p:sp>
        <p:nvSpPr>
          <p:cNvPr id="25" name="テキスト ボックス 24"/>
          <p:cNvSpPr txBox="1"/>
          <p:nvPr/>
        </p:nvSpPr>
        <p:spPr>
          <a:xfrm>
            <a:off x="5792258" y="3366482"/>
            <a:ext cx="760144" cy="338554"/>
          </a:xfrm>
          <a:prstGeom prst="rect">
            <a:avLst/>
          </a:prstGeom>
          <a:noFill/>
        </p:spPr>
        <p:txBody>
          <a:bodyPr wrap="none" rtlCol="0">
            <a:spAutoFit/>
          </a:bodyPr>
          <a:lstStyle/>
          <a:p>
            <a:r>
              <a:rPr lang="en-US" altLang="ja-JP" sz="1600" dirty="0"/>
              <a:t>5</a:t>
            </a:r>
            <a:r>
              <a:rPr lang="ja-JP" altLang="en-US" sz="1600" dirty="0" smtClean="0"/>
              <a:t>ビット</a:t>
            </a:r>
            <a:endParaRPr kumimoji="1" lang="ja-JP" altLang="en-US" sz="1600" dirty="0"/>
          </a:p>
        </p:txBody>
      </p:sp>
      <p:sp>
        <p:nvSpPr>
          <p:cNvPr id="26" name="角丸四角形 25"/>
          <p:cNvSpPr/>
          <p:nvPr/>
        </p:nvSpPr>
        <p:spPr>
          <a:xfrm>
            <a:off x="1357366" y="2889820"/>
            <a:ext cx="1336528" cy="373454"/>
          </a:xfrm>
          <a:prstGeom prst="roundRect">
            <a:avLst/>
          </a:prstGeom>
          <a:noFill/>
          <a:ln w="19050">
            <a:solidFill>
              <a:srgbClr val="66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7738965" y="2348880"/>
            <a:ext cx="1032655" cy="338554"/>
          </a:xfrm>
          <a:prstGeom prst="rect">
            <a:avLst/>
          </a:prstGeom>
          <a:noFill/>
        </p:spPr>
        <p:txBody>
          <a:bodyPr wrap="none" rtlCol="0">
            <a:spAutoFit/>
          </a:bodyPr>
          <a:lstStyle/>
          <a:p>
            <a:r>
              <a:rPr lang="ja-JP" altLang="en-US" sz="1600" dirty="0">
                <a:solidFill>
                  <a:srgbClr val="6666FF"/>
                </a:solidFill>
              </a:rPr>
              <a:t>フィールド</a:t>
            </a:r>
            <a:endParaRPr kumimoji="1" lang="ja-JP" altLang="en-US" sz="1600" dirty="0">
              <a:solidFill>
                <a:srgbClr val="6666FF"/>
              </a:solidFill>
            </a:endParaRPr>
          </a:p>
        </p:txBody>
      </p:sp>
      <p:sp>
        <p:nvSpPr>
          <p:cNvPr id="34" name="角丸四角形 33"/>
          <p:cNvSpPr/>
          <p:nvPr/>
        </p:nvSpPr>
        <p:spPr>
          <a:xfrm>
            <a:off x="2605142" y="2890612"/>
            <a:ext cx="1098402" cy="373454"/>
          </a:xfrm>
          <a:prstGeom prst="roundRect">
            <a:avLst/>
          </a:prstGeom>
          <a:noFill/>
          <a:ln w="19050">
            <a:solidFill>
              <a:srgbClr val="66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3600449" y="2886921"/>
            <a:ext cx="1098402" cy="373454"/>
          </a:xfrm>
          <a:prstGeom prst="roundRect">
            <a:avLst/>
          </a:prstGeom>
          <a:noFill/>
          <a:ln w="19050">
            <a:solidFill>
              <a:srgbClr val="66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4615911" y="2886921"/>
            <a:ext cx="1098402" cy="373454"/>
          </a:xfrm>
          <a:prstGeom prst="roundRect">
            <a:avLst/>
          </a:prstGeom>
          <a:noFill/>
          <a:ln w="19050">
            <a:solidFill>
              <a:srgbClr val="66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5618107" y="2884023"/>
            <a:ext cx="1098402" cy="373454"/>
          </a:xfrm>
          <a:prstGeom prst="roundRect">
            <a:avLst/>
          </a:prstGeom>
          <a:noFill/>
          <a:ln w="19050">
            <a:solidFill>
              <a:srgbClr val="66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6633569" y="2886921"/>
            <a:ext cx="1336528" cy="373454"/>
          </a:xfrm>
          <a:prstGeom prst="roundRect">
            <a:avLst/>
          </a:prstGeom>
          <a:noFill/>
          <a:ln w="19050">
            <a:solidFill>
              <a:srgbClr val="66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6948264" y="2429863"/>
            <a:ext cx="790701" cy="191333"/>
          </a:xfrm>
          <a:prstGeom prst="roundRect">
            <a:avLst/>
          </a:prstGeom>
          <a:noFill/>
          <a:ln w="19050">
            <a:solidFill>
              <a:srgbClr val="66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1692080" y="3598468"/>
            <a:ext cx="663964" cy="338554"/>
          </a:xfrm>
          <a:prstGeom prst="rect">
            <a:avLst/>
          </a:prstGeom>
          <a:noFill/>
        </p:spPr>
        <p:txBody>
          <a:bodyPr wrap="none" rtlCol="0">
            <a:spAutoFit/>
          </a:bodyPr>
          <a:lstStyle/>
          <a:p>
            <a:r>
              <a:rPr lang="en-US" altLang="ja-JP" sz="1600" dirty="0" smtClean="0"/>
              <a:t>(add)</a:t>
            </a:r>
            <a:endParaRPr kumimoji="1" lang="ja-JP" altLang="en-US" sz="1600" dirty="0"/>
          </a:p>
        </p:txBody>
      </p:sp>
      <p:sp>
        <p:nvSpPr>
          <p:cNvPr id="57" name="テキスト ボックス 56"/>
          <p:cNvSpPr txBox="1"/>
          <p:nvPr/>
        </p:nvSpPr>
        <p:spPr>
          <a:xfrm>
            <a:off x="2808541" y="3598468"/>
            <a:ext cx="652743" cy="338554"/>
          </a:xfrm>
          <a:prstGeom prst="rect">
            <a:avLst/>
          </a:prstGeom>
          <a:noFill/>
        </p:spPr>
        <p:txBody>
          <a:bodyPr wrap="none" rtlCol="0">
            <a:spAutoFit/>
          </a:bodyPr>
          <a:lstStyle/>
          <a:p>
            <a:r>
              <a:rPr lang="en-US" altLang="ja-JP" sz="1600" dirty="0" smtClean="0"/>
              <a:t>($s1)</a:t>
            </a:r>
            <a:endParaRPr kumimoji="1" lang="ja-JP" altLang="en-US" sz="1600" dirty="0"/>
          </a:p>
        </p:txBody>
      </p:sp>
      <p:sp>
        <p:nvSpPr>
          <p:cNvPr id="58" name="テキスト ボックス 57"/>
          <p:cNvSpPr txBox="1"/>
          <p:nvPr/>
        </p:nvSpPr>
        <p:spPr>
          <a:xfrm>
            <a:off x="3831291" y="3603119"/>
            <a:ext cx="652743" cy="338554"/>
          </a:xfrm>
          <a:prstGeom prst="rect">
            <a:avLst/>
          </a:prstGeom>
          <a:noFill/>
        </p:spPr>
        <p:txBody>
          <a:bodyPr wrap="none" rtlCol="0">
            <a:spAutoFit/>
          </a:bodyPr>
          <a:lstStyle/>
          <a:p>
            <a:r>
              <a:rPr lang="en-US" altLang="ja-JP" sz="1600" dirty="0" smtClean="0"/>
              <a:t>($s2)</a:t>
            </a:r>
            <a:endParaRPr kumimoji="1" lang="ja-JP" altLang="en-US" sz="1600" dirty="0"/>
          </a:p>
        </p:txBody>
      </p:sp>
      <p:sp>
        <p:nvSpPr>
          <p:cNvPr id="59" name="テキスト ボックス 58"/>
          <p:cNvSpPr txBox="1"/>
          <p:nvPr/>
        </p:nvSpPr>
        <p:spPr>
          <a:xfrm>
            <a:off x="4861182" y="3603119"/>
            <a:ext cx="607859" cy="338554"/>
          </a:xfrm>
          <a:prstGeom prst="rect">
            <a:avLst/>
          </a:prstGeom>
          <a:noFill/>
        </p:spPr>
        <p:txBody>
          <a:bodyPr wrap="none" rtlCol="0">
            <a:spAutoFit/>
          </a:bodyPr>
          <a:lstStyle/>
          <a:p>
            <a:r>
              <a:rPr lang="en-US" altLang="ja-JP" sz="1600" dirty="0" smtClean="0"/>
              <a:t>($t1)</a:t>
            </a:r>
            <a:endParaRPr kumimoji="1" lang="ja-JP" altLang="en-US" sz="1600" dirty="0"/>
          </a:p>
        </p:txBody>
      </p:sp>
      <p:sp>
        <p:nvSpPr>
          <p:cNvPr id="60" name="テキスト ボックス 59"/>
          <p:cNvSpPr txBox="1"/>
          <p:nvPr/>
        </p:nvSpPr>
        <p:spPr>
          <a:xfrm>
            <a:off x="6956036" y="3603119"/>
            <a:ext cx="663964" cy="338554"/>
          </a:xfrm>
          <a:prstGeom prst="rect">
            <a:avLst/>
          </a:prstGeom>
          <a:noFill/>
        </p:spPr>
        <p:txBody>
          <a:bodyPr wrap="none" rtlCol="0">
            <a:spAutoFit/>
          </a:bodyPr>
          <a:lstStyle/>
          <a:p>
            <a:r>
              <a:rPr lang="en-US" altLang="ja-JP" sz="1600" dirty="0" smtClean="0"/>
              <a:t>(add)</a:t>
            </a:r>
            <a:endParaRPr kumimoji="1" lang="ja-JP" altLang="en-US" sz="1600" dirty="0"/>
          </a:p>
        </p:txBody>
      </p:sp>
      <p:sp>
        <p:nvSpPr>
          <p:cNvPr id="61" name="テキスト ボックス 60"/>
          <p:cNvSpPr txBox="1"/>
          <p:nvPr/>
        </p:nvSpPr>
        <p:spPr>
          <a:xfrm>
            <a:off x="5703831" y="3598468"/>
            <a:ext cx="938077" cy="338554"/>
          </a:xfrm>
          <a:prstGeom prst="rect">
            <a:avLst/>
          </a:prstGeom>
          <a:noFill/>
        </p:spPr>
        <p:txBody>
          <a:bodyPr wrap="none" rtlCol="0">
            <a:spAutoFit/>
          </a:bodyPr>
          <a:lstStyle/>
          <a:p>
            <a:r>
              <a:rPr lang="en-US" altLang="ja-JP" sz="1600" dirty="0" smtClean="0"/>
              <a:t>(</a:t>
            </a:r>
            <a:r>
              <a:rPr lang="ja-JP" altLang="en-US" sz="1600" dirty="0" smtClean="0"/>
              <a:t>未使用</a:t>
            </a:r>
            <a:r>
              <a:rPr lang="en-US" altLang="ja-JP" sz="1600" dirty="0" smtClean="0"/>
              <a:t>)</a:t>
            </a:r>
            <a:endParaRPr kumimoji="1" lang="ja-JP" altLang="en-US" sz="1600" dirty="0"/>
          </a:p>
        </p:txBody>
      </p:sp>
    </p:spTree>
    <p:extLst>
      <p:ext uri="{BB962C8B-B14F-4D97-AF65-F5344CB8AC3E}">
        <p14:creationId xmlns:p14="http://schemas.microsoft.com/office/powerpoint/2010/main" val="1310512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角丸四角形 73"/>
          <p:cNvSpPr/>
          <p:nvPr/>
        </p:nvSpPr>
        <p:spPr>
          <a:xfrm>
            <a:off x="257907" y="5745310"/>
            <a:ext cx="8620369" cy="7787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755576" y="130175"/>
            <a:ext cx="6246812" cy="490538"/>
          </a:xfrm>
        </p:spPr>
        <p:txBody>
          <a:bodyPr/>
          <a:lstStyle/>
          <a:p>
            <a:r>
              <a:rPr kumimoji="1" lang="en-US" altLang="ja-JP" b="1" dirty="0" smtClean="0"/>
              <a:t>MIPS</a:t>
            </a:r>
            <a:r>
              <a:rPr kumimoji="1" lang="en-US" altLang="ja-JP" dirty="0" smtClean="0"/>
              <a:t> </a:t>
            </a:r>
            <a:r>
              <a:rPr kumimoji="1" lang="ja-JP" altLang="en-US" dirty="0" smtClean="0"/>
              <a:t>の命令形式</a:t>
            </a:r>
            <a:endParaRPr kumimoji="1"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n"/>
            </a:pPr>
            <a:r>
              <a:rPr kumimoji="1" lang="en-US" altLang="ja-JP" sz="2800" dirty="0" smtClean="0"/>
              <a:t>R </a:t>
            </a:r>
            <a:r>
              <a:rPr kumimoji="1" lang="ja-JP" altLang="en-US" sz="2800" dirty="0" smtClean="0"/>
              <a:t>形式</a:t>
            </a:r>
            <a:endParaRPr kumimoji="1" lang="en-US" altLang="ja-JP" sz="2800" dirty="0" smtClean="0"/>
          </a:p>
          <a:p>
            <a:pPr>
              <a:buFont typeface="Wingdings" panose="05000000000000000000" pitchFamily="2" charset="2"/>
              <a:buChar char="n"/>
            </a:pPr>
            <a:endParaRPr lang="en-US" altLang="ja-JP" sz="2800" dirty="0" smtClean="0"/>
          </a:p>
          <a:p>
            <a:pPr>
              <a:buFont typeface="Wingdings" panose="05000000000000000000" pitchFamily="2" charset="2"/>
              <a:buChar char="n"/>
            </a:pPr>
            <a:endParaRPr lang="en-US" altLang="ja-JP" sz="2800" dirty="0"/>
          </a:p>
          <a:p>
            <a:pPr>
              <a:buFont typeface="Wingdings" panose="05000000000000000000" pitchFamily="2" charset="2"/>
              <a:buChar char="n"/>
            </a:pPr>
            <a:r>
              <a:rPr kumimoji="1" lang="en-US" altLang="ja-JP" sz="2800" dirty="0" smtClean="0"/>
              <a:t>I </a:t>
            </a:r>
            <a:r>
              <a:rPr kumimoji="1" lang="ja-JP" altLang="en-US" sz="2800" dirty="0" smtClean="0"/>
              <a:t>形式</a:t>
            </a:r>
            <a:endParaRPr kumimoji="1" lang="en-US" altLang="ja-JP" sz="2800" dirty="0" smtClean="0"/>
          </a:p>
          <a:p>
            <a:pPr>
              <a:buFont typeface="Wingdings" panose="05000000000000000000" pitchFamily="2" charset="2"/>
              <a:buChar char="n"/>
            </a:pPr>
            <a:endParaRPr lang="en-US" altLang="ja-JP" sz="2800" dirty="0" smtClean="0"/>
          </a:p>
          <a:p>
            <a:pPr>
              <a:buFont typeface="Wingdings" panose="05000000000000000000" pitchFamily="2" charset="2"/>
              <a:buChar char="n"/>
            </a:pPr>
            <a:endParaRPr lang="en-US" altLang="ja-JP" sz="2800" dirty="0"/>
          </a:p>
          <a:p>
            <a:pPr>
              <a:buFont typeface="Wingdings" panose="05000000000000000000" pitchFamily="2" charset="2"/>
              <a:buChar char="n"/>
            </a:pPr>
            <a:r>
              <a:rPr kumimoji="1" lang="en-US" altLang="ja-JP" sz="2800" dirty="0" smtClean="0"/>
              <a:t>J </a:t>
            </a:r>
            <a:r>
              <a:rPr kumimoji="1" lang="ja-JP" altLang="en-US" sz="2800" dirty="0" smtClean="0"/>
              <a:t>形式</a:t>
            </a:r>
            <a:endParaRPr kumimoji="1" lang="ja-JP" altLang="en-US" sz="28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15</a:t>
            </a:fld>
            <a:endParaRPr kumimoji="1" lang="ja-JP" altLang="en-US"/>
          </a:p>
        </p:txBody>
      </p:sp>
      <p:sp>
        <p:nvSpPr>
          <p:cNvPr id="6" name="正方形/長方形 5"/>
          <p:cNvSpPr/>
          <p:nvPr/>
        </p:nvSpPr>
        <p:spPr>
          <a:xfrm>
            <a:off x="1404937" y="1700808"/>
            <a:ext cx="1247775"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op</a:t>
            </a:r>
            <a:endParaRPr kumimoji="1" lang="ja-JP" altLang="en-US" dirty="0">
              <a:solidFill>
                <a:schemeClr val="tx1"/>
              </a:solidFill>
            </a:endParaRPr>
          </a:p>
        </p:txBody>
      </p:sp>
      <p:sp>
        <p:nvSpPr>
          <p:cNvPr id="7" name="正方形/長方形 6"/>
          <p:cNvSpPr/>
          <p:nvPr/>
        </p:nvSpPr>
        <p:spPr>
          <a:xfrm>
            <a:off x="2643188" y="1700808"/>
            <a:ext cx="100965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smtClean="0">
                <a:solidFill>
                  <a:schemeClr val="tx1"/>
                </a:solidFill>
              </a:rPr>
              <a:t>rs</a:t>
            </a:r>
            <a:endParaRPr kumimoji="1" lang="ja-JP" altLang="en-US" dirty="0">
              <a:solidFill>
                <a:schemeClr val="tx1"/>
              </a:solidFill>
            </a:endParaRPr>
          </a:p>
        </p:txBody>
      </p:sp>
      <p:sp>
        <p:nvSpPr>
          <p:cNvPr id="8" name="正方形/長方形 7"/>
          <p:cNvSpPr/>
          <p:nvPr/>
        </p:nvSpPr>
        <p:spPr>
          <a:xfrm>
            <a:off x="3652838" y="1700808"/>
            <a:ext cx="100965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smtClean="0">
                <a:solidFill>
                  <a:schemeClr val="tx1"/>
                </a:solidFill>
              </a:rPr>
              <a:t>rt</a:t>
            </a:r>
            <a:endParaRPr kumimoji="1" lang="ja-JP" altLang="en-US" dirty="0">
              <a:solidFill>
                <a:schemeClr val="tx1"/>
              </a:solidFill>
            </a:endParaRPr>
          </a:p>
        </p:txBody>
      </p:sp>
      <p:sp>
        <p:nvSpPr>
          <p:cNvPr id="9" name="正方形/長方形 8"/>
          <p:cNvSpPr/>
          <p:nvPr/>
        </p:nvSpPr>
        <p:spPr>
          <a:xfrm>
            <a:off x="4652964" y="1700808"/>
            <a:ext cx="100965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smtClean="0">
                <a:solidFill>
                  <a:schemeClr val="tx1"/>
                </a:solidFill>
              </a:rPr>
              <a:t>rd</a:t>
            </a:r>
            <a:endParaRPr kumimoji="1" lang="ja-JP" altLang="en-US" dirty="0">
              <a:solidFill>
                <a:schemeClr val="tx1"/>
              </a:solidFill>
            </a:endParaRPr>
          </a:p>
        </p:txBody>
      </p:sp>
      <p:sp>
        <p:nvSpPr>
          <p:cNvPr id="10" name="正方形/長方形 9"/>
          <p:cNvSpPr/>
          <p:nvPr/>
        </p:nvSpPr>
        <p:spPr>
          <a:xfrm>
            <a:off x="5662614" y="1700808"/>
            <a:ext cx="100965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smtClean="0">
                <a:solidFill>
                  <a:schemeClr val="tx1"/>
                </a:solidFill>
              </a:rPr>
              <a:t>shamt</a:t>
            </a:r>
            <a:endParaRPr kumimoji="1" lang="ja-JP" altLang="en-US" dirty="0">
              <a:solidFill>
                <a:schemeClr val="tx1"/>
              </a:solidFill>
            </a:endParaRPr>
          </a:p>
        </p:txBody>
      </p:sp>
      <p:sp>
        <p:nvSpPr>
          <p:cNvPr id="11" name="正方形/長方形 10"/>
          <p:cNvSpPr/>
          <p:nvPr/>
        </p:nvSpPr>
        <p:spPr>
          <a:xfrm>
            <a:off x="6672264" y="1702396"/>
            <a:ext cx="1247775"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smtClean="0">
                <a:solidFill>
                  <a:schemeClr val="tx1"/>
                </a:solidFill>
              </a:rPr>
              <a:t>funct</a:t>
            </a:r>
            <a:endParaRPr kumimoji="1" lang="ja-JP" altLang="en-US" dirty="0">
              <a:solidFill>
                <a:schemeClr val="tx1"/>
              </a:solidFill>
            </a:endParaRPr>
          </a:p>
        </p:txBody>
      </p:sp>
      <p:sp>
        <p:nvSpPr>
          <p:cNvPr id="12" name="左中かっこ 11"/>
          <p:cNvSpPr/>
          <p:nvPr/>
        </p:nvSpPr>
        <p:spPr>
          <a:xfrm rot="16200000" flipV="1">
            <a:off x="1952227" y="1496018"/>
            <a:ext cx="143671" cy="123825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左中かっこ 12"/>
          <p:cNvSpPr/>
          <p:nvPr/>
        </p:nvSpPr>
        <p:spPr>
          <a:xfrm rot="16200000" flipV="1">
            <a:off x="3080939" y="1615080"/>
            <a:ext cx="143671" cy="10001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左中かっこ 13"/>
          <p:cNvSpPr/>
          <p:nvPr/>
        </p:nvSpPr>
        <p:spPr>
          <a:xfrm rot="16200000" flipV="1">
            <a:off x="4081065" y="1615080"/>
            <a:ext cx="143671" cy="10001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左中かっこ 14"/>
          <p:cNvSpPr/>
          <p:nvPr/>
        </p:nvSpPr>
        <p:spPr>
          <a:xfrm rot="16200000" flipV="1">
            <a:off x="5095478" y="1615079"/>
            <a:ext cx="143671" cy="10001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左中かっこ 15"/>
          <p:cNvSpPr/>
          <p:nvPr/>
        </p:nvSpPr>
        <p:spPr>
          <a:xfrm rot="16200000" flipV="1">
            <a:off x="6100365" y="1615081"/>
            <a:ext cx="143671" cy="10001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左中かっこ 16"/>
          <p:cNvSpPr/>
          <p:nvPr/>
        </p:nvSpPr>
        <p:spPr>
          <a:xfrm rot="16200000" flipV="1">
            <a:off x="7229078" y="1496018"/>
            <a:ext cx="143671" cy="123825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1647827" y="2146517"/>
            <a:ext cx="760144" cy="338554"/>
          </a:xfrm>
          <a:prstGeom prst="rect">
            <a:avLst/>
          </a:prstGeom>
          <a:noFill/>
        </p:spPr>
        <p:txBody>
          <a:bodyPr wrap="none" rtlCol="0">
            <a:spAutoFit/>
          </a:bodyPr>
          <a:lstStyle/>
          <a:p>
            <a:r>
              <a:rPr lang="en-US" altLang="ja-JP" sz="1600" dirty="0" smtClean="0"/>
              <a:t>6</a:t>
            </a:r>
            <a:r>
              <a:rPr lang="ja-JP" altLang="en-US" sz="1600" dirty="0" smtClean="0"/>
              <a:t>ビット</a:t>
            </a:r>
            <a:endParaRPr kumimoji="1" lang="ja-JP" altLang="en-US" sz="1600" dirty="0"/>
          </a:p>
        </p:txBody>
      </p:sp>
      <p:sp>
        <p:nvSpPr>
          <p:cNvPr id="19" name="テキスト ボックス 18"/>
          <p:cNvSpPr txBox="1"/>
          <p:nvPr/>
        </p:nvSpPr>
        <p:spPr>
          <a:xfrm>
            <a:off x="6915152" y="2146517"/>
            <a:ext cx="760144" cy="338554"/>
          </a:xfrm>
          <a:prstGeom prst="rect">
            <a:avLst/>
          </a:prstGeom>
          <a:noFill/>
        </p:spPr>
        <p:txBody>
          <a:bodyPr wrap="none" rtlCol="0">
            <a:spAutoFit/>
          </a:bodyPr>
          <a:lstStyle/>
          <a:p>
            <a:r>
              <a:rPr lang="en-US" altLang="ja-JP" sz="1600" dirty="0" smtClean="0"/>
              <a:t>6</a:t>
            </a:r>
            <a:r>
              <a:rPr lang="ja-JP" altLang="en-US" sz="1600" dirty="0" smtClean="0"/>
              <a:t>ビット</a:t>
            </a:r>
            <a:endParaRPr kumimoji="1" lang="ja-JP" altLang="en-US" sz="1600" dirty="0"/>
          </a:p>
        </p:txBody>
      </p:sp>
      <p:sp>
        <p:nvSpPr>
          <p:cNvPr id="20" name="テキスト ボックス 19"/>
          <p:cNvSpPr txBox="1"/>
          <p:nvPr/>
        </p:nvSpPr>
        <p:spPr>
          <a:xfrm>
            <a:off x="2780375" y="2146517"/>
            <a:ext cx="760144" cy="338554"/>
          </a:xfrm>
          <a:prstGeom prst="rect">
            <a:avLst/>
          </a:prstGeom>
          <a:noFill/>
        </p:spPr>
        <p:txBody>
          <a:bodyPr wrap="none" rtlCol="0">
            <a:spAutoFit/>
          </a:bodyPr>
          <a:lstStyle/>
          <a:p>
            <a:r>
              <a:rPr lang="en-US" altLang="ja-JP" sz="1600" dirty="0"/>
              <a:t>5</a:t>
            </a:r>
            <a:r>
              <a:rPr lang="ja-JP" altLang="en-US" sz="1600" dirty="0" smtClean="0"/>
              <a:t>ビット</a:t>
            </a:r>
            <a:endParaRPr kumimoji="1" lang="ja-JP" altLang="en-US" sz="1600" dirty="0"/>
          </a:p>
        </p:txBody>
      </p:sp>
      <p:sp>
        <p:nvSpPr>
          <p:cNvPr id="21" name="テキスト ボックス 20"/>
          <p:cNvSpPr txBox="1"/>
          <p:nvPr/>
        </p:nvSpPr>
        <p:spPr>
          <a:xfrm>
            <a:off x="3772827" y="2146517"/>
            <a:ext cx="760144" cy="338554"/>
          </a:xfrm>
          <a:prstGeom prst="rect">
            <a:avLst/>
          </a:prstGeom>
          <a:noFill/>
        </p:spPr>
        <p:txBody>
          <a:bodyPr wrap="none" rtlCol="0">
            <a:spAutoFit/>
          </a:bodyPr>
          <a:lstStyle/>
          <a:p>
            <a:r>
              <a:rPr lang="en-US" altLang="ja-JP" sz="1600" dirty="0"/>
              <a:t>5</a:t>
            </a:r>
            <a:r>
              <a:rPr lang="ja-JP" altLang="en-US" sz="1600" dirty="0" smtClean="0"/>
              <a:t>ビット</a:t>
            </a:r>
            <a:endParaRPr kumimoji="1" lang="ja-JP" altLang="en-US" sz="1600" dirty="0"/>
          </a:p>
        </p:txBody>
      </p:sp>
      <p:sp>
        <p:nvSpPr>
          <p:cNvPr id="22" name="テキスト ボックス 21"/>
          <p:cNvSpPr txBox="1"/>
          <p:nvPr/>
        </p:nvSpPr>
        <p:spPr>
          <a:xfrm>
            <a:off x="4786186" y="2151318"/>
            <a:ext cx="760144" cy="338554"/>
          </a:xfrm>
          <a:prstGeom prst="rect">
            <a:avLst/>
          </a:prstGeom>
          <a:noFill/>
        </p:spPr>
        <p:txBody>
          <a:bodyPr wrap="none" rtlCol="0">
            <a:spAutoFit/>
          </a:bodyPr>
          <a:lstStyle/>
          <a:p>
            <a:r>
              <a:rPr lang="en-US" altLang="ja-JP" sz="1600" dirty="0"/>
              <a:t>5</a:t>
            </a:r>
            <a:r>
              <a:rPr lang="ja-JP" altLang="en-US" sz="1600" dirty="0" smtClean="0"/>
              <a:t>ビット</a:t>
            </a:r>
            <a:endParaRPr kumimoji="1" lang="ja-JP" altLang="en-US" sz="1600" dirty="0"/>
          </a:p>
        </p:txBody>
      </p:sp>
      <p:sp>
        <p:nvSpPr>
          <p:cNvPr id="23" name="テキスト ボックス 22"/>
          <p:cNvSpPr txBox="1"/>
          <p:nvPr/>
        </p:nvSpPr>
        <p:spPr>
          <a:xfrm>
            <a:off x="5792258" y="2146517"/>
            <a:ext cx="760144" cy="338554"/>
          </a:xfrm>
          <a:prstGeom prst="rect">
            <a:avLst/>
          </a:prstGeom>
          <a:noFill/>
        </p:spPr>
        <p:txBody>
          <a:bodyPr wrap="none" rtlCol="0">
            <a:spAutoFit/>
          </a:bodyPr>
          <a:lstStyle/>
          <a:p>
            <a:r>
              <a:rPr lang="en-US" altLang="ja-JP" sz="1600" dirty="0"/>
              <a:t>5</a:t>
            </a:r>
            <a:r>
              <a:rPr lang="ja-JP" altLang="en-US" sz="1600" dirty="0" smtClean="0"/>
              <a:t>ビット</a:t>
            </a:r>
            <a:endParaRPr kumimoji="1" lang="ja-JP" altLang="en-US" sz="1600" dirty="0"/>
          </a:p>
        </p:txBody>
      </p:sp>
      <p:sp>
        <p:nvSpPr>
          <p:cNvPr id="30" name="正方形/長方形 29"/>
          <p:cNvSpPr/>
          <p:nvPr/>
        </p:nvSpPr>
        <p:spPr>
          <a:xfrm>
            <a:off x="1406525" y="3240135"/>
            <a:ext cx="1247775"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op</a:t>
            </a:r>
            <a:endParaRPr kumimoji="1" lang="ja-JP" altLang="en-US" dirty="0">
              <a:solidFill>
                <a:schemeClr val="tx1"/>
              </a:solidFill>
            </a:endParaRPr>
          </a:p>
        </p:txBody>
      </p:sp>
      <p:sp>
        <p:nvSpPr>
          <p:cNvPr id="31" name="正方形/長方形 30"/>
          <p:cNvSpPr/>
          <p:nvPr/>
        </p:nvSpPr>
        <p:spPr>
          <a:xfrm>
            <a:off x="2644776" y="3240135"/>
            <a:ext cx="100965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smtClean="0">
                <a:solidFill>
                  <a:schemeClr val="tx1"/>
                </a:solidFill>
              </a:rPr>
              <a:t>rs</a:t>
            </a:r>
            <a:endParaRPr kumimoji="1" lang="ja-JP" altLang="en-US" dirty="0">
              <a:solidFill>
                <a:schemeClr val="tx1"/>
              </a:solidFill>
            </a:endParaRPr>
          </a:p>
        </p:txBody>
      </p:sp>
      <p:sp>
        <p:nvSpPr>
          <p:cNvPr id="32" name="正方形/長方形 31"/>
          <p:cNvSpPr/>
          <p:nvPr/>
        </p:nvSpPr>
        <p:spPr>
          <a:xfrm>
            <a:off x="3654426" y="3240135"/>
            <a:ext cx="100965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smtClean="0">
                <a:solidFill>
                  <a:schemeClr val="tx1"/>
                </a:solidFill>
              </a:rPr>
              <a:t>rt</a:t>
            </a:r>
            <a:endParaRPr kumimoji="1" lang="ja-JP" altLang="en-US" dirty="0">
              <a:solidFill>
                <a:schemeClr val="tx1"/>
              </a:solidFill>
            </a:endParaRPr>
          </a:p>
        </p:txBody>
      </p:sp>
      <p:sp>
        <p:nvSpPr>
          <p:cNvPr id="33" name="正方形/長方形 32"/>
          <p:cNvSpPr/>
          <p:nvPr/>
        </p:nvSpPr>
        <p:spPr>
          <a:xfrm>
            <a:off x="4654551" y="3240135"/>
            <a:ext cx="3265487" cy="302892"/>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c</a:t>
            </a:r>
            <a:r>
              <a:rPr lang="en-US" altLang="ja-JP" dirty="0" smtClean="0">
                <a:solidFill>
                  <a:schemeClr val="tx1"/>
                </a:solidFill>
              </a:rPr>
              <a:t>onstant or address</a:t>
            </a:r>
            <a:endParaRPr kumimoji="1" lang="ja-JP" altLang="en-US" dirty="0">
              <a:solidFill>
                <a:schemeClr val="tx1"/>
              </a:solidFill>
            </a:endParaRPr>
          </a:p>
        </p:txBody>
      </p:sp>
      <p:sp>
        <p:nvSpPr>
          <p:cNvPr id="36" name="左中かっこ 35"/>
          <p:cNvSpPr/>
          <p:nvPr/>
        </p:nvSpPr>
        <p:spPr>
          <a:xfrm rot="16200000" flipV="1">
            <a:off x="1953815" y="3035345"/>
            <a:ext cx="143671" cy="123825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左中かっこ 36"/>
          <p:cNvSpPr/>
          <p:nvPr/>
        </p:nvSpPr>
        <p:spPr>
          <a:xfrm rot="16200000" flipV="1">
            <a:off x="3082527" y="3154407"/>
            <a:ext cx="143671" cy="10001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左中かっこ 37"/>
          <p:cNvSpPr/>
          <p:nvPr/>
        </p:nvSpPr>
        <p:spPr>
          <a:xfrm rot="16200000" flipV="1">
            <a:off x="4082653" y="3154407"/>
            <a:ext cx="143671" cy="10001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左中かっこ 40"/>
          <p:cNvSpPr/>
          <p:nvPr/>
        </p:nvSpPr>
        <p:spPr>
          <a:xfrm rot="16200000" flipV="1">
            <a:off x="6223396" y="2028075"/>
            <a:ext cx="143672" cy="325278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テキスト ボックス 41"/>
          <p:cNvSpPr txBox="1"/>
          <p:nvPr/>
        </p:nvSpPr>
        <p:spPr>
          <a:xfrm>
            <a:off x="1649415" y="3685844"/>
            <a:ext cx="760144" cy="338554"/>
          </a:xfrm>
          <a:prstGeom prst="rect">
            <a:avLst/>
          </a:prstGeom>
          <a:noFill/>
        </p:spPr>
        <p:txBody>
          <a:bodyPr wrap="none" rtlCol="0">
            <a:spAutoFit/>
          </a:bodyPr>
          <a:lstStyle/>
          <a:p>
            <a:r>
              <a:rPr lang="en-US" altLang="ja-JP" sz="1600" dirty="0" smtClean="0"/>
              <a:t>6</a:t>
            </a:r>
            <a:r>
              <a:rPr lang="ja-JP" altLang="en-US" sz="1600" dirty="0" smtClean="0"/>
              <a:t>ビット</a:t>
            </a:r>
            <a:endParaRPr kumimoji="1" lang="ja-JP" altLang="en-US" sz="1600" dirty="0"/>
          </a:p>
        </p:txBody>
      </p:sp>
      <p:sp>
        <p:nvSpPr>
          <p:cNvPr id="43" name="テキスト ボックス 42"/>
          <p:cNvSpPr txBox="1"/>
          <p:nvPr/>
        </p:nvSpPr>
        <p:spPr>
          <a:xfrm>
            <a:off x="5841104" y="3718010"/>
            <a:ext cx="873957" cy="338554"/>
          </a:xfrm>
          <a:prstGeom prst="rect">
            <a:avLst/>
          </a:prstGeom>
          <a:noFill/>
        </p:spPr>
        <p:txBody>
          <a:bodyPr wrap="none" rtlCol="0">
            <a:spAutoFit/>
          </a:bodyPr>
          <a:lstStyle/>
          <a:p>
            <a:r>
              <a:rPr lang="en-US" altLang="ja-JP" sz="1600" dirty="0" smtClean="0"/>
              <a:t>16</a:t>
            </a:r>
            <a:r>
              <a:rPr lang="ja-JP" altLang="en-US" sz="1600" dirty="0" smtClean="0"/>
              <a:t>ビット</a:t>
            </a:r>
            <a:endParaRPr kumimoji="1" lang="ja-JP" altLang="en-US" sz="1600" dirty="0"/>
          </a:p>
        </p:txBody>
      </p:sp>
      <p:sp>
        <p:nvSpPr>
          <p:cNvPr id="44" name="テキスト ボックス 43"/>
          <p:cNvSpPr txBox="1"/>
          <p:nvPr/>
        </p:nvSpPr>
        <p:spPr>
          <a:xfrm>
            <a:off x="2781963" y="3685844"/>
            <a:ext cx="760144" cy="338554"/>
          </a:xfrm>
          <a:prstGeom prst="rect">
            <a:avLst/>
          </a:prstGeom>
          <a:noFill/>
        </p:spPr>
        <p:txBody>
          <a:bodyPr wrap="none" rtlCol="0">
            <a:spAutoFit/>
          </a:bodyPr>
          <a:lstStyle/>
          <a:p>
            <a:r>
              <a:rPr lang="en-US" altLang="ja-JP" sz="1600" dirty="0"/>
              <a:t>5</a:t>
            </a:r>
            <a:r>
              <a:rPr lang="ja-JP" altLang="en-US" sz="1600" dirty="0" smtClean="0"/>
              <a:t>ビット</a:t>
            </a:r>
            <a:endParaRPr kumimoji="1" lang="ja-JP" altLang="en-US" sz="1600" dirty="0"/>
          </a:p>
        </p:txBody>
      </p:sp>
      <p:sp>
        <p:nvSpPr>
          <p:cNvPr id="45" name="テキスト ボックス 44"/>
          <p:cNvSpPr txBox="1"/>
          <p:nvPr/>
        </p:nvSpPr>
        <p:spPr>
          <a:xfrm>
            <a:off x="3774415" y="3685844"/>
            <a:ext cx="760144" cy="338554"/>
          </a:xfrm>
          <a:prstGeom prst="rect">
            <a:avLst/>
          </a:prstGeom>
          <a:noFill/>
        </p:spPr>
        <p:txBody>
          <a:bodyPr wrap="none" rtlCol="0">
            <a:spAutoFit/>
          </a:bodyPr>
          <a:lstStyle/>
          <a:p>
            <a:r>
              <a:rPr lang="en-US" altLang="ja-JP" sz="1600" dirty="0"/>
              <a:t>5</a:t>
            </a:r>
            <a:r>
              <a:rPr lang="ja-JP" altLang="en-US" sz="1600" dirty="0" smtClean="0"/>
              <a:t>ビット</a:t>
            </a:r>
            <a:endParaRPr kumimoji="1" lang="ja-JP" altLang="en-US" sz="1600" dirty="0"/>
          </a:p>
        </p:txBody>
      </p:sp>
      <p:sp>
        <p:nvSpPr>
          <p:cNvPr id="48" name="正方形/長方形 47"/>
          <p:cNvSpPr/>
          <p:nvPr/>
        </p:nvSpPr>
        <p:spPr>
          <a:xfrm>
            <a:off x="1406525" y="4815258"/>
            <a:ext cx="1247775"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op</a:t>
            </a:r>
            <a:endParaRPr kumimoji="1" lang="ja-JP" altLang="en-US" dirty="0">
              <a:solidFill>
                <a:schemeClr val="tx1"/>
              </a:solidFill>
            </a:endParaRPr>
          </a:p>
        </p:txBody>
      </p:sp>
      <p:sp>
        <p:nvSpPr>
          <p:cNvPr id="53" name="正方形/長方形 52"/>
          <p:cNvSpPr/>
          <p:nvPr/>
        </p:nvSpPr>
        <p:spPr>
          <a:xfrm>
            <a:off x="2654300" y="4816846"/>
            <a:ext cx="5267327" cy="303212"/>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address</a:t>
            </a:r>
            <a:endParaRPr kumimoji="1" lang="ja-JP" altLang="en-US" dirty="0">
              <a:solidFill>
                <a:schemeClr val="tx1"/>
              </a:solidFill>
            </a:endParaRPr>
          </a:p>
        </p:txBody>
      </p:sp>
      <p:sp>
        <p:nvSpPr>
          <p:cNvPr id="54" name="左中かっこ 53"/>
          <p:cNvSpPr/>
          <p:nvPr/>
        </p:nvSpPr>
        <p:spPr>
          <a:xfrm rot="16200000" flipV="1">
            <a:off x="1797092" y="4637627"/>
            <a:ext cx="143671" cy="123825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左中かっこ 58"/>
          <p:cNvSpPr/>
          <p:nvPr/>
        </p:nvSpPr>
        <p:spPr>
          <a:xfrm rot="16200000" flipV="1">
            <a:off x="5059404" y="2623088"/>
            <a:ext cx="143671" cy="526732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テキスト ボックス 59"/>
          <p:cNvSpPr txBox="1"/>
          <p:nvPr/>
        </p:nvSpPr>
        <p:spPr>
          <a:xfrm>
            <a:off x="1492692" y="5288126"/>
            <a:ext cx="760144" cy="338554"/>
          </a:xfrm>
          <a:prstGeom prst="rect">
            <a:avLst/>
          </a:prstGeom>
          <a:noFill/>
        </p:spPr>
        <p:txBody>
          <a:bodyPr wrap="none" rtlCol="0">
            <a:spAutoFit/>
          </a:bodyPr>
          <a:lstStyle/>
          <a:p>
            <a:r>
              <a:rPr lang="en-US" altLang="ja-JP" sz="1600" dirty="0" smtClean="0"/>
              <a:t>6</a:t>
            </a:r>
            <a:r>
              <a:rPr lang="ja-JP" altLang="en-US" sz="1600" dirty="0" smtClean="0"/>
              <a:t>ビット</a:t>
            </a:r>
            <a:endParaRPr kumimoji="1" lang="ja-JP" altLang="en-US" sz="1600" dirty="0"/>
          </a:p>
        </p:txBody>
      </p:sp>
      <p:sp>
        <p:nvSpPr>
          <p:cNvPr id="61" name="テキスト ボックス 60"/>
          <p:cNvSpPr txBox="1"/>
          <p:nvPr/>
        </p:nvSpPr>
        <p:spPr>
          <a:xfrm>
            <a:off x="4694260" y="5290846"/>
            <a:ext cx="873957" cy="338554"/>
          </a:xfrm>
          <a:prstGeom prst="rect">
            <a:avLst/>
          </a:prstGeom>
          <a:noFill/>
        </p:spPr>
        <p:txBody>
          <a:bodyPr wrap="none" rtlCol="0">
            <a:spAutoFit/>
          </a:bodyPr>
          <a:lstStyle/>
          <a:p>
            <a:r>
              <a:rPr lang="en-US" altLang="ja-JP" sz="1600" dirty="0" smtClean="0"/>
              <a:t>26</a:t>
            </a:r>
            <a:r>
              <a:rPr lang="ja-JP" altLang="en-US" sz="1600" dirty="0" smtClean="0"/>
              <a:t>ビット</a:t>
            </a:r>
            <a:endParaRPr kumimoji="1" lang="ja-JP" altLang="en-US" sz="1600" dirty="0"/>
          </a:p>
        </p:txBody>
      </p:sp>
      <p:sp>
        <p:nvSpPr>
          <p:cNvPr id="66" name="テキスト ボックス 65"/>
          <p:cNvSpPr txBox="1"/>
          <p:nvPr/>
        </p:nvSpPr>
        <p:spPr>
          <a:xfrm>
            <a:off x="251520" y="5788099"/>
            <a:ext cx="1678665" cy="369332"/>
          </a:xfrm>
          <a:prstGeom prst="rect">
            <a:avLst/>
          </a:prstGeom>
          <a:noFill/>
        </p:spPr>
        <p:txBody>
          <a:bodyPr wrap="none" rtlCol="0">
            <a:spAutoFit/>
          </a:bodyPr>
          <a:lstStyle/>
          <a:p>
            <a:r>
              <a:rPr kumimoji="1" lang="en-US" altLang="ja-JP" dirty="0" smtClean="0"/>
              <a:t>op</a:t>
            </a:r>
            <a:r>
              <a:rPr kumimoji="1" lang="ja-JP" altLang="en-US" dirty="0" smtClean="0"/>
              <a:t>： オペコード</a:t>
            </a:r>
            <a:endParaRPr kumimoji="1" lang="ja-JP" altLang="en-US" dirty="0"/>
          </a:p>
        </p:txBody>
      </p:sp>
      <p:sp>
        <p:nvSpPr>
          <p:cNvPr id="67" name="テキスト ボックス 66"/>
          <p:cNvSpPr txBox="1"/>
          <p:nvPr/>
        </p:nvSpPr>
        <p:spPr>
          <a:xfrm>
            <a:off x="2384184" y="5788099"/>
            <a:ext cx="1896673" cy="369332"/>
          </a:xfrm>
          <a:prstGeom prst="rect">
            <a:avLst/>
          </a:prstGeom>
          <a:noFill/>
        </p:spPr>
        <p:txBody>
          <a:bodyPr wrap="none" rtlCol="0">
            <a:spAutoFit/>
          </a:bodyPr>
          <a:lstStyle/>
          <a:p>
            <a:r>
              <a:rPr lang="en-US" altLang="ja-JP" dirty="0" err="1" smtClean="0"/>
              <a:t>rs</a:t>
            </a:r>
            <a:r>
              <a:rPr kumimoji="1" lang="ja-JP" altLang="en-US" dirty="0" smtClean="0"/>
              <a:t>： 第</a:t>
            </a:r>
            <a:r>
              <a:rPr kumimoji="1" lang="en-US" altLang="ja-JP" dirty="0" smtClean="0"/>
              <a:t>1</a:t>
            </a:r>
            <a:r>
              <a:rPr kumimoji="1" lang="ja-JP" altLang="en-US" dirty="0" smtClean="0"/>
              <a:t>オペランド</a:t>
            </a:r>
            <a:endParaRPr kumimoji="1" lang="ja-JP" altLang="en-US" dirty="0"/>
          </a:p>
        </p:txBody>
      </p:sp>
      <p:sp>
        <p:nvSpPr>
          <p:cNvPr id="68" name="テキスト ボックス 67"/>
          <p:cNvSpPr txBox="1"/>
          <p:nvPr/>
        </p:nvSpPr>
        <p:spPr>
          <a:xfrm>
            <a:off x="4629463" y="5788099"/>
            <a:ext cx="1896673" cy="369332"/>
          </a:xfrm>
          <a:prstGeom prst="rect">
            <a:avLst/>
          </a:prstGeom>
          <a:noFill/>
        </p:spPr>
        <p:txBody>
          <a:bodyPr wrap="none" rtlCol="0">
            <a:spAutoFit/>
          </a:bodyPr>
          <a:lstStyle/>
          <a:p>
            <a:r>
              <a:rPr lang="en-US" altLang="ja-JP" dirty="0" err="1" smtClean="0"/>
              <a:t>rt</a:t>
            </a:r>
            <a:r>
              <a:rPr kumimoji="1" lang="ja-JP" altLang="en-US" dirty="0" smtClean="0"/>
              <a:t>： 第</a:t>
            </a:r>
            <a:r>
              <a:rPr kumimoji="1" lang="en-US" altLang="ja-JP" dirty="0" smtClean="0"/>
              <a:t>2</a:t>
            </a:r>
            <a:r>
              <a:rPr kumimoji="1" lang="ja-JP" altLang="en-US" dirty="0" smtClean="0"/>
              <a:t>オペランド</a:t>
            </a:r>
            <a:endParaRPr kumimoji="1" lang="ja-JP" altLang="en-US" dirty="0"/>
          </a:p>
        </p:txBody>
      </p:sp>
      <p:sp>
        <p:nvSpPr>
          <p:cNvPr id="69" name="テキスト ボックス 68"/>
          <p:cNvSpPr txBox="1"/>
          <p:nvPr/>
        </p:nvSpPr>
        <p:spPr>
          <a:xfrm>
            <a:off x="6679837" y="5788099"/>
            <a:ext cx="1909497" cy="369332"/>
          </a:xfrm>
          <a:prstGeom prst="rect">
            <a:avLst/>
          </a:prstGeom>
          <a:noFill/>
        </p:spPr>
        <p:txBody>
          <a:bodyPr wrap="none" rtlCol="0">
            <a:spAutoFit/>
          </a:bodyPr>
          <a:lstStyle/>
          <a:p>
            <a:r>
              <a:rPr lang="en-US" altLang="ja-JP" dirty="0" err="1" smtClean="0"/>
              <a:t>rd</a:t>
            </a:r>
            <a:r>
              <a:rPr kumimoji="1" lang="ja-JP" altLang="en-US" dirty="0" smtClean="0"/>
              <a:t>： 第</a:t>
            </a:r>
            <a:r>
              <a:rPr kumimoji="1" lang="en-US" altLang="ja-JP" dirty="0" smtClean="0"/>
              <a:t>3</a:t>
            </a:r>
            <a:r>
              <a:rPr kumimoji="1" lang="ja-JP" altLang="en-US" dirty="0" smtClean="0"/>
              <a:t>オペランド</a:t>
            </a:r>
            <a:endParaRPr kumimoji="1" lang="ja-JP" altLang="en-US" dirty="0"/>
          </a:p>
        </p:txBody>
      </p:sp>
      <p:sp>
        <p:nvSpPr>
          <p:cNvPr id="70" name="テキスト ボックス 69"/>
          <p:cNvSpPr txBox="1"/>
          <p:nvPr/>
        </p:nvSpPr>
        <p:spPr>
          <a:xfrm>
            <a:off x="270351" y="6128336"/>
            <a:ext cx="1765227" cy="369332"/>
          </a:xfrm>
          <a:prstGeom prst="rect">
            <a:avLst/>
          </a:prstGeom>
          <a:noFill/>
        </p:spPr>
        <p:txBody>
          <a:bodyPr wrap="none" rtlCol="0">
            <a:spAutoFit/>
          </a:bodyPr>
          <a:lstStyle/>
          <a:p>
            <a:r>
              <a:rPr lang="en-US" altLang="ja-JP" dirty="0" err="1" smtClean="0"/>
              <a:t>shamt</a:t>
            </a:r>
            <a:r>
              <a:rPr kumimoji="1" lang="ja-JP" altLang="en-US" dirty="0" smtClean="0"/>
              <a:t>： シフト量</a:t>
            </a:r>
            <a:endParaRPr kumimoji="1" lang="ja-JP" altLang="en-US" dirty="0"/>
          </a:p>
        </p:txBody>
      </p:sp>
      <p:sp>
        <p:nvSpPr>
          <p:cNvPr id="71" name="テキスト ボックス 70"/>
          <p:cNvSpPr txBox="1"/>
          <p:nvPr/>
        </p:nvSpPr>
        <p:spPr>
          <a:xfrm>
            <a:off x="2372649" y="6128336"/>
            <a:ext cx="1935145" cy="369332"/>
          </a:xfrm>
          <a:prstGeom prst="rect">
            <a:avLst/>
          </a:prstGeom>
          <a:noFill/>
        </p:spPr>
        <p:txBody>
          <a:bodyPr wrap="none" rtlCol="0">
            <a:spAutoFit/>
          </a:bodyPr>
          <a:lstStyle/>
          <a:p>
            <a:r>
              <a:rPr lang="en-US" altLang="ja-JP" dirty="0" err="1" smtClean="0"/>
              <a:t>funct</a:t>
            </a:r>
            <a:r>
              <a:rPr kumimoji="1" lang="ja-JP" altLang="en-US" dirty="0" smtClean="0"/>
              <a:t>： 機能コード</a:t>
            </a:r>
            <a:endParaRPr kumimoji="1" lang="ja-JP" altLang="en-US" dirty="0"/>
          </a:p>
        </p:txBody>
      </p:sp>
      <p:sp>
        <p:nvSpPr>
          <p:cNvPr id="72" name="テキスト ボックス 71"/>
          <p:cNvSpPr txBox="1"/>
          <p:nvPr/>
        </p:nvSpPr>
        <p:spPr>
          <a:xfrm>
            <a:off x="4644865" y="6128336"/>
            <a:ext cx="1697901" cy="369332"/>
          </a:xfrm>
          <a:prstGeom prst="rect">
            <a:avLst/>
          </a:prstGeom>
          <a:noFill/>
        </p:spPr>
        <p:txBody>
          <a:bodyPr wrap="none" rtlCol="0">
            <a:spAutoFit/>
          </a:bodyPr>
          <a:lstStyle/>
          <a:p>
            <a:r>
              <a:rPr lang="en-US" altLang="ja-JP" dirty="0" smtClean="0"/>
              <a:t>constant</a:t>
            </a:r>
            <a:r>
              <a:rPr kumimoji="1" lang="ja-JP" altLang="en-US" dirty="0" smtClean="0"/>
              <a:t>： 定数</a:t>
            </a:r>
            <a:endParaRPr kumimoji="1" lang="ja-JP" altLang="en-US" dirty="0"/>
          </a:p>
        </p:txBody>
      </p:sp>
      <p:sp>
        <p:nvSpPr>
          <p:cNvPr id="73" name="テキスト ボックス 72"/>
          <p:cNvSpPr txBox="1"/>
          <p:nvPr/>
        </p:nvSpPr>
        <p:spPr>
          <a:xfrm>
            <a:off x="6679837" y="6128336"/>
            <a:ext cx="1960793" cy="369332"/>
          </a:xfrm>
          <a:prstGeom prst="rect">
            <a:avLst/>
          </a:prstGeom>
          <a:noFill/>
        </p:spPr>
        <p:txBody>
          <a:bodyPr wrap="none" rtlCol="0">
            <a:spAutoFit/>
          </a:bodyPr>
          <a:lstStyle/>
          <a:p>
            <a:r>
              <a:rPr lang="en-US" altLang="ja-JP" dirty="0"/>
              <a:t>a</a:t>
            </a:r>
            <a:r>
              <a:rPr lang="en-US" altLang="ja-JP" dirty="0" smtClean="0"/>
              <a:t>ddress</a:t>
            </a:r>
            <a:r>
              <a:rPr lang="ja-JP" altLang="en-US" dirty="0" smtClean="0"/>
              <a:t>： アドレス</a:t>
            </a:r>
            <a:endParaRPr kumimoji="1" lang="ja-JP" altLang="en-US" dirty="0"/>
          </a:p>
        </p:txBody>
      </p:sp>
    </p:spTree>
    <p:extLst>
      <p:ext uri="{BB962C8B-B14F-4D97-AF65-F5344CB8AC3E}">
        <p14:creationId xmlns:p14="http://schemas.microsoft.com/office/powerpoint/2010/main" val="1586480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MIPS </a:t>
            </a:r>
            <a:r>
              <a:rPr kumimoji="1" lang="ja-JP" altLang="en-US" dirty="0" smtClean="0"/>
              <a:t>命令の種類</a:t>
            </a:r>
            <a:endParaRPr kumimoji="1" lang="ja-JP" altLang="en-US"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16</a:t>
            </a:fld>
            <a:endParaRPr kumimoji="1" lang="ja-JP" altLang="en-US"/>
          </a:p>
        </p:txBody>
      </p:sp>
      <p:pic>
        <p:nvPicPr>
          <p:cNvPr id="6" name="図 5"/>
          <p:cNvPicPr>
            <a:picLocks noChangeAspect="1"/>
          </p:cNvPicPr>
          <p:nvPr/>
        </p:nvPicPr>
        <p:blipFill>
          <a:blip r:embed="rId2"/>
          <a:stretch>
            <a:fillRect/>
          </a:stretch>
        </p:blipFill>
        <p:spPr>
          <a:xfrm>
            <a:off x="1844840" y="907117"/>
            <a:ext cx="6111536" cy="5546219"/>
          </a:xfrm>
          <a:prstGeom prst="rect">
            <a:avLst/>
          </a:prstGeom>
        </p:spPr>
      </p:pic>
      <p:sp>
        <p:nvSpPr>
          <p:cNvPr id="7" name="左中かっこ 6"/>
          <p:cNvSpPr/>
          <p:nvPr/>
        </p:nvSpPr>
        <p:spPr>
          <a:xfrm>
            <a:off x="1844839" y="1340776"/>
            <a:ext cx="133905" cy="2068497"/>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左中かっこ 7"/>
          <p:cNvSpPr/>
          <p:nvPr/>
        </p:nvSpPr>
        <p:spPr>
          <a:xfrm>
            <a:off x="1844841" y="3459815"/>
            <a:ext cx="133904" cy="949996"/>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左中かっこ 8"/>
          <p:cNvSpPr/>
          <p:nvPr/>
        </p:nvSpPr>
        <p:spPr>
          <a:xfrm>
            <a:off x="1844839" y="4456306"/>
            <a:ext cx="133906" cy="449939"/>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左中かっこ 9"/>
          <p:cNvSpPr/>
          <p:nvPr/>
        </p:nvSpPr>
        <p:spPr>
          <a:xfrm>
            <a:off x="1844839" y="4952739"/>
            <a:ext cx="133904" cy="1422087"/>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496019" y="2205747"/>
            <a:ext cx="1415772" cy="338554"/>
          </a:xfrm>
          <a:prstGeom prst="rect">
            <a:avLst/>
          </a:prstGeom>
          <a:noFill/>
        </p:spPr>
        <p:txBody>
          <a:bodyPr wrap="none" rtlCol="0">
            <a:spAutoFit/>
          </a:bodyPr>
          <a:lstStyle/>
          <a:p>
            <a:r>
              <a:rPr kumimoji="1" lang="ja-JP" altLang="en-US" sz="1600" dirty="0" smtClean="0">
                <a:solidFill>
                  <a:srgbClr val="002060"/>
                </a:solidFill>
              </a:rPr>
              <a:t>算術演算命令</a:t>
            </a:r>
            <a:endParaRPr kumimoji="1" lang="ja-JP" altLang="en-US" sz="1600" dirty="0">
              <a:solidFill>
                <a:srgbClr val="002060"/>
              </a:solidFill>
            </a:endParaRPr>
          </a:p>
        </p:txBody>
      </p:sp>
      <p:sp>
        <p:nvSpPr>
          <p:cNvPr id="12" name="テキスト ボックス 11"/>
          <p:cNvSpPr txBox="1"/>
          <p:nvPr/>
        </p:nvSpPr>
        <p:spPr>
          <a:xfrm>
            <a:off x="496019" y="3783664"/>
            <a:ext cx="1415772" cy="338554"/>
          </a:xfrm>
          <a:prstGeom prst="rect">
            <a:avLst/>
          </a:prstGeom>
          <a:noFill/>
        </p:spPr>
        <p:txBody>
          <a:bodyPr wrap="none" rtlCol="0">
            <a:spAutoFit/>
          </a:bodyPr>
          <a:lstStyle/>
          <a:p>
            <a:r>
              <a:rPr kumimoji="1" lang="ja-JP" altLang="en-US" sz="1600" dirty="0" smtClean="0">
                <a:solidFill>
                  <a:srgbClr val="002060"/>
                </a:solidFill>
              </a:rPr>
              <a:t>論理演算命令</a:t>
            </a:r>
            <a:endParaRPr kumimoji="1" lang="ja-JP" altLang="en-US" sz="1600" dirty="0">
              <a:solidFill>
                <a:srgbClr val="002060"/>
              </a:solidFill>
            </a:endParaRPr>
          </a:p>
        </p:txBody>
      </p:sp>
      <p:sp>
        <p:nvSpPr>
          <p:cNvPr id="13" name="テキスト ボックス 12"/>
          <p:cNvSpPr txBox="1"/>
          <p:nvPr/>
        </p:nvSpPr>
        <p:spPr>
          <a:xfrm>
            <a:off x="354955" y="4517702"/>
            <a:ext cx="1556836" cy="338554"/>
          </a:xfrm>
          <a:prstGeom prst="rect">
            <a:avLst/>
          </a:prstGeom>
          <a:noFill/>
        </p:spPr>
        <p:txBody>
          <a:bodyPr wrap="none" rtlCol="0">
            <a:spAutoFit/>
          </a:bodyPr>
          <a:lstStyle/>
          <a:p>
            <a:r>
              <a:rPr kumimoji="1" lang="ja-JP" altLang="en-US" sz="1600" dirty="0" smtClean="0">
                <a:solidFill>
                  <a:srgbClr val="002060"/>
                </a:solidFill>
              </a:rPr>
              <a:t>データ転送命令</a:t>
            </a:r>
            <a:endParaRPr kumimoji="1" lang="ja-JP" altLang="en-US" sz="1600" dirty="0">
              <a:solidFill>
                <a:srgbClr val="002060"/>
              </a:solidFill>
            </a:endParaRPr>
          </a:p>
        </p:txBody>
      </p:sp>
      <p:sp>
        <p:nvSpPr>
          <p:cNvPr id="14" name="テキスト ボックス 13"/>
          <p:cNvSpPr txBox="1"/>
          <p:nvPr/>
        </p:nvSpPr>
        <p:spPr>
          <a:xfrm>
            <a:off x="906388" y="5474972"/>
            <a:ext cx="1005403" cy="338554"/>
          </a:xfrm>
          <a:prstGeom prst="rect">
            <a:avLst/>
          </a:prstGeom>
          <a:noFill/>
        </p:spPr>
        <p:txBody>
          <a:bodyPr wrap="none" rtlCol="0">
            <a:spAutoFit/>
          </a:bodyPr>
          <a:lstStyle/>
          <a:p>
            <a:r>
              <a:rPr kumimoji="1" lang="ja-JP" altLang="en-US" sz="1600" dirty="0" smtClean="0">
                <a:solidFill>
                  <a:srgbClr val="002060"/>
                </a:solidFill>
              </a:rPr>
              <a:t>分岐命令</a:t>
            </a:r>
            <a:endParaRPr kumimoji="1" lang="ja-JP" altLang="en-US" sz="1600" dirty="0">
              <a:solidFill>
                <a:srgbClr val="002060"/>
              </a:solidFill>
            </a:endParaRPr>
          </a:p>
        </p:txBody>
      </p:sp>
    </p:spTree>
    <p:extLst>
      <p:ext uri="{BB962C8B-B14F-4D97-AF65-F5344CB8AC3E}">
        <p14:creationId xmlns:p14="http://schemas.microsoft.com/office/powerpoint/2010/main" val="267562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256" y="130175"/>
            <a:ext cx="6246812" cy="490538"/>
          </a:xfrm>
        </p:spPr>
        <p:txBody>
          <a:bodyPr/>
          <a:lstStyle/>
          <a:p>
            <a:r>
              <a:rPr lang="ja-JP" altLang="en-US" dirty="0" smtClean="0"/>
              <a:t>算術演算</a:t>
            </a:r>
            <a:r>
              <a:rPr lang="ja-JP" altLang="en-US" dirty="0"/>
              <a:t>命令</a:t>
            </a:r>
            <a:endParaRPr kumimoji="1"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n"/>
            </a:pPr>
            <a:r>
              <a:rPr kumimoji="1" lang="ja-JP" altLang="en-US" sz="2800" dirty="0" smtClean="0"/>
              <a:t>四則演算などの算術演算を行う命令</a:t>
            </a:r>
            <a:endParaRPr kumimoji="1" lang="en-US" altLang="ja-JP" sz="2800" dirty="0" smtClean="0"/>
          </a:p>
          <a:p>
            <a:pPr marL="457200" lvl="1" indent="0">
              <a:buNone/>
            </a:pPr>
            <a:r>
              <a:rPr lang="en-US" altLang="ja-JP" sz="2400" dirty="0" smtClean="0"/>
              <a:t>	</a:t>
            </a:r>
            <a:r>
              <a:rPr lang="ja-JP" altLang="en-US" sz="2400" dirty="0" smtClean="0"/>
              <a:t>例： </a:t>
            </a:r>
            <a:r>
              <a:rPr lang="en-US" altLang="ja-JP" sz="2400" dirty="0" smtClean="0"/>
              <a:t>add, sub, </a:t>
            </a:r>
            <a:r>
              <a:rPr lang="en-US" altLang="ja-JP" sz="2400" dirty="0" err="1" smtClean="0"/>
              <a:t>mult</a:t>
            </a:r>
            <a:r>
              <a:rPr lang="en-US" altLang="ja-JP" sz="2400" dirty="0" smtClean="0"/>
              <a:t>, div, </a:t>
            </a:r>
            <a:r>
              <a:rPr lang="en-US" altLang="ja-JP" sz="2400" dirty="0" err="1" smtClean="0"/>
              <a:t>addi</a:t>
            </a:r>
            <a:r>
              <a:rPr lang="en-US" altLang="ja-JP" sz="2400" dirty="0" smtClean="0"/>
              <a:t> </a:t>
            </a:r>
            <a:r>
              <a:rPr lang="ja-JP" altLang="en-US" sz="2400" dirty="0" smtClean="0"/>
              <a:t>など</a:t>
            </a:r>
            <a:endParaRPr lang="en-US" altLang="ja-JP" sz="2400" dirty="0" smtClean="0"/>
          </a:p>
          <a:p>
            <a:pPr>
              <a:buFont typeface="Wingdings" panose="05000000000000000000" pitchFamily="2" charset="2"/>
              <a:buChar char="n"/>
            </a:pPr>
            <a:r>
              <a:rPr lang="ja-JP" altLang="en-US" sz="2800" dirty="0" smtClean="0"/>
              <a:t>命令形式は </a:t>
            </a:r>
            <a:r>
              <a:rPr lang="en-US" altLang="ja-JP" sz="2800" dirty="0" smtClean="0">
                <a:solidFill>
                  <a:srgbClr val="C00000"/>
                </a:solidFill>
              </a:rPr>
              <a:t>R </a:t>
            </a:r>
            <a:r>
              <a:rPr lang="ja-JP" altLang="en-US" sz="2800" dirty="0" smtClean="0">
                <a:solidFill>
                  <a:srgbClr val="C00000"/>
                </a:solidFill>
              </a:rPr>
              <a:t>形式または </a:t>
            </a:r>
            <a:r>
              <a:rPr lang="en-US" altLang="ja-JP" sz="2800" dirty="0" smtClean="0">
                <a:solidFill>
                  <a:srgbClr val="C00000"/>
                </a:solidFill>
              </a:rPr>
              <a:t>I </a:t>
            </a:r>
            <a:r>
              <a:rPr lang="ja-JP" altLang="en-US" sz="2800" dirty="0" smtClean="0">
                <a:solidFill>
                  <a:srgbClr val="C00000"/>
                </a:solidFill>
              </a:rPr>
              <a:t>形式</a:t>
            </a:r>
            <a:endParaRPr lang="en-US" altLang="ja-JP" sz="2800" dirty="0" smtClean="0">
              <a:solidFill>
                <a:srgbClr val="C00000"/>
              </a:solidFill>
            </a:endParaRPr>
          </a:p>
          <a:p>
            <a:pPr>
              <a:buFont typeface="Wingdings" panose="05000000000000000000" pitchFamily="2" charset="2"/>
              <a:buChar char="n"/>
            </a:pPr>
            <a:r>
              <a:rPr lang="ja-JP" altLang="en-US" sz="2800" dirty="0" smtClean="0"/>
              <a:t>オペランドはレジスタまたは定数（即値）</a:t>
            </a:r>
            <a:endParaRPr lang="en-US" altLang="ja-JP" sz="2800" dirty="0" smtClean="0"/>
          </a:p>
          <a:p>
            <a:pPr lvl="1">
              <a:buFont typeface="Wingdings" panose="05000000000000000000" pitchFamily="2" charset="2"/>
              <a:buChar char="p"/>
            </a:pPr>
            <a:r>
              <a:rPr kumimoji="1" lang="en-US" altLang="ja-JP" sz="2400" dirty="0" smtClean="0"/>
              <a:t>MIPS </a:t>
            </a:r>
            <a:r>
              <a:rPr kumimoji="1" lang="ja-JP" altLang="en-US" sz="2400" dirty="0" smtClean="0"/>
              <a:t>の算術演算ではメモリアドレスを指定で</a:t>
            </a:r>
            <a:r>
              <a:rPr lang="ja-JP" altLang="en-US" sz="2400" dirty="0" smtClean="0"/>
              <a:t>きない</a:t>
            </a:r>
            <a:endParaRPr kumimoji="1" lang="ja-JP" altLang="en-US" sz="24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17</a:t>
            </a:fld>
            <a:endParaRPr kumimoji="1" lang="ja-JP" altLang="en-US"/>
          </a:p>
        </p:txBody>
      </p:sp>
      <p:graphicFrame>
        <p:nvGraphicFramePr>
          <p:cNvPr id="35" name="表 34"/>
          <p:cNvGraphicFramePr>
            <a:graphicFrameLocks noGrp="1"/>
          </p:cNvGraphicFramePr>
          <p:nvPr>
            <p:extLst/>
          </p:nvPr>
        </p:nvGraphicFramePr>
        <p:xfrm>
          <a:off x="31324" y="3842148"/>
          <a:ext cx="9054061" cy="2634852"/>
        </p:xfrm>
        <a:graphic>
          <a:graphicData uri="http://schemas.openxmlformats.org/drawingml/2006/table">
            <a:tbl>
              <a:tblPr firstRow="1" bandRow="1">
                <a:tableStyleId>{72833802-FEF1-4C79-8D5D-14CF1EAF98D9}</a:tableStyleId>
              </a:tblPr>
              <a:tblGrid>
                <a:gridCol w="564911">
                  <a:extLst>
                    <a:ext uri="{9D8B030D-6E8A-4147-A177-3AD203B41FA5}">
                      <a16:colId xmlns:a16="http://schemas.microsoft.com/office/drawing/2014/main" val="20000"/>
                    </a:ext>
                  </a:extLst>
                </a:gridCol>
                <a:gridCol w="1648303">
                  <a:extLst>
                    <a:ext uri="{9D8B030D-6E8A-4147-A177-3AD203B41FA5}">
                      <a16:colId xmlns:a16="http://schemas.microsoft.com/office/drawing/2014/main" val="20001"/>
                    </a:ext>
                  </a:extLst>
                </a:gridCol>
                <a:gridCol w="1470318">
                  <a:extLst>
                    <a:ext uri="{9D8B030D-6E8A-4147-A177-3AD203B41FA5}">
                      <a16:colId xmlns:a16="http://schemas.microsoft.com/office/drawing/2014/main" val="20002"/>
                    </a:ext>
                  </a:extLst>
                </a:gridCol>
                <a:gridCol w="5370529">
                  <a:extLst>
                    <a:ext uri="{9D8B030D-6E8A-4147-A177-3AD203B41FA5}">
                      <a16:colId xmlns:a16="http://schemas.microsoft.com/office/drawing/2014/main" val="20003"/>
                    </a:ext>
                  </a:extLst>
                </a:gridCol>
              </a:tblGrid>
              <a:tr h="576000">
                <a:tc>
                  <a:txBody>
                    <a:bodyPr/>
                    <a:lstStyle/>
                    <a:p>
                      <a:pPr algn="ctr"/>
                      <a:r>
                        <a:rPr kumimoji="1" lang="ja-JP" altLang="en-US" sz="1400" dirty="0" smtClean="0"/>
                        <a:t>命令形式</a:t>
                      </a:r>
                      <a:endParaRPr kumimoji="1" lang="ja-JP" altLang="en-US" sz="1400"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t>アセンブリ言語</a:t>
                      </a:r>
                      <a:endParaRPr kumimoji="1" lang="ja-JP" alt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t>意味</a:t>
                      </a:r>
                      <a:endParaRPr kumimoji="1" lang="ja-JP" alt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t>機械語</a:t>
                      </a:r>
                      <a:endParaRPr kumimoji="1" lang="ja-JP" altLang="en-US" sz="14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686284">
                <a:tc rowSpan="2">
                  <a:txBody>
                    <a:bodyPr/>
                    <a:lstStyle/>
                    <a:p>
                      <a:endParaRPr kumimoji="1" lang="ja-JP" altLang="en-US" sz="1400" dirty="0"/>
                    </a:p>
                  </a:txBody>
                  <a:tcP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1"/>
                  </a:ext>
                </a:extLst>
              </a:tr>
              <a:tr h="686284">
                <a:tc vMerge="1">
                  <a:txBody>
                    <a:bodyPr/>
                    <a:lstStyle/>
                    <a:p>
                      <a:endParaRPr kumimoji="1" lang="ja-JP" altLang="en-US" sz="1400" dirty="0"/>
                    </a:p>
                  </a:txBody>
                  <a:tcPr>
                    <a:lnR w="12700" cap="flat" cmpd="sng" algn="ctr">
                      <a:solidFill>
                        <a:schemeClr val="accent2"/>
                      </a:solidFill>
                      <a:prstDash val="solid"/>
                      <a:round/>
                      <a:headEnd type="none" w="med" len="med"/>
                      <a:tailEnd type="none" w="med" len="med"/>
                    </a:lnR>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2"/>
                  </a:ext>
                </a:extLst>
              </a:tr>
              <a:tr h="686284">
                <a:tc>
                  <a:txBody>
                    <a:bodyPr/>
                    <a:lstStyle/>
                    <a:p>
                      <a:endParaRPr kumimoji="1" lang="ja-JP" altLang="en-US" sz="1400"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2" name="テキスト ボックス 11"/>
          <p:cNvSpPr txBox="1"/>
          <p:nvPr/>
        </p:nvSpPr>
        <p:spPr>
          <a:xfrm>
            <a:off x="549418" y="4579512"/>
            <a:ext cx="1760418" cy="338554"/>
          </a:xfrm>
          <a:prstGeom prst="rect">
            <a:avLst/>
          </a:prstGeom>
          <a:noFill/>
        </p:spPr>
        <p:txBody>
          <a:bodyPr wrap="none" rtlCol="0">
            <a:spAutoFit/>
          </a:bodyPr>
          <a:lstStyle/>
          <a:p>
            <a:pPr marL="0" lvl="1"/>
            <a:r>
              <a:rPr lang="en-US" altLang="ja-JP" sz="1600" dirty="0"/>
              <a:t>add $t1, $s1, $</a:t>
            </a:r>
            <a:r>
              <a:rPr lang="en-US" altLang="ja-JP" sz="1600" dirty="0" smtClean="0"/>
              <a:t>s2</a:t>
            </a:r>
            <a:endParaRPr lang="en-US" altLang="ja-JP" sz="1600" dirty="0"/>
          </a:p>
        </p:txBody>
      </p:sp>
      <p:sp>
        <p:nvSpPr>
          <p:cNvPr id="19" name="テキスト ボックス 18"/>
          <p:cNvSpPr txBox="1"/>
          <p:nvPr/>
        </p:nvSpPr>
        <p:spPr>
          <a:xfrm>
            <a:off x="551568" y="5270041"/>
            <a:ext cx="1749197" cy="338554"/>
          </a:xfrm>
          <a:prstGeom prst="rect">
            <a:avLst/>
          </a:prstGeom>
          <a:noFill/>
        </p:spPr>
        <p:txBody>
          <a:bodyPr wrap="none" rtlCol="0">
            <a:spAutoFit/>
          </a:bodyPr>
          <a:lstStyle/>
          <a:p>
            <a:pPr marL="0" lvl="1"/>
            <a:r>
              <a:rPr lang="en-US" altLang="ja-JP" sz="1600" dirty="0"/>
              <a:t>s</a:t>
            </a:r>
            <a:r>
              <a:rPr lang="en-US" altLang="ja-JP" sz="1600" dirty="0" smtClean="0"/>
              <a:t>ub </a:t>
            </a:r>
            <a:r>
              <a:rPr lang="en-US" altLang="ja-JP" sz="1600" dirty="0"/>
              <a:t>$</a:t>
            </a:r>
            <a:r>
              <a:rPr lang="en-US" altLang="ja-JP" sz="1600" dirty="0" smtClean="0"/>
              <a:t>t1, </a:t>
            </a:r>
            <a:r>
              <a:rPr lang="en-US" altLang="ja-JP" sz="1600" dirty="0"/>
              <a:t>$</a:t>
            </a:r>
            <a:r>
              <a:rPr lang="en-US" altLang="ja-JP" sz="1600" dirty="0" smtClean="0"/>
              <a:t>s0, </a:t>
            </a:r>
            <a:r>
              <a:rPr lang="en-US" altLang="ja-JP" sz="1600" dirty="0"/>
              <a:t>$</a:t>
            </a:r>
            <a:r>
              <a:rPr lang="en-US" altLang="ja-JP" sz="1600" dirty="0" smtClean="0"/>
              <a:t>s3</a:t>
            </a:r>
            <a:endParaRPr lang="en-US" altLang="ja-JP" sz="1600" dirty="0"/>
          </a:p>
        </p:txBody>
      </p:sp>
      <p:sp>
        <p:nvSpPr>
          <p:cNvPr id="6" name="正方形/長方形 5"/>
          <p:cNvSpPr/>
          <p:nvPr/>
        </p:nvSpPr>
        <p:spPr>
          <a:xfrm>
            <a:off x="3758158" y="4486950"/>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000000</a:t>
            </a:r>
            <a:endParaRPr kumimoji="1" lang="ja-JP" altLang="en-US" dirty="0">
              <a:solidFill>
                <a:schemeClr val="tx1"/>
              </a:solidFill>
            </a:endParaRPr>
          </a:p>
        </p:txBody>
      </p:sp>
      <p:sp>
        <p:nvSpPr>
          <p:cNvPr id="7" name="正方形/長方形 6"/>
          <p:cNvSpPr/>
          <p:nvPr/>
        </p:nvSpPr>
        <p:spPr>
          <a:xfrm>
            <a:off x="4764689" y="4486950"/>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10001</a:t>
            </a:r>
            <a:endParaRPr kumimoji="1" lang="ja-JP" altLang="en-US" dirty="0">
              <a:solidFill>
                <a:schemeClr val="tx1"/>
              </a:solidFill>
            </a:endParaRPr>
          </a:p>
        </p:txBody>
      </p:sp>
      <p:sp>
        <p:nvSpPr>
          <p:cNvPr id="8" name="正方形/長方形 7"/>
          <p:cNvSpPr/>
          <p:nvPr/>
        </p:nvSpPr>
        <p:spPr>
          <a:xfrm>
            <a:off x="5585399" y="4486950"/>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10010</a:t>
            </a:r>
            <a:endParaRPr kumimoji="1" lang="ja-JP" altLang="en-US" dirty="0">
              <a:solidFill>
                <a:schemeClr val="tx1"/>
              </a:solidFill>
            </a:endParaRPr>
          </a:p>
        </p:txBody>
      </p:sp>
      <p:sp>
        <p:nvSpPr>
          <p:cNvPr id="9" name="正方形/長方形 8"/>
          <p:cNvSpPr/>
          <p:nvPr/>
        </p:nvSpPr>
        <p:spPr>
          <a:xfrm>
            <a:off x="6398367" y="4486950"/>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01001</a:t>
            </a:r>
            <a:endParaRPr kumimoji="1" lang="ja-JP" altLang="en-US" dirty="0">
              <a:solidFill>
                <a:schemeClr val="tx1"/>
              </a:solidFill>
            </a:endParaRPr>
          </a:p>
        </p:txBody>
      </p:sp>
      <p:sp>
        <p:nvSpPr>
          <p:cNvPr id="10" name="正方形/長方形 9"/>
          <p:cNvSpPr/>
          <p:nvPr/>
        </p:nvSpPr>
        <p:spPr>
          <a:xfrm>
            <a:off x="7219077" y="4486950"/>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00000</a:t>
            </a:r>
            <a:endParaRPr kumimoji="1" lang="ja-JP" altLang="en-US" dirty="0">
              <a:solidFill>
                <a:schemeClr val="tx1"/>
              </a:solidFill>
            </a:endParaRPr>
          </a:p>
        </p:txBody>
      </p:sp>
      <p:sp>
        <p:nvSpPr>
          <p:cNvPr id="11" name="正方形/長方形 10"/>
          <p:cNvSpPr/>
          <p:nvPr/>
        </p:nvSpPr>
        <p:spPr>
          <a:xfrm>
            <a:off x="8039786" y="4486950"/>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100000</a:t>
            </a:r>
            <a:endParaRPr kumimoji="1" lang="ja-JP" altLang="en-US" dirty="0">
              <a:solidFill>
                <a:schemeClr val="tx1"/>
              </a:solidFill>
            </a:endParaRPr>
          </a:p>
        </p:txBody>
      </p:sp>
      <p:sp>
        <p:nvSpPr>
          <p:cNvPr id="13" name="正方形/長方形 12"/>
          <p:cNvSpPr/>
          <p:nvPr/>
        </p:nvSpPr>
        <p:spPr>
          <a:xfrm>
            <a:off x="3758158" y="5176424"/>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000000</a:t>
            </a:r>
            <a:endParaRPr kumimoji="1" lang="ja-JP" altLang="en-US" dirty="0">
              <a:solidFill>
                <a:schemeClr val="tx1"/>
              </a:solidFill>
            </a:endParaRPr>
          </a:p>
        </p:txBody>
      </p:sp>
      <p:sp>
        <p:nvSpPr>
          <p:cNvPr id="14" name="正方形/長方形 13"/>
          <p:cNvSpPr/>
          <p:nvPr/>
        </p:nvSpPr>
        <p:spPr>
          <a:xfrm>
            <a:off x="4764689" y="5176424"/>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10000</a:t>
            </a:r>
            <a:endParaRPr kumimoji="1" lang="ja-JP" altLang="en-US" dirty="0">
              <a:solidFill>
                <a:schemeClr val="tx1"/>
              </a:solidFill>
            </a:endParaRPr>
          </a:p>
        </p:txBody>
      </p:sp>
      <p:sp>
        <p:nvSpPr>
          <p:cNvPr id="15" name="正方形/長方形 14"/>
          <p:cNvSpPr/>
          <p:nvPr/>
        </p:nvSpPr>
        <p:spPr>
          <a:xfrm>
            <a:off x="5585399" y="5176424"/>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10011</a:t>
            </a:r>
            <a:endParaRPr kumimoji="1" lang="ja-JP" altLang="en-US" dirty="0">
              <a:solidFill>
                <a:schemeClr val="tx1"/>
              </a:solidFill>
            </a:endParaRPr>
          </a:p>
        </p:txBody>
      </p:sp>
      <p:sp>
        <p:nvSpPr>
          <p:cNvPr id="16" name="正方形/長方形 15"/>
          <p:cNvSpPr/>
          <p:nvPr/>
        </p:nvSpPr>
        <p:spPr>
          <a:xfrm>
            <a:off x="6398367" y="5176424"/>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01001</a:t>
            </a:r>
            <a:endParaRPr kumimoji="1" lang="ja-JP" altLang="en-US" dirty="0">
              <a:solidFill>
                <a:schemeClr val="tx1"/>
              </a:solidFill>
            </a:endParaRPr>
          </a:p>
        </p:txBody>
      </p:sp>
      <p:sp>
        <p:nvSpPr>
          <p:cNvPr id="17" name="正方形/長方形 16"/>
          <p:cNvSpPr/>
          <p:nvPr/>
        </p:nvSpPr>
        <p:spPr>
          <a:xfrm>
            <a:off x="7219077" y="5176424"/>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00000</a:t>
            </a:r>
            <a:endParaRPr kumimoji="1" lang="ja-JP" altLang="en-US" dirty="0">
              <a:solidFill>
                <a:schemeClr val="tx1"/>
              </a:solidFill>
            </a:endParaRPr>
          </a:p>
        </p:txBody>
      </p:sp>
      <p:sp>
        <p:nvSpPr>
          <p:cNvPr id="18" name="正方形/長方形 17"/>
          <p:cNvSpPr/>
          <p:nvPr/>
        </p:nvSpPr>
        <p:spPr>
          <a:xfrm>
            <a:off x="8039786" y="5178012"/>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100010</a:t>
            </a:r>
            <a:endParaRPr kumimoji="1" lang="ja-JP" altLang="en-US" dirty="0">
              <a:solidFill>
                <a:schemeClr val="tx1"/>
              </a:solidFill>
            </a:endParaRPr>
          </a:p>
        </p:txBody>
      </p:sp>
      <p:sp>
        <p:nvSpPr>
          <p:cNvPr id="20" name="正方形/長方形 19"/>
          <p:cNvSpPr/>
          <p:nvPr/>
        </p:nvSpPr>
        <p:spPr>
          <a:xfrm>
            <a:off x="3758158" y="5862235"/>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001000</a:t>
            </a:r>
            <a:endParaRPr kumimoji="1" lang="ja-JP" altLang="en-US" dirty="0">
              <a:solidFill>
                <a:schemeClr val="tx1"/>
              </a:solidFill>
            </a:endParaRPr>
          </a:p>
        </p:txBody>
      </p:sp>
      <p:sp>
        <p:nvSpPr>
          <p:cNvPr id="21" name="正方形/長方形 20"/>
          <p:cNvSpPr/>
          <p:nvPr/>
        </p:nvSpPr>
        <p:spPr>
          <a:xfrm>
            <a:off x="4764689" y="5862235"/>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10000</a:t>
            </a:r>
            <a:endParaRPr kumimoji="1" lang="ja-JP" altLang="en-US" dirty="0">
              <a:solidFill>
                <a:schemeClr val="tx1"/>
              </a:solidFill>
            </a:endParaRPr>
          </a:p>
        </p:txBody>
      </p:sp>
      <p:sp>
        <p:nvSpPr>
          <p:cNvPr id="22" name="正方形/長方形 21"/>
          <p:cNvSpPr/>
          <p:nvPr/>
        </p:nvSpPr>
        <p:spPr>
          <a:xfrm>
            <a:off x="5585399" y="5862235"/>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01001</a:t>
            </a:r>
            <a:endParaRPr kumimoji="1" lang="ja-JP" altLang="en-US" dirty="0">
              <a:solidFill>
                <a:schemeClr val="tx1"/>
              </a:solidFill>
            </a:endParaRPr>
          </a:p>
        </p:txBody>
      </p:sp>
      <p:sp>
        <p:nvSpPr>
          <p:cNvPr id="25" name="正方形/長方形 24"/>
          <p:cNvSpPr/>
          <p:nvPr/>
        </p:nvSpPr>
        <p:spPr>
          <a:xfrm>
            <a:off x="6406109" y="5862235"/>
            <a:ext cx="2647952"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0000000001000010</a:t>
            </a:r>
            <a:endParaRPr kumimoji="1" lang="ja-JP" altLang="en-US" dirty="0">
              <a:solidFill>
                <a:schemeClr val="tx1"/>
              </a:solidFill>
            </a:endParaRPr>
          </a:p>
        </p:txBody>
      </p:sp>
      <p:sp>
        <p:nvSpPr>
          <p:cNvPr id="26" name="テキスト ボックス 25"/>
          <p:cNvSpPr txBox="1"/>
          <p:nvPr/>
        </p:nvSpPr>
        <p:spPr>
          <a:xfrm>
            <a:off x="551568" y="5953697"/>
            <a:ext cx="1702710" cy="338554"/>
          </a:xfrm>
          <a:prstGeom prst="rect">
            <a:avLst/>
          </a:prstGeom>
          <a:noFill/>
        </p:spPr>
        <p:txBody>
          <a:bodyPr wrap="none" rtlCol="0">
            <a:spAutoFit/>
          </a:bodyPr>
          <a:lstStyle/>
          <a:p>
            <a:pPr marL="0" lvl="1"/>
            <a:r>
              <a:rPr lang="en-US" altLang="ja-JP" sz="1600" dirty="0" err="1" smtClean="0"/>
              <a:t>addi</a:t>
            </a:r>
            <a:r>
              <a:rPr lang="en-US" altLang="ja-JP" sz="1600" dirty="0" smtClean="0"/>
              <a:t> </a:t>
            </a:r>
            <a:r>
              <a:rPr lang="en-US" altLang="ja-JP" sz="1600" dirty="0"/>
              <a:t>$</a:t>
            </a:r>
            <a:r>
              <a:rPr lang="en-US" altLang="ja-JP" sz="1600" dirty="0" smtClean="0"/>
              <a:t>t1, </a:t>
            </a:r>
            <a:r>
              <a:rPr lang="en-US" altLang="ja-JP" sz="1600" dirty="0"/>
              <a:t>$</a:t>
            </a:r>
            <a:r>
              <a:rPr lang="en-US" altLang="ja-JP" sz="1600" dirty="0" smtClean="0"/>
              <a:t>s0, 66</a:t>
            </a:r>
            <a:endParaRPr lang="en-US" altLang="ja-JP" sz="1600" dirty="0"/>
          </a:p>
        </p:txBody>
      </p:sp>
      <p:sp>
        <p:nvSpPr>
          <p:cNvPr id="29" name="テキスト ボックス 28"/>
          <p:cNvSpPr txBox="1"/>
          <p:nvPr/>
        </p:nvSpPr>
        <p:spPr>
          <a:xfrm>
            <a:off x="125058" y="4980055"/>
            <a:ext cx="332142" cy="338554"/>
          </a:xfrm>
          <a:prstGeom prst="rect">
            <a:avLst/>
          </a:prstGeom>
          <a:noFill/>
        </p:spPr>
        <p:txBody>
          <a:bodyPr wrap="none" rtlCol="0">
            <a:spAutoFit/>
          </a:bodyPr>
          <a:lstStyle/>
          <a:p>
            <a:pPr marL="0" lvl="1"/>
            <a:r>
              <a:rPr lang="en-US" altLang="ja-JP" sz="1600" dirty="0" smtClean="0"/>
              <a:t>R</a:t>
            </a:r>
            <a:endParaRPr lang="en-US" altLang="ja-JP" sz="1600" dirty="0"/>
          </a:p>
        </p:txBody>
      </p:sp>
      <p:sp>
        <p:nvSpPr>
          <p:cNvPr id="30" name="テキスト ボックス 29"/>
          <p:cNvSpPr txBox="1"/>
          <p:nvPr/>
        </p:nvSpPr>
        <p:spPr>
          <a:xfrm>
            <a:off x="126287" y="5960571"/>
            <a:ext cx="357790" cy="338554"/>
          </a:xfrm>
          <a:prstGeom prst="rect">
            <a:avLst/>
          </a:prstGeom>
          <a:noFill/>
        </p:spPr>
        <p:txBody>
          <a:bodyPr wrap="none" rtlCol="0">
            <a:spAutoFit/>
          </a:bodyPr>
          <a:lstStyle/>
          <a:p>
            <a:pPr marL="0" lvl="1"/>
            <a:r>
              <a:rPr lang="ja-JP" altLang="en-US" sz="1600" dirty="0" smtClean="0"/>
              <a:t> </a:t>
            </a:r>
            <a:r>
              <a:rPr lang="en-US" altLang="ja-JP" sz="1600" dirty="0" smtClean="0"/>
              <a:t>I </a:t>
            </a:r>
            <a:endParaRPr lang="en-US" altLang="ja-JP" sz="1600" dirty="0"/>
          </a:p>
        </p:txBody>
      </p:sp>
      <p:sp>
        <p:nvSpPr>
          <p:cNvPr id="31" name="テキスト ボックス 30"/>
          <p:cNvSpPr txBox="1"/>
          <p:nvPr/>
        </p:nvSpPr>
        <p:spPr>
          <a:xfrm>
            <a:off x="2182085" y="4579512"/>
            <a:ext cx="1601721" cy="338554"/>
          </a:xfrm>
          <a:prstGeom prst="rect">
            <a:avLst/>
          </a:prstGeom>
          <a:noFill/>
        </p:spPr>
        <p:txBody>
          <a:bodyPr wrap="none" rtlCol="0">
            <a:spAutoFit/>
          </a:bodyPr>
          <a:lstStyle/>
          <a:p>
            <a:pPr marL="0" lvl="1"/>
            <a:r>
              <a:rPr lang="en-US" altLang="ja-JP" sz="1600" dirty="0" smtClean="0"/>
              <a:t>$t1 = </a:t>
            </a:r>
            <a:r>
              <a:rPr lang="en-US" altLang="ja-JP" sz="1600" dirty="0"/>
              <a:t>$</a:t>
            </a:r>
            <a:r>
              <a:rPr lang="en-US" altLang="ja-JP" sz="1600" dirty="0" smtClean="0"/>
              <a:t>s1 + </a:t>
            </a:r>
            <a:r>
              <a:rPr lang="en-US" altLang="ja-JP" sz="1600" dirty="0"/>
              <a:t>$</a:t>
            </a:r>
            <a:r>
              <a:rPr lang="en-US" altLang="ja-JP" sz="1600" dirty="0" smtClean="0"/>
              <a:t>s2</a:t>
            </a:r>
            <a:endParaRPr lang="en-US" altLang="ja-JP" sz="1600" dirty="0"/>
          </a:p>
        </p:txBody>
      </p:sp>
      <p:sp>
        <p:nvSpPr>
          <p:cNvPr id="33" name="テキスト ボックス 32"/>
          <p:cNvSpPr txBox="1"/>
          <p:nvPr/>
        </p:nvSpPr>
        <p:spPr>
          <a:xfrm>
            <a:off x="2207734" y="5270041"/>
            <a:ext cx="1550424" cy="338554"/>
          </a:xfrm>
          <a:prstGeom prst="rect">
            <a:avLst/>
          </a:prstGeom>
          <a:noFill/>
        </p:spPr>
        <p:txBody>
          <a:bodyPr wrap="none" rtlCol="0">
            <a:spAutoFit/>
          </a:bodyPr>
          <a:lstStyle/>
          <a:p>
            <a:pPr marL="0" lvl="1"/>
            <a:r>
              <a:rPr lang="en-US" altLang="ja-JP" sz="1600" dirty="0" smtClean="0"/>
              <a:t>$t1 = </a:t>
            </a:r>
            <a:r>
              <a:rPr lang="en-US" altLang="ja-JP" sz="1600" dirty="0"/>
              <a:t>$</a:t>
            </a:r>
            <a:r>
              <a:rPr lang="en-US" altLang="ja-JP" sz="1600" dirty="0" smtClean="0"/>
              <a:t>s0 - </a:t>
            </a:r>
            <a:r>
              <a:rPr lang="en-US" altLang="ja-JP" sz="1600" dirty="0"/>
              <a:t>$</a:t>
            </a:r>
            <a:r>
              <a:rPr lang="en-US" altLang="ja-JP" sz="1600" dirty="0" smtClean="0"/>
              <a:t>s3</a:t>
            </a:r>
            <a:endParaRPr lang="en-US" altLang="ja-JP" sz="1600" dirty="0"/>
          </a:p>
        </p:txBody>
      </p:sp>
      <p:sp>
        <p:nvSpPr>
          <p:cNvPr id="34" name="テキスト ボックス 33"/>
          <p:cNvSpPr txBox="1"/>
          <p:nvPr/>
        </p:nvSpPr>
        <p:spPr>
          <a:xfrm>
            <a:off x="2207734" y="5960571"/>
            <a:ext cx="1499128" cy="338554"/>
          </a:xfrm>
          <a:prstGeom prst="rect">
            <a:avLst/>
          </a:prstGeom>
          <a:noFill/>
        </p:spPr>
        <p:txBody>
          <a:bodyPr wrap="none" rtlCol="0">
            <a:spAutoFit/>
          </a:bodyPr>
          <a:lstStyle/>
          <a:p>
            <a:pPr marL="0" lvl="1"/>
            <a:r>
              <a:rPr lang="en-US" altLang="ja-JP" sz="1600" dirty="0" smtClean="0"/>
              <a:t>$t1 = </a:t>
            </a:r>
            <a:r>
              <a:rPr lang="en-US" altLang="ja-JP" sz="1600" dirty="0"/>
              <a:t>$</a:t>
            </a:r>
            <a:r>
              <a:rPr lang="en-US" altLang="ja-JP" sz="1600" dirty="0" smtClean="0"/>
              <a:t>s0 + 66</a:t>
            </a:r>
            <a:endParaRPr lang="en-US" altLang="ja-JP" sz="1600" dirty="0"/>
          </a:p>
        </p:txBody>
      </p:sp>
      <p:sp>
        <p:nvSpPr>
          <p:cNvPr id="36" name="テキスト ボックス 35"/>
          <p:cNvSpPr txBox="1"/>
          <p:nvPr/>
        </p:nvSpPr>
        <p:spPr>
          <a:xfrm>
            <a:off x="4981535" y="4721405"/>
            <a:ext cx="473206" cy="307777"/>
          </a:xfrm>
          <a:prstGeom prst="rect">
            <a:avLst/>
          </a:prstGeom>
          <a:noFill/>
        </p:spPr>
        <p:txBody>
          <a:bodyPr wrap="none" rtlCol="0">
            <a:spAutoFit/>
          </a:bodyPr>
          <a:lstStyle/>
          <a:p>
            <a:pPr marL="0" lvl="1"/>
            <a:r>
              <a:rPr lang="en-US" altLang="ja-JP" sz="1400" dirty="0" smtClean="0">
                <a:solidFill>
                  <a:srgbClr val="0070C0"/>
                </a:solidFill>
              </a:rPr>
              <a:t>$s1</a:t>
            </a:r>
            <a:endParaRPr lang="en-US" altLang="ja-JP" sz="1400" dirty="0">
              <a:solidFill>
                <a:srgbClr val="0070C0"/>
              </a:solidFill>
            </a:endParaRPr>
          </a:p>
        </p:txBody>
      </p:sp>
      <p:sp>
        <p:nvSpPr>
          <p:cNvPr id="37" name="テキスト ボックス 36"/>
          <p:cNvSpPr txBox="1"/>
          <p:nvPr/>
        </p:nvSpPr>
        <p:spPr>
          <a:xfrm>
            <a:off x="5767896" y="4725363"/>
            <a:ext cx="473206" cy="307777"/>
          </a:xfrm>
          <a:prstGeom prst="rect">
            <a:avLst/>
          </a:prstGeom>
          <a:noFill/>
        </p:spPr>
        <p:txBody>
          <a:bodyPr wrap="none" rtlCol="0">
            <a:spAutoFit/>
          </a:bodyPr>
          <a:lstStyle/>
          <a:p>
            <a:pPr marL="0" lvl="1"/>
            <a:r>
              <a:rPr lang="en-US" altLang="ja-JP" sz="1400" dirty="0" smtClean="0">
                <a:solidFill>
                  <a:srgbClr val="0070C0"/>
                </a:solidFill>
              </a:rPr>
              <a:t>$s2</a:t>
            </a:r>
            <a:endParaRPr lang="en-US" altLang="ja-JP" sz="1400" dirty="0">
              <a:solidFill>
                <a:srgbClr val="0070C0"/>
              </a:solidFill>
            </a:endParaRPr>
          </a:p>
        </p:txBody>
      </p:sp>
      <p:sp>
        <p:nvSpPr>
          <p:cNvPr id="38" name="テキスト ボックス 37"/>
          <p:cNvSpPr txBox="1"/>
          <p:nvPr/>
        </p:nvSpPr>
        <p:spPr>
          <a:xfrm>
            <a:off x="6596027" y="4725160"/>
            <a:ext cx="433132" cy="307777"/>
          </a:xfrm>
          <a:prstGeom prst="rect">
            <a:avLst/>
          </a:prstGeom>
          <a:noFill/>
        </p:spPr>
        <p:txBody>
          <a:bodyPr wrap="none" rtlCol="0">
            <a:spAutoFit/>
          </a:bodyPr>
          <a:lstStyle/>
          <a:p>
            <a:pPr marL="0" lvl="1"/>
            <a:r>
              <a:rPr lang="en-US" altLang="ja-JP" sz="1400" dirty="0" smtClean="0">
                <a:solidFill>
                  <a:srgbClr val="0070C0"/>
                </a:solidFill>
              </a:rPr>
              <a:t>$t1</a:t>
            </a:r>
            <a:endParaRPr lang="en-US" altLang="ja-JP" sz="1400" dirty="0">
              <a:solidFill>
                <a:srgbClr val="0070C0"/>
              </a:solidFill>
            </a:endParaRPr>
          </a:p>
        </p:txBody>
      </p:sp>
      <p:sp>
        <p:nvSpPr>
          <p:cNvPr id="39" name="テキスト ボックス 38"/>
          <p:cNvSpPr txBox="1"/>
          <p:nvPr/>
        </p:nvSpPr>
        <p:spPr>
          <a:xfrm>
            <a:off x="7206485" y="4835778"/>
            <a:ext cx="482824" cy="307777"/>
          </a:xfrm>
          <a:prstGeom prst="rect">
            <a:avLst/>
          </a:prstGeom>
          <a:noFill/>
        </p:spPr>
        <p:txBody>
          <a:bodyPr wrap="none" rtlCol="0">
            <a:spAutoFit/>
          </a:bodyPr>
          <a:lstStyle/>
          <a:p>
            <a:pPr marL="0" lvl="1"/>
            <a:r>
              <a:rPr lang="en-US" altLang="ja-JP" sz="1400" dirty="0" smtClean="0">
                <a:solidFill>
                  <a:srgbClr val="0070C0"/>
                </a:solidFill>
              </a:rPr>
              <a:t>add</a:t>
            </a:r>
            <a:endParaRPr lang="en-US" altLang="ja-JP" sz="1400" dirty="0">
              <a:solidFill>
                <a:srgbClr val="0070C0"/>
              </a:solidFill>
            </a:endParaRPr>
          </a:p>
        </p:txBody>
      </p:sp>
      <p:cxnSp>
        <p:nvCxnSpPr>
          <p:cNvPr id="41" name="直線コネクタ 40"/>
          <p:cNvCxnSpPr/>
          <p:nvPr/>
        </p:nvCxnSpPr>
        <p:spPr>
          <a:xfrm>
            <a:off x="3770981" y="4837162"/>
            <a:ext cx="988625" cy="2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8039787" y="4842913"/>
            <a:ext cx="988625" cy="2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265293" y="5002410"/>
            <a:ext cx="290938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4265293" y="4835778"/>
            <a:ext cx="0" cy="1758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7689309" y="5011651"/>
            <a:ext cx="84479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8534099" y="4845019"/>
            <a:ext cx="0" cy="1758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978724" y="5408391"/>
            <a:ext cx="473206" cy="307777"/>
          </a:xfrm>
          <a:prstGeom prst="rect">
            <a:avLst/>
          </a:prstGeom>
          <a:noFill/>
        </p:spPr>
        <p:txBody>
          <a:bodyPr wrap="none" rtlCol="0">
            <a:spAutoFit/>
          </a:bodyPr>
          <a:lstStyle/>
          <a:p>
            <a:pPr marL="0" lvl="1"/>
            <a:r>
              <a:rPr lang="en-US" altLang="ja-JP" sz="1400" dirty="0" smtClean="0">
                <a:solidFill>
                  <a:srgbClr val="0070C0"/>
                </a:solidFill>
              </a:rPr>
              <a:t>$s0</a:t>
            </a:r>
            <a:endParaRPr lang="en-US" altLang="ja-JP" sz="1400" dirty="0">
              <a:solidFill>
                <a:srgbClr val="0070C0"/>
              </a:solidFill>
            </a:endParaRPr>
          </a:p>
        </p:txBody>
      </p:sp>
      <p:sp>
        <p:nvSpPr>
          <p:cNvPr id="52" name="テキスト ボックス 51"/>
          <p:cNvSpPr txBox="1"/>
          <p:nvPr/>
        </p:nvSpPr>
        <p:spPr>
          <a:xfrm>
            <a:off x="5765085" y="5412349"/>
            <a:ext cx="473206" cy="307777"/>
          </a:xfrm>
          <a:prstGeom prst="rect">
            <a:avLst/>
          </a:prstGeom>
          <a:noFill/>
        </p:spPr>
        <p:txBody>
          <a:bodyPr wrap="none" rtlCol="0">
            <a:spAutoFit/>
          </a:bodyPr>
          <a:lstStyle/>
          <a:p>
            <a:pPr marL="0" lvl="1"/>
            <a:r>
              <a:rPr lang="en-US" altLang="ja-JP" sz="1400" dirty="0" smtClean="0">
                <a:solidFill>
                  <a:srgbClr val="0070C0"/>
                </a:solidFill>
              </a:rPr>
              <a:t>$s3</a:t>
            </a:r>
            <a:endParaRPr lang="en-US" altLang="ja-JP" sz="1400" dirty="0">
              <a:solidFill>
                <a:srgbClr val="0070C0"/>
              </a:solidFill>
            </a:endParaRPr>
          </a:p>
        </p:txBody>
      </p:sp>
      <p:sp>
        <p:nvSpPr>
          <p:cNvPr id="53" name="テキスト ボックス 52"/>
          <p:cNvSpPr txBox="1"/>
          <p:nvPr/>
        </p:nvSpPr>
        <p:spPr>
          <a:xfrm>
            <a:off x="6593216" y="5412146"/>
            <a:ext cx="433132" cy="307777"/>
          </a:xfrm>
          <a:prstGeom prst="rect">
            <a:avLst/>
          </a:prstGeom>
          <a:noFill/>
        </p:spPr>
        <p:txBody>
          <a:bodyPr wrap="none" rtlCol="0">
            <a:spAutoFit/>
          </a:bodyPr>
          <a:lstStyle/>
          <a:p>
            <a:pPr marL="0" lvl="1"/>
            <a:r>
              <a:rPr lang="en-US" altLang="ja-JP" sz="1400" dirty="0" smtClean="0">
                <a:solidFill>
                  <a:srgbClr val="0070C0"/>
                </a:solidFill>
              </a:rPr>
              <a:t>$t1</a:t>
            </a:r>
            <a:endParaRPr lang="en-US" altLang="ja-JP" sz="1400" dirty="0">
              <a:solidFill>
                <a:srgbClr val="0070C0"/>
              </a:solidFill>
            </a:endParaRPr>
          </a:p>
        </p:txBody>
      </p:sp>
      <p:sp>
        <p:nvSpPr>
          <p:cNvPr id="54" name="テキスト ボックス 53"/>
          <p:cNvSpPr txBox="1"/>
          <p:nvPr/>
        </p:nvSpPr>
        <p:spPr>
          <a:xfrm>
            <a:off x="7203674" y="5522764"/>
            <a:ext cx="473206" cy="307777"/>
          </a:xfrm>
          <a:prstGeom prst="rect">
            <a:avLst/>
          </a:prstGeom>
          <a:noFill/>
        </p:spPr>
        <p:txBody>
          <a:bodyPr wrap="none" rtlCol="0">
            <a:spAutoFit/>
          </a:bodyPr>
          <a:lstStyle/>
          <a:p>
            <a:pPr marL="0" lvl="1"/>
            <a:r>
              <a:rPr lang="en-US" altLang="ja-JP" sz="1400" dirty="0" smtClean="0">
                <a:solidFill>
                  <a:srgbClr val="0070C0"/>
                </a:solidFill>
              </a:rPr>
              <a:t>sub</a:t>
            </a:r>
            <a:endParaRPr lang="en-US" altLang="ja-JP" sz="1400" dirty="0">
              <a:solidFill>
                <a:srgbClr val="0070C0"/>
              </a:solidFill>
            </a:endParaRPr>
          </a:p>
        </p:txBody>
      </p:sp>
      <p:cxnSp>
        <p:nvCxnSpPr>
          <p:cNvPr id="55" name="直線コネクタ 54"/>
          <p:cNvCxnSpPr/>
          <p:nvPr/>
        </p:nvCxnSpPr>
        <p:spPr>
          <a:xfrm>
            <a:off x="3768170" y="5524148"/>
            <a:ext cx="988625" cy="2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8036976" y="5529899"/>
            <a:ext cx="988625" cy="2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4262482" y="5689396"/>
            <a:ext cx="290938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4262482" y="5522764"/>
            <a:ext cx="0" cy="1758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7686498" y="5698637"/>
            <a:ext cx="84479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8531288" y="5532005"/>
            <a:ext cx="0" cy="1758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4981535" y="6112685"/>
            <a:ext cx="473206" cy="307777"/>
          </a:xfrm>
          <a:prstGeom prst="rect">
            <a:avLst/>
          </a:prstGeom>
          <a:noFill/>
        </p:spPr>
        <p:txBody>
          <a:bodyPr wrap="none" rtlCol="0">
            <a:spAutoFit/>
          </a:bodyPr>
          <a:lstStyle/>
          <a:p>
            <a:pPr marL="0" lvl="1"/>
            <a:r>
              <a:rPr lang="en-US" altLang="ja-JP" sz="1400" dirty="0" smtClean="0">
                <a:solidFill>
                  <a:srgbClr val="0070C0"/>
                </a:solidFill>
              </a:rPr>
              <a:t>$s0</a:t>
            </a:r>
            <a:endParaRPr lang="en-US" altLang="ja-JP" sz="1400" dirty="0">
              <a:solidFill>
                <a:srgbClr val="0070C0"/>
              </a:solidFill>
            </a:endParaRPr>
          </a:p>
        </p:txBody>
      </p:sp>
      <p:sp>
        <p:nvSpPr>
          <p:cNvPr id="62" name="テキスト ボックス 61"/>
          <p:cNvSpPr txBox="1"/>
          <p:nvPr/>
        </p:nvSpPr>
        <p:spPr>
          <a:xfrm>
            <a:off x="5767896" y="6116643"/>
            <a:ext cx="433132" cy="307777"/>
          </a:xfrm>
          <a:prstGeom prst="rect">
            <a:avLst/>
          </a:prstGeom>
          <a:noFill/>
        </p:spPr>
        <p:txBody>
          <a:bodyPr wrap="none" rtlCol="0">
            <a:spAutoFit/>
          </a:bodyPr>
          <a:lstStyle/>
          <a:p>
            <a:pPr marL="0" lvl="1"/>
            <a:r>
              <a:rPr lang="en-US" altLang="ja-JP" sz="1400" dirty="0" smtClean="0">
                <a:solidFill>
                  <a:srgbClr val="0070C0"/>
                </a:solidFill>
              </a:rPr>
              <a:t>$t1</a:t>
            </a:r>
            <a:endParaRPr lang="en-US" altLang="ja-JP" sz="1400" dirty="0">
              <a:solidFill>
                <a:srgbClr val="0070C0"/>
              </a:solidFill>
            </a:endParaRPr>
          </a:p>
        </p:txBody>
      </p:sp>
      <p:sp>
        <p:nvSpPr>
          <p:cNvPr id="63" name="テキスト ボックス 62"/>
          <p:cNvSpPr txBox="1"/>
          <p:nvPr/>
        </p:nvSpPr>
        <p:spPr>
          <a:xfrm>
            <a:off x="7620736" y="6112684"/>
            <a:ext cx="383438" cy="307777"/>
          </a:xfrm>
          <a:prstGeom prst="rect">
            <a:avLst/>
          </a:prstGeom>
          <a:noFill/>
        </p:spPr>
        <p:txBody>
          <a:bodyPr wrap="none" rtlCol="0">
            <a:spAutoFit/>
          </a:bodyPr>
          <a:lstStyle/>
          <a:p>
            <a:pPr marL="0" lvl="1"/>
            <a:r>
              <a:rPr lang="en-US" altLang="ja-JP" sz="1400" dirty="0" smtClean="0">
                <a:solidFill>
                  <a:srgbClr val="0070C0"/>
                </a:solidFill>
              </a:rPr>
              <a:t>66</a:t>
            </a:r>
            <a:endParaRPr lang="en-US" altLang="ja-JP" sz="1400" dirty="0">
              <a:solidFill>
                <a:srgbClr val="0070C0"/>
              </a:solidFill>
            </a:endParaRPr>
          </a:p>
        </p:txBody>
      </p:sp>
      <p:sp>
        <p:nvSpPr>
          <p:cNvPr id="67" name="テキスト ボックス 66"/>
          <p:cNvSpPr txBox="1"/>
          <p:nvPr/>
        </p:nvSpPr>
        <p:spPr>
          <a:xfrm>
            <a:off x="4025314" y="6112685"/>
            <a:ext cx="522900" cy="307777"/>
          </a:xfrm>
          <a:prstGeom prst="rect">
            <a:avLst/>
          </a:prstGeom>
          <a:noFill/>
        </p:spPr>
        <p:txBody>
          <a:bodyPr wrap="none" rtlCol="0">
            <a:spAutoFit/>
          </a:bodyPr>
          <a:lstStyle/>
          <a:p>
            <a:pPr marL="0" lvl="1"/>
            <a:r>
              <a:rPr lang="en-US" altLang="ja-JP" sz="1400" dirty="0" err="1" smtClean="0">
                <a:solidFill>
                  <a:srgbClr val="0070C0"/>
                </a:solidFill>
              </a:rPr>
              <a:t>addi</a:t>
            </a:r>
            <a:endParaRPr lang="en-US" altLang="ja-JP" sz="1400" dirty="0">
              <a:solidFill>
                <a:srgbClr val="0070C0"/>
              </a:solidFill>
            </a:endParaRPr>
          </a:p>
        </p:txBody>
      </p:sp>
    </p:spTree>
    <p:extLst>
      <p:ext uri="{BB962C8B-B14F-4D97-AF65-F5344CB8AC3E}">
        <p14:creationId xmlns:p14="http://schemas.microsoft.com/office/powerpoint/2010/main" val="1112707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8531" y="130175"/>
            <a:ext cx="6246812" cy="490538"/>
          </a:xfrm>
        </p:spPr>
        <p:txBody>
          <a:bodyPr/>
          <a:lstStyle/>
          <a:p>
            <a:r>
              <a:rPr kumimoji="1" lang="ja-JP" altLang="en-US" dirty="0" smtClean="0"/>
              <a:t>論理演算命令</a:t>
            </a:r>
            <a:endParaRPr kumimoji="1"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n"/>
            </a:pPr>
            <a:r>
              <a:rPr lang="ja-JP" altLang="en-US" sz="2800" dirty="0" smtClean="0"/>
              <a:t>論理演算を行う命令</a:t>
            </a:r>
            <a:endParaRPr lang="en-US" altLang="ja-JP" sz="2800" dirty="0" smtClean="0"/>
          </a:p>
          <a:p>
            <a:pPr marL="457200" lvl="1" indent="0">
              <a:buNone/>
            </a:pPr>
            <a:r>
              <a:rPr kumimoji="1" lang="en-US" altLang="ja-JP" sz="2400" dirty="0" smtClean="0"/>
              <a:t>	</a:t>
            </a:r>
            <a:r>
              <a:rPr kumimoji="1" lang="ja-JP" altLang="en-US" sz="2400" dirty="0" smtClean="0"/>
              <a:t>例： </a:t>
            </a:r>
            <a:r>
              <a:rPr kumimoji="1" lang="en-US" altLang="ja-JP" sz="2400" dirty="0" smtClean="0"/>
              <a:t>and, or, </a:t>
            </a:r>
            <a:r>
              <a:rPr kumimoji="1" lang="en-US" altLang="ja-JP" sz="2400" dirty="0" err="1" smtClean="0"/>
              <a:t>andi</a:t>
            </a:r>
            <a:r>
              <a:rPr kumimoji="1" lang="en-US" altLang="ja-JP" sz="2400" dirty="0" smtClean="0"/>
              <a:t>, </a:t>
            </a:r>
            <a:r>
              <a:rPr kumimoji="1" lang="en-US" altLang="ja-JP" sz="2400" dirty="0" err="1" smtClean="0"/>
              <a:t>sll</a:t>
            </a:r>
            <a:r>
              <a:rPr kumimoji="1" lang="en-US" altLang="ja-JP" sz="2400" dirty="0" smtClean="0"/>
              <a:t> </a:t>
            </a:r>
            <a:r>
              <a:rPr kumimoji="1" lang="ja-JP" altLang="en-US" sz="2400" dirty="0" smtClean="0"/>
              <a:t>など</a:t>
            </a:r>
            <a:endParaRPr kumimoji="1" lang="en-US" altLang="ja-JP" sz="2400" dirty="0" smtClean="0"/>
          </a:p>
          <a:p>
            <a:pPr>
              <a:buFont typeface="Wingdings" panose="05000000000000000000" pitchFamily="2" charset="2"/>
              <a:buChar char="n"/>
            </a:pPr>
            <a:r>
              <a:rPr kumimoji="1" lang="ja-JP" altLang="en-US" sz="2800" dirty="0" smtClean="0"/>
              <a:t>命令形式は </a:t>
            </a:r>
            <a:r>
              <a:rPr kumimoji="1" lang="en-US" altLang="ja-JP" sz="2800" dirty="0" smtClean="0">
                <a:solidFill>
                  <a:srgbClr val="C00000"/>
                </a:solidFill>
              </a:rPr>
              <a:t>R </a:t>
            </a:r>
            <a:r>
              <a:rPr kumimoji="1" lang="ja-JP" altLang="en-US" sz="2800" dirty="0" smtClean="0">
                <a:solidFill>
                  <a:srgbClr val="C00000"/>
                </a:solidFill>
              </a:rPr>
              <a:t>形式または定数</a:t>
            </a:r>
            <a:endParaRPr kumimoji="1" lang="en-US" altLang="ja-JP" sz="2800" dirty="0" smtClean="0">
              <a:solidFill>
                <a:srgbClr val="C00000"/>
              </a:solidFill>
            </a:endParaRPr>
          </a:p>
          <a:p>
            <a:pPr>
              <a:buFont typeface="Wingdings" panose="05000000000000000000" pitchFamily="2" charset="2"/>
              <a:buChar char="n"/>
            </a:pPr>
            <a:r>
              <a:rPr lang="ja-JP" altLang="en-US" sz="2800" dirty="0" smtClean="0"/>
              <a:t>オペランドはレジスタまたは定数</a:t>
            </a:r>
            <a:endParaRPr lang="en-US" altLang="ja-JP" sz="2800" dirty="0" smtClean="0"/>
          </a:p>
          <a:p>
            <a:pPr lvl="1">
              <a:buFont typeface="Wingdings" panose="05000000000000000000" pitchFamily="2" charset="2"/>
              <a:buChar char="p"/>
            </a:pPr>
            <a:r>
              <a:rPr kumimoji="1" lang="ja-JP" altLang="en-US" sz="2400" dirty="0" smtClean="0"/>
              <a:t>メモリアドレスの指定不可</a:t>
            </a:r>
            <a:endParaRPr kumimoji="1" lang="ja-JP" altLang="en-US" sz="24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18</a:t>
            </a:fld>
            <a:endParaRPr kumimoji="1" lang="ja-JP" altLang="en-US"/>
          </a:p>
        </p:txBody>
      </p:sp>
      <p:graphicFrame>
        <p:nvGraphicFramePr>
          <p:cNvPr id="6" name="表 5"/>
          <p:cNvGraphicFramePr>
            <a:graphicFrameLocks noGrp="1"/>
          </p:cNvGraphicFramePr>
          <p:nvPr>
            <p:extLst/>
          </p:nvPr>
        </p:nvGraphicFramePr>
        <p:xfrm>
          <a:off x="31324" y="3842148"/>
          <a:ext cx="9054061" cy="2634852"/>
        </p:xfrm>
        <a:graphic>
          <a:graphicData uri="http://schemas.openxmlformats.org/drawingml/2006/table">
            <a:tbl>
              <a:tblPr firstRow="1" bandRow="1">
                <a:tableStyleId>{72833802-FEF1-4C79-8D5D-14CF1EAF98D9}</a:tableStyleId>
              </a:tblPr>
              <a:tblGrid>
                <a:gridCol w="564911">
                  <a:extLst>
                    <a:ext uri="{9D8B030D-6E8A-4147-A177-3AD203B41FA5}">
                      <a16:colId xmlns:a16="http://schemas.microsoft.com/office/drawing/2014/main" val="20000"/>
                    </a:ext>
                  </a:extLst>
                </a:gridCol>
                <a:gridCol w="1648303">
                  <a:extLst>
                    <a:ext uri="{9D8B030D-6E8A-4147-A177-3AD203B41FA5}">
                      <a16:colId xmlns:a16="http://schemas.microsoft.com/office/drawing/2014/main" val="20001"/>
                    </a:ext>
                  </a:extLst>
                </a:gridCol>
                <a:gridCol w="1470318">
                  <a:extLst>
                    <a:ext uri="{9D8B030D-6E8A-4147-A177-3AD203B41FA5}">
                      <a16:colId xmlns:a16="http://schemas.microsoft.com/office/drawing/2014/main" val="20002"/>
                    </a:ext>
                  </a:extLst>
                </a:gridCol>
                <a:gridCol w="5370529">
                  <a:extLst>
                    <a:ext uri="{9D8B030D-6E8A-4147-A177-3AD203B41FA5}">
                      <a16:colId xmlns:a16="http://schemas.microsoft.com/office/drawing/2014/main" val="20003"/>
                    </a:ext>
                  </a:extLst>
                </a:gridCol>
              </a:tblGrid>
              <a:tr h="576000">
                <a:tc>
                  <a:txBody>
                    <a:bodyPr/>
                    <a:lstStyle/>
                    <a:p>
                      <a:pPr algn="ctr"/>
                      <a:r>
                        <a:rPr kumimoji="1" lang="ja-JP" altLang="en-US" sz="1400" dirty="0" smtClean="0"/>
                        <a:t>命令形式</a:t>
                      </a:r>
                      <a:endParaRPr kumimoji="1" lang="ja-JP" altLang="en-US" sz="1400"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t>アセンブリ言語</a:t>
                      </a:r>
                      <a:endParaRPr kumimoji="1" lang="ja-JP" alt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t>意味</a:t>
                      </a:r>
                      <a:endParaRPr kumimoji="1" lang="ja-JP" alt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t>機械語</a:t>
                      </a:r>
                      <a:endParaRPr kumimoji="1" lang="ja-JP" altLang="en-US" sz="14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686284">
                <a:tc rowSpan="2">
                  <a:txBody>
                    <a:bodyPr/>
                    <a:lstStyle/>
                    <a:p>
                      <a:endParaRPr kumimoji="1" lang="ja-JP" altLang="en-US" sz="1400" dirty="0"/>
                    </a:p>
                  </a:txBody>
                  <a:tcP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1"/>
                  </a:ext>
                </a:extLst>
              </a:tr>
              <a:tr h="686284">
                <a:tc vMerge="1">
                  <a:txBody>
                    <a:bodyPr/>
                    <a:lstStyle/>
                    <a:p>
                      <a:endParaRPr kumimoji="1" lang="ja-JP" altLang="en-US" sz="1400" dirty="0"/>
                    </a:p>
                  </a:txBody>
                  <a:tcPr>
                    <a:lnR w="12700" cap="flat" cmpd="sng" algn="ctr">
                      <a:solidFill>
                        <a:schemeClr val="accent2"/>
                      </a:solidFill>
                      <a:prstDash val="solid"/>
                      <a:round/>
                      <a:headEnd type="none" w="med" len="med"/>
                      <a:tailEnd type="none" w="med" len="med"/>
                    </a:lnR>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2"/>
                  </a:ext>
                </a:extLst>
              </a:tr>
              <a:tr h="686284">
                <a:tc>
                  <a:txBody>
                    <a:bodyPr/>
                    <a:lstStyle/>
                    <a:p>
                      <a:endParaRPr kumimoji="1" lang="ja-JP" altLang="en-US" sz="1400"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549418" y="4579512"/>
            <a:ext cx="1760418" cy="338554"/>
          </a:xfrm>
          <a:prstGeom prst="rect">
            <a:avLst/>
          </a:prstGeom>
          <a:noFill/>
        </p:spPr>
        <p:txBody>
          <a:bodyPr wrap="none" rtlCol="0">
            <a:spAutoFit/>
          </a:bodyPr>
          <a:lstStyle/>
          <a:p>
            <a:pPr marL="0" lvl="1"/>
            <a:r>
              <a:rPr lang="en-US" altLang="ja-JP" sz="1600" dirty="0" smtClean="0"/>
              <a:t>and </a:t>
            </a:r>
            <a:r>
              <a:rPr lang="en-US" altLang="ja-JP" sz="1600" dirty="0"/>
              <a:t>$t1, $s1, $</a:t>
            </a:r>
            <a:r>
              <a:rPr lang="en-US" altLang="ja-JP" sz="1600" dirty="0" smtClean="0"/>
              <a:t>s2</a:t>
            </a:r>
            <a:endParaRPr lang="en-US" altLang="ja-JP" sz="1600" dirty="0"/>
          </a:p>
        </p:txBody>
      </p:sp>
      <p:sp>
        <p:nvSpPr>
          <p:cNvPr id="8" name="テキスト ボックス 7"/>
          <p:cNvSpPr txBox="1"/>
          <p:nvPr/>
        </p:nvSpPr>
        <p:spPr>
          <a:xfrm>
            <a:off x="551568" y="5270041"/>
            <a:ext cx="1452642" cy="338554"/>
          </a:xfrm>
          <a:prstGeom prst="rect">
            <a:avLst/>
          </a:prstGeom>
          <a:noFill/>
        </p:spPr>
        <p:txBody>
          <a:bodyPr wrap="none" rtlCol="0">
            <a:spAutoFit/>
          </a:bodyPr>
          <a:lstStyle/>
          <a:p>
            <a:pPr marL="0" lvl="1"/>
            <a:r>
              <a:rPr lang="en-US" altLang="ja-JP" sz="1600" dirty="0" err="1" smtClean="0"/>
              <a:t>sll</a:t>
            </a:r>
            <a:r>
              <a:rPr lang="en-US" altLang="ja-JP" sz="1600" dirty="0" smtClean="0"/>
              <a:t>  $t1, </a:t>
            </a:r>
            <a:r>
              <a:rPr lang="en-US" altLang="ja-JP" sz="1600" dirty="0"/>
              <a:t>$</a:t>
            </a:r>
            <a:r>
              <a:rPr lang="en-US" altLang="ja-JP" sz="1600" dirty="0" smtClean="0"/>
              <a:t>s0, 4</a:t>
            </a:r>
            <a:endParaRPr lang="en-US" altLang="ja-JP" sz="1600" dirty="0"/>
          </a:p>
        </p:txBody>
      </p:sp>
      <p:sp>
        <p:nvSpPr>
          <p:cNvPr id="9" name="正方形/長方形 8"/>
          <p:cNvSpPr/>
          <p:nvPr/>
        </p:nvSpPr>
        <p:spPr>
          <a:xfrm>
            <a:off x="3758158" y="4486950"/>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000000</a:t>
            </a:r>
            <a:endParaRPr kumimoji="1" lang="ja-JP" altLang="en-US" dirty="0">
              <a:solidFill>
                <a:schemeClr val="tx1"/>
              </a:solidFill>
            </a:endParaRPr>
          </a:p>
        </p:txBody>
      </p:sp>
      <p:sp>
        <p:nvSpPr>
          <p:cNvPr id="10" name="正方形/長方形 9"/>
          <p:cNvSpPr/>
          <p:nvPr/>
        </p:nvSpPr>
        <p:spPr>
          <a:xfrm>
            <a:off x="4764689" y="4486950"/>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10001</a:t>
            </a:r>
            <a:endParaRPr kumimoji="1" lang="ja-JP" altLang="en-US" dirty="0">
              <a:solidFill>
                <a:schemeClr val="tx1"/>
              </a:solidFill>
            </a:endParaRPr>
          </a:p>
        </p:txBody>
      </p:sp>
      <p:sp>
        <p:nvSpPr>
          <p:cNvPr id="11" name="正方形/長方形 10"/>
          <p:cNvSpPr/>
          <p:nvPr/>
        </p:nvSpPr>
        <p:spPr>
          <a:xfrm>
            <a:off x="5585399" y="4486950"/>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10010</a:t>
            </a:r>
            <a:endParaRPr kumimoji="1" lang="ja-JP" altLang="en-US" dirty="0">
              <a:solidFill>
                <a:schemeClr val="tx1"/>
              </a:solidFill>
            </a:endParaRPr>
          </a:p>
        </p:txBody>
      </p:sp>
      <p:sp>
        <p:nvSpPr>
          <p:cNvPr id="12" name="正方形/長方形 11"/>
          <p:cNvSpPr/>
          <p:nvPr/>
        </p:nvSpPr>
        <p:spPr>
          <a:xfrm>
            <a:off x="6398367" y="4486950"/>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01001</a:t>
            </a:r>
            <a:endParaRPr kumimoji="1" lang="ja-JP" altLang="en-US" dirty="0">
              <a:solidFill>
                <a:schemeClr val="tx1"/>
              </a:solidFill>
            </a:endParaRPr>
          </a:p>
        </p:txBody>
      </p:sp>
      <p:sp>
        <p:nvSpPr>
          <p:cNvPr id="13" name="正方形/長方形 12"/>
          <p:cNvSpPr/>
          <p:nvPr/>
        </p:nvSpPr>
        <p:spPr>
          <a:xfrm>
            <a:off x="7219077" y="4486950"/>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00000</a:t>
            </a:r>
            <a:endParaRPr kumimoji="1" lang="ja-JP" altLang="en-US" dirty="0">
              <a:solidFill>
                <a:schemeClr val="tx1"/>
              </a:solidFill>
            </a:endParaRPr>
          </a:p>
        </p:txBody>
      </p:sp>
      <p:sp>
        <p:nvSpPr>
          <p:cNvPr id="14" name="正方形/長方形 13"/>
          <p:cNvSpPr/>
          <p:nvPr/>
        </p:nvSpPr>
        <p:spPr>
          <a:xfrm>
            <a:off x="8039786" y="4486950"/>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100100</a:t>
            </a:r>
            <a:endParaRPr kumimoji="1" lang="ja-JP" altLang="en-US" dirty="0">
              <a:solidFill>
                <a:schemeClr val="tx1"/>
              </a:solidFill>
            </a:endParaRPr>
          </a:p>
        </p:txBody>
      </p:sp>
      <p:sp>
        <p:nvSpPr>
          <p:cNvPr id="15" name="正方形/長方形 14"/>
          <p:cNvSpPr/>
          <p:nvPr/>
        </p:nvSpPr>
        <p:spPr>
          <a:xfrm>
            <a:off x="3758158" y="5176424"/>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000000</a:t>
            </a:r>
            <a:endParaRPr kumimoji="1" lang="ja-JP" altLang="en-US" dirty="0">
              <a:solidFill>
                <a:schemeClr val="tx1"/>
              </a:solidFill>
            </a:endParaRPr>
          </a:p>
        </p:txBody>
      </p:sp>
      <p:sp>
        <p:nvSpPr>
          <p:cNvPr id="16" name="正方形/長方形 15"/>
          <p:cNvSpPr/>
          <p:nvPr/>
        </p:nvSpPr>
        <p:spPr>
          <a:xfrm>
            <a:off x="4764689" y="5176424"/>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0</a:t>
            </a:r>
            <a:r>
              <a:rPr lang="en-US" altLang="ja-JP" dirty="0" smtClean="0">
                <a:solidFill>
                  <a:schemeClr val="tx1"/>
                </a:solidFill>
              </a:rPr>
              <a:t>0000</a:t>
            </a:r>
            <a:endParaRPr kumimoji="1" lang="ja-JP" altLang="en-US" dirty="0">
              <a:solidFill>
                <a:schemeClr val="tx1"/>
              </a:solidFill>
            </a:endParaRPr>
          </a:p>
        </p:txBody>
      </p:sp>
      <p:sp>
        <p:nvSpPr>
          <p:cNvPr id="17" name="正方形/長方形 16"/>
          <p:cNvSpPr/>
          <p:nvPr/>
        </p:nvSpPr>
        <p:spPr>
          <a:xfrm>
            <a:off x="5585399" y="5176424"/>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10000</a:t>
            </a:r>
            <a:endParaRPr kumimoji="1" lang="ja-JP" altLang="en-US" dirty="0">
              <a:solidFill>
                <a:schemeClr val="tx1"/>
              </a:solidFill>
            </a:endParaRPr>
          </a:p>
        </p:txBody>
      </p:sp>
      <p:sp>
        <p:nvSpPr>
          <p:cNvPr id="18" name="正方形/長方形 17"/>
          <p:cNvSpPr/>
          <p:nvPr/>
        </p:nvSpPr>
        <p:spPr>
          <a:xfrm>
            <a:off x="6398367" y="5176424"/>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01001</a:t>
            </a:r>
            <a:endParaRPr kumimoji="1" lang="ja-JP" altLang="en-US" dirty="0">
              <a:solidFill>
                <a:schemeClr val="tx1"/>
              </a:solidFill>
            </a:endParaRPr>
          </a:p>
        </p:txBody>
      </p:sp>
      <p:sp>
        <p:nvSpPr>
          <p:cNvPr id="19" name="正方形/長方形 18"/>
          <p:cNvSpPr/>
          <p:nvPr/>
        </p:nvSpPr>
        <p:spPr>
          <a:xfrm>
            <a:off x="7219077" y="5176424"/>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00100</a:t>
            </a:r>
            <a:endParaRPr kumimoji="1" lang="ja-JP" altLang="en-US" dirty="0">
              <a:solidFill>
                <a:schemeClr val="tx1"/>
              </a:solidFill>
            </a:endParaRPr>
          </a:p>
        </p:txBody>
      </p:sp>
      <p:sp>
        <p:nvSpPr>
          <p:cNvPr id="20" name="正方形/長方形 19"/>
          <p:cNvSpPr/>
          <p:nvPr/>
        </p:nvSpPr>
        <p:spPr>
          <a:xfrm>
            <a:off x="8039786" y="5178012"/>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000000</a:t>
            </a:r>
            <a:endParaRPr kumimoji="1" lang="ja-JP" altLang="en-US" dirty="0">
              <a:solidFill>
                <a:schemeClr val="tx1"/>
              </a:solidFill>
            </a:endParaRPr>
          </a:p>
        </p:txBody>
      </p:sp>
      <p:sp>
        <p:nvSpPr>
          <p:cNvPr id="21" name="正方形/長方形 20"/>
          <p:cNvSpPr/>
          <p:nvPr/>
        </p:nvSpPr>
        <p:spPr>
          <a:xfrm>
            <a:off x="3758158" y="5862235"/>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001100</a:t>
            </a:r>
            <a:endParaRPr kumimoji="1" lang="ja-JP" altLang="en-US" dirty="0">
              <a:solidFill>
                <a:schemeClr val="tx1"/>
              </a:solidFill>
            </a:endParaRPr>
          </a:p>
        </p:txBody>
      </p:sp>
      <p:sp>
        <p:nvSpPr>
          <p:cNvPr id="22" name="正方形/長方形 21"/>
          <p:cNvSpPr/>
          <p:nvPr/>
        </p:nvSpPr>
        <p:spPr>
          <a:xfrm>
            <a:off x="4764689" y="5862235"/>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10000</a:t>
            </a:r>
            <a:endParaRPr kumimoji="1" lang="ja-JP" altLang="en-US" dirty="0">
              <a:solidFill>
                <a:schemeClr val="tx1"/>
              </a:solidFill>
            </a:endParaRPr>
          </a:p>
        </p:txBody>
      </p:sp>
      <p:sp>
        <p:nvSpPr>
          <p:cNvPr id="23" name="正方形/長方形 22"/>
          <p:cNvSpPr/>
          <p:nvPr/>
        </p:nvSpPr>
        <p:spPr>
          <a:xfrm>
            <a:off x="5585399" y="5862235"/>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01001</a:t>
            </a:r>
            <a:endParaRPr kumimoji="1" lang="ja-JP" altLang="en-US" dirty="0">
              <a:solidFill>
                <a:schemeClr val="tx1"/>
              </a:solidFill>
            </a:endParaRPr>
          </a:p>
        </p:txBody>
      </p:sp>
      <p:sp>
        <p:nvSpPr>
          <p:cNvPr id="24" name="正方形/長方形 23"/>
          <p:cNvSpPr/>
          <p:nvPr/>
        </p:nvSpPr>
        <p:spPr>
          <a:xfrm>
            <a:off x="6406109" y="5862235"/>
            <a:ext cx="2647952"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0000000000001010</a:t>
            </a:r>
            <a:endParaRPr kumimoji="1" lang="ja-JP" altLang="en-US" dirty="0">
              <a:solidFill>
                <a:schemeClr val="tx1"/>
              </a:solidFill>
            </a:endParaRPr>
          </a:p>
        </p:txBody>
      </p:sp>
      <p:sp>
        <p:nvSpPr>
          <p:cNvPr id="25" name="テキスト ボックス 24"/>
          <p:cNvSpPr txBox="1"/>
          <p:nvPr/>
        </p:nvSpPr>
        <p:spPr>
          <a:xfrm>
            <a:off x="551568" y="5953697"/>
            <a:ext cx="1702710" cy="338554"/>
          </a:xfrm>
          <a:prstGeom prst="rect">
            <a:avLst/>
          </a:prstGeom>
          <a:noFill/>
        </p:spPr>
        <p:txBody>
          <a:bodyPr wrap="none" rtlCol="0">
            <a:spAutoFit/>
          </a:bodyPr>
          <a:lstStyle/>
          <a:p>
            <a:pPr marL="0" lvl="1"/>
            <a:r>
              <a:rPr lang="en-US" altLang="ja-JP" sz="1600" dirty="0" err="1" smtClean="0"/>
              <a:t>andi</a:t>
            </a:r>
            <a:r>
              <a:rPr lang="en-US" altLang="ja-JP" sz="1600" dirty="0" smtClean="0"/>
              <a:t> </a:t>
            </a:r>
            <a:r>
              <a:rPr lang="en-US" altLang="ja-JP" sz="1600" dirty="0"/>
              <a:t>$</a:t>
            </a:r>
            <a:r>
              <a:rPr lang="en-US" altLang="ja-JP" sz="1600" dirty="0" smtClean="0"/>
              <a:t>t1, </a:t>
            </a:r>
            <a:r>
              <a:rPr lang="en-US" altLang="ja-JP" sz="1600" dirty="0"/>
              <a:t>$</a:t>
            </a:r>
            <a:r>
              <a:rPr lang="en-US" altLang="ja-JP" sz="1600" dirty="0" smtClean="0"/>
              <a:t>s0, 10</a:t>
            </a:r>
            <a:endParaRPr lang="en-US" altLang="ja-JP" sz="1600" dirty="0"/>
          </a:p>
        </p:txBody>
      </p:sp>
      <p:sp>
        <p:nvSpPr>
          <p:cNvPr id="26" name="テキスト ボックス 25"/>
          <p:cNvSpPr txBox="1"/>
          <p:nvPr/>
        </p:nvSpPr>
        <p:spPr>
          <a:xfrm>
            <a:off x="125058" y="4980055"/>
            <a:ext cx="332142" cy="338554"/>
          </a:xfrm>
          <a:prstGeom prst="rect">
            <a:avLst/>
          </a:prstGeom>
          <a:noFill/>
        </p:spPr>
        <p:txBody>
          <a:bodyPr wrap="none" rtlCol="0">
            <a:spAutoFit/>
          </a:bodyPr>
          <a:lstStyle/>
          <a:p>
            <a:pPr marL="0" lvl="1"/>
            <a:r>
              <a:rPr lang="en-US" altLang="ja-JP" sz="1600" dirty="0" smtClean="0"/>
              <a:t>R</a:t>
            </a:r>
            <a:endParaRPr lang="en-US" altLang="ja-JP" sz="1600" dirty="0"/>
          </a:p>
        </p:txBody>
      </p:sp>
      <p:sp>
        <p:nvSpPr>
          <p:cNvPr id="28" name="テキスト ボックス 27"/>
          <p:cNvSpPr txBox="1"/>
          <p:nvPr/>
        </p:nvSpPr>
        <p:spPr>
          <a:xfrm>
            <a:off x="2182085" y="4579512"/>
            <a:ext cx="1617751" cy="338554"/>
          </a:xfrm>
          <a:prstGeom prst="rect">
            <a:avLst/>
          </a:prstGeom>
          <a:noFill/>
        </p:spPr>
        <p:txBody>
          <a:bodyPr wrap="none" rtlCol="0">
            <a:spAutoFit/>
          </a:bodyPr>
          <a:lstStyle/>
          <a:p>
            <a:pPr marL="0" lvl="1"/>
            <a:r>
              <a:rPr lang="en-US" altLang="ja-JP" sz="1600" dirty="0" smtClean="0"/>
              <a:t>$t1 = </a:t>
            </a:r>
            <a:r>
              <a:rPr lang="en-US" altLang="ja-JP" sz="1600" dirty="0"/>
              <a:t>$</a:t>
            </a:r>
            <a:r>
              <a:rPr lang="en-US" altLang="ja-JP" sz="1600" dirty="0" smtClean="0"/>
              <a:t>s1 &amp; </a:t>
            </a:r>
            <a:r>
              <a:rPr lang="en-US" altLang="ja-JP" sz="1600" dirty="0"/>
              <a:t>$</a:t>
            </a:r>
            <a:r>
              <a:rPr lang="en-US" altLang="ja-JP" sz="1600" dirty="0" smtClean="0"/>
              <a:t>s2</a:t>
            </a:r>
            <a:endParaRPr lang="en-US" altLang="ja-JP" sz="1600" dirty="0"/>
          </a:p>
        </p:txBody>
      </p:sp>
      <p:sp>
        <p:nvSpPr>
          <p:cNvPr id="29" name="テキスト ボックス 28"/>
          <p:cNvSpPr txBox="1"/>
          <p:nvPr/>
        </p:nvSpPr>
        <p:spPr>
          <a:xfrm>
            <a:off x="2207734" y="5270041"/>
            <a:ext cx="1505540" cy="338554"/>
          </a:xfrm>
          <a:prstGeom prst="rect">
            <a:avLst/>
          </a:prstGeom>
          <a:noFill/>
        </p:spPr>
        <p:txBody>
          <a:bodyPr wrap="none" rtlCol="0">
            <a:spAutoFit/>
          </a:bodyPr>
          <a:lstStyle/>
          <a:p>
            <a:pPr marL="0" lvl="1"/>
            <a:r>
              <a:rPr lang="en-US" altLang="ja-JP" sz="1600" dirty="0" smtClean="0"/>
              <a:t>$t1 = </a:t>
            </a:r>
            <a:r>
              <a:rPr lang="en-US" altLang="ja-JP" sz="1600" dirty="0"/>
              <a:t>$</a:t>
            </a:r>
            <a:r>
              <a:rPr lang="en-US" altLang="ja-JP" sz="1600" dirty="0" smtClean="0"/>
              <a:t>s0 &lt;&lt; 4</a:t>
            </a:r>
            <a:endParaRPr lang="en-US" altLang="ja-JP" sz="1600" dirty="0"/>
          </a:p>
        </p:txBody>
      </p:sp>
      <p:sp>
        <p:nvSpPr>
          <p:cNvPr id="30" name="テキスト ボックス 29"/>
          <p:cNvSpPr txBox="1"/>
          <p:nvPr/>
        </p:nvSpPr>
        <p:spPr>
          <a:xfrm>
            <a:off x="2207734" y="5960571"/>
            <a:ext cx="1515158" cy="338554"/>
          </a:xfrm>
          <a:prstGeom prst="rect">
            <a:avLst/>
          </a:prstGeom>
          <a:noFill/>
        </p:spPr>
        <p:txBody>
          <a:bodyPr wrap="none" rtlCol="0">
            <a:spAutoFit/>
          </a:bodyPr>
          <a:lstStyle/>
          <a:p>
            <a:pPr marL="0" lvl="1"/>
            <a:r>
              <a:rPr lang="en-US" altLang="ja-JP" sz="1600" dirty="0" smtClean="0"/>
              <a:t>$t1 = </a:t>
            </a:r>
            <a:r>
              <a:rPr lang="en-US" altLang="ja-JP" sz="1600" dirty="0"/>
              <a:t>$</a:t>
            </a:r>
            <a:r>
              <a:rPr lang="en-US" altLang="ja-JP" sz="1600" dirty="0" smtClean="0"/>
              <a:t>s0 &amp; 10</a:t>
            </a:r>
            <a:endParaRPr lang="en-US" altLang="ja-JP" sz="1600" dirty="0"/>
          </a:p>
        </p:txBody>
      </p:sp>
      <p:sp>
        <p:nvSpPr>
          <p:cNvPr id="31" name="テキスト ボックス 30"/>
          <p:cNvSpPr txBox="1"/>
          <p:nvPr/>
        </p:nvSpPr>
        <p:spPr>
          <a:xfrm>
            <a:off x="4981535" y="4721405"/>
            <a:ext cx="473206" cy="307777"/>
          </a:xfrm>
          <a:prstGeom prst="rect">
            <a:avLst/>
          </a:prstGeom>
          <a:noFill/>
        </p:spPr>
        <p:txBody>
          <a:bodyPr wrap="none" rtlCol="0">
            <a:spAutoFit/>
          </a:bodyPr>
          <a:lstStyle/>
          <a:p>
            <a:pPr marL="0" lvl="1"/>
            <a:r>
              <a:rPr lang="en-US" altLang="ja-JP" sz="1400" dirty="0" smtClean="0">
                <a:solidFill>
                  <a:srgbClr val="0070C0"/>
                </a:solidFill>
              </a:rPr>
              <a:t>$s1</a:t>
            </a:r>
            <a:endParaRPr lang="en-US" altLang="ja-JP" sz="1400" dirty="0">
              <a:solidFill>
                <a:srgbClr val="0070C0"/>
              </a:solidFill>
            </a:endParaRPr>
          </a:p>
        </p:txBody>
      </p:sp>
      <p:sp>
        <p:nvSpPr>
          <p:cNvPr id="32" name="テキスト ボックス 31"/>
          <p:cNvSpPr txBox="1"/>
          <p:nvPr/>
        </p:nvSpPr>
        <p:spPr>
          <a:xfrm>
            <a:off x="5767896" y="4725363"/>
            <a:ext cx="473206" cy="307777"/>
          </a:xfrm>
          <a:prstGeom prst="rect">
            <a:avLst/>
          </a:prstGeom>
          <a:noFill/>
        </p:spPr>
        <p:txBody>
          <a:bodyPr wrap="none" rtlCol="0">
            <a:spAutoFit/>
          </a:bodyPr>
          <a:lstStyle/>
          <a:p>
            <a:pPr marL="0" lvl="1"/>
            <a:r>
              <a:rPr lang="en-US" altLang="ja-JP" sz="1400" dirty="0" smtClean="0">
                <a:solidFill>
                  <a:srgbClr val="0070C0"/>
                </a:solidFill>
              </a:rPr>
              <a:t>$s2</a:t>
            </a:r>
            <a:endParaRPr lang="en-US" altLang="ja-JP" sz="1400" dirty="0">
              <a:solidFill>
                <a:srgbClr val="0070C0"/>
              </a:solidFill>
            </a:endParaRPr>
          </a:p>
        </p:txBody>
      </p:sp>
      <p:sp>
        <p:nvSpPr>
          <p:cNvPr id="33" name="テキスト ボックス 32"/>
          <p:cNvSpPr txBox="1"/>
          <p:nvPr/>
        </p:nvSpPr>
        <p:spPr>
          <a:xfrm>
            <a:off x="6596027" y="4725160"/>
            <a:ext cx="433132" cy="307777"/>
          </a:xfrm>
          <a:prstGeom prst="rect">
            <a:avLst/>
          </a:prstGeom>
          <a:noFill/>
        </p:spPr>
        <p:txBody>
          <a:bodyPr wrap="none" rtlCol="0">
            <a:spAutoFit/>
          </a:bodyPr>
          <a:lstStyle/>
          <a:p>
            <a:pPr marL="0" lvl="1"/>
            <a:r>
              <a:rPr lang="en-US" altLang="ja-JP" sz="1400" dirty="0" smtClean="0">
                <a:solidFill>
                  <a:srgbClr val="0070C0"/>
                </a:solidFill>
              </a:rPr>
              <a:t>$t1</a:t>
            </a:r>
            <a:endParaRPr lang="en-US" altLang="ja-JP" sz="1400" dirty="0">
              <a:solidFill>
                <a:srgbClr val="0070C0"/>
              </a:solidFill>
            </a:endParaRPr>
          </a:p>
        </p:txBody>
      </p:sp>
      <p:sp>
        <p:nvSpPr>
          <p:cNvPr id="34" name="テキスト ボックス 33"/>
          <p:cNvSpPr txBox="1"/>
          <p:nvPr/>
        </p:nvSpPr>
        <p:spPr>
          <a:xfrm>
            <a:off x="7206485" y="4835778"/>
            <a:ext cx="482824" cy="307777"/>
          </a:xfrm>
          <a:prstGeom prst="rect">
            <a:avLst/>
          </a:prstGeom>
          <a:noFill/>
        </p:spPr>
        <p:txBody>
          <a:bodyPr wrap="none" rtlCol="0">
            <a:spAutoFit/>
          </a:bodyPr>
          <a:lstStyle/>
          <a:p>
            <a:pPr marL="0" lvl="1"/>
            <a:r>
              <a:rPr lang="en-US" altLang="ja-JP" sz="1400" dirty="0" smtClean="0">
                <a:solidFill>
                  <a:srgbClr val="0070C0"/>
                </a:solidFill>
              </a:rPr>
              <a:t>and</a:t>
            </a:r>
            <a:endParaRPr lang="en-US" altLang="ja-JP" sz="1400" dirty="0">
              <a:solidFill>
                <a:srgbClr val="0070C0"/>
              </a:solidFill>
            </a:endParaRPr>
          </a:p>
        </p:txBody>
      </p:sp>
      <p:cxnSp>
        <p:nvCxnSpPr>
          <p:cNvPr id="35" name="直線コネクタ 34"/>
          <p:cNvCxnSpPr/>
          <p:nvPr/>
        </p:nvCxnSpPr>
        <p:spPr>
          <a:xfrm>
            <a:off x="3770981" y="4837162"/>
            <a:ext cx="988625" cy="2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8039787" y="4842913"/>
            <a:ext cx="988625" cy="2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265293" y="5002410"/>
            <a:ext cx="290938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4265293" y="4835778"/>
            <a:ext cx="0" cy="1758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7689309" y="5011651"/>
            <a:ext cx="84479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8534099" y="4845019"/>
            <a:ext cx="0" cy="1758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756876" y="5408391"/>
            <a:ext cx="473206" cy="307777"/>
          </a:xfrm>
          <a:prstGeom prst="rect">
            <a:avLst/>
          </a:prstGeom>
          <a:noFill/>
        </p:spPr>
        <p:txBody>
          <a:bodyPr wrap="none" rtlCol="0">
            <a:spAutoFit/>
          </a:bodyPr>
          <a:lstStyle/>
          <a:p>
            <a:pPr marL="0" lvl="1"/>
            <a:r>
              <a:rPr lang="en-US" altLang="ja-JP" sz="1400" dirty="0" smtClean="0">
                <a:solidFill>
                  <a:srgbClr val="0070C0"/>
                </a:solidFill>
              </a:rPr>
              <a:t>$s0</a:t>
            </a:r>
            <a:endParaRPr lang="en-US" altLang="ja-JP" sz="1400" dirty="0">
              <a:solidFill>
                <a:srgbClr val="0070C0"/>
              </a:solidFill>
            </a:endParaRPr>
          </a:p>
        </p:txBody>
      </p:sp>
      <p:sp>
        <p:nvSpPr>
          <p:cNvPr id="42" name="テキスト ボックス 41"/>
          <p:cNvSpPr txBox="1"/>
          <p:nvPr/>
        </p:nvSpPr>
        <p:spPr>
          <a:xfrm>
            <a:off x="7488727" y="5412349"/>
            <a:ext cx="284052" cy="307777"/>
          </a:xfrm>
          <a:prstGeom prst="rect">
            <a:avLst/>
          </a:prstGeom>
          <a:noFill/>
        </p:spPr>
        <p:txBody>
          <a:bodyPr wrap="none" rtlCol="0">
            <a:spAutoFit/>
          </a:bodyPr>
          <a:lstStyle/>
          <a:p>
            <a:pPr marL="0" lvl="1"/>
            <a:r>
              <a:rPr lang="en-US" altLang="ja-JP" sz="1400" dirty="0" smtClean="0">
                <a:solidFill>
                  <a:srgbClr val="0070C0"/>
                </a:solidFill>
              </a:rPr>
              <a:t>4</a:t>
            </a:r>
            <a:endParaRPr lang="en-US" altLang="ja-JP" sz="1400" dirty="0">
              <a:solidFill>
                <a:srgbClr val="0070C0"/>
              </a:solidFill>
            </a:endParaRPr>
          </a:p>
        </p:txBody>
      </p:sp>
      <p:sp>
        <p:nvSpPr>
          <p:cNvPr id="43" name="テキスト ボックス 42"/>
          <p:cNvSpPr txBox="1"/>
          <p:nvPr/>
        </p:nvSpPr>
        <p:spPr>
          <a:xfrm>
            <a:off x="6593216" y="5412146"/>
            <a:ext cx="433132" cy="307777"/>
          </a:xfrm>
          <a:prstGeom prst="rect">
            <a:avLst/>
          </a:prstGeom>
          <a:noFill/>
        </p:spPr>
        <p:txBody>
          <a:bodyPr wrap="none" rtlCol="0">
            <a:spAutoFit/>
          </a:bodyPr>
          <a:lstStyle/>
          <a:p>
            <a:pPr marL="0" lvl="1"/>
            <a:r>
              <a:rPr lang="en-US" altLang="ja-JP" sz="1400" dirty="0" smtClean="0">
                <a:solidFill>
                  <a:srgbClr val="0070C0"/>
                </a:solidFill>
              </a:rPr>
              <a:t>$t1</a:t>
            </a:r>
            <a:endParaRPr lang="en-US" altLang="ja-JP" sz="1400" dirty="0">
              <a:solidFill>
                <a:srgbClr val="0070C0"/>
              </a:solidFill>
            </a:endParaRPr>
          </a:p>
        </p:txBody>
      </p:sp>
      <p:sp>
        <p:nvSpPr>
          <p:cNvPr id="44" name="テキスト ボックス 43"/>
          <p:cNvSpPr txBox="1"/>
          <p:nvPr/>
        </p:nvSpPr>
        <p:spPr>
          <a:xfrm>
            <a:off x="7093313" y="5522764"/>
            <a:ext cx="354584" cy="307777"/>
          </a:xfrm>
          <a:prstGeom prst="rect">
            <a:avLst/>
          </a:prstGeom>
          <a:noFill/>
        </p:spPr>
        <p:txBody>
          <a:bodyPr wrap="none" rtlCol="0">
            <a:spAutoFit/>
          </a:bodyPr>
          <a:lstStyle/>
          <a:p>
            <a:pPr marL="0" lvl="1"/>
            <a:r>
              <a:rPr lang="en-US" altLang="ja-JP" sz="1400" dirty="0" err="1" smtClean="0">
                <a:solidFill>
                  <a:srgbClr val="0070C0"/>
                </a:solidFill>
              </a:rPr>
              <a:t>sll</a:t>
            </a:r>
            <a:endParaRPr lang="en-US" altLang="ja-JP" sz="1400" dirty="0">
              <a:solidFill>
                <a:srgbClr val="0070C0"/>
              </a:solidFill>
            </a:endParaRPr>
          </a:p>
        </p:txBody>
      </p:sp>
      <p:cxnSp>
        <p:nvCxnSpPr>
          <p:cNvPr id="45" name="直線コネクタ 44"/>
          <p:cNvCxnSpPr/>
          <p:nvPr/>
        </p:nvCxnSpPr>
        <p:spPr>
          <a:xfrm>
            <a:off x="3768170" y="5524148"/>
            <a:ext cx="988625" cy="2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8036976" y="5529899"/>
            <a:ext cx="988625" cy="2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262482" y="5689396"/>
            <a:ext cx="283083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4262482" y="5522764"/>
            <a:ext cx="0" cy="1758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7436187" y="5698637"/>
            <a:ext cx="109791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8531288" y="5532005"/>
            <a:ext cx="0" cy="1758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981535" y="6112685"/>
            <a:ext cx="473206" cy="307777"/>
          </a:xfrm>
          <a:prstGeom prst="rect">
            <a:avLst/>
          </a:prstGeom>
          <a:noFill/>
        </p:spPr>
        <p:txBody>
          <a:bodyPr wrap="none" rtlCol="0">
            <a:spAutoFit/>
          </a:bodyPr>
          <a:lstStyle/>
          <a:p>
            <a:pPr marL="0" lvl="1"/>
            <a:r>
              <a:rPr lang="en-US" altLang="ja-JP" sz="1400" dirty="0" smtClean="0">
                <a:solidFill>
                  <a:srgbClr val="0070C0"/>
                </a:solidFill>
              </a:rPr>
              <a:t>$s0</a:t>
            </a:r>
            <a:endParaRPr lang="en-US" altLang="ja-JP" sz="1400" dirty="0">
              <a:solidFill>
                <a:srgbClr val="0070C0"/>
              </a:solidFill>
            </a:endParaRPr>
          </a:p>
        </p:txBody>
      </p:sp>
      <p:sp>
        <p:nvSpPr>
          <p:cNvPr id="52" name="テキスト ボックス 51"/>
          <p:cNvSpPr txBox="1"/>
          <p:nvPr/>
        </p:nvSpPr>
        <p:spPr>
          <a:xfrm>
            <a:off x="5767896" y="6116643"/>
            <a:ext cx="433132" cy="307777"/>
          </a:xfrm>
          <a:prstGeom prst="rect">
            <a:avLst/>
          </a:prstGeom>
          <a:noFill/>
        </p:spPr>
        <p:txBody>
          <a:bodyPr wrap="none" rtlCol="0">
            <a:spAutoFit/>
          </a:bodyPr>
          <a:lstStyle/>
          <a:p>
            <a:pPr marL="0" lvl="1"/>
            <a:r>
              <a:rPr lang="en-US" altLang="ja-JP" sz="1400" dirty="0" smtClean="0">
                <a:solidFill>
                  <a:srgbClr val="0070C0"/>
                </a:solidFill>
              </a:rPr>
              <a:t>$t1</a:t>
            </a:r>
            <a:endParaRPr lang="en-US" altLang="ja-JP" sz="1400" dirty="0">
              <a:solidFill>
                <a:srgbClr val="0070C0"/>
              </a:solidFill>
            </a:endParaRPr>
          </a:p>
        </p:txBody>
      </p:sp>
      <p:sp>
        <p:nvSpPr>
          <p:cNvPr id="53" name="テキスト ボックス 52"/>
          <p:cNvSpPr txBox="1"/>
          <p:nvPr/>
        </p:nvSpPr>
        <p:spPr>
          <a:xfrm>
            <a:off x="7620736" y="6112684"/>
            <a:ext cx="383438" cy="307777"/>
          </a:xfrm>
          <a:prstGeom prst="rect">
            <a:avLst/>
          </a:prstGeom>
          <a:noFill/>
        </p:spPr>
        <p:txBody>
          <a:bodyPr wrap="none" rtlCol="0">
            <a:spAutoFit/>
          </a:bodyPr>
          <a:lstStyle/>
          <a:p>
            <a:pPr marL="0" lvl="1"/>
            <a:r>
              <a:rPr lang="en-US" altLang="ja-JP" sz="1400" dirty="0" smtClean="0">
                <a:solidFill>
                  <a:srgbClr val="0070C0"/>
                </a:solidFill>
              </a:rPr>
              <a:t>10</a:t>
            </a:r>
            <a:endParaRPr lang="en-US" altLang="ja-JP" sz="1400" dirty="0">
              <a:solidFill>
                <a:srgbClr val="0070C0"/>
              </a:solidFill>
            </a:endParaRPr>
          </a:p>
        </p:txBody>
      </p:sp>
      <p:sp>
        <p:nvSpPr>
          <p:cNvPr id="54" name="テキスト ボックス 53"/>
          <p:cNvSpPr txBox="1"/>
          <p:nvPr/>
        </p:nvSpPr>
        <p:spPr>
          <a:xfrm>
            <a:off x="4025314" y="6112685"/>
            <a:ext cx="522900" cy="307777"/>
          </a:xfrm>
          <a:prstGeom prst="rect">
            <a:avLst/>
          </a:prstGeom>
          <a:noFill/>
        </p:spPr>
        <p:txBody>
          <a:bodyPr wrap="none" rtlCol="0">
            <a:spAutoFit/>
          </a:bodyPr>
          <a:lstStyle/>
          <a:p>
            <a:pPr marL="0" lvl="1"/>
            <a:r>
              <a:rPr lang="en-US" altLang="ja-JP" sz="1400" dirty="0" err="1" smtClean="0">
                <a:solidFill>
                  <a:srgbClr val="0070C0"/>
                </a:solidFill>
              </a:rPr>
              <a:t>andi</a:t>
            </a:r>
            <a:endParaRPr lang="en-US" altLang="ja-JP" sz="1400" dirty="0">
              <a:solidFill>
                <a:srgbClr val="0070C0"/>
              </a:solidFill>
            </a:endParaRPr>
          </a:p>
        </p:txBody>
      </p:sp>
      <p:sp>
        <p:nvSpPr>
          <p:cNvPr id="55" name="テキスト ボックス 54"/>
          <p:cNvSpPr txBox="1"/>
          <p:nvPr/>
        </p:nvSpPr>
        <p:spPr>
          <a:xfrm>
            <a:off x="126287" y="5960571"/>
            <a:ext cx="357790" cy="338554"/>
          </a:xfrm>
          <a:prstGeom prst="rect">
            <a:avLst/>
          </a:prstGeom>
          <a:noFill/>
        </p:spPr>
        <p:txBody>
          <a:bodyPr wrap="none" rtlCol="0">
            <a:spAutoFit/>
          </a:bodyPr>
          <a:lstStyle/>
          <a:p>
            <a:pPr marL="0" lvl="1"/>
            <a:r>
              <a:rPr lang="ja-JP" altLang="en-US" sz="1600" dirty="0" smtClean="0"/>
              <a:t> </a:t>
            </a:r>
            <a:r>
              <a:rPr lang="en-US" altLang="ja-JP" sz="1600" dirty="0" smtClean="0"/>
              <a:t>I </a:t>
            </a:r>
            <a:endParaRPr lang="en-US" altLang="ja-JP" sz="1600" dirty="0"/>
          </a:p>
        </p:txBody>
      </p:sp>
    </p:spTree>
    <p:extLst>
      <p:ext uri="{BB962C8B-B14F-4D97-AF65-F5344CB8AC3E}">
        <p14:creationId xmlns:p14="http://schemas.microsoft.com/office/powerpoint/2010/main" val="261700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30175"/>
            <a:ext cx="6246812" cy="490538"/>
          </a:xfrm>
        </p:spPr>
        <p:txBody>
          <a:bodyPr/>
          <a:lstStyle/>
          <a:p>
            <a:r>
              <a:rPr kumimoji="1" lang="ja-JP" altLang="en-US" dirty="0" smtClean="0"/>
              <a:t>データ転送命令</a:t>
            </a:r>
            <a:endParaRPr kumimoji="1"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n"/>
            </a:pPr>
            <a:r>
              <a:rPr kumimoji="1" lang="ja-JP" altLang="en-US" sz="2800" dirty="0" smtClean="0"/>
              <a:t>メモリ </a:t>
            </a:r>
            <a:r>
              <a:rPr kumimoji="1" lang="en-US" altLang="ja-JP" sz="2800" dirty="0" smtClean="0">
                <a:sym typeface="Wingdings" panose="05000000000000000000" pitchFamily="2" charset="2"/>
              </a:rPr>
              <a:t> </a:t>
            </a:r>
            <a:r>
              <a:rPr kumimoji="1" lang="ja-JP" altLang="en-US" sz="2800" dirty="0" smtClean="0">
                <a:sym typeface="Wingdings" panose="05000000000000000000" pitchFamily="2" charset="2"/>
              </a:rPr>
              <a:t>レジスタ間のデータ転送を行う命令</a:t>
            </a:r>
            <a:r>
              <a:rPr lang="en-US" altLang="ja-JP" sz="2800" dirty="0">
                <a:sym typeface="Wingdings" panose="05000000000000000000" pitchFamily="2" charset="2"/>
              </a:rPr>
              <a:t>	</a:t>
            </a:r>
            <a:r>
              <a:rPr lang="ja-JP" altLang="en-US" sz="2400" dirty="0" smtClean="0">
                <a:sym typeface="Wingdings" panose="05000000000000000000" pitchFamily="2" charset="2"/>
              </a:rPr>
              <a:t>例： </a:t>
            </a:r>
            <a:r>
              <a:rPr lang="en-US" altLang="ja-JP" sz="2400" dirty="0" err="1" smtClean="0">
                <a:sym typeface="Wingdings" panose="05000000000000000000" pitchFamily="2" charset="2"/>
              </a:rPr>
              <a:t>lw</a:t>
            </a:r>
            <a:r>
              <a:rPr lang="en-US" altLang="ja-JP" sz="2400" dirty="0" smtClean="0">
                <a:sym typeface="Wingdings" panose="05000000000000000000" pitchFamily="2" charset="2"/>
              </a:rPr>
              <a:t>, </a:t>
            </a:r>
            <a:r>
              <a:rPr lang="en-US" altLang="ja-JP" sz="2400" dirty="0" err="1" smtClean="0">
                <a:sym typeface="Wingdings" panose="05000000000000000000" pitchFamily="2" charset="2"/>
              </a:rPr>
              <a:t>sw</a:t>
            </a:r>
            <a:r>
              <a:rPr lang="en-US" altLang="ja-JP" sz="2400" dirty="0" smtClean="0">
                <a:sym typeface="Wingdings" panose="05000000000000000000" pitchFamily="2" charset="2"/>
              </a:rPr>
              <a:t> </a:t>
            </a:r>
            <a:r>
              <a:rPr lang="ja-JP" altLang="en-US" sz="2400" dirty="0" smtClean="0">
                <a:sym typeface="Wingdings" panose="05000000000000000000" pitchFamily="2" charset="2"/>
              </a:rPr>
              <a:t>など</a:t>
            </a:r>
            <a:endParaRPr lang="en-US" altLang="ja-JP" sz="2400" dirty="0" smtClean="0">
              <a:sym typeface="Wingdings" panose="05000000000000000000" pitchFamily="2" charset="2"/>
            </a:endParaRPr>
          </a:p>
          <a:p>
            <a:pPr>
              <a:buFont typeface="Wingdings" panose="05000000000000000000" pitchFamily="2" charset="2"/>
              <a:buChar char="n"/>
            </a:pPr>
            <a:r>
              <a:rPr kumimoji="1" lang="ja-JP" altLang="en-US" sz="2800" dirty="0" smtClean="0"/>
              <a:t>命令形式は </a:t>
            </a:r>
            <a:r>
              <a:rPr kumimoji="1" lang="en-US" altLang="ja-JP" sz="2800" dirty="0" smtClean="0">
                <a:solidFill>
                  <a:srgbClr val="C00000"/>
                </a:solidFill>
              </a:rPr>
              <a:t>I </a:t>
            </a:r>
            <a:r>
              <a:rPr kumimoji="1" lang="ja-JP" altLang="en-US" sz="2800" dirty="0" smtClean="0">
                <a:solidFill>
                  <a:srgbClr val="C00000"/>
                </a:solidFill>
              </a:rPr>
              <a:t>形式</a:t>
            </a:r>
            <a:endParaRPr kumimoji="1" lang="en-US" altLang="ja-JP" sz="2800" dirty="0" smtClean="0">
              <a:solidFill>
                <a:srgbClr val="C00000"/>
              </a:solidFill>
            </a:endParaRPr>
          </a:p>
          <a:p>
            <a:pPr>
              <a:buFont typeface="Wingdings" panose="05000000000000000000" pitchFamily="2" charset="2"/>
              <a:buChar char="n"/>
            </a:pPr>
            <a:r>
              <a:rPr lang="ja-JP" altLang="en-US" sz="2800" dirty="0" smtClean="0"/>
              <a:t>オペランドはレジスタまたはアドレス</a:t>
            </a:r>
            <a:endParaRPr kumimoji="1" lang="ja-JP" altLang="en-US" sz="28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19</a:t>
            </a:fld>
            <a:endParaRPr kumimoji="1" lang="ja-JP" altLang="en-US"/>
          </a:p>
        </p:txBody>
      </p:sp>
      <p:graphicFrame>
        <p:nvGraphicFramePr>
          <p:cNvPr id="6" name="表 5"/>
          <p:cNvGraphicFramePr>
            <a:graphicFrameLocks noGrp="1"/>
          </p:cNvGraphicFramePr>
          <p:nvPr>
            <p:extLst/>
          </p:nvPr>
        </p:nvGraphicFramePr>
        <p:xfrm>
          <a:off x="31324" y="3842148"/>
          <a:ext cx="9054061" cy="1948568"/>
        </p:xfrm>
        <a:graphic>
          <a:graphicData uri="http://schemas.openxmlformats.org/drawingml/2006/table">
            <a:tbl>
              <a:tblPr firstRow="1" bandRow="1">
                <a:tableStyleId>{72833802-FEF1-4C79-8D5D-14CF1EAF98D9}</a:tableStyleId>
              </a:tblPr>
              <a:tblGrid>
                <a:gridCol w="564911">
                  <a:extLst>
                    <a:ext uri="{9D8B030D-6E8A-4147-A177-3AD203B41FA5}">
                      <a16:colId xmlns:a16="http://schemas.microsoft.com/office/drawing/2014/main" val="20000"/>
                    </a:ext>
                  </a:extLst>
                </a:gridCol>
                <a:gridCol w="1648303">
                  <a:extLst>
                    <a:ext uri="{9D8B030D-6E8A-4147-A177-3AD203B41FA5}">
                      <a16:colId xmlns:a16="http://schemas.microsoft.com/office/drawing/2014/main" val="20001"/>
                    </a:ext>
                  </a:extLst>
                </a:gridCol>
                <a:gridCol w="1470318">
                  <a:extLst>
                    <a:ext uri="{9D8B030D-6E8A-4147-A177-3AD203B41FA5}">
                      <a16:colId xmlns:a16="http://schemas.microsoft.com/office/drawing/2014/main" val="20002"/>
                    </a:ext>
                  </a:extLst>
                </a:gridCol>
                <a:gridCol w="5370529">
                  <a:extLst>
                    <a:ext uri="{9D8B030D-6E8A-4147-A177-3AD203B41FA5}">
                      <a16:colId xmlns:a16="http://schemas.microsoft.com/office/drawing/2014/main" val="20003"/>
                    </a:ext>
                  </a:extLst>
                </a:gridCol>
              </a:tblGrid>
              <a:tr h="576000">
                <a:tc>
                  <a:txBody>
                    <a:bodyPr/>
                    <a:lstStyle/>
                    <a:p>
                      <a:pPr algn="ctr"/>
                      <a:r>
                        <a:rPr kumimoji="1" lang="ja-JP" altLang="en-US" sz="1400" dirty="0" smtClean="0"/>
                        <a:t>命令形式</a:t>
                      </a:r>
                      <a:endParaRPr kumimoji="1" lang="ja-JP" altLang="en-US" sz="1400"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t>アセンブリ言語</a:t>
                      </a:r>
                      <a:endParaRPr kumimoji="1" lang="ja-JP" alt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t>意味</a:t>
                      </a:r>
                      <a:endParaRPr kumimoji="1" lang="ja-JP" alt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t>機械語</a:t>
                      </a:r>
                      <a:endParaRPr kumimoji="1" lang="ja-JP" altLang="en-US" sz="14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686284">
                <a:tc rowSpan="2">
                  <a:txBody>
                    <a:bodyPr/>
                    <a:lstStyle/>
                    <a:p>
                      <a:endParaRPr kumimoji="1" lang="ja-JP" altLang="en-US" sz="1400" dirty="0"/>
                    </a:p>
                  </a:txBody>
                  <a:tcP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1"/>
                  </a:ext>
                </a:extLst>
              </a:tr>
              <a:tr h="686284">
                <a:tc vMerge="1">
                  <a:txBody>
                    <a:bodyPr/>
                    <a:lstStyle/>
                    <a:p>
                      <a:endParaRPr kumimoji="1" lang="ja-JP" altLang="en-US" sz="1400" dirty="0"/>
                    </a:p>
                  </a:txBody>
                  <a:tcPr>
                    <a:lnR w="12700" cap="flat" cmpd="sng" algn="ctr">
                      <a:solidFill>
                        <a:schemeClr val="accent2"/>
                      </a:solidFill>
                      <a:prstDash val="solid"/>
                      <a:round/>
                      <a:headEnd type="none" w="med" len="med"/>
                      <a:tailEnd type="none" w="med" len="med"/>
                    </a:lnR>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549418" y="4579512"/>
            <a:ext cx="1475084" cy="338554"/>
          </a:xfrm>
          <a:prstGeom prst="rect">
            <a:avLst/>
          </a:prstGeom>
          <a:noFill/>
        </p:spPr>
        <p:txBody>
          <a:bodyPr wrap="none" rtlCol="0">
            <a:spAutoFit/>
          </a:bodyPr>
          <a:lstStyle/>
          <a:p>
            <a:pPr marL="0" lvl="1"/>
            <a:r>
              <a:rPr lang="en-US" altLang="ja-JP" sz="1600" dirty="0" err="1" smtClean="0"/>
              <a:t>lw</a:t>
            </a:r>
            <a:r>
              <a:rPr lang="en-US" altLang="ja-JP" sz="1600" dirty="0" smtClean="0"/>
              <a:t>  $s2, 4($t0)</a:t>
            </a:r>
            <a:endParaRPr lang="en-US" altLang="ja-JP" sz="1600" dirty="0"/>
          </a:p>
        </p:txBody>
      </p:sp>
      <p:sp>
        <p:nvSpPr>
          <p:cNvPr id="8" name="テキスト ボックス 7"/>
          <p:cNvSpPr txBox="1"/>
          <p:nvPr/>
        </p:nvSpPr>
        <p:spPr>
          <a:xfrm>
            <a:off x="551568" y="5270041"/>
            <a:ext cx="1588897" cy="338554"/>
          </a:xfrm>
          <a:prstGeom prst="rect">
            <a:avLst/>
          </a:prstGeom>
          <a:noFill/>
        </p:spPr>
        <p:txBody>
          <a:bodyPr wrap="none" rtlCol="0">
            <a:spAutoFit/>
          </a:bodyPr>
          <a:lstStyle/>
          <a:p>
            <a:pPr marL="0" lvl="1"/>
            <a:r>
              <a:rPr lang="en-US" altLang="ja-JP" sz="1600" dirty="0" err="1" smtClean="0"/>
              <a:t>sw</a:t>
            </a:r>
            <a:r>
              <a:rPr lang="en-US" altLang="ja-JP" sz="1600" dirty="0" smtClean="0"/>
              <a:t> $s0, 16($t0)</a:t>
            </a:r>
            <a:endParaRPr lang="en-US" altLang="ja-JP" sz="1600" dirty="0"/>
          </a:p>
        </p:txBody>
      </p:sp>
      <p:sp>
        <p:nvSpPr>
          <p:cNvPr id="9" name="正方形/長方形 8"/>
          <p:cNvSpPr/>
          <p:nvPr/>
        </p:nvSpPr>
        <p:spPr>
          <a:xfrm>
            <a:off x="3758158" y="4486950"/>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a:t>
            </a:r>
            <a:r>
              <a:rPr kumimoji="1" lang="en-US" altLang="ja-JP" dirty="0" smtClean="0">
                <a:solidFill>
                  <a:schemeClr val="tx1"/>
                </a:solidFill>
              </a:rPr>
              <a:t>00011</a:t>
            </a:r>
            <a:endParaRPr kumimoji="1" lang="ja-JP" altLang="en-US" dirty="0">
              <a:solidFill>
                <a:schemeClr val="tx1"/>
              </a:solidFill>
            </a:endParaRPr>
          </a:p>
        </p:txBody>
      </p:sp>
      <p:sp>
        <p:nvSpPr>
          <p:cNvPr id="10" name="正方形/長方形 9"/>
          <p:cNvSpPr/>
          <p:nvPr/>
        </p:nvSpPr>
        <p:spPr>
          <a:xfrm>
            <a:off x="4764689" y="4486950"/>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10010</a:t>
            </a:r>
            <a:endParaRPr kumimoji="1" lang="ja-JP" altLang="en-US" dirty="0">
              <a:solidFill>
                <a:schemeClr val="tx1"/>
              </a:solidFill>
            </a:endParaRPr>
          </a:p>
        </p:txBody>
      </p:sp>
      <p:sp>
        <p:nvSpPr>
          <p:cNvPr id="11" name="正方形/長方形 10"/>
          <p:cNvSpPr/>
          <p:nvPr/>
        </p:nvSpPr>
        <p:spPr>
          <a:xfrm>
            <a:off x="5585399" y="4486950"/>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01000</a:t>
            </a:r>
            <a:endParaRPr kumimoji="1" lang="ja-JP" altLang="en-US" dirty="0">
              <a:solidFill>
                <a:schemeClr val="tx1"/>
              </a:solidFill>
            </a:endParaRPr>
          </a:p>
        </p:txBody>
      </p:sp>
      <p:sp>
        <p:nvSpPr>
          <p:cNvPr id="14" name="正方形/長方形 13"/>
          <p:cNvSpPr/>
          <p:nvPr/>
        </p:nvSpPr>
        <p:spPr>
          <a:xfrm>
            <a:off x="6406110" y="4486950"/>
            <a:ext cx="264795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0000000000000100</a:t>
            </a:r>
            <a:endParaRPr kumimoji="1" lang="ja-JP" altLang="en-US" dirty="0">
              <a:solidFill>
                <a:schemeClr val="tx1"/>
              </a:solidFill>
            </a:endParaRPr>
          </a:p>
        </p:txBody>
      </p:sp>
      <p:sp>
        <p:nvSpPr>
          <p:cNvPr id="15" name="正方形/長方形 14"/>
          <p:cNvSpPr/>
          <p:nvPr/>
        </p:nvSpPr>
        <p:spPr>
          <a:xfrm>
            <a:off x="3758158" y="5176424"/>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a:t>
            </a:r>
            <a:r>
              <a:rPr kumimoji="1" lang="en-US" altLang="ja-JP" dirty="0" smtClean="0">
                <a:solidFill>
                  <a:schemeClr val="tx1"/>
                </a:solidFill>
              </a:rPr>
              <a:t>01011</a:t>
            </a:r>
            <a:endParaRPr kumimoji="1" lang="ja-JP" altLang="en-US" dirty="0">
              <a:solidFill>
                <a:schemeClr val="tx1"/>
              </a:solidFill>
            </a:endParaRPr>
          </a:p>
        </p:txBody>
      </p:sp>
      <p:sp>
        <p:nvSpPr>
          <p:cNvPr id="16" name="正方形/長方形 15"/>
          <p:cNvSpPr/>
          <p:nvPr/>
        </p:nvSpPr>
        <p:spPr>
          <a:xfrm>
            <a:off x="4764689" y="5176424"/>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10000</a:t>
            </a:r>
            <a:endParaRPr kumimoji="1" lang="ja-JP" altLang="en-US" dirty="0">
              <a:solidFill>
                <a:schemeClr val="tx1"/>
              </a:solidFill>
            </a:endParaRPr>
          </a:p>
        </p:txBody>
      </p:sp>
      <p:sp>
        <p:nvSpPr>
          <p:cNvPr id="17" name="正方形/長方形 16"/>
          <p:cNvSpPr/>
          <p:nvPr/>
        </p:nvSpPr>
        <p:spPr>
          <a:xfrm>
            <a:off x="5585399" y="5176424"/>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01000</a:t>
            </a:r>
            <a:endParaRPr kumimoji="1" lang="ja-JP" altLang="en-US" dirty="0">
              <a:solidFill>
                <a:schemeClr val="tx1"/>
              </a:solidFill>
            </a:endParaRPr>
          </a:p>
        </p:txBody>
      </p:sp>
      <p:sp>
        <p:nvSpPr>
          <p:cNvPr id="18" name="正方形/長方形 17"/>
          <p:cNvSpPr/>
          <p:nvPr/>
        </p:nvSpPr>
        <p:spPr>
          <a:xfrm>
            <a:off x="6398366" y="5176424"/>
            <a:ext cx="265569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0000000000010000</a:t>
            </a:r>
            <a:endParaRPr kumimoji="1" lang="ja-JP" altLang="en-US" dirty="0">
              <a:solidFill>
                <a:schemeClr val="tx1"/>
              </a:solidFill>
            </a:endParaRPr>
          </a:p>
        </p:txBody>
      </p:sp>
      <p:sp>
        <p:nvSpPr>
          <p:cNvPr id="26" name="テキスト ボックス 25"/>
          <p:cNvSpPr txBox="1"/>
          <p:nvPr/>
        </p:nvSpPr>
        <p:spPr>
          <a:xfrm>
            <a:off x="125058" y="4980055"/>
            <a:ext cx="300082" cy="338554"/>
          </a:xfrm>
          <a:prstGeom prst="rect">
            <a:avLst/>
          </a:prstGeom>
          <a:noFill/>
        </p:spPr>
        <p:txBody>
          <a:bodyPr wrap="none" rtlCol="0">
            <a:spAutoFit/>
          </a:bodyPr>
          <a:lstStyle/>
          <a:p>
            <a:pPr marL="0" lvl="1"/>
            <a:r>
              <a:rPr lang="en-US" altLang="ja-JP" sz="1600" dirty="0" smtClean="0"/>
              <a:t> I</a:t>
            </a:r>
            <a:endParaRPr lang="en-US" altLang="ja-JP" sz="1600" dirty="0"/>
          </a:p>
        </p:txBody>
      </p:sp>
      <p:sp>
        <p:nvSpPr>
          <p:cNvPr id="27" name="テキスト ボックス 26"/>
          <p:cNvSpPr txBox="1"/>
          <p:nvPr/>
        </p:nvSpPr>
        <p:spPr>
          <a:xfrm>
            <a:off x="2182085" y="4579512"/>
            <a:ext cx="1441420" cy="338554"/>
          </a:xfrm>
          <a:prstGeom prst="rect">
            <a:avLst/>
          </a:prstGeom>
          <a:noFill/>
        </p:spPr>
        <p:txBody>
          <a:bodyPr wrap="none" rtlCol="0">
            <a:spAutoFit/>
          </a:bodyPr>
          <a:lstStyle/>
          <a:p>
            <a:pPr marL="0" lvl="1"/>
            <a:r>
              <a:rPr lang="en-US" altLang="ja-JP" sz="1600" dirty="0" smtClean="0"/>
              <a:t>$s2=M[$t0+4]</a:t>
            </a:r>
            <a:endParaRPr lang="en-US" altLang="ja-JP" sz="1600" dirty="0"/>
          </a:p>
        </p:txBody>
      </p:sp>
      <p:sp>
        <p:nvSpPr>
          <p:cNvPr id="28" name="テキスト ボックス 27"/>
          <p:cNvSpPr txBox="1"/>
          <p:nvPr/>
        </p:nvSpPr>
        <p:spPr>
          <a:xfrm>
            <a:off x="2207734" y="5270041"/>
            <a:ext cx="1555234" cy="338554"/>
          </a:xfrm>
          <a:prstGeom prst="rect">
            <a:avLst/>
          </a:prstGeom>
          <a:noFill/>
        </p:spPr>
        <p:txBody>
          <a:bodyPr wrap="none" rtlCol="0">
            <a:spAutoFit/>
          </a:bodyPr>
          <a:lstStyle/>
          <a:p>
            <a:pPr marL="0" lvl="1"/>
            <a:r>
              <a:rPr lang="en-US" altLang="ja-JP" sz="1600" dirty="0" smtClean="0"/>
              <a:t>M[$t0+16]=$s0</a:t>
            </a:r>
            <a:endParaRPr lang="en-US" altLang="ja-JP" sz="1600" dirty="0"/>
          </a:p>
        </p:txBody>
      </p:sp>
      <p:sp>
        <p:nvSpPr>
          <p:cNvPr id="30" name="テキスト ボックス 29"/>
          <p:cNvSpPr txBox="1"/>
          <p:nvPr/>
        </p:nvSpPr>
        <p:spPr>
          <a:xfrm>
            <a:off x="4981535" y="4721405"/>
            <a:ext cx="473206" cy="307777"/>
          </a:xfrm>
          <a:prstGeom prst="rect">
            <a:avLst/>
          </a:prstGeom>
          <a:noFill/>
        </p:spPr>
        <p:txBody>
          <a:bodyPr wrap="none" rtlCol="0">
            <a:spAutoFit/>
          </a:bodyPr>
          <a:lstStyle/>
          <a:p>
            <a:pPr marL="0" lvl="1"/>
            <a:r>
              <a:rPr lang="en-US" altLang="ja-JP" sz="1400" dirty="0" smtClean="0">
                <a:solidFill>
                  <a:srgbClr val="0070C0"/>
                </a:solidFill>
              </a:rPr>
              <a:t>$s2</a:t>
            </a:r>
            <a:endParaRPr lang="en-US" altLang="ja-JP" sz="1400" dirty="0">
              <a:solidFill>
                <a:srgbClr val="0070C0"/>
              </a:solidFill>
            </a:endParaRPr>
          </a:p>
        </p:txBody>
      </p:sp>
      <p:sp>
        <p:nvSpPr>
          <p:cNvPr id="31" name="テキスト ボックス 30"/>
          <p:cNvSpPr txBox="1"/>
          <p:nvPr/>
        </p:nvSpPr>
        <p:spPr>
          <a:xfrm>
            <a:off x="5767896" y="4725363"/>
            <a:ext cx="433132" cy="307777"/>
          </a:xfrm>
          <a:prstGeom prst="rect">
            <a:avLst/>
          </a:prstGeom>
          <a:noFill/>
        </p:spPr>
        <p:txBody>
          <a:bodyPr wrap="none" rtlCol="0">
            <a:spAutoFit/>
          </a:bodyPr>
          <a:lstStyle/>
          <a:p>
            <a:pPr marL="0" lvl="1"/>
            <a:r>
              <a:rPr lang="en-US" altLang="ja-JP" sz="1400" dirty="0" smtClean="0">
                <a:solidFill>
                  <a:srgbClr val="0070C0"/>
                </a:solidFill>
              </a:rPr>
              <a:t>$t0</a:t>
            </a:r>
            <a:endParaRPr lang="en-US" altLang="ja-JP" sz="1400" dirty="0">
              <a:solidFill>
                <a:srgbClr val="0070C0"/>
              </a:solidFill>
            </a:endParaRPr>
          </a:p>
        </p:txBody>
      </p:sp>
      <p:sp>
        <p:nvSpPr>
          <p:cNvPr id="33" name="テキスト ボックス 32"/>
          <p:cNvSpPr txBox="1"/>
          <p:nvPr/>
        </p:nvSpPr>
        <p:spPr>
          <a:xfrm>
            <a:off x="4083875" y="4725363"/>
            <a:ext cx="354584" cy="307777"/>
          </a:xfrm>
          <a:prstGeom prst="rect">
            <a:avLst/>
          </a:prstGeom>
          <a:noFill/>
        </p:spPr>
        <p:txBody>
          <a:bodyPr wrap="none" rtlCol="0">
            <a:spAutoFit/>
          </a:bodyPr>
          <a:lstStyle/>
          <a:p>
            <a:pPr marL="0" lvl="1"/>
            <a:r>
              <a:rPr lang="en-US" altLang="ja-JP" sz="1400" dirty="0" err="1" smtClean="0">
                <a:solidFill>
                  <a:srgbClr val="0070C0"/>
                </a:solidFill>
              </a:rPr>
              <a:t>lw</a:t>
            </a:r>
            <a:endParaRPr lang="en-US" altLang="ja-JP" sz="1400" dirty="0">
              <a:solidFill>
                <a:srgbClr val="0070C0"/>
              </a:solidFill>
            </a:endParaRPr>
          </a:p>
        </p:txBody>
      </p:sp>
      <p:sp>
        <p:nvSpPr>
          <p:cNvPr id="55" name="テキスト ボックス 54"/>
          <p:cNvSpPr txBox="1"/>
          <p:nvPr/>
        </p:nvSpPr>
        <p:spPr>
          <a:xfrm>
            <a:off x="3625200" y="5810809"/>
            <a:ext cx="4979248" cy="338554"/>
          </a:xfrm>
          <a:prstGeom prst="rect">
            <a:avLst/>
          </a:prstGeom>
          <a:noFill/>
        </p:spPr>
        <p:txBody>
          <a:bodyPr wrap="none" rtlCol="0">
            <a:spAutoFit/>
          </a:bodyPr>
          <a:lstStyle/>
          <a:p>
            <a:pPr marL="0" lvl="1"/>
            <a:r>
              <a:rPr lang="en-US" altLang="ja-JP" sz="1600" dirty="0" smtClean="0"/>
              <a:t>※ M[X]</a:t>
            </a:r>
            <a:r>
              <a:rPr lang="ja-JP" altLang="en-US" sz="1600" dirty="0" smtClean="0"/>
              <a:t>： メモリアドレス </a:t>
            </a:r>
            <a:r>
              <a:rPr lang="en-US" altLang="ja-JP" sz="1600" dirty="0" smtClean="0"/>
              <a:t>X </a:t>
            </a:r>
            <a:r>
              <a:rPr lang="ja-JP" altLang="en-US" sz="1600" dirty="0" smtClean="0"/>
              <a:t>に対応するメモリ上のデータ</a:t>
            </a:r>
            <a:endParaRPr lang="en-US" altLang="ja-JP" sz="1600" dirty="0"/>
          </a:p>
        </p:txBody>
      </p:sp>
      <p:sp>
        <p:nvSpPr>
          <p:cNvPr id="56" name="テキスト ボックス 55"/>
          <p:cNvSpPr txBox="1"/>
          <p:nvPr/>
        </p:nvSpPr>
        <p:spPr>
          <a:xfrm>
            <a:off x="7588059" y="4728322"/>
            <a:ext cx="284052" cy="307777"/>
          </a:xfrm>
          <a:prstGeom prst="rect">
            <a:avLst/>
          </a:prstGeom>
          <a:noFill/>
        </p:spPr>
        <p:txBody>
          <a:bodyPr wrap="none" rtlCol="0">
            <a:spAutoFit/>
          </a:bodyPr>
          <a:lstStyle/>
          <a:p>
            <a:pPr marL="0" lvl="1"/>
            <a:r>
              <a:rPr lang="en-US" altLang="ja-JP" sz="1400" dirty="0" smtClean="0">
                <a:solidFill>
                  <a:srgbClr val="0070C0"/>
                </a:solidFill>
              </a:rPr>
              <a:t>4</a:t>
            </a:r>
            <a:endParaRPr lang="en-US" altLang="ja-JP" sz="1400" dirty="0">
              <a:solidFill>
                <a:srgbClr val="0070C0"/>
              </a:solidFill>
            </a:endParaRPr>
          </a:p>
        </p:txBody>
      </p:sp>
      <p:sp>
        <p:nvSpPr>
          <p:cNvPr id="57" name="テキスト ボックス 56"/>
          <p:cNvSpPr txBox="1"/>
          <p:nvPr/>
        </p:nvSpPr>
        <p:spPr>
          <a:xfrm>
            <a:off x="4981535" y="5413856"/>
            <a:ext cx="473206" cy="307777"/>
          </a:xfrm>
          <a:prstGeom prst="rect">
            <a:avLst/>
          </a:prstGeom>
          <a:noFill/>
        </p:spPr>
        <p:txBody>
          <a:bodyPr wrap="none" rtlCol="0">
            <a:spAutoFit/>
          </a:bodyPr>
          <a:lstStyle/>
          <a:p>
            <a:pPr marL="0" lvl="1"/>
            <a:r>
              <a:rPr lang="en-US" altLang="ja-JP" sz="1400" dirty="0" smtClean="0">
                <a:solidFill>
                  <a:srgbClr val="0070C0"/>
                </a:solidFill>
              </a:rPr>
              <a:t>$s0</a:t>
            </a:r>
            <a:endParaRPr lang="en-US" altLang="ja-JP" sz="1400" dirty="0">
              <a:solidFill>
                <a:srgbClr val="0070C0"/>
              </a:solidFill>
            </a:endParaRPr>
          </a:p>
        </p:txBody>
      </p:sp>
      <p:sp>
        <p:nvSpPr>
          <p:cNvPr id="58" name="テキスト ボックス 57"/>
          <p:cNvSpPr txBox="1"/>
          <p:nvPr/>
        </p:nvSpPr>
        <p:spPr>
          <a:xfrm>
            <a:off x="5767896" y="5417814"/>
            <a:ext cx="433132" cy="307777"/>
          </a:xfrm>
          <a:prstGeom prst="rect">
            <a:avLst/>
          </a:prstGeom>
          <a:noFill/>
        </p:spPr>
        <p:txBody>
          <a:bodyPr wrap="none" rtlCol="0">
            <a:spAutoFit/>
          </a:bodyPr>
          <a:lstStyle/>
          <a:p>
            <a:pPr marL="0" lvl="1"/>
            <a:r>
              <a:rPr lang="en-US" altLang="ja-JP" sz="1400" dirty="0" smtClean="0">
                <a:solidFill>
                  <a:srgbClr val="0070C0"/>
                </a:solidFill>
              </a:rPr>
              <a:t>$t0</a:t>
            </a:r>
            <a:endParaRPr lang="en-US" altLang="ja-JP" sz="1400" dirty="0">
              <a:solidFill>
                <a:srgbClr val="0070C0"/>
              </a:solidFill>
            </a:endParaRPr>
          </a:p>
        </p:txBody>
      </p:sp>
      <p:sp>
        <p:nvSpPr>
          <p:cNvPr id="59" name="テキスト ボックス 58"/>
          <p:cNvSpPr txBox="1"/>
          <p:nvPr/>
        </p:nvSpPr>
        <p:spPr>
          <a:xfrm>
            <a:off x="4083875" y="5417814"/>
            <a:ext cx="404278" cy="307777"/>
          </a:xfrm>
          <a:prstGeom prst="rect">
            <a:avLst/>
          </a:prstGeom>
          <a:noFill/>
        </p:spPr>
        <p:txBody>
          <a:bodyPr wrap="none" rtlCol="0">
            <a:spAutoFit/>
          </a:bodyPr>
          <a:lstStyle/>
          <a:p>
            <a:pPr marL="0" lvl="1"/>
            <a:r>
              <a:rPr lang="en-US" altLang="ja-JP" sz="1400" dirty="0" err="1" smtClean="0">
                <a:solidFill>
                  <a:srgbClr val="0070C0"/>
                </a:solidFill>
              </a:rPr>
              <a:t>sw</a:t>
            </a:r>
            <a:endParaRPr lang="en-US" altLang="ja-JP" sz="1400" dirty="0">
              <a:solidFill>
                <a:srgbClr val="0070C0"/>
              </a:solidFill>
            </a:endParaRPr>
          </a:p>
        </p:txBody>
      </p:sp>
      <p:sp>
        <p:nvSpPr>
          <p:cNvPr id="60" name="テキスト ボックス 59"/>
          <p:cNvSpPr txBox="1"/>
          <p:nvPr/>
        </p:nvSpPr>
        <p:spPr>
          <a:xfrm>
            <a:off x="7588059" y="5420773"/>
            <a:ext cx="383438" cy="307777"/>
          </a:xfrm>
          <a:prstGeom prst="rect">
            <a:avLst/>
          </a:prstGeom>
          <a:noFill/>
        </p:spPr>
        <p:txBody>
          <a:bodyPr wrap="none" rtlCol="0">
            <a:spAutoFit/>
          </a:bodyPr>
          <a:lstStyle/>
          <a:p>
            <a:pPr marL="0" lvl="1"/>
            <a:r>
              <a:rPr lang="en-US" altLang="ja-JP" sz="1400" dirty="0" smtClean="0">
                <a:solidFill>
                  <a:srgbClr val="0070C0"/>
                </a:solidFill>
              </a:rPr>
              <a:t>16</a:t>
            </a:r>
            <a:endParaRPr lang="en-US" altLang="ja-JP" sz="1400" dirty="0">
              <a:solidFill>
                <a:srgbClr val="0070C0"/>
              </a:solidFill>
            </a:endParaRPr>
          </a:p>
        </p:txBody>
      </p:sp>
    </p:spTree>
    <p:extLst>
      <p:ext uri="{BB962C8B-B14F-4D97-AF65-F5344CB8AC3E}">
        <p14:creationId xmlns:p14="http://schemas.microsoft.com/office/powerpoint/2010/main" val="3826566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2636961"/>
            <a:ext cx="7772400" cy="1008063"/>
          </a:xfrm>
        </p:spPr>
        <p:txBody>
          <a:bodyPr/>
          <a:lstStyle/>
          <a:p>
            <a:r>
              <a:rPr kumimoji="1" lang="ja-JP" altLang="en-US" sz="4400" b="0" dirty="0" smtClean="0">
                <a:solidFill>
                  <a:schemeClr val="accent6">
                    <a:lumMod val="60000"/>
                    <a:lumOff val="40000"/>
                  </a:schemeClr>
                </a:solidFill>
              </a:rPr>
              <a:t>ソフトウェア</a:t>
            </a:r>
            <a:endParaRPr kumimoji="1" lang="ja-JP" altLang="en-US" sz="4400" b="0" dirty="0">
              <a:solidFill>
                <a:schemeClr val="accent6">
                  <a:lumMod val="60000"/>
                  <a:lumOff val="40000"/>
                </a:schemeClr>
              </a:solidFill>
            </a:endParaRPr>
          </a:p>
        </p:txBody>
      </p:sp>
      <p:sp>
        <p:nvSpPr>
          <p:cNvPr id="4" name="スライド番号プレースホルダー 3"/>
          <p:cNvSpPr>
            <a:spLocks noGrp="1"/>
          </p:cNvSpPr>
          <p:nvPr>
            <p:ph type="sldNum" sz="quarter" idx="4294967295"/>
          </p:nvPr>
        </p:nvSpPr>
        <p:spPr>
          <a:xfrm>
            <a:off x="7010400" y="6616700"/>
            <a:ext cx="2133600" cy="196850"/>
          </a:xfrm>
        </p:spPr>
        <p:txBody>
          <a:bodyPr/>
          <a:lstStyle/>
          <a:p>
            <a:fld id="{415FF992-0EB6-4062-B198-36E0943037F4}" type="slidenum">
              <a:rPr kumimoji="1" lang="ja-JP" altLang="en-US" smtClean="0"/>
              <a:t>2</a:t>
            </a:fld>
            <a:endParaRPr kumimoji="1" lang="ja-JP" altLang="en-US"/>
          </a:p>
        </p:txBody>
      </p:sp>
    </p:spTree>
    <p:extLst>
      <p:ext uri="{BB962C8B-B14F-4D97-AF65-F5344CB8AC3E}">
        <p14:creationId xmlns:p14="http://schemas.microsoft.com/office/powerpoint/2010/main" val="2614380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30175"/>
            <a:ext cx="6246812" cy="490538"/>
          </a:xfrm>
        </p:spPr>
        <p:txBody>
          <a:bodyPr/>
          <a:lstStyle/>
          <a:p>
            <a:r>
              <a:rPr kumimoji="1" lang="ja-JP" altLang="en-US" dirty="0" smtClean="0"/>
              <a:t>分岐命令</a:t>
            </a:r>
            <a:endParaRPr kumimoji="1" lang="ja-JP" altLang="en-US" dirty="0"/>
          </a:p>
        </p:txBody>
      </p:sp>
      <p:sp>
        <p:nvSpPr>
          <p:cNvPr id="3" name="コンテンツ プレースホルダー 2"/>
          <p:cNvSpPr>
            <a:spLocks noGrp="1"/>
          </p:cNvSpPr>
          <p:nvPr>
            <p:ph idx="1"/>
          </p:nvPr>
        </p:nvSpPr>
        <p:spPr>
          <a:xfrm>
            <a:off x="457200" y="1000472"/>
            <a:ext cx="8229600" cy="4876800"/>
          </a:xfrm>
        </p:spPr>
        <p:txBody>
          <a:bodyPr/>
          <a:lstStyle/>
          <a:p>
            <a:pPr>
              <a:buFont typeface="Wingdings" panose="05000000000000000000" pitchFamily="2" charset="2"/>
              <a:buChar char="n"/>
            </a:pPr>
            <a:r>
              <a:rPr kumimoji="1" lang="ja-JP" altLang="en-US" sz="2400" dirty="0" smtClean="0"/>
              <a:t>次に実行する命令を変更する命令</a:t>
            </a:r>
            <a:r>
              <a:rPr kumimoji="1" lang="en-US" altLang="ja-JP" sz="2400" baseline="30000" dirty="0" smtClean="0"/>
              <a:t>※</a:t>
            </a:r>
          </a:p>
          <a:p>
            <a:pPr lvl="1">
              <a:buFont typeface="Wingdings" panose="05000000000000000000" pitchFamily="2" charset="2"/>
              <a:buChar char="p"/>
            </a:pPr>
            <a:r>
              <a:rPr lang="ja-JP" altLang="en-US" sz="2000" dirty="0" smtClean="0"/>
              <a:t>無条件に変更する命令： </a:t>
            </a:r>
            <a:r>
              <a:rPr lang="en-US" altLang="ja-JP" sz="2000" dirty="0" smtClean="0"/>
              <a:t>j, </a:t>
            </a:r>
            <a:r>
              <a:rPr lang="en-US" altLang="ja-JP" sz="2000" dirty="0" err="1" smtClean="0"/>
              <a:t>jr</a:t>
            </a:r>
            <a:r>
              <a:rPr lang="en-US" altLang="ja-JP" sz="2000" dirty="0" smtClean="0"/>
              <a:t> </a:t>
            </a:r>
            <a:r>
              <a:rPr lang="ja-JP" altLang="en-US" sz="2000" dirty="0" smtClean="0"/>
              <a:t>など（</a:t>
            </a:r>
            <a:r>
              <a:rPr lang="en-US" altLang="ja-JP" sz="2000" dirty="0" err="1" smtClean="0"/>
              <a:t>goto</a:t>
            </a:r>
            <a:r>
              <a:rPr lang="en-US" altLang="ja-JP" sz="2000" dirty="0" smtClean="0"/>
              <a:t> </a:t>
            </a:r>
            <a:r>
              <a:rPr lang="ja-JP" altLang="en-US" sz="2000" dirty="0" smtClean="0"/>
              <a:t>文，</a:t>
            </a:r>
            <a:r>
              <a:rPr lang="en-US" altLang="ja-JP" sz="2000" dirty="0" smtClean="0"/>
              <a:t>switch </a:t>
            </a:r>
            <a:r>
              <a:rPr lang="ja-JP" altLang="en-US" sz="2000" dirty="0" smtClean="0"/>
              <a:t>文に相当）</a:t>
            </a:r>
            <a:endParaRPr kumimoji="1" lang="en-US" altLang="ja-JP" sz="2000" dirty="0" smtClean="0"/>
          </a:p>
          <a:p>
            <a:pPr lvl="1">
              <a:buFont typeface="Wingdings" panose="05000000000000000000" pitchFamily="2" charset="2"/>
              <a:buChar char="p"/>
            </a:pPr>
            <a:r>
              <a:rPr lang="ja-JP" altLang="en-US" sz="2000" dirty="0" smtClean="0"/>
              <a:t>条件に応じて変更する命令： </a:t>
            </a:r>
            <a:r>
              <a:rPr lang="en-US" altLang="ja-JP" sz="2000" dirty="0" err="1" smtClean="0"/>
              <a:t>slt</a:t>
            </a:r>
            <a:r>
              <a:rPr lang="en-US" altLang="ja-JP" sz="2000" dirty="0" smtClean="0"/>
              <a:t> + </a:t>
            </a:r>
            <a:r>
              <a:rPr lang="en-US" altLang="ja-JP" sz="2000" dirty="0" err="1" smtClean="0"/>
              <a:t>beq</a:t>
            </a:r>
            <a:r>
              <a:rPr lang="en-US" altLang="ja-JP" sz="2000" dirty="0" smtClean="0"/>
              <a:t>, </a:t>
            </a:r>
            <a:r>
              <a:rPr lang="en-US" altLang="ja-JP" sz="2000" dirty="0" err="1" smtClean="0"/>
              <a:t>bne</a:t>
            </a:r>
            <a:r>
              <a:rPr lang="en-US" altLang="ja-JP" sz="2000" dirty="0" smtClean="0"/>
              <a:t> </a:t>
            </a:r>
            <a:r>
              <a:rPr lang="ja-JP" altLang="en-US" sz="2000" dirty="0" smtClean="0"/>
              <a:t>など（</a:t>
            </a:r>
            <a:r>
              <a:rPr lang="en-US" altLang="ja-JP" sz="2000" dirty="0" smtClean="0"/>
              <a:t>if </a:t>
            </a:r>
            <a:r>
              <a:rPr lang="ja-JP" altLang="en-US" sz="2000" dirty="0" smtClean="0"/>
              <a:t>文に相当）</a:t>
            </a:r>
            <a:endParaRPr lang="en-US" altLang="ja-JP" sz="2000" dirty="0" smtClean="0"/>
          </a:p>
          <a:p>
            <a:pPr>
              <a:buFont typeface="Wingdings" panose="05000000000000000000" pitchFamily="2" charset="2"/>
              <a:buChar char="n"/>
            </a:pPr>
            <a:r>
              <a:rPr kumimoji="1" lang="ja-JP" altLang="en-US" sz="2400" dirty="0" smtClean="0"/>
              <a:t>命令形式</a:t>
            </a:r>
            <a:r>
              <a:rPr lang="ja-JP" altLang="en-US" sz="2400" dirty="0" smtClean="0"/>
              <a:t>は </a:t>
            </a:r>
            <a:r>
              <a:rPr lang="en-US" altLang="ja-JP" sz="2400" dirty="0" smtClean="0">
                <a:solidFill>
                  <a:srgbClr val="C00000"/>
                </a:solidFill>
              </a:rPr>
              <a:t>R </a:t>
            </a:r>
            <a:r>
              <a:rPr lang="ja-JP" altLang="en-US" sz="2400" dirty="0" smtClean="0">
                <a:solidFill>
                  <a:srgbClr val="C00000"/>
                </a:solidFill>
              </a:rPr>
              <a:t>形式，</a:t>
            </a:r>
            <a:r>
              <a:rPr lang="en-US" altLang="ja-JP" sz="2400" dirty="0" smtClean="0">
                <a:solidFill>
                  <a:srgbClr val="C00000"/>
                </a:solidFill>
              </a:rPr>
              <a:t>I </a:t>
            </a:r>
            <a:r>
              <a:rPr lang="ja-JP" altLang="en-US" sz="2400" dirty="0" smtClean="0">
                <a:solidFill>
                  <a:srgbClr val="C00000"/>
                </a:solidFill>
              </a:rPr>
              <a:t>形式，</a:t>
            </a:r>
            <a:r>
              <a:rPr lang="en-US" altLang="ja-JP" sz="2400" dirty="0" smtClean="0">
                <a:solidFill>
                  <a:srgbClr val="C00000"/>
                </a:solidFill>
              </a:rPr>
              <a:t>J </a:t>
            </a:r>
            <a:r>
              <a:rPr lang="ja-JP" altLang="en-US" sz="2400" dirty="0" smtClean="0">
                <a:solidFill>
                  <a:srgbClr val="C00000"/>
                </a:solidFill>
              </a:rPr>
              <a:t>形式</a:t>
            </a:r>
            <a:endParaRPr lang="en-US" altLang="ja-JP" sz="2400" dirty="0" smtClean="0">
              <a:solidFill>
                <a:srgbClr val="C00000"/>
              </a:solidFill>
            </a:endParaRPr>
          </a:p>
          <a:p>
            <a:pPr>
              <a:buFont typeface="Wingdings" panose="05000000000000000000" pitchFamily="2" charset="2"/>
              <a:buChar char="n"/>
            </a:pPr>
            <a:r>
              <a:rPr kumimoji="1" lang="ja-JP" altLang="en-US" sz="2400" dirty="0" smtClean="0"/>
              <a:t>オペランドはレジスタ，アドレス，定数</a:t>
            </a:r>
            <a:endParaRPr kumimoji="1" lang="ja-JP" altLang="en-US" sz="24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20</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3215617539"/>
              </p:ext>
            </p:extLst>
          </p:nvPr>
        </p:nvGraphicFramePr>
        <p:xfrm>
          <a:off x="31324" y="3196154"/>
          <a:ext cx="9054061" cy="3321136"/>
        </p:xfrm>
        <a:graphic>
          <a:graphicData uri="http://schemas.openxmlformats.org/drawingml/2006/table">
            <a:tbl>
              <a:tblPr firstRow="1" bandRow="1">
                <a:tableStyleId>{72833802-FEF1-4C79-8D5D-14CF1EAF98D9}</a:tableStyleId>
              </a:tblPr>
              <a:tblGrid>
                <a:gridCol w="564911">
                  <a:extLst>
                    <a:ext uri="{9D8B030D-6E8A-4147-A177-3AD203B41FA5}">
                      <a16:colId xmlns:a16="http://schemas.microsoft.com/office/drawing/2014/main" val="20000"/>
                    </a:ext>
                  </a:extLst>
                </a:gridCol>
                <a:gridCol w="1648303">
                  <a:extLst>
                    <a:ext uri="{9D8B030D-6E8A-4147-A177-3AD203B41FA5}">
                      <a16:colId xmlns:a16="http://schemas.microsoft.com/office/drawing/2014/main" val="20001"/>
                    </a:ext>
                  </a:extLst>
                </a:gridCol>
                <a:gridCol w="1470318">
                  <a:extLst>
                    <a:ext uri="{9D8B030D-6E8A-4147-A177-3AD203B41FA5}">
                      <a16:colId xmlns:a16="http://schemas.microsoft.com/office/drawing/2014/main" val="20002"/>
                    </a:ext>
                  </a:extLst>
                </a:gridCol>
                <a:gridCol w="5370529">
                  <a:extLst>
                    <a:ext uri="{9D8B030D-6E8A-4147-A177-3AD203B41FA5}">
                      <a16:colId xmlns:a16="http://schemas.microsoft.com/office/drawing/2014/main" val="20003"/>
                    </a:ext>
                  </a:extLst>
                </a:gridCol>
              </a:tblGrid>
              <a:tr h="576000">
                <a:tc>
                  <a:txBody>
                    <a:bodyPr/>
                    <a:lstStyle/>
                    <a:p>
                      <a:pPr algn="ctr"/>
                      <a:r>
                        <a:rPr kumimoji="1" lang="ja-JP" altLang="en-US" sz="1400" dirty="0" smtClean="0"/>
                        <a:t>命令形式</a:t>
                      </a:r>
                      <a:endParaRPr kumimoji="1" lang="ja-JP" altLang="en-US" sz="1400"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t>アセンブリ言語</a:t>
                      </a:r>
                      <a:endParaRPr kumimoji="1" lang="ja-JP" alt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t>意味</a:t>
                      </a:r>
                      <a:endParaRPr kumimoji="1" lang="ja-JP" alt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t>機械語</a:t>
                      </a:r>
                      <a:endParaRPr kumimoji="1" lang="ja-JP" altLang="en-US" sz="14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686284">
                <a:tc>
                  <a:txBody>
                    <a:bodyPr/>
                    <a:lstStyle/>
                    <a:p>
                      <a:endParaRPr kumimoji="1" lang="ja-JP" altLang="en-US" sz="1400" dirty="0"/>
                    </a:p>
                  </a:txBody>
                  <a:tcP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1"/>
                  </a:ext>
                </a:extLst>
              </a:tr>
              <a:tr h="686284">
                <a:tc>
                  <a:txBody>
                    <a:bodyPr/>
                    <a:lstStyle/>
                    <a:p>
                      <a:endParaRPr kumimoji="1" lang="ja-JP" altLang="en-US" sz="1400"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2"/>
                  </a:ext>
                </a:extLst>
              </a:tr>
              <a:tr h="686284">
                <a:tc>
                  <a:txBody>
                    <a:bodyPr/>
                    <a:lstStyle/>
                    <a:p>
                      <a:endParaRPr kumimoji="1" lang="ja-JP" altLang="en-US" sz="1400"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3"/>
                  </a:ext>
                </a:extLst>
              </a:tr>
              <a:tr h="686284">
                <a:tc>
                  <a:txBody>
                    <a:bodyPr/>
                    <a:lstStyle/>
                    <a:p>
                      <a:endParaRPr kumimoji="1" lang="ja-JP" altLang="en-US" sz="1400"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endParaRPr kumimoji="1" lang="ja-JP" altLang="en-US" sz="1400" dirty="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7" name="テキスト ボックス 6"/>
          <p:cNvSpPr txBox="1"/>
          <p:nvPr/>
        </p:nvSpPr>
        <p:spPr>
          <a:xfrm>
            <a:off x="549418" y="3933518"/>
            <a:ext cx="1029449" cy="338554"/>
          </a:xfrm>
          <a:prstGeom prst="rect">
            <a:avLst/>
          </a:prstGeom>
          <a:noFill/>
        </p:spPr>
        <p:txBody>
          <a:bodyPr wrap="none" rtlCol="0">
            <a:spAutoFit/>
          </a:bodyPr>
          <a:lstStyle/>
          <a:p>
            <a:pPr marL="0" lvl="1"/>
            <a:r>
              <a:rPr lang="en-US" altLang="ja-JP" sz="1600" dirty="0" smtClean="0"/>
              <a:t>j    10000</a:t>
            </a:r>
            <a:endParaRPr lang="en-US" altLang="ja-JP" sz="1600" dirty="0"/>
          </a:p>
        </p:txBody>
      </p:sp>
      <p:sp>
        <p:nvSpPr>
          <p:cNvPr id="8" name="テキスト ボックス 7"/>
          <p:cNvSpPr txBox="1"/>
          <p:nvPr/>
        </p:nvSpPr>
        <p:spPr>
          <a:xfrm>
            <a:off x="551568" y="4624047"/>
            <a:ext cx="756938" cy="338554"/>
          </a:xfrm>
          <a:prstGeom prst="rect">
            <a:avLst/>
          </a:prstGeom>
          <a:noFill/>
        </p:spPr>
        <p:txBody>
          <a:bodyPr wrap="none" rtlCol="0">
            <a:spAutoFit/>
          </a:bodyPr>
          <a:lstStyle/>
          <a:p>
            <a:pPr marL="0" lvl="1"/>
            <a:r>
              <a:rPr lang="en-US" altLang="ja-JP" sz="1600" dirty="0" err="1"/>
              <a:t>j</a:t>
            </a:r>
            <a:r>
              <a:rPr lang="en-US" altLang="ja-JP" sz="1600" dirty="0" err="1" smtClean="0"/>
              <a:t>r</a:t>
            </a:r>
            <a:r>
              <a:rPr lang="en-US" altLang="ja-JP" sz="1600" dirty="0" smtClean="0"/>
              <a:t>   $t1</a:t>
            </a:r>
            <a:endParaRPr lang="en-US" altLang="ja-JP" sz="1600" dirty="0"/>
          </a:p>
        </p:txBody>
      </p:sp>
      <p:sp>
        <p:nvSpPr>
          <p:cNvPr id="9" name="正方形/長方形 8"/>
          <p:cNvSpPr/>
          <p:nvPr/>
        </p:nvSpPr>
        <p:spPr>
          <a:xfrm>
            <a:off x="3758158" y="3840956"/>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000010</a:t>
            </a:r>
            <a:endParaRPr kumimoji="1" lang="ja-JP" altLang="en-US" dirty="0">
              <a:solidFill>
                <a:schemeClr val="tx1"/>
              </a:solidFill>
            </a:endParaRPr>
          </a:p>
        </p:txBody>
      </p:sp>
      <p:sp>
        <p:nvSpPr>
          <p:cNvPr id="14" name="正方形/長方形 13"/>
          <p:cNvSpPr/>
          <p:nvPr/>
        </p:nvSpPr>
        <p:spPr>
          <a:xfrm>
            <a:off x="4772432" y="3840956"/>
            <a:ext cx="4281628"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00000000000000100111000100</a:t>
            </a:r>
            <a:endParaRPr kumimoji="1" lang="ja-JP" altLang="en-US" dirty="0">
              <a:solidFill>
                <a:schemeClr val="tx1"/>
              </a:solidFill>
            </a:endParaRPr>
          </a:p>
        </p:txBody>
      </p:sp>
      <p:sp>
        <p:nvSpPr>
          <p:cNvPr id="15" name="正方形/長方形 14"/>
          <p:cNvSpPr/>
          <p:nvPr/>
        </p:nvSpPr>
        <p:spPr>
          <a:xfrm>
            <a:off x="3758158" y="4530430"/>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000000</a:t>
            </a:r>
            <a:endParaRPr kumimoji="1" lang="ja-JP" altLang="en-US" dirty="0">
              <a:solidFill>
                <a:schemeClr val="tx1"/>
              </a:solidFill>
            </a:endParaRPr>
          </a:p>
        </p:txBody>
      </p:sp>
      <p:sp>
        <p:nvSpPr>
          <p:cNvPr id="16" name="正方形/長方形 15"/>
          <p:cNvSpPr/>
          <p:nvPr/>
        </p:nvSpPr>
        <p:spPr>
          <a:xfrm>
            <a:off x="4764689" y="4530430"/>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0</a:t>
            </a:r>
            <a:r>
              <a:rPr lang="en-US" altLang="ja-JP" dirty="0" smtClean="0">
                <a:solidFill>
                  <a:schemeClr val="tx1"/>
                </a:solidFill>
              </a:rPr>
              <a:t>0000</a:t>
            </a:r>
            <a:endParaRPr kumimoji="1" lang="ja-JP" altLang="en-US" dirty="0">
              <a:solidFill>
                <a:schemeClr val="tx1"/>
              </a:solidFill>
            </a:endParaRPr>
          </a:p>
        </p:txBody>
      </p:sp>
      <p:sp>
        <p:nvSpPr>
          <p:cNvPr id="17" name="正方形/長方形 16"/>
          <p:cNvSpPr/>
          <p:nvPr/>
        </p:nvSpPr>
        <p:spPr>
          <a:xfrm>
            <a:off x="5585399" y="4530430"/>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01001</a:t>
            </a:r>
            <a:endParaRPr kumimoji="1" lang="ja-JP" altLang="en-US" dirty="0">
              <a:solidFill>
                <a:schemeClr val="tx1"/>
              </a:solidFill>
            </a:endParaRPr>
          </a:p>
        </p:txBody>
      </p:sp>
      <p:sp>
        <p:nvSpPr>
          <p:cNvPr id="18" name="正方形/長方形 17"/>
          <p:cNvSpPr/>
          <p:nvPr/>
        </p:nvSpPr>
        <p:spPr>
          <a:xfrm>
            <a:off x="6398367" y="4530430"/>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00000</a:t>
            </a:r>
            <a:endParaRPr kumimoji="1" lang="ja-JP" altLang="en-US" dirty="0">
              <a:solidFill>
                <a:schemeClr val="tx1"/>
              </a:solidFill>
            </a:endParaRPr>
          </a:p>
        </p:txBody>
      </p:sp>
      <p:sp>
        <p:nvSpPr>
          <p:cNvPr id="19" name="正方形/長方形 18"/>
          <p:cNvSpPr/>
          <p:nvPr/>
        </p:nvSpPr>
        <p:spPr>
          <a:xfrm>
            <a:off x="7219077" y="4530430"/>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00000</a:t>
            </a:r>
            <a:endParaRPr kumimoji="1" lang="ja-JP" altLang="en-US" dirty="0">
              <a:solidFill>
                <a:schemeClr val="tx1"/>
              </a:solidFill>
            </a:endParaRPr>
          </a:p>
        </p:txBody>
      </p:sp>
      <p:sp>
        <p:nvSpPr>
          <p:cNvPr id="20" name="正方形/長方形 19"/>
          <p:cNvSpPr/>
          <p:nvPr/>
        </p:nvSpPr>
        <p:spPr>
          <a:xfrm>
            <a:off x="8039786" y="4532018"/>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001000</a:t>
            </a:r>
            <a:endParaRPr kumimoji="1" lang="ja-JP" altLang="en-US" dirty="0">
              <a:solidFill>
                <a:schemeClr val="tx1"/>
              </a:solidFill>
            </a:endParaRPr>
          </a:p>
        </p:txBody>
      </p:sp>
      <p:sp>
        <p:nvSpPr>
          <p:cNvPr id="21" name="正方形/長方形 20"/>
          <p:cNvSpPr/>
          <p:nvPr/>
        </p:nvSpPr>
        <p:spPr>
          <a:xfrm>
            <a:off x="3758158" y="5899726"/>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000100</a:t>
            </a:r>
            <a:endParaRPr kumimoji="1" lang="ja-JP" altLang="en-US" dirty="0">
              <a:solidFill>
                <a:schemeClr val="tx1"/>
              </a:solidFill>
            </a:endParaRPr>
          </a:p>
        </p:txBody>
      </p:sp>
      <p:sp>
        <p:nvSpPr>
          <p:cNvPr id="22" name="正方形/長方形 21"/>
          <p:cNvSpPr/>
          <p:nvPr/>
        </p:nvSpPr>
        <p:spPr>
          <a:xfrm>
            <a:off x="4764689" y="5899726"/>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10001</a:t>
            </a:r>
            <a:endParaRPr kumimoji="1" lang="ja-JP" altLang="en-US" dirty="0">
              <a:solidFill>
                <a:schemeClr val="tx1"/>
              </a:solidFill>
            </a:endParaRPr>
          </a:p>
        </p:txBody>
      </p:sp>
      <p:sp>
        <p:nvSpPr>
          <p:cNvPr id="23" name="正方形/長方形 22"/>
          <p:cNvSpPr/>
          <p:nvPr/>
        </p:nvSpPr>
        <p:spPr>
          <a:xfrm>
            <a:off x="5585399" y="5899726"/>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10010</a:t>
            </a:r>
            <a:endParaRPr kumimoji="1" lang="ja-JP" altLang="en-US" dirty="0">
              <a:solidFill>
                <a:schemeClr val="tx1"/>
              </a:solidFill>
            </a:endParaRPr>
          </a:p>
        </p:txBody>
      </p:sp>
      <p:sp>
        <p:nvSpPr>
          <p:cNvPr id="24" name="正方形/長方形 23"/>
          <p:cNvSpPr/>
          <p:nvPr/>
        </p:nvSpPr>
        <p:spPr>
          <a:xfrm>
            <a:off x="6406109" y="5899726"/>
            <a:ext cx="2647952"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0000000000011001</a:t>
            </a:r>
            <a:endParaRPr kumimoji="1" lang="ja-JP" altLang="en-US" dirty="0">
              <a:solidFill>
                <a:schemeClr val="tx1"/>
              </a:solidFill>
            </a:endParaRPr>
          </a:p>
        </p:txBody>
      </p:sp>
      <p:sp>
        <p:nvSpPr>
          <p:cNvPr id="25" name="テキスト ボックス 24"/>
          <p:cNvSpPr txBox="1"/>
          <p:nvPr/>
        </p:nvSpPr>
        <p:spPr>
          <a:xfrm>
            <a:off x="551568" y="5307703"/>
            <a:ext cx="1669047" cy="338554"/>
          </a:xfrm>
          <a:prstGeom prst="rect">
            <a:avLst/>
          </a:prstGeom>
          <a:noFill/>
        </p:spPr>
        <p:txBody>
          <a:bodyPr wrap="none" rtlCol="0">
            <a:spAutoFit/>
          </a:bodyPr>
          <a:lstStyle/>
          <a:p>
            <a:pPr marL="0" lvl="1"/>
            <a:r>
              <a:rPr lang="en-US" altLang="ja-JP" sz="1600" dirty="0" err="1" smtClean="0"/>
              <a:t>slt</a:t>
            </a:r>
            <a:r>
              <a:rPr lang="en-US" altLang="ja-JP" sz="1600" dirty="0" smtClean="0"/>
              <a:t> $</a:t>
            </a:r>
            <a:r>
              <a:rPr lang="en-US" altLang="ja-JP" sz="1600" dirty="0"/>
              <a:t>s</a:t>
            </a:r>
            <a:r>
              <a:rPr lang="en-US" altLang="ja-JP" sz="1600" dirty="0" smtClean="0"/>
              <a:t>1, </a:t>
            </a:r>
            <a:r>
              <a:rPr lang="en-US" altLang="ja-JP" sz="1600" dirty="0"/>
              <a:t>$</a:t>
            </a:r>
            <a:r>
              <a:rPr lang="en-US" altLang="ja-JP" sz="1600" dirty="0" smtClean="0"/>
              <a:t>s2, $s3</a:t>
            </a:r>
            <a:endParaRPr lang="en-US" altLang="ja-JP" sz="1600" dirty="0"/>
          </a:p>
        </p:txBody>
      </p:sp>
      <p:sp>
        <p:nvSpPr>
          <p:cNvPr id="27" name="テキスト ボックス 26"/>
          <p:cNvSpPr txBox="1"/>
          <p:nvPr/>
        </p:nvSpPr>
        <p:spPr>
          <a:xfrm>
            <a:off x="2204452" y="3933517"/>
            <a:ext cx="1326004" cy="338554"/>
          </a:xfrm>
          <a:prstGeom prst="rect">
            <a:avLst/>
          </a:prstGeom>
          <a:noFill/>
        </p:spPr>
        <p:txBody>
          <a:bodyPr wrap="none" rtlCol="0">
            <a:spAutoFit/>
          </a:bodyPr>
          <a:lstStyle/>
          <a:p>
            <a:pPr marL="0" lvl="1"/>
            <a:r>
              <a:rPr lang="en-US" altLang="ja-JP" sz="1600" dirty="0" smtClean="0"/>
              <a:t>go to  10000</a:t>
            </a:r>
            <a:endParaRPr lang="en-US" altLang="ja-JP" sz="1600" dirty="0"/>
          </a:p>
        </p:txBody>
      </p:sp>
      <p:sp>
        <p:nvSpPr>
          <p:cNvPr id="28" name="テキスト ボックス 27"/>
          <p:cNvSpPr txBox="1"/>
          <p:nvPr/>
        </p:nvSpPr>
        <p:spPr>
          <a:xfrm>
            <a:off x="2207734" y="4624047"/>
            <a:ext cx="1042273" cy="338554"/>
          </a:xfrm>
          <a:prstGeom prst="rect">
            <a:avLst/>
          </a:prstGeom>
          <a:noFill/>
        </p:spPr>
        <p:txBody>
          <a:bodyPr wrap="none" rtlCol="0">
            <a:spAutoFit/>
          </a:bodyPr>
          <a:lstStyle/>
          <a:p>
            <a:pPr marL="0" lvl="1"/>
            <a:r>
              <a:rPr lang="en-US" altLang="ja-JP" sz="1600" dirty="0"/>
              <a:t>g</a:t>
            </a:r>
            <a:r>
              <a:rPr lang="en-US" altLang="ja-JP" sz="1600" dirty="0" smtClean="0"/>
              <a:t>o to  $t1</a:t>
            </a:r>
            <a:endParaRPr lang="en-US" altLang="ja-JP" sz="1600" dirty="0"/>
          </a:p>
        </p:txBody>
      </p:sp>
      <p:sp>
        <p:nvSpPr>
          <p:cNvPr id="29" name="テキスト ボックス 28"/>
          <p:cNvSpPr txBox="1"/>
          <p:nvPr/>
        </p:nvSpPr>
        <p:spPr>
          <a:xfrm>
            <a:off x="2198981" y="5131331"/>
            <a:ext cx="1223412" cy="738664"/>
          </a:xfrm>
          <a:prstGeom prst="rect">
            <a:avLst/>
          </a:prstGeom>
          <a:noFill/>
        </p:spPr>
        <p:txBody>
          <a:bodyPr wrap="none" rtlCol="0">
            <a:spAutoFit/>
          </a:bodyPr>
          <a:lstStyle/>
          <a:p>
            <a:pPr marL="0" lvl="1"/>
            <a:r>
              <a:rPr lang="en-US" altLang="ja-JP" sz="1400" dirty="0" smtClean="0"/>
              <a:t>if ($s2 &lt; $s3)</a:t>
            </a:r>
            <a:br>
              <a:rPr lang="en-US" altLang="ja-JP" sz="1400" dirty="0" smtClean="0"/>
            </a:br>
            <a:r>
              <a:rPr lang="en-US" altLang="ja-JP" sz="1400" dirty="0" smtClean="0"/>
              <a:t>  $s1 = 1;</a:t>
            </a:r>
            <a:br>
              <a:rPr lang="en-US" altLang="ja-JP" sz="1400" dirty="0" smtClean="0"/>
            </a:br>
            <a:r>
              <a:rPr lang="en-US" altLang="ja-JP" sz="1400" dirty="0" smtClean="0"/>
              <a:t>else $s1 = 0;</a:t>
            </a:r>
            <a:endParaRPr lang="en-US" altLang="ja-JP" sz="1400" dirty="0"/>
          </a:p>
        </p:txBody>
      </p:sp>
      <p:sp>
        <p:nvSpPr>
          <p:cNvPr id="32" name="テキスト ボックス 31"/>
          <p:cNvSpPr txBox="1"/>
          <p:nvPr/>
        </p:nvSpPr>
        <p:spPr>
          <a:xfrm>
            <a:off x="6467923" y="4079166"/>
            <a:ext cx="702436" cy="307777"/>
          </a:xfrm>
          <a:prstGeom prst="rect">
            <a:avLst/>
          </a:prstGeom>
          <a:noFill/>
        </p:spPr>
        <p:txBody>
          <a:bodyPr wrap="none" rtlCol="0">
            <a:spAutoFit/>
          </a:bodyPr>
          <a:lstStyle/>
          <a:p>
            <a:pPr marL="0" lvl="1"/>
            <a:r>
              <a:rPr lang="en-US" altLang="ja-JP" sz="1400" dirty="0" smtClean="0">
                <a:solidFill>
                  <a:srgbClr val="0070C0"/>
                </a:solidFill>
              </a:rPr>
              <a:t>2500</a:t>
            </a:r>
            <a:r>
              <a:rPr lang="en-US" altLang="ja-JP" sz="1400" baseline="30000" dirty="0" smtClean="0">
                <a:solidFill>
                  <a:srgbClr val="0070C0"/>
                </a:solidFill>
              </a:rPr>
              <a:t>※</a:t>
            </a:r>
            <a:endParaRPr lang="en-US" altLang="ja-JP" sz="1400" baseline="30000" dirty="0">
              <a:solidFill>
                <a:srgbClr val="0070C0"/>
              </a:solidFill>
            </a:endParaRPr>
          </a:p>
        </p:txBody>
      </p:sp>
      <p:sp>
        <p:nvSpPr>
          <p:cNvPr id="33" name="テキスト ボックス 32"/>
          <p:cNvSpPr txBox="1"/>
          <p:nvPr/>
        </p:nvSpPr>
        <p:spPr>
          <a:xfrm>
            <a:off x="4154747" y="4072044"/>
            <a:ext cx="224742" cy="307777"/>
          </a:xfrm>
          <a:prstGeom prst="rect">
            <a:avLst/>
          </a:prstGeom>
          <a:noFill/>
        </p:spPr>
        <p:txBody>
          <a:bodyPr wrap="none" rtlCol="0">
            <a:spAutoFit/>
          </a:bodyPr>
          <a:lstStyle/>
          <a:p>
            <a:pPr marL="0" lvl="1"/>
            <a:r>
              <a:rPr lang="en-US" altLang="ja-JP" sz="1400" dirty="0" smtClean="0">
                <a:solidFill>
                  <a:srgbClr val="0070C0"/>
                </a:solidFill>
              </a:rPr>
              <a:t>j</a:t>
            </a:r>
            <a:endParaRPr lang="en-US" altLang="ja-JP" sz="1400" dirty="0">
              <a:solidFill>
                <a:srgbClr val="0070C0"/>
              </a:solidFill>
            </a:endParaRPr>
          </a:p>
        </p:txBody>
      </p:sp>
      <p:sp>
        <p:nvSpPr>
          <p:cNvPr id="40" name="テキスト ボックス 39"/>
          <p:cNvSpPr txBox="1"/>
          <p:nvPr/>
        </p:nvSpPr>
        <p:spPr>
          <a:xfrm>
            <a:off x="5756876" y="4762397"/>
            <a:ext cx="433132" cy="307777"/>
          </a:xfrm>
          <a:prstGeom prst="rect">
            <a:avLst/>
          </a:prstGeom>
          <a:noFill/>
        </p:spPr>
        <p:txBody>
          <a:bodyPr wrap="none" rtlCol="0">
            <a:spAutoFit/>
          </a:bodyPr>
          <a:lstStyle/>
          <a:p>
            <a:pPr marL="0" lvl="1"/>
            <a:r>
              <a:rPr lang="en-US" altLang="ja-JP" sz="1400" dirty="0" smtClean="0">
                <a:solidFill>
                  <a:srgbClr val="0070C0"/>
                </a:solidFill>
              </a:rPr>
              <a:t>$t1</a:t>
            </a:r>
            <a:endParaRPr lang="en-US" altLang="ja-JP" sz="1400" dirty="0">
              <a:solidFill>
                <a:srgbClr val="0070C0"/>
              </a:solidFill>
            </a:endParaRPr>
          </a:p>
        </p:txBody>
      </p:sp>
      <p:sp>
        <p:nvSpPr>
          <p:cNvPr id="43" name="テキスト ボックス 42"/>
          <p:cNvSpPr txBox="1"/>
          <p:nvPr/>
        </p:nvSpPr>
        <p:spPr>
          <a:xfrm>
            <a:off x="7109215" y="4876770"/>
            <a:ext cx="284052" cy="307777"/>
          </a:xfrm>
          <a:prstGeom prst="rect">
            <a:avLst/>
          </a:prstGeom>
          <a:noFill/>
        </p:spPr>
        <p:txBody>
          <a:bodyPr wrap="none" rtlCol="0">
            <a:spAutoFit/>
          </a:bodyPr>
          <a:lstStyle/>
          <a:p>
            <a:pPr marL="0" lvl="1"/>
            <a:r>
              <a:rPr lang="en-US" altLang="ja-JP" sz="1400" dirty="0" err="1" smtClean="0">
                <a:solidFill>
                  <a:srgbClr val="0070C0"/>
                </a:solidFill>
              </a:rPr>
              <a:t>jr</a:t>
            </a:r>
            <a:endParaRPr lang="en-US" altLang="ja-JP" sz="1400" dirty="0">
              <a:solidFill>
                <a:srgbClr val="0070C0"/>
              </a:solidFill>
            </a:endParaRPr>
          </a:p>
        </p:txBody>
      </p:sp>
      <p:cxnSp>
        <p:nvCxnSpPr>
          <p:cNvPr id="44" name="直線コネクタ 43"/>
          <p:cNvCxnSpPr/>
          <p:nvPr/>
        </p:nvCxnSpPr>
        <p:spPr>
          <a:xfrm>
            <a:off x="3768170" y="4878154"/>
            <a:ext cx="988625" cy="2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8036976" y="4883905"/>
            <a:ext cx="988625" cy="2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262482" y="5043402"/>
            <a:ext cx="283083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4262482" y="4876770"/>
            <a:ext cx="0" cy="1758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436187" y="5052643"/>
            <a:ext cx="109791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8531288" y="4886011"/>
            <a:ext cx="0" cy="1758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4981535" y="6150176"/>
            <a:ext cx="473206" cy="307777"/>
          </a:xfrm>
          <a:prstGeom prst="rect">
            <a:avLst/>
          </a:prstGeom>
          <a:noFill/>
        </p:spPr>
        <p:txBody>
          <a:bodyPr wrap="none" rtlCol="0">
            <a:spAutoFit/>
          </a:bodyPr>
          <a:lstStyle/>
          <a:p>
            <a:pPr marL="0" lvl="1"/>
            <a:r>
              <a:rPr lang="en-US" altLang="ja-JP" sz="1400" dirty="0" smtClean="0">
                <a:solidFill>
                  <a:srgbClr val="0070C0"/>
                </a:solidFill>
              </a:rPr>
              <a:t>$s1</a:t>
            </a:r>
            <a:endParaRPr lang="en-US" altLang="ja-JP" sz="1400" dirty="0">
              <a:solidFill>
                <a:srgbClr val="0070C0"/>
              </a:solidFill>
            </a:endParaRPr>
          </a:p>
        </p:txBody>
      </p:sp>
      <p:sp>
        <p:nvSpPr>
          <p:cNvPr id="51" name="テキスト ボックス 50"/>
          <p:cNvSpPr txBox="1"/>
          <p:nvPr/>
        </p:nvSpPr>
        <p:spPr>
          <a:xfrm>
            <a:off x="5767896" y="6154134"/>
            <a:ext cx="473206" cy="307777"/>
          </a:xfrm>
          <a:prstGeom prst="rect">
            <a:avLst/>
          </a:prstGeom>
          <a:noFill/>
        </p:spPr>
        <p:txBody>
          <a:bodyPr wrap="none" rtlCol="0">
            <a:spAutoFit/>
          </a:bodyPr>
          <a:lstStyle/>
          <a:p>
            <a:pPr marL="0" lvl="1"/>
            <a:r>
              <a:rPr lang="en-US" altLang="ja-JP" sz="1400" dirty="0" smtClean="0">
                <a:solidFill>
                  <a:srgbClr val="0070C0"/>
                </a:solidFill>
              </a:rPr>
              <a:t>$s2</a:t>
            </a:r>
            <a:endParaRPr lang="en-US" altLang="ja-JP" sz="1400" dirty="0">
              <a:solidFill>
                <a:srgbClr val="0070C0"/>
              </a:solidFill>
            </a:endParaRPr>
          </a:p>
        </p:txBody>
      </p:sp>
      <p:sp>
        <p:nvSpPr>
          <p:cNvPr id="52" name="テキスト ボックス 51"/>
          <p:cNvSpPr txBox="1"/>
          <p:nvPr/>
        </p:nvSpPr>
        <p:spPr>
          <a:xfrm>
            <a:off x="7556963" y="6150175"/>
            <a:ext cx="503664" cy="307777"/>
          </a:xfrm>
          <a:prstGeom prst="rect">
            <a:avLst/>
          </a:prstGeom>
          <a:noFill/>
        </p:spPr>
        <p:txBody>
          <a:bodyPr wrap="none" rtlCol="0">
            <a:spAutoFit/>
          </a:bodyPr>
          <a:lstStyle/>
          <a:p>
            <a:pPr marL="0" lvl="1"/>
            <a:r>
              <a:rPr lang="en-US" altLang="ja-JP" sz="1400" dirty="0" smtClean="0">
                <a:solidFill>
                  <a:srgbClr val="0070C0"/>
                </a:solidFill>
              </a:rPr>
              <a:t>25</a:t>
            </a:r>
            <a:r>
              <a:rPr lang="en-US" altLang="ja-JP" sz="1400" baseline="30000" dirty="0" smtClean="0">
                <a:solidFill>
                  <a:srgbClr val="0070C0"/>
                </a:solidFill>
              </a:rPr>
              <a:t>※</a:t>
            </a:r>
            <a:endParaRPr lang="en-US" altLang="ja-JP" sz="1400" baseline="30000" dirty="0">
              <a:solidFill>
                <a:srgbClr val="0070C0"/>
              </a:solidFill>
            </a:endParaRPr>
          </a:p>
        </p:txBody>
      </p:sp>
      <p:sp>
        <p:nvSpPr>
          <p:cNvPr id="53" name="テキスト ボックス 52"/>
          <p:cNvSpPr txBox="1"/>
          <p:nvPr/>
        </p:nvSpPr>
        <p:spPr>
          <a:xfrm>
            <a:off x="4025314" y="6150176"/>
            <a:ext cx="482824" cy="307777"/>
          </a:xfrm>
          <a:prstGeom prst="rect">
            <a:avLst/>
          </a:prstGeom>
          <a:noFill/>
        </p:spPr>
        <p:txBody>
          <a:bodyPr wrap="none" rtlCol="0">
            <a:spAutoFit/>
          </a:bodyPr>
          <a:lstStyle/>
          <a:p>
            <a:pPr marL="0" lvl="1"/>
            <a:r>
              <a:rPr lang="en-US" altLang="ja-JP" sz="1400" dirty="0" err="1" smtClean="0">
                <a:solidFill>
                  <a:srgbClr val="0070C0"/>
                </a:solidFill>
              </a:rPr>
              <a:t>beq</a:t>
            </a:r>
            <a:endParaRPr lang="en-US" altLang="ja-JP" sz="1400" dirty="0">
              <a:solidFill>
                <a:srgbClr val="0070C0"/>
              </a:solidFill>
            </a:endParaRPr>
          </a:p>
        </p:txBody>
      </p:sp>
      <p:sp>
        <p:nvSpPr>
          <p:cNvPr id="54" name="テキスト ボックス 53"/>
          <p:cNvSpPr txBox="1"/>
          <p:nvPr/>
        </p:nvSpPr>
        <p:spPr>
          <a:xfrm>
            <a:off x="126287" y="5314577"/>
            <a:ext cx="332142" cy="338554"/>
          </a:xfrm>
          <a:prstGeom prst="rect">
            <a:avLst/>
          </a:prstGeom>
          <a:noFill/>
        </p:spPr>
        <p:txBody>
          <a:bodyPr wrap="none" rtlCol="0">
            <a:spAutoFit/>
          </a:bodyPr>
          <a:lstStyle/>
          <a:p>
            <a:pPr marL="0" lvl="1"/>
            <a:r>
              <a:rPr lang="en-US" altLang="ja-JP" sz="1600" dirty="0" smtClean="0"/>
              <a:t>R</a:t>
            </a:r>
            <a:endParaRPr lang="en-US" altLang="ja-JP" sz="1600" dirty="0"/>
          </a:p>
        </p:txBody>
      </p:sp>
      <p:sp>
        <p:nvSpPr>
          <p:cNvPr id="55" name="テキスト ボックス 54"/>
          <p:cNvSpPr txBox="1"/>
          <p:nvPr/>
        </p:nvSpPr>
        <p:spPr>
          <a:xfrm>
            <a:off x="125488" y="4624047"/>
            <a:ext cx="332142" cy="338554"/>
          </a:xfrm>
          <a:prstGeom prst="rect">
            <a:avLst/>
          </a:prstGeom>
          <a:noFill/>
        </p:spPr>
        <p:txBody>
          <a:bodyPr wrap="none" rtlCol="0">
            <a:spAutoFit/>
          </a:bodyPr>
          <a:lstStyle/>
          <a:p>
            <a:pPr marL="0" lvl="1"/>
            <a:r>
              <a:rPr lang="en-US" altLang="ja-JP" sz="1600" dirty="0" smtClean="0"/>
              <a:t>R</a:t>
            </a:r>
            <a:endParaRPr lang="en-US" altLang="ja-JP" sz="1600" dirty="0"/>
          </a:p>
        </p:txBody>
      </p:sp>
      <p:sp>
        <p:nvSpPr>
          <p:cNvPr id="56" name="テキスト ボックス 55"/>
          <p:cNvSpPr txBox="1"/>
          <p:nvPr/>
        </p:nvSpPr>
        <p:spPr>
          <a:xfrm>
            <a:off x="126287" y="3933518"/>
            <a:ext cx="344966" cy="338554"/>
          </a:xfrm>
          <a:prstGeom prst="rect">
            <a:avLst/>
          </a:prstGeom>
          <a:noFill/>
        </p:spPr>
        <p:txBody>
          <a:bodyPr wrap="none" rtlCol="0">
            <a:spAutoFit/>
          </a:bodyPr>
          <a:lstStyle/>
          <a:p>
            <a:pPr marL="0" lvl="1"/>
            <a:r>
              <a:rPr lang="en-US" altLang="ja-JP" sz="1600" dirty="0" smtClean="0"/>
              <a:t>J </a:t>
            </a:r>
            <a:endParaRPr lang="en-US" altLang="ja-JP" sz="1600" dirty="0"/>
          </a:p>
        </p:txBody>
      </p:sp>
      <p:sp>
        <p:nvSpPr>
          <p:cNvPr id="57" name="テキスト ボックス 56"/>
          <p:cNvSpPr txBox="1"/>
          <p:nvPr/>
        </p:nvSpPr>
        <p:spPr>
          <a:xfrm>
            <a:off x="119875" y="5994037"/>
            <a:ext cx="357790" cy="338554"/>
          </a:xfrm>
          <a:prstGeom prst="rect">
            <a:avLst/>
          </a:prstGeom>
          <a:noFill/>
        </p:spPr>
        <p:txBody>
          <a:bodyPr wrap="none" rtlCol="0">
            <a:spAutoFit/>
          </a:bodyPr>
          <a:lstStyle/>
          <a:p>
            <a:pPr marL="0" lvl="1"/>
            <a:r>
              <a:rPr lang="ja-JP" altLang="en-US" sz="1600" dirty="0" smtClean="0"/>
              <a:t> </a:t>
            </a:r>
            <a:r>
              <a:rPr lang="en-US" altLang="ja-JP" sz="1600" dirty="0" smtClean="0"/>
              <a:t>I </a:t>
            </a:r>
            <a:endParaRPr lang="en-US" altLang="ja-JP" sz="1600" dirty="0"/>
          </a:p>
        </p:txBody>
      </p:sp>
      <p:sp>
        <p:nvSpPr>
          <p:cNvPr id="58" name="テキスト ボックス 57"/>
          <p:cNvSpPr txBox="1"/>
          <p:nvPr/>
        </p:nvSpPr>
        <p:spPr>
          <a:xfrm>
            <a:off x="519764" y="5998635"/>
            <a:ext cx="1816523" cy="338554"/>
          </a:xfrm>
          <a:prstGeom prst="rect">
            <a:avLst/>
          </a:prstGeom>
          <a:noFill/>
        </p:spPr>
        <p:txBody>
          <a:bodyPr wrap="none" rtlCol="0">
            <a:spAutoFit/>
          </a:bodyPr>
          <a:lstStyle/>
          <a:p>
            <a:pPr marL="0" lvl="1"/>
            <a:r>
              <a:rPr lang="en-US" altLang="ja-JP" sz="1600" dirty="0" err="1" smtClean="0"/>
              <a:t>beq</a:t>
            </a:r>
            <a:r>
              <a:rPr lang="en-US" altLang="ja-JP" sz="1600" dirty="0" smtClean="0"/>
              <a:t> $</a:t>
            </a:r>
            <a:r>
              <a:rPr lang="en-US" altLang="ja-JP" sz="1600" dirty="0"/>
              <a:t>s</a:t>
            </a:r>
            <a:r>
              <a:rPr lang="en-US" altLang="ja-JP" sz="1600" dirty="0" smtClean="0"/>
              <a:t>1, </a:t>
            </a:r>
            <a:r>
              <a:rPr lang="en-US" altLang="ja-JP" sz="1600" dirty="0"/>
              <a:t>$</a:t>
            </a:r>
            <a:r>
              <a:rPr lang="en-US" altLang="ja-JP" sz="1600" dirty="0" smtClean="0"/>
              <a:t>s2, 100</a:t>
            </a:r>
            <a:endParaRPr lang="en-US" altLang="ja-JP" sz="1600" dirty="0"/>
          </a:p>
        </p:txBody>
      </p:sp>
      <p:sp>
        <p:nvSpPr>
          <p:cNvPr id="59" name="テキスト ボックス 58"/>
          <p:cNvSpPr txBox="1"/>
          <p:nvPr/>
        </p:nvSpPr>
        <p:spPr>
          <a:xfrm>
            <a:off x="2198981" y="5900210"/>
            <a:ext cx="1327608" cy="523220"/>
          </a:xfrm>
          <a:prstGeom prst="rect">
            <a:avLst/>
          </a:prstGeom>
          <a:noFill/>
        </p:spPr>
        <p:txBody>
          <a:bodyPr wrap="none" rtlCol="0">
            <a:spAutoFit/>
          </a:bodyPr>
          <a:lstStyle/>
          <a:p>
            <a:pPr marL="0" lvl="1"/>
            <a:r>
              <a:rPr lang="en-US" altLang="ja-JP" sz="1400" dirty="0" smtClean="0"/>
              <a:t>if ($s1 == $s2)</a:t>
            </a:r>
            <a:br>
              <a:rPr lang="en-US" altLang="ja-JP" sz="1400" dirty="0" smtClean="0"/>
            </a:br>
            <a:r>
              <a:rPr lang="en-US" altLang="ja-JP" sz="1400" dirty="0" smtClean="0"/>
              <a:t>  go to 100;</a:t>
            </a:r>
            <a:endParaRPr lang="en-US" altLang="ja-JP" sz="1400" dirty="0"/>
          </a:p>
        </p:txBody>
      </p:sp>
      <p:sp>
        <p:nvSpPr>
          <p:cNvPr id="60" name="正方形/長方形 59"/>
          <p:cNvSpPr/>
          <p:nvPr/>
        </p:nvSpPr>
        <p:spPr>
          <a:xfrm>
            <a:off x="3768170" y="5214284"/>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000000</a:t>
            </a:r>
            <a:endParaRPr kumimoji="1" lang="ja-JP" altLang="en-US" dirty="0">
              <a:solidFill>
                <a:schemeClr val="tx1"/>
              </a:solidFill>
            </a:endParaRPr>
          </a:p>
        </p:txBody>
      </p:sp>
      <p:sp>
        <p:nvSpPr>
          <p:cNvPr id="61" name="正方形/長方形 60"/>
          <p:cNvSpPr/>
          <p:nvPr/>
        </p:nvSpPr>
        <p:spPr>
          <a:xfrm>
            <a:off x="4774701" y="5214284"/>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10010</a:t>
            </a:r>
            <a:endParaRPr kumimoji="1" lang="ja-JP" altLang="en-US" dirty="0">
              <a:solidFill>
                <a:schemeClr val="tx1"/>
              </a:solidFill>
            </a:endParaRPr>
          </a:p>
        </p:txBody>
      </p:sp>
      <p:sp>
        <p:nvSpPr>
          <p:cNvPr id="62" name="正方形/長方形 61"/>
          <p:cNvSpPr/>
          <p:nvPr/>
        </p:nvSpPr>
        <p:spPr>
          <a:xfrm>
            <a:off x="5595411" y="5214284"/>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10011</a:t>
            </a:r>
            <a:endParaRPr kumimoji="1" lang="ja-JP" altLang="en-US" dirty="0">
              <a:solidFill>
                <a:schemeClr val="tx1"/>
              </a:solidFill>
            </a:endParaRPr>
          </a:p>
        </p:txBody>
      </p:sp>
      <p:sp>
        <p:nvSpPr>
          <p:cNvPr id="63" name="正方形/長方形 62"/>
          <p:cNvSpPr/>
          <p:nvPr/>
        </p:nvSpPr>
        <p:spPr>
          <a:xfrm>
            <a:off x="6408379" y="5214284"/>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10001</a:t>
            </a:r>
            <a:endParaRPr kumimoji="1" lang="ja-JP" altLang="en-US" dirty="0">
              <a:solidFill>
                <a:schemeClr val="tx1"/>
              </a:solidFill>
            </a:endParaRPr>
          </a:p>
        </p:txBody>
      </p:sp>
      <p:sp>
        <p:nvSpPr>
          <p:cNvPr id="64" name="正方形/長方形 63"/>
          <p:cNvSpPr/>
          <p:nvPr/>
        </p:nvSpPr>
        <p:spPr>
          <a:xfrm>
            <a:off x="7229089" y="5214284"/>
            <a:ext cx="820710"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00000</a:t>
            </a:r>
            <a:endParaRPr kumimoji="1" lang="ja-JP" altLang="en-US" dirty="0">
              <a:solidFill>
                <a:schemeClr val="tx1"/>
              </a:solidFill>
            </a:endParaRPr>
          </a:p>
        </p:txBody>
      </p:sp>
      <p:sp>
        <p:nvSpPr>
          <p:cNvPr id="65" name="正方形/長方形 64"/>
          <p:cNvSpPr/>
          <p:nvPr/>
        </p:nvSpPr>
        <p:spPr>
          <a:xfrm>
            <a:off x="8049798" y="5215872"/>
            <a:ext cx="1014273" cy="304800"/>
          </a:xfrm>
          <a:prstGeom prst="rect">
            <a:avLst/>
          </a:prstGeom>
          <a:solidFill>
            <a:srgbClr val="EFF8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101010</a:t>
            </a:r>
            <a:endParaRPr kumimoji="1" lang="ja-JP" altLang="en-US" dirty="0">
              <a:solidFill>
                <a:schemeClr val="tx1"/>
              </a:solidFill>
            </a:endParaRPr>
          </a:p>
        </p:txBody>
      </p:sp>
      <p:sp>
        <p:nvSpPr>
          <p:cNvPr id="66" name="テキスト ボックス 65"/>
          <p:cNvSpPr txBox="1"/>
          <p:nvPr/>
        </p:nvSpPr>
        <p:spPr>
          <a:xfrm>
            <a:off x="5766888" y="5446251"/>
            <a:ext cx="473206" cy="307777"/>
          </a:xfrm>
          <a:prstGeom prst="rect">
            <a:avLst/>
          </a:prstGeom>
          <a:noFill/>
        </p:spPr>
        <p:txBody>
          <a:bodyPr wrap="none" rtlCol="0">
            <a:spAutoFit/>
          </a:bodyPr>
          <a:lstStyle/>
          <a:p>
            <a:pPr marL="0" lvl="1"/>
            <a:r>
              <a:rPr lang="en-US" altLang="ja-JP" sz="1400" dirty="0" smtClean="0">
                <a:solidFill>
                  <a:srgbClr val="0070C0"/>
                </a:solidFill>
              </a:rPr>
              <a:t>$s3</a:t>
            </a:r>
            <a:endParaRPr lang="en-US" altLang="ja-JP" sz="1400" dirty="0">
              <a:solidFill>
                <a:srgbClr val="0070C0"/>
              </a:solidFill>
            </a:endParaRPr>
          </a:p>
        </p:txBody>
      </p:sp>
      <p:sp>
        <p:nvSpPr>
          <p:cNvPr id="67" name="テキスト ボックス 66"/>
          <p:cNvSpPr txBox="1"/>
          <p:nvPr/>
        </p:nvSpPr>
        <p:spPr>
          <a:xfrm>
            <a:off x="7119227" y="5560624"/>
            <a:ext cx="364202" cy="307777"/>
          </a:xfrm>
          <a:prstGeom prst="rect">
            <a:avLst/>
          </a:prstGeom>
          <a:noFill/>
        </p:spPr>
        <p:txBody>
          <a:bodyPr wrap="none" rtlCol="0">
            <a:spAutoFit/>
          </a:bodyPr>
          <a:lstStyle/>
          <a:p>
            <a:pPr marL="0" lvl="1"/>
            <a:r>
              <a:rPr lang="en-US" altLang="ja-JP" sz="1400" dirty="0" err="1" smtClean="0">
                <a:solidFill>
                  <a:srgbClr val="0070C0"/>
                </a:solidFill>
              </a:rPr>
              <a:t>slt</a:t>
            </a:r>
            <a:endParaRPr lang="en-US" altLang="ja-JP" sz="1400" dirty="0">
              <a:solidFill>
                <a:srgbClr val="0070C0"/>
              </a:solidFill>
            </a:endParaRPr>
          </a:p>
        </p:txBody>
      </p:sp>
      <p:cxnSp>
        <p:nvCxnSpPr>
          <p:cNvPr id="68" name="直線コネクタ 67"/>
          <p:cNvCxnSpPr/>
          <p:nvPr/>
        </p:nvCxnSpPr>
        <p:spPr>
          <a:xfrm>
            <a:off x="3778182" y="5562008"/>
            <a:ext cx="988625" cy="2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8046988" y="5567759"/>
            <a:ext cx="988625" cy="2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4272494" y="5727256"/>
            <a:ext cx="283083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4272494" y="5560624"/>
            <a:ext cx="0" cy="1758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7446199" y="5736497"/>
            <a:ext cx="109791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8541300" y="5569865"/>
            <a:ext cx="0" cy="1758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4991547" y="5447654"/>
            <a:ext cx="473206" cy="307777"/>
          </a:xfrm>
          <a:prstGeom prst="rect">
            <a:avLst/>
          </a:prstGeom>
          <a:noFill/>
        </p:spPr>
        <p:txBody>
          <a:bodyPr wrap="none" rtlCol="0">
            <a:spAutoFit/>
          </a:bodyPr>
          <a:lstStyle/>
          <a:p>
            <a:pPr marL="0" lvl="1"/>
            <a:r>
              <a:rPr lang="en-US" altLang="ja-JP" sz="1400" dirty="0" smtClean="0">
                <a:solidFill>
                  <a:srgbClr val="0070C0"/>
                </a:solidFill>
              </a:rPr>
              <a:t>$s2</a:t>
            </a:r>
            <a:endParaRPr lang="en-US" altLang="ja-JP" sz="1400" dirty="0">
              <a:solidFill>
                <a:srgbClr val="0070C0"/>
              </a:solidFill>
            </a:endParaRPr>
          </a:p>
        </p:txBody>
      </p:sp>
      <p:sp>
        <p:nvSpPr>
          <p:cNvPr id="75" name="テキスト ボックス 74"/>
          <p:cNvSpPr txBox="1"/>
          <p:nvPr/>
        </p:nvSpPr>
        <p:spPr>
          <a:xfrm>
            <a:off x="6577146" y="5447578"/>
            <a:ext cx="473206" cy="307777"/>
          </a:xfrm>
          <a:prstGeom prst="rect">
            <a:avLst/>
          </a:prstGeom>
          <a:noFill/>
        </p:spPr>
        <p:txBody>
          <a:bodyPr wrap="none" rtlCol="0">
            <a:spAutoFit/>
          </a:bodyPr>
          <a:lstStyle/>
          <a:p>
            <a:pPr marL="0" lvl="1"/>
            <a:r>
              <a:rPr lang="en-US" altLang="ja-JP" sz="1400" dirty="0" smtClean="0">
                <a:solidFill>
                  <a:srgbClr val="0070C0"/>
                </a:solidFill>
              </a:rPr>
              <a:t>$s1</a:t>
            </a:r>
            <a:endParaRPr lang="en-US" altLang="ja-JP" sz="1400" dirty="0">
              <a:solidFill>
                <a:srgbClr val="0070C0"/>
              </a:solidFill>
            </a:endParaRPr>
          </a:p>
        </p:txBody>
      </p:sp>
      <p:sp>
        <p:nvSpPr>
          <p:cNvPr id="76" name="テキスト ボックス 75"/>
          <p:cNvSpPr txBox="1"/>
          <p:nvPr/>
        </p:nvSpPr>
        <p:spPr>
          <a:xfrm>
            <a:off x="6516216" y="828001"/>
            <a:ext cx="2566728" cy="584775"/>
          </a:xfrm>
          <a:prstGeom prst="rect">
            <a:avLst/>
          </a:prstGeom>
          <a:noFill/>
        </p:spPr>
        <p:txBody>
          <a:bodyPr wrap="none" rtlCol="0">
            <a:spAutoFit/>
          </a:bodyPr>
          <a:lstStyle/>
          <a:p>
            <a:r>
              <a:rPr kumimoji="1" lang="en-US" altLang="ja-JP" sz="1600" dirty="0" smtClean="0"/>
              <a:t>※ </a:t>
            </a:r>
            <a:r>
              <a:rPr kumimoji="1" lang="ja-JP" altLang="en-US" sz="1600" dirty="0" smtClean="0"/>
              <a:t>通常はメモリ上の並</a:t>
            </a:r>
            <a:r>
              <a:rPr lang="ja-JP" altLang="en-US" sz="1600" dirty="0" smtClean="0"/>
              <a:t>びの</a:t>
            </a:r>
            <a:r>
              <a:rPr lang="en-US" altLang="ja-JP" sz="1600" dirty="0" smtClean="0"/>
              <a:t/>
            </a:r>
            <a:br>
              <a:rPr lang="en-US" altLang="ja-JP" sz="1600" dirty="0" smtClean="0"/>
            </a:br>
            <a:r>
              <a:rPr lang="ja-JP" altLang="en-US" sz="1600" dirty="0" smtClean="0"/>
              <a:t>　　</a:t>
            </a:r>
            <a:r>
              <a:rPr kumimoji="1" lang="ja-JP" altLang="en-US" sz="1600" dirty="0" smtClean="0"/>
              <a:t>次の命令が実行される</a:t>
            </a:r>
            <a:endParaRPr kumimoji="1" lang="ja-JP" altLang="en-US" sz="1600" dirty="0"/>
          </a:p>
        </p:txBody>
      </p:sp>
      <p:sp>
        <p:nvSpPr>
          <p:cNvPr id="77" name="テキスト ボックス 76"/>
          <p:cNvSpPr txBox="1"/>
          <p:nvPr/>
        </p:nvSpPr>
        <p:spPr>
          <a:xfrm>
            <a:off x="5409353" y="6316277"/>
            <a:ext cx="3320140" cy="253916"/>
          </a:xfrm>
          <a:prstGeom prst="rect">
            <a:avLst/>
          </a:prstGeom>
          <a:noFill/>
        </p:spPr>
        <p:txBody>
          <a:bodyPr wrap="none" rtlCol="0">
            <a:spAutoFit/>
          </a:bodyPr>
          <a:lstStyle/>
          <a:p>
            <a:pPr marL="0" lvl="1"/>
            <a:r>
              <a:rPr lang="en-US" altLang="ja-JP" sz="1050" dirty="0" smtClean="0"/>
              <a:t>※ 2</a:t>
            </a:r>
            <a:r>
              <a:rPr lang="ja-JP" altLang="en-US" sz="1050" dirty="0" smtClean="0"/>
              <a:t>ビット左シフトしたものをアドレスとして使用するため</a:t>
            </a:r>
            <a:endParaRPr lang="en-US" altLang="ja-JP" sz="1050" dirty="0"/>
          </a:p>
        </p:txBody>
      </p:sp>
    </p:spTree>
    <p:extLst>
      <p:ext uri="{BB962C8B-B14F-4D97-AF65-F5344CB8AC3E}">
        <p14:creationId xmlns:p14="http://schemas.microsoft.com/office/powerpoint/2010/main" val="575077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9444" y="130175"/>
            <a:ext cx="6246812" cy="490538"/>
          </a:xfrm>
        </p:spPr>
        <p:txBody>
          <a:bodyPr/>
          <a:lstStyle/>
          <a:p>
            <a:r>
              <a:rPr lang="en-US" altLang="ja-JP" b="1" dirty="0" smtClean="0"/>
              <a:t>MIPS </a:t>
            </a:r>
            <a:r>
              <a:rPr lang="ja-JP" altLang="en-US" dirty="0" smtClean="0"/>
              <a:t>のアドレシングモード</a:t>
            </a:r>
            <a:endParaRPr kumimoji="1" lang="ja-JP" altLang="en-US" dirty="0"/>
          </a:p>
        </p:txBody>
      </p:sp>
      <p:sp>
        <p:nvSpPr>
          <p:cNvPr id="3" name="コンテンツ プレースホルダー 2"/>
          <p:cNvSpPr>
            <a:spLocks noGrp="1"/>
          </p:cNvSpPr>
          <p:nvPr>
            <p:ph idx="1"/>
          </p:nvPr>
        </p:nvSpPr>
        <p:spPr>
          <a:xfrm>
            <a:off x="692621" y="946570"/>
            <a:ext cx="8419508" cy="4876800"/>
          </a:xfrm>
        </p:spPr>
        <p:txBody>
          <a:bodyPr>
            <a:noAutofit/>
          </a:bodyPr>
          <a:lstStyle/>
          <a:p>
            <a:pPr marL="0" indent="0">
              <a:buNone/>
            </a:pPr>
            <a:r>
              <a:rPr kumimoji="1" lang="ja-JP" altLang="en-US" sz="2000" b="1" u="sng" dirty="0" smtClean="0">
                <a:latin typeface="游ゴシック" panose="020B0400000000000000" pitchFamily="50" charset="-128"/>
                <a:ea typeface="游ゴシック" panose="020B0400000000000000" pitchFamily="50" charset="-128"/>
              </a:rPr>
              <a:t>アドレシングモード</a:t>
            </a:r>
            <a:endParaRPr lang="en-US" altLang="ja-JP" sz="2000" b="1" u="sng" dirty="0">
              <a:latin typeface="游ゴシック" panose="020B0400000000000000" pitchFamily="50" charset="-128"/>
              <a:ea typeface="游ゴシック" panose="020B0400000000000000" pitchFamily="50" charset="-128"/>
            </a:endParaRPr>
          </a:p>
          <a:p>
            <a:pPr>
              <a:buClr>
                <a:schemeClr val="tx1"/>
              </a:buClr>
              <a:buFont typeface="Wingdings" panose="05000000000000000000" pitchFamily="2" charset="2"/>
              <a:buChar char="n"/>
            </a:pPr>
            <a:r>
              <a:rPr kumimoji="1" lang="ja-JP" altLang="en-US" sz="1800" dirty="0" smtClean="0">
                <a:solidFill>
                  <a:srgbClr val="C00000"/>
                </a:solidFill>
                <a:latin typeface="游ゴシック Medium" panose="020B0500000000000000" pitchFamily="50" charset="-128"/>
                <a:ea typeface="游ゴシック Medium" panose="020B0500000000000000" pitchFamily="50" charset="-128"/>
              </a:rPr>
              <a:t>オペランドの解釈方法</a:t>
            </a:r>
            <a:endParaRPr lang="en-US" altLang="ja-JP" sz="1800" dirty="0">
              <a:solidFill>
                <a:srgbClr val="C00000"/>
              </a:solidFill>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ja-JP" altLang="en-US" sz="1800" dirty="0" smtClean="0">
                <a:latin typeface="游ゴシック Medium" panose="020B0500000000000000" pitchFamily="50" charset="-128"/>
                <a:ea typeface="游ゴシック Medium" panose="020B0500000000000000" pitchFamily="50" charset="-128"/>
              </a:rPr>
              <a:t>命令によって異なる</a:t>
            </a:r>
            <a:endParaRPr lang="en-US" altLang="ja-JP" sz="1800" dirty="0" smtClean="0">
              <a:latin typeface="游ゴシック Medium" panose="020B0500000000000000" pitchFamily="50" charset="-128"/>
              <a:ea typeface="游ゴシック Medium" panose="020B0500000000000000" pitchFamily="50" charset="-128"/>
            </a:endParaRPr>
          </a:p>
          <a:p>
            <a:pPr marL="0" indent="0">
              <a:buNone/>
            </a:pPr>
            <a:r>
              <a:rPr lang="en-US" altLang="ja-JP" sz="2000" b="1" u="sng" dirty="0" smtClean="0">
                <a:latin typeface="游ゴシック" panose="020B0400000000000000" pitchFamily="50" charset="-128"/>
                <a:ea typeface="游ゴシック" panose="020B0400000000000000" pitchFamily="50" charset="-128"/>
              </a:rPr>
              <a:t>MIPS </a:t>
            </a:r>
            <a:r>
              <a:rPr lang="ja-JP" altLang="en-US" sz="2000" b="1" u="sng" dirty="0" smtClean="0">
                <a:latin typeface="游ゴシック" panose="020B0400000000000000" pitchFamily="50" charset="-128"/>
                <a:ea typeface="游ゴシック" panose="020B0400000000000000" pitchFamily="50" charset="-128"/>
              </a:rPr>
              <a:t>のアドレシングモード</a:t>
            </a:r>
            <a:endParaRPr lang="en-US" altLang="ja-JP" sz="2000" b="1" u="sng" dirty="0">
              <a:latin typeface="游ゴシック" panose="020B0400000000000000" pitchFamily="50" charset="-128"/>
              <a:ea typeface="游ゴシック" panose="020B0400000000000000" pitchFamily="50" charset="-128"/>
            </a:endParaRPr>
          </a:p>
          <a:p>
            <a:pPr marL="457200" indent="-457200">
              <a:buFont typeface="+mj-ea"/>
              <a:buAutoNum type="circleNumDbPlain"/>
            </a:pPr>
            <a:r>
              <a:rPr lang="ja-JP" altLang="en-US" sz="1800" dirty="0">
                <a:latin typeface="游ゴシック Medium" panose="020B0500000000000000" pitchFamily="50" charset="-128"/>
                <a:ea typeface="游ゴシック Medium" panose="020B0500000000000000" pitchFamily="50" charset="-128"/>
              </a:rPr>
              <a:t>即値</a:t>
            </a:r>
            <a:r>
              <a:rPr lang="ja-JP" altLang="en-US" sz="1800" dirty="0" smtClean="0">
                <a:latin typeface="游ゴシック Medium" panose="020B0500000000000000" pitchFamily="50" charset="-128"/>
                <a:ea typeface="游ゴシック Medium" panose="020B0500000000000000" pitchFamily="50" charset="-128"/>
              </a:rPr>
              <a:t>アドレシング</a:t>
            </a:r>
            <a:endParaRPr lang="en-US" altLang="ja-JP" sz="1800" dirty="0">
              <a:latin typeface="游ゴシック Medium" panose="020B0500000000000000" pitchFamily="50" charset="-128"/>
              <a:ea typeface="游ゴシック Medium" panose="020B0500000000000000" pitchFamily="50" charset="-128"/>
            </a:endParaRPr>
          </a:p>
          <a:p>
            <a:pPr marL="914400" lvl="2" indent="0">
              <a:buNone/>
            </a:pPr>
            <a:r>
              <a:rPr kumimoji="1" lang="ja-JP" altLang="en-US" sz="1400" dirty="0" smtClean="0">
                <a:latin typeface="游ゴシック Medium" panose="020B0500000000000000" pitchFamily="50" charset="-128"/>
                <a:ea typeface="游ゴシック Medium" panose="020B0500000000000000" pitchFamily="50" charset="-128"/>
              </a:rPr>
              <a:t>命令</a:t>
            </a:r>
            <a:r>
              <a:rPr lang="ja-JP" altLang="en-US" sz="1400" dirty="0" smtClean="0">
                <a:latin typeface="游ゴシック Medium" panose="020B0500000000000000" pitchFamily="50" charset="-128"/>
                <a:ea typeface="游ゴシック Medium" panose="020B0500000000000000" pitchFamily="50" charset="-128"/>
              </a:rPr>
              <a:t>中に指定された定数をオペランドとする</a:t>
            </a:r>
            <a:r>
              <a:rPr lang="en-US" altLang="ja-JP" sz="1400" dirty="0" smtClean="0">
                <a:latin typeface="游ゴシック Medium" panose="020B0500000000000000" pitchFamily="50" charset="-128"/>
                <a:ea typeface="游ゴシック Medium" panose="020B0500000000000000" pitchFamily="50" charset="-128"/>
              </a:rPr>
              <a:t/>
            </a:r>
            <a:br>
              <a:rPr lang="en-US" altLang="ja-JP" sz="1400" dirty="0" smtClean="0">
                <a:latin typeface="游ゴシック Medium" panose="020B0500000000000000" pitchFamily="50" charset="-128"/>
                <a:ea typeface="游ゴシック Medium" panose="020B0500000000000000" pitchFamily="50" charset="-128"/>
              </a:rPr>
            </a:br>
            <a:r>
              <a:rPr lang="ja-JP" altLang="en-US" sz="1400" dirty="0" smtClean="0">
                <a:latin typeface="游ゴシック Medium" panose="020B0500000000000000" pitchFamily="50" charset="-128"/>
                <a:ea typeface="游ゴシック Medium" panose="020B0500000000000000" pitchFamily="50" charset="-128"/>
              </a:rPr>
              <a:t>（例： </a:t>
            </a:r>
            <a:r>
              <a:rPr lang="en-US" altLang="ja-JP" sz="1400" dirty="0" err="1" smtClean="0">
                <a:latin typeface="游ゴシック Medium" panose="020B0500000000000000" pitchFamily="50" charset="-128"/>
                <a:ea typeface="游ゴシック Medium" panose="020B0500000000000000" pitchFamily="50" charset="-128"/>
              </a:rPr>
              <a:t>addi</a:t>
            </a:r>
            <a:r>
              <a:rPr lang="en-US" altLang="ja-JP" sz="1400" dirty="0" smtClean="0">
                <a:latin typeface="游ゴシック Medium" panose="020B0500000000000000" pitchFamily="50" charset="-128"/>
                <a:ea typeface="游ゴシック Medium" panose="020B0500000000000000" pitchFamily="50" charset="-128"/>
              </a:rPr>
              <a:t> </a:t>
            </a:r>
            <a:r>
              <a:rPr lang="en-US" altLang="ja-JP" sz="1400" dirty="0">
                <a:latin typeface="游ゴシック Medium" panose="020B0500000000000000" pitchFamily="50" charset="-128"/>
                <a:ea typeface="游ゴシック Medium" panose="020B0500000000000000" pitchFamily="50" charset="-128"/>
              </a:rPr>
              <a:t>$t1, $s0, </a:t>
            </a:r>
            <a:r>
              <a:rPr lang="en-US" altLang="ja-JP" sz="1400" u="sng" dirty="0" smtClean="0">
                <a:solidFill>
                  <a:srgbClr val="FF0000"/>
                </a:solidFill>
                <a:latin typeface="游ゴシック Medium" panose="020B0500000000000000" pitchFamily="50" charset="-128"/>
                <a:ea typeface="游ゴシック Medium" panose="020B0500000000000000" pitchFamily="50" charset="-128"/>
              </a:rPr>
              <a:t>66</a:t>
            </a:r>
            <a:r>
              <a:rPr lang="ja-JP" altLang="en-US" sz="1400" dirty="0" smtClean="0">
                <a:latin typeface="游ゴシック Medium" panose="020B0500000000000000" pitchFamily="50" charset="-128"/>
                <a:ea typeface="游ゴシック Medium" panose="020B0500000000000000" pitchFamily="50" charset="-128"/>
              </a:rPr>
              <a:t>）</a:t>
            </a:r>
            <a:endParaRPr lang="en-US" altLang="ja-JP" sz="1400" dirty="0" smtClean="0">
              <a:latin typeface="游ゴシック Medium" panose="020B0500000000000000" pitchFamily="50" charset="-128"/>
              <a:ea typeface="游ゴシック Medium" panose="020B0500000000000000" pitchFamily="50" charset="-128"/>
            </a:endParaRPr>
          </a:p>
          <a:p>
            <a:pPr marL="457200" indent="-457200">
              <a:buFont typeface="+mj-ea"/>
              <a:buAutoNum type="circleNumDbPlain"/>
            </a:pPr>
            <a:r>
              <a:rPr lang="ja-JP" altLang="en-US" sz="1800" dirty="0" smtClean="0">
                <a:latin typeface="游ゴシック Medium" panose="020B0500000000000000" pitchFamily="50" charset="-128"/>
                <a:ea typeface="游ゴシック Medium" panose="020B0500000000000000" pitchFamily="50" charset="-128"/>
              </a:rPr>
              <a:t>レジスタアドレシング</a:t>
            </a:r>
            <a:endParaRPr lang="en-US" altLang="ja-JP" sz="1800" dirty="0" smtClean="0">
              <a:latin typeface="游ゴシック Medium" panose="020B0500000000000000" pitchFamily="50" charset="-128"/>
              <a:ea typeface="游ゴシック Medium" panose="020B0500000000000000" pitchFamily="50" charset="-128"/>
            </a:endParaRPr>
          </a:p>
          <a:p>
            <a:pPr marL="914400" lvl="2" indent="0">
              <a:buNone/>
            </a:pPr>
            <a:r>
              <a:rPr lang="ja-JP" altLang="en-US" sz="1400" dirty="0" smtClean="0">
                <a:latin typeface="游ゴシック Medium" panose="020B0500000000000000" pitchFamily="50" charset="-128"/>
                <a:ea typeface="游ゴシック Medium" panose="020B0500000000000000" pitchFamily="50" charset="-128"/>
              </a:rPr>
              <a:t>レジスタをオペランドとする</a:t>
            </a:r>
            <a:r>
              <a:rPr lang="en-US" altLang="ja-JP" sz="1400" dirty="0" smtClean="0">
                <a:latin typeface="游ゴシック Medium" panose="020B0500000000000000" pitchFamily="50" charset="-128"/>
                <a:ea typeface="游ゴシック Medium" panose="020B0500000000000000" pitchFamily="50" charset="-128"/>
              </a:rPr>
              <a:t/>
            </a:r>
            <a:br>
              <a:rPr lang="en-US" altLang="ja-JP" sz="1400" dirty="0" smtClean="0">
                <a:latin typeface="游ゴシック Medium" panose="020B0500000000000000" pitchFamily="50" charset="-128"/>
                <a:ea typeface="游ゴシック Medium" panose="020B0500000000000000" pitchFamily="50" charset="-128"/>
              </a:rPr>
            </a:br>
            <a:r>
              <a:rPr lang="ja-JP" altLang="en-US" sz="1400" dirty="0" smtClean="0">
                <a:latin typeface="游ゴシック Medium" panose="020B0500000000000000" pitchFamily="50" charset="-128"/>
                <a:ea typeface="游ゴシック Medium" panose="020B0500000000000000" pitchFamily="50" charset="-128"/>
              </a:rPr>
              <a:t>（例： </a:t>
            </a:r>
            <a:r>
              <a:rPr lang="en-US" altLang="ja-JP" sz="1400" dirty="0">
                <a:latin typeface="游ゴシック Medium" panose="020B0500000000000000" pitchFamily="50" charset="-128"/>
                <a:ea typeface="游ゴシック Medium" panose="020B0500000000000000" pitchFamily="50" charset="-128"/>
              </a:rPr>
              <a:t>sub </a:t>
            </a:r>
            <a:r>
              <a:rPr lang="en-US" altLang="ja-JP" sz="1400" u="sng" dirty="0">
                <a:solidFill>
                  <a:srgbClr val="FF0000"/>
                </a:solidFill>
                <a:latin typeface="游ゴシック Medium" panose="020B0500000000000000" pitchFamily="50" charset="-128"/>
                <a:ea typeface="游ゴシック Medium" panose="020B0500000000000000" pitchFamily="50" charset="-128"/>
              </a:rPr>
              <a:t>$t1</a:t>
            </a:r>
            <a:r>
              <a:rPr lang="en-US" altLang="ja-JP" sz="1400" dirty="0">
                <a:latin typeface="游ゴシック Medium" panose="020B0500000000000000" pitchFamily="50" charset="-128"/>
                <a:ea typeface="游ゴシック Medium" panose="020B0500000000000000" pitchFamily="50" charset="-128"/>
              </a:rPr>
              <a:t>, </a:t>
            </a:r>
            <a:r>
              <a:rPr lang="en-US" altLang="ja-JP" sz="1400" u="sng" dirty="0">
                <a:solidFill>
                  <a:srgbClr val="FF0000"/>
                </a:solidFill>
                <a:latin typeface="游ゴシック Medium" panose="020B0500000000000000" pitchFamily="50" charset="-128"/>
                <a:ea typeface="游ゴシック Medium" panose="020B0500000000000000" pitchFamily="50" charset="-128"/>
              </a:rPr>
              <a:t>$s0</a:t>
            </a:r>
            <a:r>
              <a:rPr lang="en-US" altLang="ja-JP" sz="1400" dirty="0">
                <a:latin typeface="游ゴシック Medium" panose="020B0500000000000000" pitchFamily="50" charset="-128"/>
                <a:ea typeface="游ゴシック Medium" panose="020B0500000000000000" pitchFamily="50" charset="-128"/>
              </a:rPr>
              <a:t>, </a:t>
            </a:r>
            <a:r>
              <a:rPr lang="en-US" altLang="ja-JP" sz="1400" u="sng" dirty="0">
                <a:solidFill>
                  <a:srgbClr val="FF0000"/>
                </a:solidFill>
                <a:latin typeface="游ゴシック Medium" panose="020B0500000000000000" pitchFamily="50" charset="-128"/>
                <a:ea typeface="游ゴシック Medium" panose="020B0500000000000000" pitchFamily="50" charset="-128"/>
              </a:rPr>
              <a:t>$</a:t>
            </a:r>
            <a:r>
              <a:rPr lang="en-US" altLang="ja-JP" sz="1400" u="sng" dirty="0" smtClean="0">
                <a:solidFill>
                  <a:srgbClr val="FF0000"/>
                </a:solidFill>
                <a:latin typeface="游ゴシック Medium" panose="020B0500000000000000" pitchFamily="50" charset="-128"/>
                <a:ea typeface="游ゴシック Medium" panose="020B0500000000000000" pitchFamily="50" charset="-128"/>
              </a:rPr>
              <a:t>s3</a:t>
            </a:r>
            <a:r>
              <a:rPr lang="ja-JP" altLang="en-US" sz="1400" dirty="0" smtClean="0">
                <a:latin typeface="游ゴシック Medium" panose="020B0500000000000000" pitchFamily="50" charset="-128"/>
                <a:ea typeface="游ゴシック Medium" panose="020B0500000000000000" pitchFamily="50" charset="-128"/>
              </a:rPr>
              <a:t>）</a:t>
            </a:r>
            <a:endParaRPr lang="en-US" altLang="ja-JP" sz="1400" dirty="0" smtClean="0">
              <a:latin typeface="游ゴシック Medium" panose="020B0500000000000000" pitchFamily="50" charset="-128"/>
              <a:ea typeface="游ゴシック Medium" panose="020B0500000000000000" pitchFamily="50" charset="-128"/>
            </a:endParaRPr>
          </a:p>
          <a:p>
            <a:pPr marL="457200" indent="-457200">
              <a:buFont typeface="+mj-ea"/>
              <a:buAutoNum type="circleNumDbPlain"/>
            </a:pPr>
            <a:r>
              <a:rPr kumimoji="1" lang="ja-JP" altLang="en-US" sz="1800" dirty="0" smtClean="0">
                <a:latin typeface="游ゴシック Medium" panose="020B0500000000000000" pitchFamily="50" charset="-128"/>
                <a:ea typeface="游ゴシック Medium" panose="020B0500000000000000" pitchFamily="50" charset="-128"/>
              </a:rPr>
              <a:t>ベース相対アドレシング</a:t>
            </a:r>
            <a:endParaRPr kumimoji="1" lang="en-US" altLang="ja-JP" sz="1800" dirty="0" smtClean="0">
              <a:latin typeface="游ゴシック Medium" panose="020B0500000000000000" pitchFamily="50" charset="-128"/>
              <a:ea typeface="游ゴシック Medium" panose="020B0500000000000000" pitchFamily="50" charset="-128"/>
            </a:endParaRPr>
          </a:p>
          <a:p>
            <a:pPr marL="914400" lvl="2" indent="0">
              <a:buNone/>
            </a:pPr>
            <a:r>
              <a:rPr lang="ja-JP" altLang="en-US" sz="1400" dirty="0" smtClean="0">
                <a:latin typeface="游ゴシック Medium" panose="020B0500000000000000" pitchFamily="50" charset="-128"/>
                <a:ea typeface="游ゴシック Medium" panose="020B0500000000000000" pitchFamily="50" charset="-128"/>
              </a:rPr>
              <a:t>命令中の定数とレジスタの和によってオペランドのアドレスを表す</a:t>
            </a:r>
            <a:r>
              <a:rPr lang="en-US" altLang="ja-JP" sz="1400" dirty="0" smtClean="0">
                <a:latin typeface="游ゴシック Medium" panose="020B0500000000000000" pitchFamily="50" charset="-128"/>
                <a:ea typeface="游ゴシック Medium" panose="020B0500000000000000" pitchFamily="50" charset="-128"/>
              </a:rPr>
              <a:t/>
            </a:r>
            <a:br>
              <a:rPr lang="en-US" altLang="ja-JP" sz="1400" dirty="0" smtClean="0">
                <a:latin typeface="游ゴシック Medium" panose="020B0500000000000000" pitchFamily="50" charset="-128"/>
                <a:ea typeface="游ゴシック Medium" panose="020B0500000000000000" pitchFamily="50" charset="-128"/>
              </a:rPr>
            </a:br>
            <a:r>
              <a:rPr lang="ja-JP" altLang="en-US" sz="1400" dirty="0" smtClean="0">
                <a:latin typeface="游ゴシック Medium" panose="020B0500000000000000" pitchFamily="50" charset="-128"/>
                <a:ea typeface="游ゴシック Medium" panose="020B0500000000000000" pitchFamily="50" charset="-128"/>
              </a:rPr>
              <a:t>（例： </a:t>
            </a:r>
            <a:r>
              <a:rPr lang="en-US" altLang="ja-JP" sz="1400" dirty="0" err="1">
                <a:latin typeface="游ゴシック Medium" panose="020B0500000000000000" pitchFamily="50" charset="-128"/>
                <a:ea typeface="游ゴシック Medium" panose="020B0500000000000000" pitchFamily="50" charset="-128"/>
              </a:rPr>
              <a:t>lw</a:t>
            </a:r>
            <a:r>
              <a:rPr lang="en-US" altLang="ja-JP" sz="1400" dirty="0">
                <a:latin typeface="游ゴシック Medium" panose="020B0500000000000000" pitchFamily="50" charset="-128"/>
                <a:ea typeface="游ゴシック Medium" panose="020B0500000000000000" pitchFamily="50" charset="-128"/>
              </a:rPr>
              <a:t>  $s2, </a:t>
            </a:r>
            <a:r>
              <a:rPr lang="en-US" altLang="ja-JP" sz="1400" u="sng" dirty="0">
                <a:solidFill>
                  <a:srgbClr val="FF0000"/>
                </a:solidFill>
                <a:latin typeface="游ゴシック Medium" panose="020B0500000000000000" pitchFamily="50" charset="-128"/>
                <a:ea typeface="游ゴシック Medium" panose="020B0500000000000000" pitchFamily="50" charset="-128"/>
              </a:rPr>
              <a:t>4($t0</a:t>
            </a:r>
            <a:r>
              <a:rPr lang="en-US" altLang="ja-JP" sz="1400" u="sng" dirty="0" smtClean="0">
                <a:solidFill>
                  <a:srgbClr val="FF0000"/>
                </a:solidFill>
                <a:latin typeface="游ゴシック Medium" panose="020B0500000000000000" pitchFamily="50" charset="-128"/>
                <a:ea typeface="游ゴシック Medium" panose="020B0500000000000000" pitchFamily="50" charset="-128"/>
              </a:rPr>
              <a:t>)</a:t>
            </a:r>
            <a:r>
              <a:rPr lang="ja-JP" altLang="en-US" sz="1400" dirty="0" smtClean="0">
                <a:latin typeface="游ゴシック Medium" panose="020B0500000000000000" pitchFamily="50" charset="-128"/>
                <a:ea typeface="游ゴシック Medium" panose="020B0500000000000000" pitchFamily="50" charset="-128"/>
              </a:rPr>
              <a:t>）</a:t>
            </a:r>
            <a:endParaRPr kumimoji="1" lang="en-US" altLang="ja-JP" sz="1400" dirty="0" smtClean="0">
              <a:latin typeface="游ゴシック Medium" panose="020B0500000000000000" pitchFamily="50" charset="-128"/>
              <a:ea typeface="游ゴシック Medium" panose="020B0500000000000000" pitchFamily="50" charset="-128"/>
            </a:endParaRPr>
          </a:p>
          <a:p>
            <a:pPr marL="457200" indent="-457200">
              <a:buFont typeface="+mj-ea"/>
              <a:buAutoNum type="circleNumDbPlain"/>
            </a:pPr>
            <a:r>
              <a:rPr kumimoji="1" lang="en-US" altLang="ja-JP" sz="1800" dirty="0" smtClean="0">
                <a:latin typeface="游ゴシック Medium" panose="020B0500000000000000" pitchFamily="50" charset="-128"/>
                <a:ea typeface="游ゴシック Medium" panose="020B0500000000000000" pitchFamily="50" charset="-128"/>
              </a:rPr>
              <a:t>PC</a:t>
            </a:r>
            <a:r>
              <a:rPr lang="ja-JP" altLang="en-US" sz="1800" dirty="0" smtClean="0">
                <a:latin typeface="游ゴシック Medium" panose="020B0500000000000000" pitchFamily="50" charset="-128"/>
                <a:ea typeface="游ゴシック Medium" panose="020B0500000000000000" pitchFamily="50" charset="-128"/>
              </a:rPr>
              <a:t>相対アドレシング</a:t>
            </a:r>
            <a:endParaRPr lang="en-US" altLang="ja-JP" sz="1800" dirty="0" smtClean="0">
              <a:latin typeface="游ゴシック Medium" panose="020B0500000000000000" pitchFamily="50" charset="-128"/>
              <a:ea typeface="游ゴシック Medium" panose="020B0500000000000000" pitchFamily="50" charset="-128"/>
            </a:endParaRPr>
          </a:p>
          <a:p>
            <a:pPr marL="914400" lvl="2" indent="0">
              <a:buNone/>
            </a:pPr>
            <a:r>
              <a:rPr lang="ja-JP" altLang="en-US" sz="1400" dirty="0" smtClean="0">
                <a:latin typeface="游ゴシック Medium" panose="020B0500000000000000" pitchFamily="50" charset="-128"/>
                <a:ea typeface="游ゴシック Medium" panose="020B0500000000000000" pitchFamily="50" charset="-128"/>
              </a:rPr>
              <a:t>命令中の定数と </a:t>
            </a:r>
            <a:r>
              <a:rPr lang="en-US" altLang="ja-JP" sz="1400" dirty="0" smtClean="0">
                <a:latin typeface="游ゴシック Medium" panose="020B0500000000000000" pitchFamily="50" charset="-128"/>
                <a:ea typeface="游ゴシック Medium" panose="020B0500000000000000" pitchFamily="50" charset="-128"/>
              </a:rPr>
              <a:t>PC </a:t>
            </a:r>
            <a:r>
              <a:rPr lang="ja-JP" altLang="en-US" sz="1400" dirty="0" smtClean="0">
                <a:latin typeface="游ゴシック Medium" panose="020B0500000000000000" pitchFamily="50" charset="-128"/>
                <a:ea typeface="游ゴシック Medium" panose="020B0500000000000000" pitchFamily="50" charset="-128"/>
              </a:rPr>
              <a:t>の和によってメモリアドレスを表す</a:t>
            </a:r>
            <a:r>
              <a:rPr lang="en-US" altLang="ja-JP" sz="1400" dirty="0" smtClean="0">
                <a:latin typeface="游ゴシック Medium" panose="020B0500000000000000" pitchFamily="50" charset="-128"/>
                <a:ea typeface="游ゴシック Medium" panose="020B0500000000000000" pitchFamily="50" charset="-128"/>
              </a:rPr>
              <a:t/>
            </a:r>
            <a:br>
              <a:rPr lang="en-US" altLang="ja-JP" sz="1400" dirty="0" smtClean="0">
                <a:latin typeface="游ゴシック Medium" panose="020B0500000000000000" pitchFamily="50" charset="-128"/>
                <a:ea typeface="游ゴシック Medium" panose="020B0500000000000000" pitchFamily="50" charset="-128"/>
              </a:rPr>
            </a:br>
            <a:r>
              <a:rPr lang="ja-JP" altLang="en-US" sz="1400" dirty="0" smtClean="0">
                <a:latin typeface="游ゴシック Medium" panose="020B0500000000000000" pitchFamily="50" charset="-128"/>
                <a:ea typeface="游ゴシック Medium" panose="020B0500000000000000" pitchFamily="50" charset="-128"/>
              </a:rPr>
              <a:t>（例： </a:t>
            </a:r>
            <a:r>
              <a:rPr lang="en-US" altLang="ja-JP" sz="1400" dirty="0" err="1">
                <a:latin typeface="游ゴシック Medium" panose="020B0500000000000000" pitchFamily="50" charset="-128"/>
                <a:ea typeface="游ゴシック Medium" panose="020B0500000000000000" pitchFamily="50" charset="-128"/>
              </a:rPr>
              <a:t>beq</a:t>
            </a:r>
            <a:r>
              <a:rPr lang="en-US" altLang="ja-JP" sz="1400" dirty="0">
                <a:latin typeface="游ゴシック Medium" panose="020B0500000000000000" pitchFamily="50" charset="-128"/>
                <a:ea typeface="游ゴシック Medium" panose="020B0500000000000000" pitchFamily="50" charset="-128"/>
              </a:rPr>
              <a:t> $s1, $s2, </a:t>
            </a:r>
            <a:r>
              <a:rPr lang="en-US" altLang="ja-JP" sz="1400" u="sng" dirty="0" smtClean="0">
                <a:solidFill>
                  <a:srgbClr val="FF0000"/>
                </a:solidFill>
                <a:latin typeface="游ゴシック Medium" panose="020B0500000000000000" pitchFamily="50" charset="-128"/>
                <a:ea typeface="游ゴシック Medium" panose="020B0500000000000000" pitchFamily="50" charset="-128"/>
              </a:rPr>
              <a:t>100</a:t>
            </a:r>
            <a:r>
              <a:rPr lang="ja-JP" altLang="en-US" sz="1400" dirty="0" smtClean="0">
                <a:latin typeface="游ゴシック Medium" panose="020B0500000000000000" pitchFamily="50" charset="-128"/>
                <a:ea typeface="游ゴシック Medium" panose="020B0500000000000000" pitchFamily="50" charset="-128"/>
              </a:rPr>
              <a:t>）</a:t>
            </a:r>
            <a:endParaRPr lang="en-US" altLang="ja-JP" sz="1400" dirty="0" smtClean="0">
              <a:latin typeface="游ゴシック Medium" panose="020B0500000000000000" pitchFamily="50" charset="-128"/>
              <a:ea typeface="游ゴシック Medium" panose="020B0500000000000000" pitchFamily="50" charset="-128"/>
            </a:endParaRPr>
          </a:p>
          <a:p>
            <a:pPr marL="457200" indent="-457200">
              <a:buFont typeface="+mj-ea"/>
              <a:buAutoNum type="circleNumDbPlain"/>
            </a:pPr>
            <a:r>
              <a:rPr kumimoji="1" lang="ja-JP" altLang="en-US" sz="1800" dirty="0" smtClean="0">
                <a:latin typeface="游ゴシック Medium" panose="020B0500000000000000" pitchFamily="50" charset="-128"/>
                <a:ea typeface="游ゴシック Medium" panose="020B0500000000000000" pitchFamily="50" charset="-128"/>
              </a:rPr>
              <a:t>疑似直接アドレシング</a:t>
            </a:r>
            <a:endParaRPr kumimoji="1" lang="en-US" altLang="ja-JP" sz="1800" dirty="0" smtClean="0">
              <a:latin typeface="游ゴシック Medium" panose="020B0500000000000000" pitchFamily="50" charset="-128"/>
              <a:ea typeface="游ゴシック Medium" panose="020B0500000000000000" pitchFamily="50" charset="-128"/>
            </a:endParaRPr>
          </a:p>
          <a:p>
            <a:pPr marL="914400" lvl="2" indent="0">
              <a:buNone/>
            </a:pPr>
            <a:r>
              <a:rPr lang="ja-JP" altLang="en-US" sz="1400" dirty="0" smtClean="0">
                <a:latin typeface="游ゴシック Medium" panose="020B0500000000000000" pitchFamily="50" charset="-128"/>
                <a:ea typeface="游ゴシック Medium" panose="020B0500000000000000" pitchFamily="50" charset="-128"/>
              </a:rPr>
              <a:t>命令中の </a:t>
            </a:r>
            <a:r>
              <a:rPr lang="en-US" altLang="ja-JP" sz="1400" dirty="0" smtClean="0">
                <a:latin typeface="游ゴシック Medium" panose="020B0500000000000000" pitchFamily="50" charset="-128"/>
                <a:ea typeface="游ゴシック Medium" panose="020B0500000000000000" pitchFamily="50" charset="-128"/>
              </a:rPr>
              <a:t>26 </a:t>
            </a:r>
            <a:r>
              <a:rPr lang="ja-JP" altLang="en-US" sz="1400" dirty="0" smtClean="0">
                <a:latin typeface="游ゴシック Medium" panose="020B0500000000000000" pitchFamily="50" charset="-128"/>
                <a:ea typeface="游ゴシック Medium" panose="020B0500000000000000" pitchFamily="50" charset="-128"/>
              </a:rPr>
              <a:t>ビットと </a:t>
            </a:r>
            <a:r>
              <a:rPr lang="en-US" altLang="ja-JP" sz="1400" dirty="0" smtClean="0">
                <a:latin typeface="游ゴシック Medium" panose="020B0500000000000000" pitchFamily="50" charset="-128"/>
                <a:ea typeface="游ゴシック Medium" panose="020B0500000000000000" pitchFamily="50" charset="-128"/>
              </a:rPr>
              <a:t>PC </a:t>
            </a:r>
            <a:r>
              <a:rPr lang="ja-JP" altLang="en-US" sz="1400" dirty="0" smtClean="0">
                <a:latin typeface="游ゴシック Medium" panose="020B0500000000000000" pitchFamily="50" charset="-128"/>
                <a:ea typeface="游ゴシック Medium" panose="020B0500000000000000" pitchFamily="50" charset="-128"/>
              </a:rPr>
              <a:t>の上位ビットを連結したものを分岐アドレスとする</a:t>
            </a:r>
            <a:r>
              <a:rPr lang="en-US" altLang="ja-JP" sz="1400" dirty="0" smtClean="0">
                <a:latin typeface="游ゴシック Medium" panose="020B0500000000000000" pitchFamily="50" charset="-128"/>
                <a:ea typeface="游ゴシック Medium" panose="020B0500000000000000" pitchFamily="50" charset="-128"/>
              </a:rPr>
              <a:t/>
            </a:r>
            <a:br>
              <a:rPr lang="en-US" altLang="ja-JP" sz="1400" dirty="0" smtClean="0">
                <a:latin typeface="游ゴシック Medium" panose="020B0500000000000000" pitchFamily="50" charset="-128"/>
                <a:ea typeface="游ゴシック Medium" panose="020B0500000000000000" pitchFamily="50" charset="-128"/>
              </a:rPr>
            </a:br>
            <a:r>
              <a:rPr lang="ja-JP" altLang="en-US" sz="1400" dirty="0" smtClean="0">
                <a:latin typeface="游ゴシック Medium" panose="020B0500000000000000" pitchFamily="50" charset="-128"/>
                <a:ea typeface="游ゴシック Medium" panose="020B0500000000000000" pitchFamily="50" charset="-128"/>
              </a:rPr>
              <a:t>（例： </a:t>
            </a:r>
            <a:r>
              <a:rPr lang="en-US" altLang="ja-JP" sz="1400" dirty="0">
                <a:latin typeface="游ゴシック Medium" panose="020B0500000000000000" pitchFamily="50" charset="-128"/>
                <a:ea typeface="游ゴシック Medium" panose="020B0500000000000000" pitchFamily="50" charset="-128"/>
              </a:rPr>
              <a:t>j </a:t>
            </a:r>
            <a:r>
              <a:rPr lang="en-US" altLang="ja-JP" sz="1400" u="sng" dirty="0" smtClean="0">
                <a:solidFill>
                  <a:srgbClr val="FF0000"/>
                </a:solidFill>
                <a:latin typeface="游ゴシック Medium" panose="020B0500000000000000" pitchFamily="50" charset="-128"/>
                <a:ea typeface="游ゴシック Medium" panose="020B0500000000000000" pitchFamily="50" charset="-128"/>
              </a:rPr>
              <a:t>10000</a:t>
            </a:r>
            <a:r>
              <a:rPr lang="ja-JP" altLang="en-US" sz="1400" dirty="0" smtClean="0">
                <a:latin typeface="游ゴシック Medium" panose="020B0500000000000000" pitchFamily="50" charset="-128"/>
                <a:ea typeface="游ゴシック Medium" panose="020B0500000000000000" pitchFamily="50" charset="-128"/>
              </a:rPr>
              <a:t>）</a:t>
            </a:r>
            <a:endParaRPr kumimoji="1" lang="ja-JP" altLang="en-US" sz="1400" dirty="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21</a:t>
            </a:fld>
            <a:endParaRPr kumimoji="1" lang="ja-JP" altLang="en-US"/>
          </a:p>
        </p:txBody>
      </p:sp>
    </p:spTree>
    <p:extLst>
      <p:ext uri="{BB962C8B-B14F-4D97-AF65-F5344CB8AC3E}">
        <p14:creationId xmlns:p14="http://schemas.microsoft.com/office/powerpoint/2010/main" val="1145468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3534875" y="1342220"/>
            <a:ext cx="4523275" cy="5037500"/>
          </a:xfrm>
          <a:prstGeom prst="rect">
            <a:avLst/>
          </a:prstGeom>
          <a:solidFill>
            <a:srgbClr val="00808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p>
        </p:txBody>
      </p:sp>
      <p:sp>
        <p:nvSpPr>
          <p:cNvPr id="134" name="正方形/長方形 133"/>
          <p:cNvSpPr/>
          <p:nvPr/>
        </p:nvSpPr>
        <p:spPr>
          <a:xfrm>
            <a:off x="6451048" y="3457014"/>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35" name="テキスト ボックス 134"/>
          <p:cNvSpPr txBox="1"/>
          <p:nvPr/>
        </p:nvSpPr>
        <p:spPr>
          <a:xfrm>
            <a:off x="5497114" y="3411835"/>
            <a:ext cx="979755" cy="369332"/>
          </a:xfrm>
          <a:prstGeom prst="rect">
            <a:avLst/>
          </a:prstGeom>
          <a:noFill/>
        </p:spPr>
        <p:txBody>
          <a:bodyPr wrap="none" rtlCol="0">
            <a:spAutoFit/>
          </a:bodyPr>
          <a:lstStyle/>
          <a:p>
            <a:r>
              <a:rPr kumimoji="1" lang="en-US" altLang="ja-JP" dirty="0" smtClean="0">
                <a:solidFill>
                  <a:schemeClr val="bg1"/>
                </a:solidFill>
              </a:rPr>
              <a:t>10 ($t2)</a:t>
            </a:r>
            <a:endParaRPr kumimoji="1" lang="ja-JP" altLang="en-US" dirty="0">
              <a:solidFill>
                <a:schemeClr val="bg1"/>
              </a:solidFill>
            </a:endParaRPr>
          </a:p>
        </p:txBody>
      </p:sp>
      <p:sp>
        <p:nvSpPr>
          <p:cNvPr id="136" name="正方形/長方形 135"/>
          <p:cNvSpPr/>
          <p:nvPr/>
        </p:nvSpPr>
        <p:spPr>
          <a:xfrm>
            <a:off x="6451047" y="3164531"/>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37" name="テキスト ボックス 136"/>
          <p:cNvSpPr txBox="1"/>
          <p:nvPr/>
        </p:nvSpPr>
        <p:spPr>
          <a:xfrm>
            <a:off x="5624356" y="3119352"/>
            <a:ext cx="851515" cy="369332"/>
          </a:xfrm>
          <a:prstGeom prst="rect">
            <a:avLst/>
          </a:prstGeom>
          <a:noFill/>
        </p:spPr>
        <p:txBody>
          <a:bodyPr wrap="none" rtlCol="0">
            <a:spAutoFit/>
          </a:bodyPr>
          <a:lstStyle/>
          <a:p>
            <a:r>
              <a:rPr kumimoji="1" lang="en-US" altLang="ja-JP" dirty="0" smtClean="0">
                <a:solidFill>
                  <a:schemeClr val="bg1"/>
                </a:solidFill>
              </a:rPr>
              <a:t>9 ($t1)</a:t>
            </a:r>
            <a:endParaRPr kumimoji="1" lang="ja-JP" altLang="en-US" dirty="0">
              <a:solidFill>
                <a:schemeClr val="bg1"/>
              </a:solidFill>
            </a:endParaRPr>
          </a:p>
        </p:txBody>
      </p:sp>
      <p:sp>
        <p:nvSpPr>
          <p:cNvPr id="109" name="正方形/長方形 108"/>
          <p:cNvSpPr/>
          <p:nvPr/>
        </p:nvSpPr>
        <p:spPr>
          <a:xfrm>
            <a:off x="6451049" y="1539612"/>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dirty="0">
              <a:solidFill>
                <a:schemeClr val="tx1"/>
              </a:solidFill>
            </a:endParaRPr>
          </a:p>
        </p:txBody>
      </p:sp>
      <p:sp>
        <p:nvSpPr>
          <p:cNvPr id="90" name="正方形/長方形 89"/>
          <p:cNvSpPr/>
          <p:nvPr/>
        </p:nvSpPr>
        <p:spPr>
          <a:xfrm>
            <a:off x="6451052" y="4232091"/>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1" name="正方形/長方形 90"/>
          <p:cNvSpPr/>
          <p:nvPr/>
        </p:nvSpPr>
        <p:spPr>
          <a:xfrm>
            <a:off x="6451051" y="4518828"/>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2" name="正方形/長方形 91"/>
          <p:cNvSpPr/>
          <p:nvPr/>
        </p:nvSpPr>
        <p:spPr>
          <a:xfrm>
            <a:off x="6452045" y="4805565"/>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3" name="正方形/長方形 92"/>
          <p:cNvSpPr/>
          <p:nvPr/>
        </p:nvSpPr>
        <p:spPr>
          <a:xfrm>
            <a:off x="6452045" y="5102820"/>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4" name="正方形/長方形 93"/>
          <p:cNvSpPr/>
          <p:nvPr/>
        </p:nvSpPr>
        <p:spPr>
          <a:xfrm>
            <a:off x="6451050" y="5400075"/>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5" name="正方形/長方形 94"/>
          <p:cNvSpPr/>
          <p:nvPr/>
        </p:nvSpPr>
        <p:spPr>
          <a:xfrm>
            <a:off x="6451048" y="5699138"/>
            <a:ext cx="1477133" cy="52200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6" name="正方形/長方形 95"/>
          <p:cNvSpPr/>
          <p:nvPr/>
        </p:nvSpPr>
        <p:spPr>
          <a:xfrm>
            <a:off x="6452045" y="2866063"/>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7" name="正方形/長方形 96"/>
          <p:cNvSpPr/>
          <p:nvPr/>
        </p:nvSpPr>
        <p:spPr>
          <a:xfrm>
            <a:off x="6451049" y="3754269"/>
            <a:ext cx="1477133" cy="476014"/>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9" name="正方形/長方形 98"/>
          <p:cNvSpPr/>
          <p:nvPr/>
        </p:nvSpPr>
        <p:spPr>
          <a:xfrm>
            <a:off x="6451050" y="2299787"/>
            <a:ext cx="1477133" cy="56822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00" name="テキスト ボックス 99"/>
          <p:cNvSpPr txBox="1"/>
          <p:nvPr/>
        </p:nvSpPr>
        <p:spPr>
          <a:xfrm>
            <a:off x="6702942" y="1968273"/>
            <a:ext cx="973343" cy="369332"/>
          </a:xfrm>
          <a:prstGeom prst="rect">
            <a:avLst/>
          </a:prstGeom>
          <a:noFill/>
        </p:spPr>
        <p:txBody>
          <a:bodyPr wrap="none" rtlCol="0">
            <a:spAutoFit/>
          </a:bodyPr>
          <a:lstStyle/>
          <a:p>
            <a:r>
              <a:rPr kumimoji="1" lang="ja-JP" altLang="en-US" dirty="0" smtClean="0">
                <a:solidFill>
                  <a:schemeClr val="bg1"/>
                </a:solidFill>
              </a:rPr>
              <a:t>レジスタ</a:t>
            </a:r>
            <a:endParaRPr kumimoji="1" lang="ja-JP" altLang="en-US" dirty="0">
              <a:solidFill>
                <a:schemeClr val="bg1"/>
              </a:solidFill>
            </a:endParaRPr>
          </a:p>
        </p:txBody>
      </p:sp>
      <p:sp>
        <p:nvSpPr>
          <p:cNvPr id="101" name="テキスト ボックス 100"/>
          <p:cNvSpPr txBox="1"/>
          <p:nvPr/>
        </p:nvSpPr>
        <p:spPr>
          <a:xfrm>
            <a:off x="5625354" y="2813833"/>
            <a:ext cx="851515" cy="369332"/>
          </a:xfrm>
          <a:prstGeom prst="rect">
            <a:avLst/>
          </a:prstGeom>
          <a:noFill/>
        </p:spPr>
        <p:txBody>
          <a:bodyPr wrap="none" rtlCol="0">
            <a:spAutoFit/>
          </a:bodyPr>
          <a:lstStyle/>
          <a:p>
            <a:r>
              <a:rPr kumimoji="1" lang="en-US" altLang="ja-JP" dirty="0" smtClean="0">
                <a:solidFill>
                  <a:schemeClr val="bg1"/>
                </a:solidFill>
              </a:rPr>
              <a:t>8 ($t0)</a:t>
            </a:r>
            <a:endParaRPr kumimoji="1" lang="ja-JP" altLang="en-US" dirty="0">
              <a:solidFill>
                <a:schemeClr val="bg1"/>
              </a:solidFill>
            </a:endParaRPr>
          </a:p>
        </p:txBody>
      </p:sp>
      <p:sp>
        <p:nvSpPr>
          <p:cNvPr id="102" name="テキスト ボックス 101"/>
          <p:cNvSpPr txBox="1"/>
          <p:nvPr/>
        </p:nvSpPr>
        <p:spPr>
          <a:xfrm>
            <a:off x="5455519" y="4196052"/>
            <a:ext cx="1031051" cy="369332"/>
          </a:xfrm>
          <a:prstGeom prst="rect">
            <a:avLst/>
          </a:prstGeom>
          <a:noFill/>
        </p:spPr>
        <p:txBody>
          <a:bodyPr wrap="none" rtlCol="0">
            <a:spAutoFit/>
          </a:bodyPr>
          <a:lstStyle/>
          <a:p>
            <a:r>
              <a:rPr kumimoji="1" lang="en-US" altLang="ja-JP" dirty="0" smtClean="0">
                <a:solidFill>
                  <a:schemeClr val="bg1"/>
                </a:solidFill>
              </a:rPr>
              <a:t>16 ($s0)</a:t>
            </a:r>
            <a:endParaRPr kumimoji="1" lang="ja-JP" altLang="en-US" dirty="0">
              <a:solidFill>
                <a:schemeClr val="bg1"/>
              </a:solidFill>
            </a:endParaRPr>
          </a:p>
        </p:txBody>
      </p:sp>
      <p:sp>
        <p:nvSpPr>
          <p:cNvPr id="103" name="テキスト ボックス 102"/>
          <p:cNvSpPr txBox="1"/>
          <p:nvPr/>
        </p:nvSpPr>
        <p:spPr>
          <a:xfrm>
            <a:off x="5455519" y="4489660"/>
            <a:ext cx="1031051" cy="369332"/>
          </a:xfrm>
          <a:prstGeom prst="rect">
            <a:avLst/>
          </a:prstGeom>
          <a:noFill/>
        </p:spPr>
        <p:txBody>
          <a:bodyPr wrap="none" rtlCol="0">
            <a:spAutoFit/>
          </a:bodyPr>
          <a:lstStyle/>
          <a:p>
            <a:r>
              <a:rPr kumimoji="1" lang="en-US" altLang="ja-JP" dirty="0" smtClean="0">
                <a:solidFill>
                  <a:schemeClr val="bg1"/>
                </a:solidFill>
              </a:rPr>
              <a:t>17 ($s1)</a:t>
            </a:r>
            <a:endParaRPr kumimoji="1" lang="ja-JP" altLang="en-US" dirty="0">
              <a:solidFill>
                <a:schemeClr val="bg1"/>
              </a:solidFill>
            </a:endParaRPr>
          </a:p>
        </p:txBody>
      </p:sp>
      <p:sp>
        <p:nvSpPr>
          <p:cNvPr id="104" name="テキスト ボックス 103"/>
          <p:cNvSpPr txBox="1"/>
          <p:nvPr/>
        </p:nvSpPr>
        <p:spPr>
          <a:xfrm>
            <a:off x="5455519" y="4783268"/>
            <a:ext cx="1031051" cy="369332"/>
          </a:xfrm>
          <a:prstGeom prst="rect">
            <a:avLst/>
          </a:prstGeom>
          <a:noFill/>
        </p:spPr>
        <p:txBody>
          <a:bodyPr wrap="none" rtlCol="0">
            <a:spAutoFit/>
          </a:bodyPr>
          <a:lstStyle/>
          <a:p>
            <a:r>
              <a:rPr kumimoji="1" lang="en-US" altLang="ja-JP" dirty="0" smtClean="0">
                <a:solidFill>
                  <a:schemeClr val="bg1"/>
                </a:solidFill>
              </a:rPr>
              <a:t>18 ($s2)</a:t>
            </a:r>
            <a:endParaRPr kumimoji="1" lang="ja-JP" altLang="en-US" dirty="0">
              <a:solidFill>
                <a:schemeClr val="bg1"/>
              </a:solidFill>
            </a:endParaRPr>
          </a:p>
        </p:txBody>
      </p:sp>
      <p:sp>
        <p:nvSpPr>
          <p:cNvPr id="105" name="テキスト ボックス 104"/>
          <p:cNvSpPr txBox="1"/>
          <p:nvPr/>
        </p:nvSpPr>
        <p:spPr>
          <a:xfrm>
            <a:off x="5455519" y="5076876"/>
            <a:ext cx="1031051" cy="369332"/>
          </a:xfrm>
          <a:prstGeom prst="rect">
            <a:avLst/>
          </a:prstGeom>
          <a:noFill/>
        </p:spPr>
        <p:txBody>
          <a:bodyPr wrap="none" rtlCol="0">
            <a:spAutoFit/>
          </a:bodyPr>
          <a:lstStyle/>
          <a:p>
            <a:r>
              <a:rPr kumimoji="1" lang="en-US" altLang="ja-JP" dirty="0" smtClean="0">
                <a:solidFill>
                  <a:schemeClr val="bg1"/>
                </a:solidFill>
              </a:rPr>
              <a:t>19 ($s3)</a:t>
            </a:r>
            <a:endParaRPr kumimoji="1" lang="ja-JP" altLang="en-US" dirty="0">
              <a:solidFill>
                <a:schemeClr val="bg1"/>
              </a:solidFill>
            </a:endParaRPr>
          </a:p>
        </p:txBody>
      </p:sp>
      <p:sp>
        <p:nvSpPr>
          <p:cNvPr id="106" name="テキスト ボックス 105"/>
          <p:cNvSpPr txBox="1"/>
          <p:nvPr/>
        </p:nvSpPr>
        <p:spPr>
          <a:xfrm>
            <a:off x="5455519" y="5370483"/>
            <a:ext cx="1031051" cy="369332"/>
          </a:xfrm>
          <a:prstGeom prst="rect">
            <a:avLst/>
          </a:prstGeom>
          <a:noFill/>
        </p:spPr>
        <p:txBody>
          <a:bodyPr wrap="none" rtlCol="0">
            <a:spAutoFit/>
          </a:bodyPr>
          <a:lstStyle/>
          <a:p>
            <a:r>
              <a:rPr kumimoji="1" lang="en-US" altLang="ja-JP" dirty="0" smtClean="0">
                <a:solidFill>
                  <a:schemeClr val="bg1"/>
                </a:solidFill>
              </a:rPr>
              <a:t>20 ($s4)</a:t>
            </a:r>
            <a:endParaRPr kumimoji="1" lang="ja-JP" altLang="en-US" dirty="0">
              <a:solidFill>
                <a:schemeClr val="bg1"/>
              </a:solidFill>
            </a:endParaRPr>
          </a:p>
        </p:txBody>
      </p:sp>
      <p:sp>
        <p:nvSpPr>
          <p:cNvPr id="108" name="テキスト ボックス 107"/>
          <p:cNvSpPr txBox="1"/>
          <p:nvPr/>
        </p:nvSpPr>
        <p:spPr>
          <a:xfrm>
            <a:off x="5573886" y="1374280"/>
            <a:ext cx="877163" cy="646331"/>
          </a:xfrm>
          <a:prstGeom prst="rect">
            <a:avLst/>
          </a:prstGeom>
          <a:noFill/>
        </p:spPr>
        <p:txBody>
          <a:bodyPr wrap="none" rtlCol="0">
            <a:spAutoFit/>
          </a:bodyPr>
          <a:lstStyle/>
          <a:p>
            <a:r>
              <a:rPr kumimoji="1" lang="ja-JP" altLang="en-US" dirty="0" smtClean="0">
                <a:solidFill>
                  <a:schemeClr val="bg1"/>
                </a:solidFill>
              </a:rPr>
              <a:t>実行中</a:t>
            </a:r>
            <a:r>
              <a:rPr kumimoji="1" lang="en-US" altLang="ja-JP" dirty="0" smtClean="0">
                <a:solidFill>
                  <a:schemeClr val="bg1"/>
                </a:solidFill>
              </a:rPr>
              <a:t/>
            </a:r>
            <a:br>
              <a:rPr kumimoji="1" lang="en-US" altLang="ja-JP" dirty="0" smtClean="0">
                <a:solidFill>
                  <a:schemeClr val="bg1"/>
                </a:solidFill>
              </a:rPr>
            </a:br>
            <a:r>
              <a:rPr kumimoji="1" lang="ja-JP" altLang="en-US" dirty="0" smtClean="0">
                <a:solidFill>
                  <a:schemeClr val="bg1"/>
                </a:solidFill>
              </a:rPr>
              <a:t>の命令</a:t>
            </a:r>
            <a:endParaRPr kumimoji="1" lang="ja-JP" altLang="en-US" dirty="0">
              <a:solidFill>
                <a:schemeClr val="bg1"/>
              </a:solidFill>
            </a:endParaRPr>
          </a:p>
        </p:txBody>
      </p:sp>
      <p:sp>
        <p:nvSpPr>
          <p:cNvPr id="110" name="正方形/長方形 109"/>
          <p:cNvSpPr/>
          <p:nvPr/>
        </p:nvSpPr>
        <p:spPr>
          <a:xfrm>
            <a:off x="6452045" y="286606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1024</a:t>
            </a:r>
            <a:endParaRPr kumimoji="1" lang="ja-JP" altLang="en-US" dirty="0">
              <a:solidFill>
                <a:schemeClr val="tx1"/>
              </a:solidFill>
            </a:endParaRPr>
          </a:p>
        </p:txBody>
      </p:sp>
      <p:sp>
        <p:nvSpPr>
          <p:cNvPr id="2" name="タイトル 1"/>
          <p:cNvSpPr>
            <a:spLocks noGrp="1"/>
          </p:cNvSpPr>
          <p:nvPr>
            <p:ph type="title"/>
          </p:nvPr>
        </p:nvSpPr>
        <p:spPr>
          <a:xfrm>
            <a:off x="972493" y="130175"/>
            <a:ext cx="6767859" cy="490538"/>
          </a:xfrm>
        </p:spPr>
        <p:txBody>
          <a:bodyPr>
            <a:normAutofit fontScale="90000"/>
          </a:bodyPr>
          <a:lstStyle/>
          <a:p>
            <a:r>
              <a:rPr lang="ja-JP" altLang="en-US" dirty="0" smtClean="0"/>
              <a:t>プログラムの実行例（分岐を含まない場合）</a:t>
            </a:r>
            <a:endParaRPr kumimoji="1" lang="ja-JP" altLang="en-US"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22</a:t>
            </a:fld>
            <a:endParaRPr kumimoji="1" lang="ja-JP" altLang="en-US"/>
          </a:p>
        </p:txBody>
      </p:sp>
      <p:sp>
        <p:nvSpPr>
          <p:cNvPr id="20" name="上下矢印 19"/>
          <p:cNvSpPr/>
          <p:nvPr/>
        </p:nvSpPr>
        <p:spPr>
          <a:xfrm rot="5400000">
            <a:off x="2605838" y="3366993"/>
            <a:ext cx="870696" cy="928028"/>
          </a:xfrm>
          <a:prstGeom prst="upDownArrow">
            <a:avLst>
              <a:gd name="adj1" fmla="val 56564"/>
              <a:gd name="adj2" fmla="val 27027"/>
            </a:avLst>
          </a:prstGeom>
          <a:solidFill>
            <a:srgbClr val="FF00FF"/>
          </a:solid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534875" y="1498876"/>
            <a:ext cx="505267" cy="369332"/>
          </a:xfrm>
          <a:prstGeom prst="rect">
            <a:avLst/>
          </a:prstGeom>
          <a:noFill/>
        </p:spPr>
        <p:txBody>
          <a:bodyPr wrap="none" rtlCol="0">
            <a:spAutoFit/>
          </a:bodyPr>
          <a:lstStyle/>
          <a:p>
            <a:r>
              <a:rPr kumimoji="1" lang="en-US" altLang="ja-JP" dirty="0" smtClean="0">
                <a:solidFill>
                  <a:schemeClr val="bg1"/>
                </a:solidFill>
              </a:rPr>
              <a:t>PC</a:t>
            </a:r>
            <a:endParaRPr kumimoji="1" lang="ja-JP" altLang="en-US" dirty="0">
              <a:solidFill>
                <a:schemeClr val="bg1"/>
              </a:solidFill>
            </a:endParaRPr>
          </a:p>
        </p:txBody>
      </p:sp>
      <p:sp>
        <p:nvSpPr>
          <p:cNvPr id="88" name="テキスト ボックス 87"/>
          <p:cNvSpPr txBox="1"/>
          <p:nvPr/>
        </p:nvSpPr>
        <p:spPr>
          <a:xfrm>
            <a:off x="5194424" y="1013007"/>
            <a:ext cx="1204176" cy="369332"/>
          </a:xfrm>
          <a:prstGeom prst="rect">
            <a:avLst/>
          </a:prstGeom>
          <a:noFill/>
        </p:spPr>
        <p:txBody>
          <a:bodyPr wrap="none" rtlCol="0">
            <a:spAutoFit/>
          </a:bodyPr>
          <a:lstStyle/>
          <a:p>
            <a:r>
              <a:rPr kumimoji="1" lang="ja-JP" altLang="en-US" dirty="0" smtClean="0"/>
              <a:t>プロセッサ</a:t>
            </a:r>
            <a:endParaRPr kumimoji="1" lang="ja-JP" altLang="en-US" dirty="0"/>
          </a:p>
        </p:txBody>
      </p:sp>
      <p:sp>
        <p:nvSpPr>
          <p:cNvPr id="107" name="正方形/長方形 106"/>
          <p:cNvSpPr/>
          <p:nvPr/>
        </p:nvSpPr>
        <p:spPr>
          <a:xfrm>
            <a:off x="4003396" y="1539612"/>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dirty="0">
              <a:solidFill>
                <a:schemeClr val="tx1"/>
              </a:solidFill>
            </a:endParaRPr>
          </a:p>
        </p:txBody>
      </p:sp>
      <p:sp>
        <p:nvSpPr>
          <p:cNvPr id="111" name="正方形/長方形 110"/>
          <p:cNvSpPr/>
          <p:nvPr/>
        </p:nvSpPr>
        <p:spPr>
          <a:xfrm>
            <a:off x="4003396" y="1549622"/>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113" name="正方形/長方形 112"/>
          <p:cNvSpPr/>
          <p:nvPr/>
        </p:nvSpPr>
        <p:spPr>
          <a:xfrm>
            <a:off x="4003396" y="1549622"/>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4</a:t>
            </a:r>
            <a:endParaRPr kumimoji="1" lang="ja-JP" altLang="en-US" dirty="0">
              <a:solidFill>
                <a:schemeClr val="tx1"/>
              </a:solidFill>
            </a:endParaRPr>
          </a:p>
        </p:txBody>
      </p:sp>
      <p:cxnSp>
        <p:nvCxnSpPr>
          <p:cNvPr id="131" name="直線コネクタ 130"/>
          <p:cNvCxnSpPr/>
          <p:nvPr/>
        </p:nvCxnSpPr>
        <p:spPr>
          <a:xfrm>
            <a:off x="7162800" y="2446573"/>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7172325" y="3850507"/>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172325" y="5811271"/>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1062923" y="1342220"/>
            <a:ext cx="1477132" cy="5039108"/>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1" name="テキスト ボックス 20"/>
          <p:cNvSpPr txBox="1"/>
          <p:nvPr/>
        </p:nvSpPr>
        <p:spPr>
          <a:xfrm>
            <a:off x="775431" y="1313904"/>
            <a:ext cx="312906"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22" name="テキスト ボックス 21"/>
          <p:cNvSpPr txBox="1"/>
          <p:nvPr/>
        </p:nvSpPr>
        <p:spPr>
          <a:xfrm>
            <a:off x="779473" y="1620728"/>
            <a:ext cx="312906" cy="369332"/>
          </a:xfrm>
          <a:prstGeom prst="rect">
            <a:avLst/>
          </a:prstGeom>
          <a:noFill/>
        </p:spPr>
        <p:txBody>
          <a:bodyPr wrap="none" rtlCol="0">
            <a:spAutoFit/>
          </a:bodyPr>
          <a:lstStyle/>
          <a:p>
            <a:r>
              <a:rPr kumimoji="1" lang="en-US" altLang="ja-JP" dirty="0" smtClean="0"/>
              <a:t>4</a:t>
            </a:r>
            <a:endParaRPr kumimoji="1" lang="ja-JP" altLang="en-US" dirty="0"/>
          </a:p>
        </p:txBody>
      </p:sp>
      <p:sp>
        <p:nvSpPr>
          <p:cNvPr id="23" name="テキスト ボックス 22"/>
          <p:cNvSpPr txBox="1"/>
          <p:nvPr/>
        </p:nvSpPr>
        <p:spPr>
          <a:xfrm>
            <a:off x="779471" y="1927552"/>
            <a:ext cx="312906" cy="369332"/>
          </a:xfrm>
          <a:prstGeom prst="rect">
            <a:avLst/>
          </a:prstGeom>
          <a:noFill/>
        </p:spPr>
        <p:txBody>
          <a:bodyPr wrap="none" rtlCol="0">
            <a:spAutoFit/>
          </a:bodyPr>
          <a:lstStyle/>
          <a:p>
            <a:r>
              <a:rPr kumimoji="1" lang="en-US" altLang="ja-JP" dirty="0" smtClean="0"/>
              <a:t>8</a:t>
            </a:r>
            <a:endParaRPr kumimoji="1" lang="ja-JP" altLang="en-US" dirty="0"/>
          </a:p>
        </p:txBody>
      </p:sp>
      <p:sp>
        <p:nvSpPr>
          <p:cNvPr id="30" name="正方形/長方形 29"/>
          <p:cNvSpPr/>
          <p:nvPr/>
        </p:nvSpPr>
        <p:spPr>
          <a:xfrm>
            <a:off x="1061061" y="1348464"/>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kumimoji="1" lang="en-US" altLang="ja-JP" sz="1400" dirty="0" smtClean="0">
                <a:solidFill>
                  <a:schemeClr val="tx1"/>
                </a:solidFill>
              </a:rPr>
              <a:t> $s1, </a:t>
            </a:r>
            <a:r>
              <a:rPr lang="en-US" altLang="ja-JP" sz="1400" dirty="0" smtClean="0">
                <a:solidFill>
                  <a:schemeClr val="tx1"/>
                </a:solidFill>
              </a:rPr>
              <a:t>0($t0)</a:t>
            </a:r>
            <a:endParaRPr kumimoji="1" lang="ja-JP" altLang="en-US" sz="1400" dirty="0">
              <a:solidFill>
                <a:schemeClr val="tx1"/>
              </a:solidFill>
            </a:endParaRPr>
          </a:p>
        </p:txBody>
      </p:sp>
      <p:sp>
        <p:nvSpPr>
          <p:cNvPr id="31" name="正方形/長方形 30"/>
          <p:cNvSpPr/>
          <p:nvPr/>
        </p:nvSpPr>
        <p:spPr>
          <a:xfrm>
            <a:off x="1061061" y="16542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$s2, 4($t0)</a:t>
            </a:r>
            <a:endParaRPr kumimoji="1" lang="ja-JP" altLang="en-US" sz="1400" dirty="0">
              <a:solidFill>
                <a:schemeClr val="tx1"/>
              </a:solidFill>
            </a:endParaRPr>
          </a:p>
        </p:txBody>
      </p:sp>
      <p:sp>
        <p:nvSpPr>
          <p:cNvPr id="32" name="正方形/長方形 31"/>
          <p:cNvSpPr/>
          <p:nvPr/>
        </p:nvSpPr>
        <p:spPr>
          <a:xfrm>
            <a:off x="1061061" y="1960030"/>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$s3, 8($t0)</a:t>
            </a:r>
            <a:endParaRPr kumimoji="1" lang="ja-JP" altLang="en-US" sz="1400" dirty="0">
              <a:solidFill>
                <a:schemeClr val="tx1"/>
              </a:solidFill>
            </a:endParaRPr>
          </a:p>
        </p:txBody>
      </p:sp>
      <p:sp>
        <p:nvSpPr>
          <p:cNvPr id="58" name="テキスト ボックス 57"/>
          <p:cNvSpPr txBox="1"/>
          <p:nvPr/>
        </p:nvSpPr>
        <p:spPr>
          <a:xfrm>
            <a:off x="641092" y="2234376"/>
            <a:ext cx="441146" cy="369332"/>
          </a:xfrm>
          <a:prstGeom prst="rect">
            <a:avLst/>
          </a:prstGeom>
          <a:noFill/>
        </p:spPr>
        <p:txBody>
          <a:bodyPr wrap="none" rtlCol="0">
            <a:spAutoFit/>
          </a:bodyPr>
          <a:lstStyle/>
          <a:p>
            <a:r>
              <a:rPr kumimoji="1" lang="en-US" altLang="ja-JP" dirty="0" smtClean="0"/>
              <a:t>12</a:t>
            </a:r>
            <a:endParaRPr kumimoji="1" lang="ja-JP" altLang="en-US" dirty="0"/>
          </a:p>
        </p:txBody>
      </p:sp>
      <p:sp>
        <p:nvSpPr>
          <p:cNvPr id="59" name="テキスト ボックス 58"/>
          <p:cNvSpPr txBox="1"/>
          <p:nvPr/>
        </p:nvSpPr>
        <p:spPr>
          <a:xfrm>
            <a:off x="655275" y="2541200"/>
            <a:ext cx="441146" cy="369332"/>
          </a:xfrm>
          <a:prstGeom prst="rect">
            <a:avLst/>
          </a:prstGeom>
          <a:noFill/>
        </p:spPr>
        <p:txBody>
          <a:bodyPr wrap="none" rtlCol="0">
            <a:spAutoFit/>
          </a:bodyPr>
          <a:lstStyle/>
          <a:p>
            <a:r>
              <a:rPr lang="en-US" altLang="ja-JP" dirty="0" smtClean="0"/>
              <a:t>16</a:t>
            </a:r>
            <a:endParaRPr kumimoji="1" lang="ja-JP" altLang="en-US" dirty="0"/>
          </a:p>
        </p:txBody>
      </p:sp>
      <p:sp>
        <p:nvSpPr>
          <p:cNvPr id="60" name="テキスト ボックス 59"/>
          <p:cNvSpPr txBox="1"/>
          <p:nvPr/>
        </p:nvSpPr>
        <p:spPr>
          <a:xfrm>
            <a:off x="655273" y="2848024"/>
            <a:ext cx="441146" cy="369332"/>
          </a:xfrm>
          <a:prstGeom prst="rect">
            <a:avLst/>
          </a:prstGeom>
          <a:noFill/>
        </p:spPr>
        <p:txBody>
          <a:bodyPr wrap="none" rtlCol="0">
            <a:spAutoFit/>
          </a:bodyPr>
          <a:lstStyle/>
          <a:p>
            <a:r>
              <a:rPr kumimoji="1" lang="en-US" altLang="ja-JP" dirty="0" smtClean="0"/>
              <a:t>20</a:t>
            </a:r>
            <a:endParaRPr kumimoji="1" lang="ja-JP" altLang="en-US" dirty="0"/>
          </a:p>
        </p:txBody>
      </p:sp>
      <p:sp>
        <p:nvSpPr>
          <p:cNvPr id="61" name="正方形/長方形 60"/>
          <p:cNvSpPr/>
          <p:nvPr/>
        </p:nvSpPr>
        <p:spPr>
          <a:xfrm>
            <a:off x="1062922" y="2265813"/>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$s4, 16($t0)</a:t>
            </a:r>
            <a:endParaRPr kumimoji="1" lang="ja-JP" altLang="en-US" sz="1400" dirty="0">
              <a:solidFill>
                <a:schemeClr val="tx1"/>
              </a:solidFill>
            </a:endParaRPr>
          </a:p>
        </p:txBody>
      </p:sp>
      <p:sp>
        <p:nvSpPr>
          <p:cNvPr id="62" name="正方形/長方形 61"/>
          <p:cNvSpPr/>
          <p:nvPr/>
        </p:nvSpPr>
        <p:spPr>
          <a:xfrm>
            <a:off x="1062922" y="2571596"/>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a:solidFill>
                  <a:schemeClr val="tx1"/>
                </a:solidFill>
              </a:rPr>
              <a:t>a</a:t>
            </a:r>
            <a:r>
              <a:rPr kumimoji="1" lang="en-US" altLang="ja-JP" sz="1400" dirty="0" smtClean="0">
                <a:solidFill>
                  <a:schemeClr val="tx1"/>
                </a:solidFill>
              </a:rPr>
              <a:t>dd $t1, $s1, $s2</a:t>
            </a:r>
            <a:endParaRPr kumimoji="1" lang="ja-JP" altLang="en-US" sz="1400" dirty="0">
              <a:solidFill>
                <a:schemeClr val="tx1"/>
              </a:solidFill>
            </a:endParaRPr>
          </a:p>
        </p:txBody>
      </p:sp>
      <p:sp>
        <p:nvSpPr>
          <p:cNvPr id="63" name="正方形/長方形 62"/>
          <p:cNvSpPr/>
          <p:nvPr/>
        </p:nvSpPr>
        <p:spPr>
          <a:xfrm>
            <a:off x="1062922" y="2877379"/>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add</a:t>
            </a:r>
            <a:r>
              <a:rPr kumimoji="1" lang="en-US" altLang="ja-JP" sz="1400" dirty="0" smtClean="0">
                <a:solidFill>
                  <a:schemeClr val="tx1"/>
                </a:solidFill>
              </a:rPr>
              <a:t> $</a:t>
            </a:r>
            <a:r>
              <a:rPr lang="en-US" altLang="ja-JP" sz="1400" dirty="0" smtClean="0">
                <a:solidFill>
                  <a:schemeClr val="tx1"/>
                </a:solidFill>
              </a:rPr>
              <a:t>t2</a:t>
            </a:r>
            <a:r>
              <a:rPr kumimoji="1" lang="en-US" altLang="ja-JP" sz="1400" dirty="0" smtClean="0">
                <a:solidFill>
                  <a:schemeClr val="tx1"/>
                </a:solidFill>
              </a:rPr>
              <a:t>, $s3, $s4</a:t>
            </a:r>
            <a:endParaRPr kumimoji="1" lang="ja-JP" altLang="en-US" sz="1400" dirty="0">
              <a:solidFill>
                <a:schemeClr val="tx1"/>
              </a:solidFill>
            </a:endParaRPr>
          </a:p>
        </p:txBody>
      </p:sp>
      <p:sp>
        <p:nvSpPr>
          <p:cNvPr id="67" name="テキスト ボックス 66"/>
          <p:cNvSpPr txBox="1"/>
          <p:nvPr/>
        </p:nvSpPr>
        <p:spPr>
          <a:xfrm>
            <a:off x="650904" y="3154848"/>
            <a:ext cx="441146" cy="369332"/>
          </a:xfrm>
          <a:prstGeom prst="rect">
            <a:avLst/>
          </a:prstGeom>
          <a:noFill/>
        </p:spPr>
        <p:txBody>
          <a:bodyPr wrap="none" rtlCol="0">
            <a:spAutoFit/>
          </a:bodyPr>
          <a:lstStyle/>
          <a:p>
            <a:r>
              <a:rPr kumimoji="1" lang="en-US" altLang="ja-JP" dirty="0" smtClean="0"/>
              <a:t>24</a:t>
            </a:r>
            <a:endParaRPr kumimoji="1" lang="ja-JP" altLang="en-US" dirty="0"/>
          </a:p>
        </p:txBody>
      </p:sp>
      <p:sp>
        <p:nvSpPr>
          <p:cNvPr id="68" name="テキスト ボックス 67"/>
          <p:cNvSpPr txBox="1"/>
          <p:nvPr/>
        </p:nvSpPr>
        <p:spPr>
          <a:xfrm>
            <a:off x="649185" y="3461675"/>
            <a:ext cx="441146" cy="369332"/>
          </a:xfrm>
          <a:prstGeom prst="rect">
            <a:avLst/>
          </a:prstGeom>
          <a:noFill/>
        </p:spPr>
        <p:txBody>
          <a:bodyPr wrap="none" rtlCol="0">
            <a:spAutoFit/>
          </a:bodyPr>
          <a:lstStyle/>
          <a:p>
            <a:r>
              <a:rPr kumimoji="1" lang="en-US" altLang="ja-JP" dirty="0" smtClean="0"/>
              <a:t>28</a:t>
            </a:r>
            <a:endParaRPr kumimoji="1" lang="ja-JP" altLang="en-US" dirty="0"/>
          </a:p>
        </p:txBody>
      </p:sp>
      <p:sp>
        <p:nvSpPr>
          <p:cNvPr id="70" name="正方形/長方形 69"/>
          <p:cNvSpPr/>
          <p:nvPr/>
        </p:nvSpPr>
        <p:spPr>
          <a:xfrm>
            <a:off x="1064783" y="3183162"/>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sub</a:t>
            </a:r>
            <a:r>
              <a:rPr kumimoji="1" lang="en-US" altLang="ja-JP" sz="1400" dirty="0" smtClean="0">
                <a:solidFill>
                  <a:schemeClr val="tx1"/>
                </a:solidFill>
              </a:rPr>
              <a:t> $s0, $t1, $t2</a:t>
            </a:r>
            <a:endParaRPr kumimoji="1" lang="ja-JP" altLang="en-US" sz="1400" dirty="0">
              <a:solidFill>
                <a:schemeClr val="tx1"/>
              </a:solidFill>
            </a:endParaRPr>
          </a:p>
        </p:txBody>
      </p:sp>
      <p:sp>
        <p:nvSpPr>
          <p:cNvPr id="71" name="正方形/長方形 70"/>
          <p:cNvSpPr/>
          <p:nvPr/>
        </p:nvSpPr>
        <p:spPr>
          <a:xfrm>
            <a:off x="1064783" y="34889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sw</a:t>
            </a:r>
            <a:r>
              <a:rPr kumimoji="1" lang="en-US" altLang="ja-JP" sz="1400" dirty="0" smtClean="0">
                <a:solidFill>
                  <a:schemeClr val="tx1"/>
                </a:solidFill>
              </a:rPr>
              <a:t> $s0, 20($t0)</a:t>
            </a:r>
            <a:endParaRPr kumimoji="1" lang="ja-JP" altLang="en-US" sz="1400" dirty="0">
              <a:solidFill>
                <a:schemeClr val="tx1"/>
              </a:solidFill>
            </a:endParaRPr>
          </a:p>
        </p:txBody>
      </p:sp>
      <p:sp>
        <p:nvSpPr>
          <p:cNvPr id="76" name="正方形/長方形 75"/>
          <p:cNvSpPr/>
          <p:nvPr/>
        </p:nvSpPr>
        <p:spPr>
          <a:xfrm>
            <a:off x="1062921" y="471049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100</a:t>
            </a:r>
            <a:endParaRPr kumimoji="1" lang="ja-JP" altLang="en-US" dirty="0">
              <a:solidFill>
                <a:schemeClr val="tx1"/>
              </a:solidFill>
            </a:endParaRPr>
          </a:p>
        </p:txBody>
      </p:sp>
      <p:sp>
        <p:nvSpPr>
          <p:cNvPr id="77" name="正方形/長方形 76"/>
          <p:cNvSpPr/>
          <p:nvPr/>
        </p:nvSpPr>
        <p:spPr>
          <a:xfrm>
            <a:off x="1062923" y="500951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a:t>
            </a:r>
            <a:endParaRPr kumimoji="1" lang="ja-JP" altLang="en-US" dirty="0">
              <a:solidFill>
                <a:schemeClr val="tx1"/>
              </a:solidFill>
            </a:endParaRPr>
          </a:p>
        </p:txBody>
      </p:sp>
      <p:sp>
        <p:nvSpPr>
          <p:cNvPr id="78" name="正方形/長方形 77"/>
          <p:cNvSpPr/>
          <p:nvPr/>
        </p:nvSpPr>
        <p:spPr>
          <a:xfrm>
            <a:off x="1062922" y="5290606"/>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42</a:t>
            </a:r>
            <a:endParaRPr kumimoji="1" lang="ja-JP" altLang="en-US" dirty="0">
              <a:solidFill>
                <a:schemeClr val="tx1"/>
              </a:solidFill>
            </a:endParaRPr>
          </a:p>
        </p:txBody>
      </p:sp>
      <p:sp>
        <p:nvSpPr>
          <p:cNvPr id="79" name="正方形/長方形 78"/>
          <p:cNvSpPr/>
          <p:nvPr/>
        </p:nvSpPr>
        <p:spPr>
          <a:xfrm>
            <a:off x="1062923" y="558786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3</a:t>
            </a:r>
            <a:endParaRPr kumimoji="1" lang="ja-JP" altLang="en-US" dirty="0">
              <a:solidFill>
                <a:schemeClr val="tx1"/>
              </a:solidFill>
            </a:endParaRPr>
          </a:p>
        </p:txBody>
      </p:sp>
      <p:sp>
        <p:nvSpPr>
          <p:cNvPr id="80" name="正方形/長方形 79"/>
          <p:cNvSpPr/>
          <p:nvPr/>
        </p:nvSpPr>
        <p:spPr>
          <a:xfrm>
            <a:off x="1062925" y="5877737"/>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81" name="テキスト ボックス 80"/>
          <p:cNvSpPr txBox="1"/>
          <p:nvPr/>
        </p:nvSpPr>
        <p:spPr>
          <a:xfrm>
            <a:off x="398794" y="4671111"/>
            <a:ext cx="697627" cy="369332"/>
          </a:xfrm>
          <a:prstGeom prst="rect">
            <a:avLst/>
          </a:prstGeom>
          <a:noFill/>
        </p:spPr>
        <p:txBody>
          <a:bodyPr wrap="none" rtlCol="0">
            <a:spAutoFit/>
          </a:bodyPr>
          <a:lstStyle/>
          <a:p>
            <a:r>
              <a:rPr kumimoji="1" lang="en-US" altLang="ja-JP" dirty="0" smtClean="0"/>
              <a:t>1024</a:t>
            </a:r>
            <a:endParaRPr kumimoji="1" lang="ja-JP" altLang="en-US" dirty="0"/>
          </a:p>
        </p:txBody>
      </p:sp>
      <p:sp>
        <p:nvSpPr>
          <p:cNvPr id="82" name="テキスト ボックス 81"/>
          <p:cNvSpPr txBox="1"/>
          <p:nvPr/>
        </p:nvSpPr>
        <p:spPr>
          <a:xfrm>
            <a:off x="399590" y="4965952"/>
            <a:ext cx="697627" cy="369332"/>
          </a:xfrm>
          <a:prstGeom prst="rect">
            <a:avLst/>
          </a:prstGeom>
          <a:noFill/>
        </p:spPr>
        <p:txBody>
          <a:bodyPr wrap="none" rtlCol="0">
            <a:spAutoFit/>
          </a:bodyPr>
          <a:lstStyle/>
          <a:p>
            <a:r>
              <a:rPr kumimoji="1" lang="en-US" altLang="ja-JP" dirty="0" smtClean="0"/>
              <a:t>1028</a:t>
            </a:r>
            <a:endParaRPr kumimoji="1" lang="ja-JP" altLang="en-US" dirty="0"/>
          </a:p>
        </p:txBody>
      </p:sp>
      <p:sp>
        <p:nvSpPr>
          <p:cNvPr id="83" name="テキスト ボックス 82"/>
          <p:cNvSpPr txBox="1"/>
          <p:nvPr/>
        </p:nvSpPr>
        <p:spPr>
          <a:xfrm>
            <a:off x="399590" y="5260793"/>
            <a:ext cx="697627" cy="369332"/>
          </a:xfrm>
          <a:prstGeom prst="rect">
            <a:avLst/>
          </a:prstGeom>
          <a:noFill/>
        </p:spPr>
        <p:txBody>
          <a:bodyPr wrap="none" rtlCol="0">
            <a:spAutoFit/>
          </a:bodyPr>
          <a:lstStyle/>
          <a:p>
            <a:r>
              <a:rPr kumimoji="1" lang="en-US" altLang="ja-JP" dirty="0" smtClean="0"/>
              <a:t>1032</a:t>
            </a:r>
            <a:endParaRPr kumimoji="1" lang="ja-JP" altLang="en-US" dirty="0"/>
          </a:p>
        </p:txBody>
      </p:sp>
      <p:sp>
        <p:nvSpPr>
          <p:cNvPr id="84" name="テキスト ボックス 83"/>
          <p:cNvSpPr txBox="1"/>
          <p:nvPr/>
        </p:nvSpPr>
        <p:spPr>
          <a:xfrm>
            <a:off x="399590" y="5555634"/>
            <a:ext cx="697627" cy="369332"/>
          </a:xfrm>
          <a:prstGeom prst="rect">
            <a:avLst/>
          </a:prstGeom>
          <a:noFill/>
        </p:spPr>
        <p:txBody>
          <a:bodyPr wrap="none" rtlCol="0">
            <a:spAutoFit/>
          </a:bodyPr>
          <a:lstStyle/>
          <a:p>
            <a:r>
              <a:rPr kumimoji="1" lang="en-US" altLang="ja-JP" dirty="0" smtClean="0"/>
              <a:t>1036</a:t>
            </a:r>
            <a:endParaRPr kumimoji="1" lang="ja-JP" altLang="en-US" dirty="0"/>
          </a:p>
        </p:txBody>
      </p:sp>
      <p:sp>
        <p:nvSpPr>
          <p:cNvPr id="85" name="テキスト ボックス 84"/>
          <p:cNvSpPr txBox="1"/>
          <p:nvPr/>
        </p:nvSpPr>
        <p:spPr>
          <a:xfrm>
            <a:off x="399590" y="5850476"/>
            <a:ext cx="697627" cy="369332"/>
          </a:xfrm>
          <a:prstGeom prst="rect">
            <a:avLst/>
          </a:prstGeom>
          <a:noFill/>
        </p:spPr>
        <p:txBody>
          <a:bodyPr wrap="none" rtlCol="0">
            <a:spAutoFit/>
          </a:bodyPr>
          <a:lstStyle/>
          <a:p>
            <a:r>
              <a:rPr kumimoji="1" lang="en-US" altLang="ja-JP" dirty="0" smtClean="0"/>
              <a:t>1040</a:t>
            </a:r>
            <a:endParaRPr kumimoji="1" lang="ja-JP" altLang="en-US" dirty="0"/>
          </a:p>
        </p:txBody>
      </p:sp>
      <p:sp>
        <p:nvSpPr>
          <p:cNvPr id="86" name="テキスト ボックス 85"/>
          <p:cNvSpPr txBox="1"/>
          <p:nvPr/>
        </p:nvSpPr>
        <p:spPr>
          <a:xfrm>
            <a:off x="137228" y="1013858"/>
            <a:ext cx="960519" cy="369332"/>
          </a:xfrm>
          <a:prstGeom prst="rect">
            <a:avLst/>
          </a:prstGeom>
          <a:noFill/>
        </p:spPr>
        <p:txBody>
          <a:bodyPr wrap="none" rtlCol="0">
            <a:spAutoFit/>
          </a:bodyPr>
          <a:lstStyle/>
          <a:p>
            <a:r>
              <a:rPr kumimoji="1" lang="ja-JP" altLang="en-US" dirty="0" smtClean="0"/>
              <a:t>アドレス</a:t>
            </a:r>
            <a:endParaRPr kumimoji="1" lang="ja-JP" altLang="en-US" dirty="0"/>
          </a:p>
        </p:txBody>
      </p:sp>
      <p:sp>
        <p:nvSpPr>
          <p:cNvPr id="87" name="テキスト ボックス 86"/>
          <p:cNvSpPr txBox="1"/>
          <p:nvPr/>
        </p:nvSpPr>
        <p:spPr>
          <a:xfrm>
            <a:off x="1396236" y="1013858"/>
            <a:ext cx="729687" cy="369332"/>
          </a:xfrm>
          <a:prstGeom prst="rect">
            <a:avLst/>
          </a:prstGeom>
          <a:noFill/>
        </p:spPr>
        <p:txBody>
          <a:bodyPr wrap="none" rtlCol="0">
            <a:spAutoFit/>
          </a:bodyPr>
          <a:lstStyle/>
          <a:p>
            <a:r>
              <a:rPr kumimoji="1" lang="ja-JP" altLang="en-US" dirty="0" smtClean="0"/>
              <a:t>メモリ</a:t>
            </a:r>
            <a:endParaRPr kumimoji="1" lang="ja-JP" altLang="en-US" dirty="0"/>
          </a:p>
        </p:txBody>
      </p:sp>
      <p:sp>
        <p:nvSpPr>
          <p:cNvPr id="117" name="正方形/長方形 116"/>
          <p:cNvSpPr/>
          <p:nvPr/>
        </p:nvSpPr>
        <p:spPr>
          <a:xfrm>
            <a:off x="1061061" y="1348464"/>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kumimoji="1" lang="en-US" altLang="ja-JP" sz="1400" dirty="0" smtClean="0">
                <a:solidFill>
                  <a:schemeClr val="tx1"/>
                </a:solidFill>
              </a:rPr>
              <a:t> $s1, </a:t>
            </a:r>
            <a:r>
              <a:rPr lang="en-US" altLang="ja-JP" sz="1400" dirty="0" smtClean="0">
                <a:solidFill>
                  <a:schemeClr val="tx1"/>
                </a:solidFill>
              </a:rPr>
              <a:t>0($t0)</a:t>
            </a:r>
            <a:endParaRPr kumimoji="1" lang="ja-JP" altLang="en-US" sz="1400" dirty="0">
              <a:solidFill>
                <a:schemeClr val="tx1"/>
              </a:solidFill>
            </a:endParaRPr>
          </a:p>
        </p:txBody>
      </p:sp>
      <p:sp>
        <p:nvSpPr>
          <p:cNvPr id="118" name="正方形/長方形 117"/>
          <p:cNvSpPr/>
          <p:nvPr/>
        </p:nvSpPr>
        <p:spPr>
          <a:xfrm>
            <a:off x="1061061" y="16542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$s2, 4($t0)</a:t>
            </a:r>
            <a:endParaRPr kumimoji="1" lang="ja-JP" altLang="en-US" sz="1400" dirty="0">
              <a:solidFill>
                <a:schemeClr val="tx1"/>
              </a:solidFill>
            </a:endParaRPr>
          </a:p>
        </p:txBody>
      </p:sp>
      <p:sp>
        <p:nvSpPr>
          <p:cNvPr id="119" name="正方形/長方形 118"/>
          <p:cNvSpPr/>
          <p:nvPr/>
        </p:nvSpPr>
        <p:spPr>
          <a:xfrm>
            <a:off x="1061061" y="1960030"/>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$s3, 8($t0)</a:t>
            </a:r>
            <a:endParaRPr kumimoji="1" lang="ja-JP" altLang="en-US" sz="1400" dirty="0">
              <a:solidFill>
                <a:schemeClr val="tx1"/>
              </a:solidFill>
            </a:endParaRPr>
          </a:p>
        </p:txBody>
      </p:sp>
      <p:sp>
        <p:nvSpPr>
          <p:cNvPr id="120" name="正方形/長方形 119"/>
          <p:cNvSpPr/>
          <p:nvPr/>
        </p:nvSpPr>
        <p:spPr>
          <a:xfrm>
            <a:off x="1062922" y="2265813"/>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$s4, </a:t>
            </a:r>
            <a:r>
              <a:rPr lang="en-US" altLang="ja-JP" sz="1400" dirty="0" smtClean="0">
                <a:solidFill>
                  <a:schemeClr val="tx1"/>
                </a:solidFill>
              </a:rPr>
              <a:t>12($</a:t>
            </a:r>
            <a:r>
              <a:rPr lang="en-US" altLang="ja-JP" sz="1400" dirty="0" smtClean="0">
                <a:solidFill>
                  <a:schemeClr val="tx1"/>
                </a:solidFill>
              </a:rPr>
              <a:t>t0)</a:t>
            </a:r>
            <a:endParaRPr kumimoji="1" lang="ja-JP" altLang="en-US" sz="1400" dirty="0">
              <a:solidFill>
                <a:schemeClr val="tx1"/>
              </a:solidFill>
            </a:endParaRPr>
          </a:p>
        </p:txBody>
      </p:sp>
      <p:sp>
        <p:nvSpPr>
          <p:cNvPr id="121" name="正方形/長方形 120"/>
          <p:cNvSpPr/>
          <p:nvPr/>
        </p:nvSpPr>
        <p:spPr>
          <a:xfrm>
            <a:off x="1062922" y="2571596"/>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a:solidFill>
                  <a:schemeClr val="tx1"/>
                </a:solidFill>
              </a:rPr>
              <a:t>a</a:t>
            </a:r>
            <a:r>
              <a:rPr kumimoji="1" lang="en-US" altLang="ja-JP" sz="1400" dirty="0" smtClean="0">
                <a:solidFill>
                  <a:schemeClr val="tx1"/>
                </a:solidFill>
              </a:rPr>
              <a:t>dd $t1, $s1, $s2</a:t>
            </a:r>
            <a:endParaRPr kumimoji="1" lang="ja-JP" altLang="en-US" sz="1400" dirty="0">
              <a:solidFill>
                <a:schemeClr val="tx1"/>
              </a:solidFill>
            </a:endParaRPr>
          </a:p>
        </p:txBody>
      </p:sp>
      <p:sp>
        <p:nvSpPr>
          <p:cNvPr id="122" name="正方形/長方形 121"/>
          <p:cNvSpPr/>
          <p:nvPr/>
        </p:nvSpPr>
        <p:spPr>
          <a:xfrm>
            <a:off x="1062922" y="2877379"/>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add</a:t>
            </a:r>
            <a:r>
              <a:rPr kumimoji="1" lang="en-US" altLang="ja-JP" sz="1400" dirty="0" smtClean="0">
                <a:solidFill>
                  <a:schemeClr val="tx1"/>
                </a:solidFill>
              </a:rPr>
              <a:t> $</a:t>
            </a:r>
            <a:r>
              <a:rPr lang="en-US" altLang="ja-JP" sz="1400" dirty="0" smtClean="0">
                <a:solidFill>
                  <a:schemeClr val="tx1"/>
                </a:solidFill>
              </a:rPr>
              <a:t>t2</a:t>
            </a:r>
            <a:r>
              <a:rPr kumimoji="1" lang="en-US" altLang="ja-JP" sz="1400" dirty="0" smtClean="0">
                <a:solidFill>
                  <a:schemeClr val="tx1"/>
                </a:solidFill>
              </a:rPr>
              <a:t>, $s3, $s4</a:t>
            </a:r>
            <a:endParaRPr kumimoji="1" lang="ja-JP" altLang="en-US" sz="1400" dirty="0">
              <a:solidFill>
                <a:schemeClr val="tx1"/>
              </a:solidFill>
            </a:endParaRPr>
          </a:p>
        </p:txBody>
      </p:sp>
      <p:sp>
        <p:nvSpPr>
          <p:cNvPr id="123" name="正方形/長方形 122"/>
          <p:cNvSpPr/>
          <p:nvPr/>
        </p:nvSpPr>
        <p:spPr>
          <a:xfrm>
            <a:off x="1064783" y="3183162"/>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sub</a:t>
            </a:r>
            <a:r>
              <a:rPr kumimoji="1" lang="en-US" altLang="ja-JP" sz="1400" dirty="0" smtClean="0">
                <a:solidFill>
                  <a:schemeClr val="tx1"/>
                </a:solidFill>
              </a:rPr>
              <a:t> $s0, $t1, $t2</a:t>
            </a:r>
            <a:endParaRPr kumimoji="1" lang="ja-JP" altLang="en-US" sz="1400" dirty="0">
              <a:solidFill>
                <a:schemeClr val="tx1"/>
              </a:solidFill>
            </a:endParaRPr>
          </a:p>
        </p:txBody>
      </p:sp>
      <p:sp>
        <p:nvSpPr>
          <p:cNvPr id="124" name="正方形/長方形 123"/>
          <p:cNvSpPr/>
          <p:nvPr/>
        </p:nvSpPr>
        <p:spPr>
          <a:xfrm>
            <a:off x="1064783" y="34889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sw</a:t>
            </a:r>
            <a:r>
              <a:rPr kumimoji="1" lang="en-US" altLang="ja-JP" sz="1400" dirty="0" smtClean="0">
                <a:solidFill>
                  <a:schemeClr val="tx1"/>
                </a:solidFill>
              </a:rPr>
              <a:t> $s0, 16($t0)</a:t>
            </a:r>
            <a:endParaRPr kumimoji="1" lang="ja-JP" altLang="en-US" sz="1400" dirty="0">
              <a:solidFill>
                <a:schemeClr val="tx1"/>
              </a:solidFill>
            </a:endParaRPr>
          </a:p>
        </p:txBody>
      </p:sp>
      <p:sp>
        <p:nvSpPr>
          <p:cNvPr id="125" name="正方形/長方形 124"/>
          <p:cNvSpPr/>
          <p:nvPr/>
        </p:nvSpPr>
        <p:spPr>
          <a:xfrm>
            <a:off x="1062921" y="471049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100</a:t>
            </a:r>
            <a:endParaRPr kumimoji="1" lang="ja-JP" altLang="en-US" dirty="0">
              <a:solidFill>
                <a:schemeClr val="tx1"/>
              </a:solidFill>
            </a:endParaRPr>
          </a:p>
        </p:txBody>
      </p:sp>
      <p:sp>
        <p:nvSpPr>
          <p:cNvPr id="126" name="正方形/長方形 125"/>
          <p:cNvSpPr/>
          <p:nvPr/>
        </p:nvSpPr>
        <p:spPr>
          <a:xfrm>
            <a:off x="1062923" y="500951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a:t>
            </a:r>
            <a:endParaRPr kumimoji="1" lang="ja-JP" altLang="en-US" dirty="0">
              <a:solidFill>
                <a:schemeClr val="tx1"/>
              </a:solidFill>
            </a:endParaRPr>
          </a:p>
        </p:txBody>
      </p:sp>
      <p:sp>
        <p:nvSpPr>
          <p:cNvPr id="127" name="正方形/長方形 126"/>
          <p:cNvSpPr/>
          <p:nvPr/>
        </p:nvSpPr>
        <p:spPr>
          <a:xfrm>
            <a:off x="1062922" y="5290606"/>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42</a:t>
            </a:r>
            <a:endParaRPr kumimoji="1" lang="ja-JP" altLang="en-US" dirty="0">
              <a:solidFill>
                <a:schemeClr val="tx1"/>
              </a:solidFill>
            </a:endParaRPr>
          </a:p>
        </p:txBody>
      </p:sp>
      <p:sp>
        <p:nvSpPr>
          <p:cNvPr id="128" name="正方形/長方形 127"/>
          <p:cNvSpPr/>
          <p:nvPr/>
        </p:nvSpPr>
        <p:spPr>
          <a:xfrm>
            <a:off x="1062923" y="558786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3</a:t>
            </a:r>
            <a:endParaRPr kumimoji="1" lang="ja-JP" altLang="en-US" dirty="0">
              <a:solidFill>
                <a:schemeClr val="tx1"/>
              </a:solidFill>
            </a:endParaRPr>
          </a:p>
        </p:txBody>
      </p:sp>
      <p:sp>
        <p:nvSpPr>
          <p:cNvPr id="129" name="正方形/長方形 128"/>
          <p:cNvSpPr/>
          <p:nvPr/>
        </p:nvSpPr>
        <p:spPr>
          <a:xfrm>
            <a:off x="1062925" y="5877737"/>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3" name="右矢印 2"/>
          <p:cNvSpPr/>
          <p:nvPr/>
        </p:nvSpPr>
        <p:spPr>
          <a:xfrm>
            <a:off x="532648" y="1383190"/>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右矢印 88"/>
          <p:cNvSpPr/>
          <p:nvPr/>
        </p:nvSpPr>
        <p:spPr>
          <a:xfrm>
            <a:off x="521377" y="1715834"/>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角丸四角形吹き出し 111"/>
          <p:cNvSpPr/>
          <p:nvPr/>
        </p:nvSpPr>
        <p:spPr>
          <a:xfrm>
            <a:off x="6886416" y="959053"/>
            <a:ext cx="2166553" cy="474834"/>
          </a:xfrm>
          <a:prstGeom prst="wedgeRoundRectCallout">
            <a:avLst>
              <a:gd name="adj1" fmla="val -36693"/>
              <a:gd name="adj2" fmla="val 78689"/>
              <a:gd name="adj3" fmla="val 16667"/>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$s1 = M [1024 + 0]</a:t>
            </a:r>
            <a:endParaRPr kumimoji="1" lang="ja-JP" altLang="en-US" dirty="0">
              <a:solidFill>
                <a:schemeClr val="tx1"/>
              </a:solidFill>
            </a:endParaRPr>
          </a:p>
        </p:txBody>
      </p:sp>
      <p:sp>
        <p:nvSpPr>
          <p:cNvPr id="98" name="角丸四角形吹き出し 97"/>
          <p:cNvSpPr/>
          <p:nvPr/>
        </p:nvSpPr>
        <p:spPr>
          <a:xfrm>
            <a:off x="6886416" y="957245"/>
            <a:ext cx="2166553" cy="474834"/>
          </a:xfrm>
          <a:prstGeom prst="wedgeRoundRectCallout">
            <a:avLst>
              <a:gd name="adj1" fmla="val -36693"/>
              <a:gd name="adj2" fmla="val 78689"/>
              <a:gd name="adj3" fmla="val 16667"/>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$s2 = M [1024 + 4]</a:t>
            </a:r>
            <a:endParaRPr kumimoji="1" lang="ja-JP" altLang="en-US" dirty="0">
              <a:solidFill>
                <a:schemeClr val="tx1"/>
              </a:solidFill>
            </a:endParaRPr>
          </a:p>
        </p:txBody>
      </p:sp>
    </p:spTree>
    <p:extLst>
      <p:ext uri="{BB962C8B-B14F-4D97-AF65-F5344CB8AC3E}">
        <p14:creationId xmlns:p14="http://schemas.microsoft.com/office/powerpoint/2010/main" val="21419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randombar(horizontal)">
                                      <p:cBhvr>
                                        <p:cTn id="7" dur="500"/>
                                        <p:tgtEl>
                                          <p:spTgt spid="1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63" presetClass="path" presetSubtype="0" accel="50000" decel="50000" fill="hold" grpId="0" nodeType="afterEffect">
                                  <p:stCondLst>
                                    <p:cond delay="0"/>
                                  </p:stCondLst>
                                  <p:childTnLst>
                                    <p:animMotion origin="layout" path="M -1.38889E-6 2.96296E-6 L 0.58976 0.02777 " pathEditMode="relative" rAng="0" ptsTypes="AA">
                                      <p:cBhvr>
                                        <p:cTn id="13" dur="2000" fill="hold"/>
                                        <p:tgtEl>
                                          <p:spTgt spid="30"/>
                                        </p:tgtEl>
                                        <p:attrNameLst>
                                          <p:attrName>ppt_x</p:attrName>
                                          <p:attrName>ppt_y</p:attrName>
                                        </p:attrNameLst>
                                      </p:cBhvr>
                                      <p:rCtr x="29479" y="1389"/>
                                    </p:animMotion>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randombar(horizontal)">
                                      <p:cBhvr>
                                        <p:cTn id="18" dur="500"/>
                                        <p:tgtEl>
                                          <p:spTgt spid="112"/>
                                        </p:tgtEl>
                                      </p:cBhvr>
                                    </p:animEffec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0" nodeType="clickEffect">
                                  <p:stCondLst>
                                    <p:cond delay="0"/>
                                  </p:stCondLst>
                                  <p:childTnLst>
                                    <p:animMotion origin="layout" path="M 1.38889E-6 -3.33333E-6 L 0.59028 -0.02939 " pathEditMode="relative" rAng="0" ptsTypes="AA">
                                      <p:cBhvr>
                                        <p:cTn id="22" dur="2000" fill="hold"/>
                                        <p:tgtEl>
                                          <p:spTgt spid="76"/>
                                        </p:tgtEl>
                                        <p:attrNameLst>
                                          <p:attrName>ppt_x</p:attrName>
                                          <p:attrName>ppt_y</p:attrName>
                                        </p:attrNameLst>
                                      </p:cBhvr>
                                      <p:rCtr x="29514" y="-1481"/>
                                    </p:animMotion>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3"/>
                                        </p:tgtEl>
                                        <p:attrNameLst>
                                          <p:attrName>style.visibility</p:attrName>
                                        </p:attrNameLst>
                                      </p:cBhvr>
                                      <p:to>
                                        <p:strVal val="visible"/>
                                      </p:to>
                                    </p:set>
                                    <p:animEffect transition="in" filter="randombar(horizontal)">
                                      <p:cBhvr>
                                        <p:cTn id="27" dur="500"/>
                                        <p:tgtEl>
                                          <p:spTgt spid="113"/>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randombar(horizontal)">
                                      <p:cBhvr>
                                        <p:cTn id="30" dur="500"/>
                                        <p:tgtEl>
                                          <p:spTgt spid="89"/>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par>
                          <p:cTn id="33" fill="hold">
                            <p:stCondLst>
                              <p:cond delay="500"/>
                            </p:stCondLst>
                            <p:childTnLst>
                              <p:par>
                                <p:cTn id="34" presetID="63" presetClass="path" presetSubtype="0" accel="50000" decel="50000" fill="hold" grpId="0" nodeType="afterEffect">
                                  <p:stCondLst>
                                    <p:cond delay="0"/>
                                  </p:stCondLst>
                                  <p:childTnLst>
                                    <p:animMotion origin="layout" path="M -1.38889E-6 -2.96296E-6 L 0.58872 -0.01666 " pathEditMode="relative" rAng="0" ptsTypes="AA">
                                      <p:cBhvr>
                                        <p:cTn id="35" dur="2000" fill="hold"/>
                                        <p:tgtEl>
                                          <p:spTgt spid="31"/>
                                        </p:tgtEl>
                                        <p:attrNameLst>
                                          <p:attrName>ppt_x</p:attrName>
                                          <p:attrName>ppt_y</p:attrName>
                                        </p:attrNameLst>
                                      </p:cBhvr>
                                      <p:rCtr x="29427" y="-833"/>
                                    </p:animMotion>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randombar(horizontal)">
                                      <p:cBhvr>
                                        <p:cTn id="39" dur="500"/>
                                        <p:tgtEl>
                                          <p:spTgt spid="98"/>
                                        </p:tgtEl>
                                      </p:cBhvr>
                                    </p:animEffect>
                                  </p:childTnLst>
                                </p:cTn>
                              </p:par>
                            </p:childTnLst>
                          </p:cTn>
                        </p:par>
                        <p:par>
                          <p:cTn id="40" fill="hold">
                            <p:stCondLst>
                              <p:cond delay="3000"/>
                            </p:stCondLst>
                            <p:childTnLst>
                              <p:par>
                                <p:cTn id="41" presetID="63" presetClass="path" presetSubtype="0" accel="50000" decel="50000" fill="hold" grpId="0" nodeType="afterEffect">
                                  <p:stCondLst>
                                    <p:cond delay="0"/>
                                  </p:stCondLst>
                                  <p:childTnLst>
                                    <p:animMotion origin="layout" path="M 1.38889E-6 -3.33333E-6 L 0.59028 -0.02916 " pathEditMode="relative" rAng="0" ptsTypes="AA">
                                      <p:cBhvr>
                                        <p:cTn id="42" dur="2000" fill="hold"/>
                                        <p:tgtEl>
                                          <p:spTgt spid="77"/>
                                        </p:tgtEl>
                                        <p:attrNameLst>
                                          <p:attrName>ppt_x</p:attrName>
                                          <p:attrName>ppt_y</p:attrName>
                                        </p:attrNameLst>
                                      </p:cBhvr>
                                      <p:rCtr x="29514" y="-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3" grpId="0" animBg="1"/>
      <p:bldP spid="30" grpId="0" animBg="1"/>
      <p:bldP spid="31" grpId="0" animBg="1"/>
      <p:bldP spid="76" grpId="0" animBg="1"/>
      <p:bldP spid="77" grpId="0" animBg="1"/>
      <p:bldP spid="3" grpId="0" animBg="1"/>
      <p:bldP spid="3" grpId="1" animBg="1"/>
      <p:bldP spid="89" grpId="0" animBg="1"/>
      <p:bldP spid="112" grpId="0" animBg="1"/>
      <p:bldP spid="9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3534875" y="1342220"/>
            <a:ext cx="4523275" cy="5037500"/>
          </a:xfrm>
          <a:prstGeom prst="rect">
            <a:avLst/>
          </a:prstGeom>
          <a:solidFill>
            <a:srgbClr val="00808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p>
        </p:txBody>
      </p:sp>
      <p:sp>
        <p:nvSpPr>
          <p:cNvPr id="134" name="正方形/長方形 133"/>
          <p:cNvSpPr/>
          <p:nvPr/>
        </p:nvSpPr>
        <p:spPr>
          <a:xfrm>
            <a:off x="6451048" y="3457014"/>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35" name="テキスト ボックス 134"/>
          <p:cNvSpPr txBox="1"/>
          <p:nvPr/>
        </p:nvSpPr>
        <p:spPr>
          <a:xfrm>
            <a:off x="5497114" y="3411835"/>
            <a:ext cx="979755" cy="369332"/>
          </a:xfrm>
          <a:prstGeom prst="rect">
            <a:avLst/>
          </a:prstGeom>
          <a:noFill/>
        </p:spPr>
        <p:txBody>
          <a:bodyPr wrap="none" rtlCol="0">
            <a:spAutoFit/>
          </a:bodyPr>
          <a:lstStyle/>
          <a:p>
            <a:r>
              <a:rPr kumimoji="1" lang="en-US" altLang="ja-JP" dirty="0" smtClean="0">
                <a:solidFill>
                  <a:schemeClr val="bg1"/>
                </a:solidFill>
              </a:rPr>
              <a:t>10 ($t2)</a:t>
            </a:r>
            <a:endParaRPr kumimoji="1" lang="ja-JP" altLang="en-US" dirty="0">
              <a:solidFill>
                <a:schemeClr val="bg1"/>
              </a:solidFill>
            </a:endParaRPr>
          </a:p>
        </p:txBody>
      </p:sp>
      <p:sp>
        <p:nvSpPr>
          <p:cNvPr id="136" name="正方形/長方形 135"/>
          <p:cNvSpPr/>
          <p:nvPr/>
        </p:nvSpPr>
        <p:spPr>
          <a:xfrm>
            <a:off x="6451047" y="3164531"/>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37" name="テキスト ボックス 136"/>
          <p:cNvSpPr txBox="1"/>
          <p:nvPr/>
        </p:nvSpPr>
        <p:spPr>
          <a:xfrm>
            <a:off x="5624356" y="3119352"/>
            <a:ext cx="851515" cy="369332"/>
          </a:xfrm>
          <a:prstGeom prst="rect">
            <a:avLst/>
          </a:prstGeom>
          <a:noFill/>
        </p:spPr>
        <p:txBody>
          <a:bodyPr wrap="none" rtlCol="0">
            <a:spAutoFit/>
          </a:bodyPr>
          <a:lstStyle/>
          <a:p>
            <a:r>
              <a:rPr kumimoji="1" lang="en-US" altLang="ja-JP" dirty="0" smtClean="0">
                <a:solidFill>
                  <a:schemeClr val="bg1"/>
                </a:solidFill>
              </a:rPr>
              <a:t>9 ($t1)</a:t>
            </a:r>
            <a:endParaRPr kumimoji="1" lang="ja-JP" altLang="en-US" dirty="0">
              <a:solidFill>
                <a:schemeClr val="bg1"/>
              </a:solidFill>
            </a:endParaRPr>
          </a:p>
        </p:txBody>
      </p:sp>
      <p:sp>
        <p:nvSpPr>
          <p:cNvPr id="109" name="正方形/長方形 108"/>
          <p:cNvSpPr/>
          <p:nvPr/>
        </p:nvSpPr>
        <p:spPr>
          <a:xfrm>
            <a:off x="6451049" y="1539612"/>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kumimoji="1" lang="en-US" altLang="ja-JP" sz="1400" dirty="0" err="1" smtClean="0">
                <a:solidFill>
                  <a:schemeClr val="tx1"/>
                </a:solidFill>
              </a:rPr>
              <a:t>w</a:t>
            </a:r>
            <a:r>
              <a:rPr kumimoji="1" lang="en-US" altLang="ja-JP" sz="1400" dirty="0" smtClean="0">
                <a:solidFill>
                  <a:schemeClr val="tx1"/>
                </a:solidFill>
              </a:rPr>
              <a:t> $s4, 16($t0)</a:t>
            </a:r>
            <a:endParaRPr kumimoji="1" lang="ja-JP" altLang="en-US" sz="1400" dirty="0">
              <a:solidFill>
                <a:schemeClr val="tx1"/>
              </a:solidFill>
            </a:endParaRPr>
          </a:p>
        </p:txBody>
      </p:sp>
      <p:sp>
        <p:nvSpPr>
          <p:cNvPr id="90" name="正方形/長方形 89"/>
          <p:cNvSpPr/>
          <p:nvPr/>
        </p:nvSpPr>
        <p:spPr>
          <a:xfrm>
            <a:off x="6451052" y="4232091"/>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1" name="正方形/長方形 90"/>
          <p:cNvSpPr/>
          <p:nvPr/>
        </p:nvSpPr>
        <p:spPr>
          <a:xfrm>
            <a:off x="6451051" y="4518828"/>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2" name="正方形/長方形 91"/>
          <p:cNvSpPr/>
          <p:nvPr/>
        </p:nvSpPr>
        <p:spPr>
          <a:xfrm>
            <a:off x="6452045" y="4805565"/>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3" name="正方形/長方形 92"/>
          <p:cNvSpPr/>
          <p:nvPr/>
        </p:nvSpPr>
        <p:spPr>
          <a:xfrm>
            <a:off x="6452045" y="5102820"/>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4" name="正方形/長方形 93"/>
          <p:cNvSpPr/>
          <p:nvPr/>
        </p:nvSpPr>
        <p:spPr>
          <a:xfrm>
            <a:off x="6451050" y="5400075"/>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5" name="正方形/長方形 94"/>
          <p:cNvSpPr/>
          <p:nvPr/>
        </p:nvSpPr>
        <p:spPr>
          <a:xfrm>
            <a:off x="6451048" y="5699138"/>
            <a:ext cx="1477133" cy="52200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6" name="正方形/長方形 95"/>
          <p:cNvSpPr/>
          <p:nvPr/>
        </p:nvSpPr>
        <p:spPr>
          <a:xfrm>
            <a:off x="6452045" y="2866063"/>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7" name="正方形/長方形 96"/>
          <p:cNvSpPr/>
          <p:nvPr/>
        </p:nvSpPr>
        <p:spPr>
          <a:xfrm>
            <a:off x="6451049" y="3754269"/>
            <a:ext cx="1477133" cy="476014"/>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9" name="正方形/長方形 98"/>
          <p:cNvSpPr/>
          <p:nvPr/>
        </p:nvSpPr>
        <p:spPr>
          <a:xfrm>
            <a:off x="6451050" y="2299787"/>
            <a:ext cx="1477133" cy="56822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00" name="テキスト ボックス 99"/>
          <p:cNvSpPr txBox="1"/>
          <p:nvPr/>
        </p:nvSpPr>
        <p:spPr>
          <a:xfrm>
            <a:off x="6702942" y="1968273"/>
            <a:ext cx="973343" cy="369332"/>
          </a:xfrm>
          <a:prstGeom prst="rect">
            <a:avLst/>
          </a:prstGeom>
          <a:noFill/>
        </p:spPr>
        <p:txBody>
          <a:bodyPr wrap="none" rtlCol="0">
            <a:spAutoFit/>
          </a:bodyPr>
          <a:lstStyle/>
          <a:p>
            <a:r>
              <a:rPr kumimoji="1" lang="ja-JP" altLang="en-US" dirty="0" smtClean="0">
                <a:solidFill>
                  <a:schemeClr val="bg1"/>
                </a:solidFill>
              </a:rPr>
              <a:t>レジスタ</a:t>
            </a:r>
            <a:endParaRPr kumimoji="1" lang="ja-JP" altLang="en-US" dirty="0">
              <a:solidFill>
                <a:schemeClr val="bg1"/>
              </a:solidFill>
            </a:endParaRPr>
          </a:p>
        </p:txBody>
      </p:sp>
      <p:sp>
        <p:nvSpPr>
          <p:cNvPr id="101" name="テキスト ボックス 100"/>
          <p:cNvSpPr txBox="1"/>
          <p:nvPr/>
        </p:nvSpPr>
        <p:spPr>
          <a:xfrm>
            <a:off x="5625354" y="2813833"/>
            <a:ext cx="851515" cy="369332"/>
          </a:xfrm>
          <a:prstGeom prst="rect">
            <a:avLst/>
          </a:prstGeom>
          <a:noFill/>
        </p:spPr>
        <p:txBody>
          <a:bodyPr wrap="none" rtlCol="0">
            <a:spAutoFit/>
          </a:bodyPr>
          <a:lstStyle/>
          <a:p>
            <a:r>
              <a:rPr kumimoji="1" lang="en-US" altLang="ja-JP" dirty="0" smtClean="0">
                <a:solidFill>
                  <a:schemeClr val="bg1"/>
                </a:solidFill>
              </a:rPr>
              <a:t>8 ($t0)</a:t>
            </a:r>
            <a:endParaRPr kumimoji="1" lang="ja-JP" altLang="en-US" dirty="0">
              <a:solidFill>
                <a:schemeClr val="bg1"/>
              </a:solidFill>
            </a:endParaRPr>
          </a:p>
        </p:txBody>
      </p:sp>
      <p:sp>
        <p:nvSpPr>
          <p:cNvPr id="102" name="テキスト ボックス 101"/>
          <p:cNvSpPr txBox="1"/>
          <p:nvPr/>
        </p:nvSpPr>
        <p:spPr>
          <a:xfrm>
            <a:off x="5455519" y="4196052"/>
            <a:ext cx="1031051" cy="369332"/>
          </a:xfrm>
          <a:prstGeom prst="rect">
            <a:avLst/>
          </a:prstGeom>
          <a:noFill/>
        </p:spPr>
        <p:txBody>
          <a:bodyPr wrap="none" rtlCol="0">
            <a:spAutoFit/>
          </a:bodyPr>
          <a:lstStyle/>
          <a:p>
            <a:r>
              <a:rPr kumimoji="1" lang="en-US" altLang="ja-JP" dirty="0" smtClean="0">
                <a:solidFill>
                  <a:schemeClr val="bg1"/>
                </a:solidFill>
              </a:rPr>
              <a:t>16 ($s0)</a:t>
            </a:r>
            <a:endParaRPr kumimoji="1" lang="ja-JP" altLang="en-US" dirty="0">
              <a:solidFill>
                <a:schemeClr val="bg1"/>
              </a:solidFill>
            </a:endParaRPr>
          </a:p>
        </p:txBody>
      </p:sp>
      <p:sp>
        <p:nvSpPr>
          <p:cNvPr id="103" name="テキスト ボックス 102"/>
          <p:cNvSpPr txBox="1"/>
          <p:nvPr/>
        </p:nvSpPr>
        <p:spPr>
          <a:xfrm>
            <a:off x="5455519" y="4489660"/>
            <a:ext cx="1031051" cy="369332"/>
          </a:xfrm>
          <a:prstGeom prst="rect">
            <a:avLst/>
          </a:prstGeom>
          <a:noFill/>
        </p:spPr>
        <p:txBody>
          <a:bodyPr wrap="none" rtlCol="0">
            <a:spAutoFit/>
          </a:bodyPr>
          <a:lstStyle/>
          <a:p>
            <a:r>
              <a:rPr kumimoji="1" lang="en-US" altLang="ja-JP" dirty="0" smtClean="0">
                <a:solidFill>
                  <a:schemeClr val="bg1"/>
                </a:solidFill>
              </a:rPr>
              <a:t>17 ($s1)</a:t>
            </a:r>
            <a:endParaRPr kumimoji="1" lang="ja-JP" altLang="en-US" dirty="0">
              <a:solidFill>
                <a:schemeClr val="bg1"/>
              </a:solidFill>
            </a:endParaRPr>
          </a:p>
        </p:txBody>
      </p:sp>
      <p:sp>
        <p:nvSpPr>
          <p:cNvPr id="104" name="テキスト ボックス 103"/>
          <p:cNvSpPr txBox="1"/>
          <p:nvPr/>
        </p:nvSpPr>
        <p:spPr>
          <a:xfrm>
            <a:off x="5455519" y="4783268"/>
            <a:ext cx="1031051" cy="369332"/>
          </a:xfrm>
          <a:prstGeom prst="rect">
            <a:avLst/>
          </a:prstGeom>
          <a:noFill/>
        </p:spPr>
        <p:txBody>
          <a:bodyPr wrap="none" rtlCol="0">
            <a:spAutoFit/>
          </a:bodyPr>
          <a:lstStyle/>
          <a:p>
            <a:r>
              <a:rPr kumimoji="1" lang="en-US" altLang="ja-JP" dirty="0" smtClean="0">
                <a:solidFill>
                  <a:schemeClr val="bg1"/>
                </a:solidFill>
              </a:rPr>
              <a:t>18 ($s2)</a:t>
            </a:r>
            <a:endParaRPr kumimoji="1" lang="ja-JP" altLang="en-US" dirty="0">
              <a:solidFill>
                <a:schemeClr val="bg1"/>
              </a:solidFill>
            </a:endParaRPr>
          </a:p>
        </p:txBody>
      </p:sp>
      <p:sp>
        <p:nvSpPr>
          <p:cNvPr id="105" name="テキスト ボックス 104"/>
          <p:cNvSpPr txBox="1"/>
          <p:nvPr/>
        </p:nvSpPr>
        <p:spPr>
          <a:xfrm>
            <a:off x="5455519" y="5076876"/>
            <a:ext cx="1031051" cy="369332"/>
          </a:xfrm>
          <a:prstGeom prst="rect">
            <a:avLst/>
          </a:prstGeom>
          <a:noFill/>
        </p:spPr>
        <p:txBody>
          <a:bodyPr wrap="none" rtlCol="0">
            <a:spAutoFit/>
          </a:bodyPr>
          <a:lstStyle/>
          <a:p>
            <a:r>
              <a:rPr kumimoji="1" lang="en-US" altLang="ja-JP" dirty="0" smtClean="0">
                <a:solidFill>
                  <a:schemeClr val="bg1"/>
                </a:solidFill>
              </a:rPr>
              <a:t>19 ($s3)</a:t>
            </a:r>
            <a:endParaRPr kumimoji="1" lang="ja-JP" altLang="en-US" dirty="0">
              <a:solidFill>
                <a:schemeClr val="bg1"/>
              </a:solidFill>
            </a:endParaRPr>
          </a:p>
        </p:txBody>
      </p:sp>
      <p:sp>
        <p:nvSpPr>
          <p:cNvPr id="106" name="テキスト ボックス 105"/>
          <p:cNvSpPr txBox="1"/>
          <p:nvPr/>
        </p:nvSpPr>
        <p:spPr>
          <a:xfrm>
            <a:off x="5455519" y="5370483"/>
            <a:ext cx="1031051" cy="369332"/>
          </a:xfrm>
          <a:prstGeom prst="rect">
            <a:avLst/>
          </a:prstGeom>
          <a:noFill/>
        </p:spPr>
        <p:txBody>
          <a:bodyPr wrap="none" rtlCol="0">
            <a:spAutoFit/>
          </a:bodyPr>
          <a:lstStyle/>
          <a:p>
            <a:r>
              <a:rPr kumimoji="1" lang="en-US" altLang="ja-JP" dirty="0" smtClean="0">
                <a:solidFill>
                  <a:schemeClr val="bg1"/>
                </a:solidFill>
              </a:rPr>
              <a:t>20 ($s4)</a:t>
            </a:r>
            <a:endParaRPr kumimoji="1" lang="ja-JP" altLang="en-US" dirty="0">
              <a:solidFill>
                <a:schemeClr val="bg1"/>
              </a:solidFill>
            </a:endParaRPr>
          </a:p>
        </p:txBody>
      </p:sp>
      <p:sp>
        <p:nvSpPr>
          <p:cNvPr id="108" name="テキスト ボックス 107"/>
          <p:cNvSpPr txBox="1"/>
          <p:nvPr/>
        </p:nvSpPr>
        <p:spPr>
          <a:xfrm>
            <a:off x="5573886" y="1374280"/>
            <a:ext cx="877163" cy="646331"/>
          </a:xfrm>
          <a:prstGeom prst="rect">
            <a:avLst/>
          </a:prstGeom>
          <a:noFill/>
        </p:spPr>
        <p:txBody>
          <a:bodyPr wrap="none" rtlCol="0">
            <a:spAutoFit/>
          </a:bodyPr>
          <a:lstStyle/>
          <a:p>
            <a:r>
              <a:rPr kumimoji="1" lang="ja-JP" altLang="en-US" dirty="0" smtClean="0">
                <a:solidFill>
                  <a:schemeClr val="bg1"/>
                </a:solidFill>
              </a:rPr>
              <a:t>実行中</a:t>
            </a:r>
            <a:r>
              <a:rPr kumimoji="1" lang="en-US" altLang="ja-JP" dirty="0" smtClean="0">
                <a:solidFill>
                  <a:schemeClr val="bg1"/>
                </a:solidFill>
              </a:rPr>
              <a:t/>
            </a:r>
            <a:br>
              <a:rPr kumimoji="1" lang="en-US" altLang="ja-JP" dirty="0" smtClean="0">
                <a:solidFill>
                  <a:schemeClr val="bg1"/>
                </a:solidFill>
              </a:rPr>
            </a:br>
            <a:r>
              <a:rPr kumimoji="1" lang="ja-JP" altLang="en-US" dirty="0" smtClean="0">
                <a:solidFill>
                  <a:schemeClr val="bg1"/>
                </a:solidFill>
              </a:rPr>
              <a:t>の命令</a:t>
            </a:r>
            <a:endParaRPr kumimoji="1" lang="ja-JP" altLang="en-US" dirty="0">
              <a:solidFill>
                <a:schemeClr val="bg1"/>
              </a:solidFill>
            </a:endParaRPr>
          </a:p>
        </p:txBody>
      </p:sp>
      <p:sp>
        <p:nvSpPr>
          <p:cNvPr id="110" name="正方形/長方形 109"/>
          <p:cNvSpPr/>
          <p:nvPr/>
        </p:nvSpPr>
        <p:spPr>
          <a:xfrm>
            <a:off x="6452045" y="286606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1024</a:t>
            </a:r>
            <a:endParaRPr kumimoji="1" lang="ja-JP" altLang="en-US" dirty="0">
              <a:solidFill>
                <a:schemeClr val="tx1"/>
              </a:solidFill>
            </a:endParaRPr>
          </a:p>
        </p:txBody>
      </p:sp>
      <p:sp>
        <p:nvSpPr>
          <p:cNvPr id="2" name="タイトル 1"/>
          <p:cNvSpPr>
            <a:spLocks noGrp="1"/>
          </p:cNvSpPr>
          <p:nvPr>
            <p:ph type="title"/>
          </p:nvPr>
        </p:nvSpPr>
        <p:spPr>
          <a:xfrm>
            <a:off x="971600" y="130175"/>
            <a:ext cx="8280027" cy="490538"/>
          </a:xfrm>
        </p:spPr>
        <p:txBody>
          <a:bodyPr>
            <a:normAutofit fontScale="90000"/>
          </a:bodyPr>
          <a:lstStyle/>
          <a:p>
            <a:r>
              <a:rPr lang="ja-JP" altLang="en-US" dirty="0" smtClean="0"/>
              <a:t>プログラムの実行例（分岐を含まない場合）</a:t>
            </a:r>
            <a:endParaRPr kumimoji="1" lang="ja-JP" altLang="en-US"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23</a:t>
            </a:fld>
            <a:endParaRPr kumimoji="1" lang="ja-JP" altLang="en-US"/>
          </a:p>
        </p:txBody>
      </p:sp>
      <p:sp>
        <p:nvSpPr>
          <p:cNvPr id="20" name="上下矢印 19"/>
          <p:cNvSpPr/>
          <p:nvPr/>
        </p:nvSpPr>
        <p:spPr>
          <a:xfrm rot="5400000">
            <a:off x="2605838" y="3366993"/>
            <a:ext cx="870696" cy="928028"/>
          </a:xfrm>
          <a:prstGeom prst="upDownArrow">
            <a:avLst>
              <a:gd name="adj1" fmla="val 56564"/>
              <a:gd name="adj2" fmla="val 27027"/>
            </a:avLst>
          </a:prstGeom>
          <a:solidFill>
            <a:srgbClr val="FF00FF"/>
          </a:solid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534875" y="1498876"/>
            <a:ext cx="505267" cy="369332"/>
          </a:xfrm>
          <a:prstGeom prst="rect">
            <a:avLst/>
          </a:prstGeom>
          <a:noFill/>
        </p:spPr>
        <p:txBody>
          <a:bodyPr wrap="none" rtlCol="0">
            <a:spAutoFit/>
          </a:bodyPr>
          <a:lstStyle/>
          <a:p>
            <a:r>
              <a:rPr kumimoji="1" lang="en-US" altLang="ja-JP" dirty="0" smtClean="0">
                <a:solidFill>
                  <a:schemeClr val="bg1"/>
                </a:solidFill>
              </a:rPr>
              <a:t>PC</a:t>
            </a:r>
            <a:endParaRPr kumimoji="1" lang="ja-JP" altLang="en-US" dirty="0">
              <a:solidFill>
                <a:schemeClr val="bg1"/>
              </a:solidFill>
            </a:endParaRPr>
          </a:p>
        </p:txBody>
      </p:sp>
      <p:sp>
        <p:nvSpPr>
          <p:cNvPr id="88" name="テキスト ボックス 87"/>
          <p:cNvSpPr txBox="1"/>
          <p:nvPr/>
        </p:nvSpPr>
        <p:spPr>
          <a:xfrm>
            <a:off x="5194424" y="1013007"/>
            <a:ext cx="1204176" cy="369332"/>
          </a:xfrm>
          <a:prstGeom prst="rect">
            <a:avLst/>
          </a:prstGeom>
          <a:noFill/>
        </p:spPr>
        <p:txBody>
          <a:bodyPr wrap="none" rtlCol="0">
            <a:spAutoFit/>
          </a:bodyPr>
          <a:lstStyle/>
          <a:p>
            <a:r>
              <a:rPr kumimoji="1" lang="ja-JP" altLang="en-US" dirty="0" smtClean="0"/>
              <a:t>プロセッサ</a:t>
            </a:r>
            <a:endParaRPr kumimoji="1" lang="ja-JP" altLang="en-US" dirty="0"/>
          </a:p>
        </p:txBody>
      </p:sp>
      <p:sp>
        <p:nvSpPr>
          <p:cNvPr id="107" name="正方形/長方形 106"/>
          <p:cNvSpPr/>
          <p:nvPr/>
        </p:nvSpPr>
        <p:spPr>
          <a:xfrm>
            <a:off x="4003396" y="1539612"/>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12</a:t>
            </a:r>
            <a:endParaRPr kumimoji="1" lang="ja-JP" altLang="en-US" dirty="0">
              <a:solidFill>
                <a:schemeClr val="tx1"/>
              </a:solidFill>
            </a:endParaRPr>
          </a:p>
        </p:txBody>
      </p:sp>
      <p:sp>
        <p:nvSpPr>
          <p:cNvPr id="111" name="正方形/長方形 110"/>
          <p:cNvSpPr/>
          <p:nvPr/>
        </p:nvSpPr>
        <p:spPr>
          <a:xfrm>
            <a:off x="4003396" y="1544310"/>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16</a:t>
            </a:r>
            <a:endParaRPr kumimoji="1" lang="ja-JP" altLang="en-US" dirty="0">
              <a:solidFill>
                <a:schemeClr val="tx1"/>
              </a:solidFill>
            </a:endParaRPr>
          </a:p>
        </p:txBody>
      </p:sp>
      <p:sp>
        <p:nvSpPr>
          <p:cNvPr id="113" name="正方形/長方形 112"/>
          <p:cNvSpPr/>
          <p:nvPr/>
        </p:nvSpPr>
        <p:spPr>
          <a:xfrm>
            <a:off x="4003396" y="1544310"/>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20</a:t>
            </a:r>
            <a:endParaRPr kumimoji="1" lang="ja-JP" altLang="en-US" dirty="0">
              <a:solidFill>
                <a:schemeClr val="tx1"/>
              </a:solidFill>
            </a:endParaRPr>
          </a:p>
        </p:txBody>
      </p:sp>
      <p:cxnSp>
        <p:nvCxnSpPr>
          <p:cNvPr id="131" name="直線コネクタ 130"/>
          <p:cNvCxnSpPr/>
          <p:nvPr/>
        </p:nvCxnSpPr>
        <p:spPr>
          <a:xfrm>
            <a:off x="7162800" y="2446573"/>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7172325" y="3850507"/>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172325" y="5811271"/>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6452045" y="451882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100</a:t>
            </a:r>
            <a:endParaRPr kumimoji="1" lang="ja-JP" altLang="en-US" dirty="0">
              <a:solidFill>
                <a:schemeClr val="tx1"/>
              </a:solidFill>
            </a:endParaRPr>
          </a:p>
        </p:txBody>
      </p:sp>
      <p:sp>
        <p:nvSpPr>
          <p:cNvPr id="98" name="正方形/長方形 97"/>
          <p:cNvSpPr/>
          <p:nvPr/>
        </p:nvSpPr>
        <p:spPr>
          <a:xfrm>
            <a:off x="6450056" y="4816530"/>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a:t>
            </a:r>
            <a:endParaRPr kumimoji="1" lang="ja-JP" altLang="en-US" dirty="0">
              <a:solidFill>
                <a:schemeClr val="tx1"/>
              </a:solidFill>
            </a:endParaRPr>
          </a:p>
        </p:txBody>
      </p:sp>
      <p:sp>
        <p:nvSpPr>
          <p:cNvPr id="115" name="正方形/長方形 114"/>
          <p:cNvSpPr/>
          <p:nvPr/>
        </p:nvSpPr>
        <p:spPr>
          <a:xfrm>
            <a:off x="6450055" y="509762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42</a:t>
            </a:r>
            <a:endParaRPr kumimoji="1" lang="ja-JP" altLang="en-US" dirty="0">
              <a:solidFill>
                <a:schemeClr val="tx1"/>
              </a:solidFill>
            </a:endParaRPr>
          </a:p>
        </p:txBody>
      </p:sp>
      <p:sp>
        <p:nvSpPr>
          <p:cNvPr id="116" name="正方形/長方形 115"/>
          <p:cNvSpPr/>
          <p:nvPr/>
        </p:nvSpPr>
        <p:spPr>
          <a:xfrm>
            <a:off x="6450056" y="539487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3</a:t>
            </a:r>
            <a:endParaRPr kumimoji="1" lang="ja-JP" altLang="en-US" dirty="0">
              <a:solidFill>
                <a:schemeClr val="tx1"/>
              </a:solidFill>
            </a:endParaRPr>
          </a:p>
        </p:txBody>
      </p:sp>
      <p:sp>
        <p:nvSpPr>
          <p:cNvPr id="130" name="正方形/長方形 129"/>
          <p:cNvSpPr/>
          <p:nvPr/>
        </p:nvSpPr>
        <p:spPr>
          <a:xfrm>
            <a:off x="6452045" y="316086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110</a:t>
            </a:r>
            <a:endParaRPr kumimoji="1" lang="ja-JP" altLang="en-US" dirty="0">
              <a:solidFill>
                <a:schemeClr val="tx1"/>
              </a:solidFill>
            </a:endParaRPr>
          </a:p>
        </p:txBody>
      </p:sp>
      <p:sp>
        <p:nvSpPr>
          <p:cNvPr id="138" name="正方形/長方形 137"/>
          <p:cNvSpPr/>
          <p:nvPr/>
        </p:nvSpPr>
        <p:spPr>
          <a:xfrm>
            <a:off x="6453721" y="3461675"/>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45</a:t>
            </a:r>
            <a:endParaRPr kumimoji="1" lang="ja-JP" altLang="en-US" dirty="0">
              <a:solidFill>
                <a:schemeClr val="tx1"/>
              </a:solidFill>
            </a:endParaRPr>
          </a:p>
        </p:txBody>
      </p:sp>
      <p:sp>
        <p:nvSpPr>
          <p:cNvPr id="139" name="正方形/長方形 138"/>
          <p:cNvSpPr/>
          <p:nvPr/>
        </p:nvSpPr>
        <p:spPr>
          <a:xfrm>
            <a:off x="4003396" y="1544310"/>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24</a:t>
            </a:r>
            <a:endParaRPr kumimoji="1" lang="ja-JP" altLang="en-US" dirty="0">
              <a:solidFill>
                <a:schemeClr val="tx1"/>
              </a:solidFill>
            </a:endParaRPr>
          </a:p>
        </p:txBody>
      </p:sp>
      <p:sp>
        <p:nvSpPr>
          <p:cNvPr id="141" name="正方形/長方形 140"/>
          <p:cNvSpPr/>
          <p:nvPr/>
        </p:nvSpPr>
        <p:spPr>
          <a:xfrm>
            <a:off x="6452909" y="422566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ja-JP" dirty="0">
                <a:solidFill>
                  <a:schemeClr val="tx1"/>
                </a:solidFill>
              </a:rPr>
              <a:t>6</a:t>
            </a:r>
            <a:r>
              <a:rPr kumimoji="1" lang="en-US" altLang="ja-JP" dirty="0" smtClean="0">
                <a:solidFill>
                  <a:schemeClr val="tx1"/>
                </a:solidFill>
              </a:rPr>
              <a:t>5</a:t>
            </a:r>
            <a:endParaRPr kumimoji="1" lang="ja-JP" altLang="en-US" dirty="0">
              <a:solidFill>
                <a:schemeClr val="tx1"/>
              </a:solidFill>
            </a:endParaRPr>
          </a:p>
        </p:txBody>
      </p:sp>
      <p:sp>
        <p:nvSpPr>
          <p:cNvPr id="19" name="正方形/長方形 18"/>
          <p:cNvSpPr/>
          <p:nvPr/>
        </p:nvSpPr>
        <p:spPr>
          <a:xfrm>
            <a:off x="1062923" y="1342220"/>
            <a:ext cx="1477132" cy="5039108"/>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1" name="テキスト ボックス 20"/>
          <p:cNvSpPr txBox="1"/>
          <p:nvPr/>
        </p:nvSpPr>
        <p:spPr>
          <a:xfrm>
            <a:off x="775431" y="1313904"/>
            <a:ext cx="312906"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22" name="テキスト ボックス 21"/>
          <p:cNvSpPr txBox="1"/>
          <p:nvPr/>
        </p:nvSpPr>
        <p:spPr>
          <a:xfrm>
            <a:off x="779473" y="1620728"/>
            <a:ext cx="312906" cy="369332"/>
          </a:xfrm>
          <a:prstGeom prst="rect">
            <a:avLst/>
          </a:prstGeom>
          <a:noFill/>
        </p:spPr>
        <p:txBody>
          <a:bodyPr wrap="none" rtlCol="0">
            <a:spAutoFit/>
          </a:bodyPr>
          <a:lstStyle/>
          <a:p>
            <a:r>
              <a:rPr kumimoji="1" lang="en-US" altLang="ja-JP" dirty="0" smtClean="0"/>
              <a:t>4</a:t>
            </a:r>
            <a:endParaRPr kumimoji="1" lang="ja-JP" altLang="en-US" dirty="0"/>
          </a:p>
        </p:txBody>
      </p:sp>
      <p:sp>
        <p:nvSpPr>
          <p:cNvPr id="23" name="テキスト ボックス 22"/>
          <p:cNvSpPr txBox="1"/>
          <p:nvPr/>
        </p:nvSpPr>
        <p:spPr>
          <a:xfrm>
            <a:off x="779471" y="1927552"/>
            <a:ext cx="312906" cy="369332"/>
          </a:xfrm>
          <a:prstGeom prst="rect">
            <a:avLst/>
          </a:prstGeom>
          <a:noFill/>
        </p:spPr>
        <p:txBody>
          <a:bodyPr wrap="none" rtlCol="0">
            <a:spAutoFit/>
          </a:bodyPr>
          <a:lstStyle/>
          <a:p>
            <a:r>
              <a:rPr kumimoji="1" lang="en-US" altLang="ja-JP" dirty="0" smtClean="0"/>
              <a:t>8</a:t>
            </a:r>
            <a:endParaRPr kumimoji="1" lang="ja-JP" altLang="en-US" dirty="0"/>
          </a:p>
        </p:txBody>
      </p:sp>
      <p:sp>
        <p:nvSpPr>
          <p:cNvPr id="30" name="正方形/長方形 29"/>
          <p:cNvSpPr/>
          <p:nvPr/>
        </p:nvSpPr>
        <p:spPr>
          <a:xfrm>
            <a:off x="1061061" y="1348464"/>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kumimoji="1" lang="en-US" altLang="ja-JP" sz="1400" dirty="0" smtClean="0">
                <a:solidFill>
                  <a:schemeClr val="tx1"/>
                </a:solidFill>
              </a:rPr>
              <a:t> $s1, </a:t>
            </a:r>
            <a:r>
              <a:rPr lang="en-US" altLang="ja-JP" sz="1400" dirty="0" smtClean="0">
                <a:solidFill>
                  <a:schemeClr val="tx1"/>
                </a:solidFill>
              </a:rPr>
              <a:t>0($t0)</a:t>
            </a:r>
            <a:endParaRPr kumimoji="1" lang="ja-JP" altLang="en-US" sz="1400" dirty="0">
              <a:solidFill>
                <a:schemeClr val="tx1"/>
              </a:solidFill>
            </a:endParaRPr>
          </a:p>
        </p:txBody>
      </p:sp>
      <p:sp>
        <p:nvSpPr>
          <p:cNvPr id="31" name="正方形/長方形 30"/>
          <p:cNvSpPr/>
          <p:nvPr/>
        </p:nvSpPr>
        <p:spPr>
          <a:xfrm>
            <a:off x="1061061" y="16542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$s2, 4($t0)</a:t>
            </a:r>
            <a:endParaRPr kumimoji="1" lang="ja-JP" altLang="en-US" sz="1400" dirty="0">
              <a:solidFill>
                <a:schemeClr val="tx1"/>
              </a:solidFill>
            </a:endParaRPr>
          </a:p>
        </p:txBody>
      </p:sp>
      <p:sp>
        <p:nvSpPr>
          <p:cNvPr id="32" name="正方形/長方形 31"/>
          <p:cNvSpPr/>
          <p:nvPr/>
        </p:nvSpPr>
        <p:spPr>
          <a:xfrm>
            <a:off x="1061061" y="1960030"/>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$s3, 8($t0)</a:t>
            </a:r>
            <a:endParaRPr kumimoji="1" lang="ja-JP" altLang="en-US" sz="1400" dirty="0">
              <a:solidFill>
                <a:schemeClr val="tx1"/>
              </a:solidFill>
            </a:endParaRPr>
          </a:p>
        </p:txBody>
      </p:sp>
      <p:sp>
        <p:nvSpPr>
          <p:cNvPr id="58" name="テキスト ボックス 57"/>
          <p:cNvSpPr txBox="1"/>
          <p:nvPr/>
        </p:nvSpPr>
        <p:spPr>
          <a:xfrm>
            <a:off x="641092" y="2234376"/>
            <a:ext cx="441146" cy="369332"/>
          </a:xfrm>
          <a:prstGeom prst="rect">
            <a:avLst/>
          </a:prstGeom>
          <a:noFill/>
        </p:spPr>
        <p:txBody>
          <a:bodyPr wrap="none" rtlCol="0">
            <a:spAutoFit/>
          </a:bodyPr>
          <a:lstStyle/>
          <a:p>
            <a:r>
              <a:rPr kumimoji="1" lang="en-US" altLang="ja-JP" dirty="0" smtClean="0"/>
              <a:t>12</a:t>
            </a:r>
            <a:endParaRPr kumimoji="1" lang="ja-JP" altLang="en-US" dirty="0"/>
          </a:p>
        </p:txBody>
      </p:sp>
      <p:sp>
        <p:nvSpPr>
          <p:cNvPr id="59" name="テキスト ボックス 58"/>
          <p:cNvSpPr txBox="1"/>
          <p:nvPr/>
        </p:nvSpPr>
        <p:spPr>
          <a:xfrm>
            <a:off x="655275" y="2541200"/>
            <a:ext cx="441146" cy="369332"/>
          </a:xfrm>
          <a:prstGeom prst="rect">
            <a:avLst/>
          </a:prstGeom>
          <a:noFill/>
        </p:spPr>
        <p:txBody>
          <a:bodyPr wrap="none" rtlCol="0">
            <a:spAutoFit/>
          </a:bodyPr>
          <a:lstStyle/>
          <a:p>
            <a:r>
              <a:rPr lang="en-US" altLang="ja-JP" dirty="0" smtClean="0"/>
              <a:t>16</a:t>
            </a:r>
            <a:endParaRPr kumimoji="1" lang="ja-JP" altLang="en-US" dirty="0"/>
          </a:p>
        </p:txBody>
      </p:sp>
      <p:sp>
        <p:nvSpPr>
          <p:cNvPr id="60" name="テキスト ボックス 59"/>
          <p:cNvSpPr txBox="1"/>
          <p:nvPr/>
        </p:nvSpPr>
        <p:spPr>
          <a:xfrm>
            <a:off x="655273" y="2848024"/>
            <a:ext cx="441146" cy="369332"/>
          </a:xfrm>
          <a:prstGeom prst="rect">
            <a:avLst/>
          </a:prstGeom>
          <a:noFill/>
        </p:spPr>
        <p:txBody>
          <a:bodyPr wrap="none" rtlCol="0">
            <a:spAutoFit/>
          </a:bodyPr>
          <a:lstStyle/>
          <a:p>
            <a:r>
              <a:rPr kumimoji="1" lang="en-US" altLang="ja-JP" dirty="0" smtClean="0"/>
              <a:t>20</a:t>
            </a:r>
            <a:endParaRPr kumimoji="1" lang="ja-JP" altLang="en-US" dirty="0"/>
          </a:p>
        </p:txBody>
      </p:sp>
      <p:sp>
        <p:nvSpPr>
          <p:cNvPr id="61" name="正方形/長方形 60"/>
          <p:cNvSpPr/>
          <p:nvPr/>
        </p:nvSpPr>
        <p:spPr>
          <a:xfrm>
            <a:off x="1062922" y="2265813"/>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$s4, 16($t0)</a:t>
            </a:r>
            <a:endParaRPr kumimoji="1" lang="ja-JP" altLang="en-US" sz="1400" dirty="0">
              <a:solidFill>
                <a:schemeClr val="tx1"/>
              </a:solidFill>
            </a:endParaRPr>
          </a:p>
        </p:txBody>
      </p:sp>
      <p:sp>
        <p:nvSpPr>
          <p:cNvPr id="62" name="正方形/長方形 61"/>
          <p:cNvSpPr/>
          <p:nvPr/>
        </p:nvSpPr>
        <p:spPr>
          <a:xfrm>
            <a:off x="1062922" y="2571596"/>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a:solidFill>
                  <a:schemeClr val="tx1"/>
                </a:solidFill>
              </a:rPr>
              <a:t>a</a:t>
            </a:r>
            <a:r>
              <a:rPr kumimoji="1" lang="en-US" altLang="ja-JP" sz="1400" dirty="0" smtClean="0">
                <a:solidFill>
                  <a:schemeClr val="tx1"/>
                </a:solidFill>
              </a:rPr>
              <a:t>dd $t1, $s1, $s2</a:t>
            </a:r>
            <a:endParaRPr kumimoji="1" lang="ja-JP" altLang="en-US" sz="1400" dirty="0">
              <a:solidFill>
                <a:schemeClr val="tx1"/>
              </a:solidFill>
            </a:endParaRPr>
          </a:p>
        </p:txBody>
      </p:sp>
      <p:sp>
        <p:nvSpPr>
          <p:cNvPr id="63" name="正方形/長方形 62"/>
          <p:cNvSpPr/>
          <p:nvPr/>
        </p:nvSpPr>
        <p:spPr>
          <a:xfrm>
            <a:off x="1062922" y="2877379"/>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add</a:t>
            </a:r>
            <a:r>
              <a:rPr kumimoji="1" lang="en-US" altLang="ja-JP" sz="1400" dirty="0" smtClean="0">
                <a:solidFill>
                  <a:schemeClr val="tx1"/>
                </a:solidFill>
              </a:rPr>
              <a:t> $</a:t>
            </a:r>
            <a:r>
              <a:rPr lang="en-US" altLang="ja-JP" sz="1400" dirty="0" smtClean="0">
                <a:solidFill>
                  <a:schemeClr val="tx1"/>
                </a:solidFill>
              </a:rPr>
              <a:t>t2</a:t>
            </a:r>
            <a:r>
              <a:rPr kumimoji="1" lang="en-US" altLang="ja-JP" sz="1400" dirty="0" smtClean="0">
                <a:solidFill>
                  <a:schemeClr val="tx1"/>
                </a:solidFill>
              </a:rPr>
              <a:t>, $s3, $s4</a:t>
            </a:r>
            <a:endParaRPr kumimoji="1" lang="ja-JP" altLang="en-US" sz="1400" dirty="0">
              <a:solidFill>
                <a:schemeClr val="tx1"/>
              </a:solidFill>
            </a:endParaRPr>
          </a:p>
        </p:txBody>
      </p:sp>
      <p:sp>
        <p:nvSpPr>
          <p:cNvPr id="67" name="テキスト ボックス 66"/>
          <p:cNvSpPr txBox="1"/>
          <p:nvPr/>
        </p:nvSpPr>
        <p:spPr>
          <a:xfrm>
            <a:off x="650904" y="3154848"/>
            <a:ext cx="441146" cy="369332"/>
          </a:xfrm>
          <a:prstGeom prst="rect">
            <a:avLst/>
          </a:prstGeom>
          <a:noFill/>
        </p:spPr>
        <p:txBody>
          <a:bodyPr wrap="none" rtlCol="0">
            <a:spAutoFit/>
          </a:bodyPr>
          <a:lstStyle/>
          <a:p>
            <a:r>
              <a:rPr kumimoji="1" lang="en-US" altLang="ja-JP" dirty="0" smtClean="0"/>
              <a:t>24</a:t>
            </a:r>
            <a:endParaRPr kumimoji="1" lang="ja-JP" altLang="en-US" dirty="0"/>
          </a:p>
        </p:txBody>
      </p:sp>
      <p:sp>
        <p:nvSpPr>
          <p:cNvPr id="68" name="テキスト ボックス 67"/>
          <p:cNvSpPr txBox="1"/>
          <p:nvPr/>
        </p:nvSpPr>
        <p:spPr>
          <a:xfrm>
            <a:off x="649185" y="3461675"/>
            <a:ext cx="441146" cy="369332"/>
          </a:xfrm>
          <a:prstGeom prst="rect">
            <a:avLst/>
          </a:prstGeom>
          <a:noFill/>
        </p:spPr>
        <p:txBody>
          <a:bodyPr wrap="none" rtlCol="0">
            <a:spAutoFit/>
          </a:bodyPr>
          <a:lstStyle/>
          <a:p>
            <a:r>
              <a:rPr kumimoji="1" lang="en-US" altLang="ja-JP" dirty="0" smtClean="0"/>
              <a:t>28</a:t>
            </a:r>
            <a:endParaRPr kumimoji="1" lang="ja-JP" altLang="en-US" dirty="0"/>
          </a:p>
        </p:txBody>
      </p:sp>
      <p:sp>
        <p:nvSpPr>
          <p:cNvPr id="70" name="正方形/長方形 69"/>
          <p:cNvSpPr/>
          <p:nvPr/>
        </p:nvSpPr>
        <p:spPr>
          <a:xfrm>
            <a:off x="1064783" y="3183162"/>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sub</a:t>
            </a:r>
            <a:r>
              <a:rPr kumimoji="1" lang="en-US" altLang="ja-JP" sz="1400" dirty="0" smtClean="0">
                <a:solidFill>
                  <a:schemeClr val="tx1"/>
                </a:solidFill>
              </a:rPr>
              <a:t> $s0, $t1, $t2</a:t>
            </a:r>
            <a:endParaRPr kumimoji="1" lang="ja-JP" altLang="en-US" sz="1400" dirty="0">
              <a:solidFill>
                <a:schemeClr val="tx1"/>
              </a:solidFill>
            </a:endParaRPr>
          </a:p>
        </p:txBody>
      </p:sp>
      <p:sp>
        <p:nvSpPr>
          <p:cNvPr id="71" name="正方形/長方形 70"/>
          <p:cNvSpPr/>
          <p:nvPr/>
        </p:nvSpPr>
        <p:spPr>
          <a:xfrm>
            <a:off x="1064783" y="34889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sw</a:t>
            </a:r>
            <a:r>
              <a:rPr kumimoji="1" lang="en-US" altLang="ja-JP" sz="1400" dirty="0" smtClean="0">
                <a:solidFill>
                  <a:schemeClr val="tx1"/>
                </a:solidFill>
              </a:rPr>
              <a:t> $s0, 20($t0)</a:t>
            </a:r>
            <a:endParaRPr kumimoji="1" lang="ja-JP" altLang="en-US" sz="1400" dirty="0">
              <a:solidFill>
                <a:schemeClr val="tx1"/>
              </a:solidFill>
            </a:endParaRPr>
          </a:p>
        </p:txBody>
      </p:sp>
      <p:sp>
        <p:nvSpPr>
          <p:cNvPr id="76" name="正方形/長方形 75"/>
          <p:cNvSpPr/>
          <p:nvPr/>
        </p:nvSpPr>
        <p:spPr>
          <a:xfrm>
            <a:off x="1062921" y="471049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100</a:t>
            </a:r>
            <a:endParaRPr kumimoji="1" lang="ja-JP" altLang="en-US" dirty="0">
              <a:solidFill>
                <a:schemeClr val="tx1"/>
              </a:solidFill>
            </a:endParaRPr>
          </a:p>
        </p:txBody>
      </p:sp>
      <p:sp>
        <p:nvSpPr>
          <p:cNvPr id="77" name="正方形/長方形 76"/>
          <p:cNvSpPr/>
          <p:nvPr/>
        </p:nvSpPr>
        <p:spPr>
          <a:xfrm>
            <a:off x="1062923" y="500951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a:t>
            </a:r>
            <a:endParaRPr kumimoji="1" lang="ja-JP" altLang="en-US" dirty="0">
              <a:solidFill>
                <a:schemeClr val="tx1"/>
              </a:solidFill>
            </a:endParaRPr>
          </a:p>
        </p:txBody>
      </p:sp>
      <p:sp>
        <p:nvSpPr>
          <p:cNvPr id="78" name="正方形/長方形 77"/>
          <p:cNvSpPr/>
          <p:nvPr/>
        </p:nvSpPr>
        <p:spPr>
          <a:xfrm>
            <a:off x="1062922" y="5290606"/>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42</a:t>
            </a:r>
            <a:endParaRPr kumimoji="1" lang="ja-JP" altLang="en-US" dirty="0">
              <a:solidFill>
                <a:schemeClr val="tx1"/>
              </a:solidFill>
            </a:endParaRPr>
          </a:p>
        </p:txBody>
      </p:sp>
      <p:sp>
        <p:nvSpPr>
          <p:cNvPr id="79" name="正方形/長方形 78"/>
          <p:cNvSpPr/>
          <p:nvPr/>
        </p:nvSpPr>
        <p:spPr>
          <a:xfrm>
            <a:off x="1062923" y="558786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3</a:t>
            </a:r>
            <a:endParaRPr kumimoji="1" lang="ja-JP" altLang="en-US" dirty="0">
              <a:solidFill>
                <a:schemeClr val="tx1"/>
              </a:solidFill>
            </a:endParaRPr>
          </a:p>
        </p:txBody>
      </p:sp>
      <p:sp>
        <p:nvSpPr>
          <p:cNvPr id="80" name="正方形/長方形 79"/>
          <p:cNvSpPr/>
          <p:nvPr/>
        </p:nvSpPr>
        <p:spPr>
          <a:xfrm>
            <a:off x="1062925" y="5877737"/>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81" name="テキスト ボックス 80"/>
          <p:cNvSpPr txBox="1"/>
          <p:nvPr/>
        </p:nvSpPr>
        <p:spPr>
          <a:xfrm>
            <a:off x="398794" y="4671111"/>
            <a:ext cx="697627" cy="369332"/>
          </a:xfrm>
          <a:prstGeom prst="rect">
            <a:avLst/>
          </a:prstGeom>
          <a:noFill/>
        </p:spPr>
        <p:txBody>
          <a:bodyPr wrap="none" rtlCol="0">
            <a:spAutoFit/>
          </a:bodyPr>
          <a:lstStyle/>
          <a:p>
            <a:r>
              <a:rPr kumimoji="1" lang="en-US" altLang="ja-JP" dirty="0" smtClean="0"/>
              <a:t>1024</a:t>
            </a:r>
            <a:endParaRPr kumimoji="1" lang="ja-JP" altLang="en-US" dirty="0"/>
          </a:p>
        </p:txBody>
      </p:sp>
      <p:sp>
        <p:nvSpPr>
          <p:cNvPr id="82" name="テキスト ボックス 81"/>
          <p:cNvSpPr txBox="1"/>
          <p:nvPr/>
        </p:nvSpPr>
        <p:spPr>
          <a:xfrm>
            <a:off x="399590" y="4965952"/>
            <a:ext cx="697627" cy="369332"/>
          </a:xfrm>
          <a:prstGeom prst="rect">
            <a:avLst/>
          </a:prstGeom>
          <a:noFill/>
        </p:spPr>
        <p:txBody>
          <a:bodyPr wrap="none" rtlCol="0">
            <a:spAutoFit/>
          </a:bodyPr>
          <a:lstStyle/>
          <a:p>
            <a:r>
              <a:rPr kumimoji="1" lang="en-US" altLang="ja-JP" dirty="0" smtClean="0"/>
              <a:t>1028</a:t>
            </a:r>
            <a:endParaRPr kumimoji="1" lang="ja-JP" altLang="en-US" dirty="0"/>
          </a:p>
        </p:txBody>
      </p:sp>
      <p:sp>
        <p:nvSpPr>
          <p:cNvPr id="83" name="テキスト ボックス 82"/>
          <p:cNvSpPr txBox="1"/>
          <p:nvPr/>
        </p:nvSpPr>
        <p:spPr>
          <a:xfrm>
            <a:off x="399590" y="5260793"/>
            <a:ext cx="697627" cy="369332"/>
          </a:xfrm>
          <a:prstGeom prst="rect">
            <a:avLst/>
          </a:prstGeom>
          <a:noFill/>
        </p:spPr>
        <p:txBody>
          <a:bodyPr wrap="none" rtlCol="0">
            <a:spAutoFit/>
          </a:bodyPr>
          <a:lstStyle/>
          <a:p>
            <a:r>
              <a:rPr kumimoji="1" lang="en-US" altLang="ja-JP" dirty="0" smtClean="0"/>
              <a:t>1032</a:t>
            </a:r>
            <a:endParaRPr kumimoji="1" lang="ja-JP" altLang="en-US" dirty="0"/>
          </a:p>
        </p:txBody>
      </p:sp>
      <p:sp>
        <p:nvSpPr>
          <p:cNvPr id="84" name="テキスト ボックス 83"/>
          <p:cNvSpPr txBox="1"/>
          <p:nvPr/>
        </p:nvSpPr>
        <p:spPr>
          <a:xfrm>
            <a:off x="399590" y="5555634"/>
            <a:ext cx="697627" cy="369332"/>
          </a:xfrm>
          <a:prstGeom prst="rect">
            <a:avLst/>
          </a:prstGeom>
          <a:noFill/>
        </p:spPr>
        <p:txBody>
          <a:bodyPr wrap="none" rtlCol="0">
            <a:spAutoFit/>
          </a:bodyPr>
          <a:lstStyle/>
          <a:p>
            <a:r>
              <a:rPr kumimoji="1" lang="en-US" altLang="ja-JP" dirty="0" smtClean="0"/>
              <a:t>1036</a:t>
            </a:r>
            <a:endParaRPr kumimoji="1" lang="ja-JP" altLang="en-US" dirty="0"/>
          </a:p>
        </p:txBody>
      </p:sp>
      <p:sp>
        <p:nvSpPr>
          <p:cNvPr id="85" name="テキスト ボックス 84"/>
          <p:cNvSpPr txBox="1"/>
          <p:nvPr/>
        </p:nvSpPr>
        <p:spPr>
          <a:xfrm>
            <a:off x="399590" y="5850476"/>
            <a:ext cx="697627" cy="369332"/>
          </a:xfrm>
          <a:prstGeom prst="rect">
            <a:avLst/>
          </a:prstGeom>
          <a:noFill/>
        </p:spPr>
        <p:txBody>
          <a:bodyPr wrap="none" rtlCol="0">
            <a:spAutoFit/>
          </a:bodyPr>
          <a:lstStyle/>
          <a:p>
            <a:r>
              <a:rPr kumimoji="1" lang="en-US" altLang="ja-JP" dirty="0" smtClean="0"/>
              <a:t>1040</a:t>
            </a:r>
            <a:endParaRPr kumimoji="1" lang="ja-JP" altLang="en-US" dirty="0"/>
          </a:p>
        </p:txBody>
      </p:sp>
      <p:sp>
        <p:nvSpPr>
          <p:cNvPr id="86" name="テキスト ボックス 85"/>
          <p:cNvSpPr txBox="1"/>
          <p:nvPr/>
        </p:nvSpPr>
        <p:spPr>
          <a:xfrm>
            <a:off x="137228" y="1013858"/>
            <a:ext cx="960519" cy="369332"/>
          </a:xfrm>
          <a:prstGeom prst="rect">
            <a:avLst/>
          </a:prstGeom>
          <a:noFill/>
        </p:spPr>
        <p:txBody>
          <a:bodyPr wrap="none" rtlCol="0">
            <a:spAutoFit/>
          </a:bodyPr>
          <a:lstStyle/>
          <a:p>
            <a:r>
              <a:rPr kumimoji="1" lang="ja-JP" altLang="en-US" dirty="0" smtClean="0"/>
              <a:t>アドレス</a:t>
            </a:r>
            <a:endParaRPr kumimoji="1" lang="ja-JP" altLang="en-US" dirty="0"/>
          </a:p>
        </p:txBody>
      </p:sp>
      <p:sp>
        <p:nvSpPr>
          <p:cNvPr id="87" name="テキスト ボックス 86"/>
          <p:cNvSpPr txBox="1"/>
          <p:nvPr/>
        </p:nvSpPr>
        <p:spPr>
          <a:xfrm>
            <a:off x="1396236" y="1013858"/>
            <a:ext cx="729687" cy="369332"/>
          </a:xfrm>
          <a:prstGeom prst="rect">
            <a:avLst/>
          </a:prstGeom>
          <a:noFill/>
        </p:spPr>
        <p:txBody>
          <a:bodyPr wrap="none" rtlCol="0">
            <a:spAutoFit/>
          </a:bodyPr>
          <a:lstStyle/>
          <a:p>
            <a:r>
              <a:rPr kumimoji="1" lang="ja-JP" altLang="en-US" dirty="0" smtClean="0"/>
              <a:t>メモリ</a:t>
            </a:r>
            <a:endParaRPr kumimoji="1" lang="ja-JP" altLang="en-US" dirty="0"/>
          </a:p>
        </p:txBody>
      </p:sp>
      <p:sp>
        <p:nvSpPr>
          <p:cNvPr id="117" name="正方形/長方形 116"/>
          <p:cNvSpPr/>
          <p:nvPr/>
        </p:nvSpPr>
        <p:spPr>
          <a:xfrm>
            <a:off x="1061061" y="1348464"/>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kumimoji="1" lang="en-US" altLang="ja-JP" sz="1400" dirty="0" smtClean="0">
                <a:solidFill>
                  <a:schemeClr val="tx1"/>
                </a:solidFill>
              </a:rPr>
              <a:t> $s1, </a:t>
            </a:r>
            <a:r>
              <a:rPr lang="en-US" altLang="ja-JP" sz="1400" dirty="0" smtClean="0">
                <a:solidFill>
                  <a:schemeClr val="tx1"/>
                </a:solidFill>
              </a:rPr>
              <a:t>0($t0)</a:t>
            </a:r>
            <a:endParaRPr kumimoji="1" lang="ja-JP" altLang="en-US" sz="1400" dirty="0">
              <a:solidFill>
                <a:schemeClr val="tx1"/>
              </a:solidFill>
            </a:endParaRPr>
          </a:p>
        </p:txBody>
      </p:sp>
      <p:sp>
        <p:nvSpPr>
          <p:cNvPr id="118" name="正方形/長方形 117"/>
          <p:cNvSpPr/>
          <p:nvPr/>
        </p:nvSpPr>
        <p:spPr>
          <a:xfrm>
            <a:off x="1061061" y="16542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$s2, 4($t0)</a:t>
            </a:r>
            <a:endParaRPr kumimoji="1" lang="ja-JP" altLang="en-US" sz="1400" dirty="0">
              <a:solidFill>
                <a:schemeClr val="tx1"/>
              </a:solidFill>
            </a:endParaRPr>
          </a:p>
        </p:txBody>
      </p:sp>
      <p:sp>
        <p:nvSpPr>
          <p:cNvPr id="119" name="正方形/長方形 118"/>
          <p:cNvSpPr/>
          <p:nvPr/>
        </p:nvSpPr>
        <p:spPr>
          <a:xfrm>
            <a:off x="1061061" y="1960030"/>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$s3, 8($t0)</a:t>
            </a:r>
            <a:endParaRPr kumimoji="1" lang="ja-JP" altLang="en-US" sz="1400" dirty="0">
              <a:solidFill>
                <a:schemeClr val="tx1"/>
              </a:solidFill>
            </a:endParaRPr>
          </a:p>
        </p:txBody>
      </p:sp>
      <p:sp>
        <p:nvSpPr>
          <p:cNvPr id="120" name="正方形/長方形 119"/>
          <p:cNvSpPr/>
          <p:nvPr/>
        </p:nvSpPr>
        <p:spPr>
          <a:xfrm>
            <a:off x="1062922" y="2265813"/>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$s4, </a:t>
            </a:r>
            <a:r>
              <a:rPr lang="en-US" altLang="ja-JP" sz="1400" dirty="0" smtClean="0">
                <a:solidFill>
                  <a:schemeClr val="tx1"/>
                </a:solidFill>
              </a:rPr>
              <a:t>12($</a:t>
            </a:r>
            <a:r>
              <a:rPr lang="en-US" altLang="ja-JP" sz="1400" dirty="0" smtClean="0">
                <a:solidFill>
                  <a:schemeClr val="tx1"/>
                </a:solidFill>
              </a:rPr>
              <a:t>t0)</a:t>
            </a:r>
            <a:endParaRPr kumimoji="1" lang="ja-JP" altLang="en-US" sz="1400" dirty="0">
              <a:solidFill>
                <a:schemeClr val="tx1"/>
              </a:solidFill>
            </a:endParaRPr>
          </a:p>
        </p:txBody>
      </p:sp>
      <p:sp>
        <p:nvSpPr>
          <p:cNvPr id="121" name="正方形/長方形 120"/>
          <p:cNvSpPr/>
          <p:nvPr/>
        </p:nvSpPr>
        <p:spPr>
          <a:xfrm>
            <a:off x="1062922" y="2571596"/>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a:solidFill>
                  <a:schemeClr val="tx1"/>
                </a:solidFill>
              </a:rPr>
              <a:t>a</a:t>
            </a:r>
            <a:r>
              <a:rPr kumimoji="1" lang="en-US" altLang="ja-JP" sz="1400" dirty="0" smtClean="0">
                <a:solidFill>
                  <a:schemeClr val="tx1"/>
                </a:solidFill>
              </a:rPr>
              <a:t>dd $t1, $s1, $s2</a:t>
            </a:r>
            <a:endParaRPr kumimoji="1" lang="ja-JP" altLang="en-US" sz="1400" dirty="0">
              <a:solidFill>
                <a:schemeClr val="tx1"/>
              </a:solidFill>
            </a:endParaRPr>
          </a:p>
        </p:txBody>
      </p:sp>
      <p:sp>
        <p:nvSpPr>
          <p:cNvPr id="122" name="正方形/長方形 121"/>
          <p:cNvSpPr/>
          <p:nvPr/>
        </p:nvSpPr>
        <p:spPr>
          <a:xfrm>
            <a:off x="1062922" y="2877379"/>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add</a:t>
            </a:r>
            <a:r>
              <a:rPr kumimoji="1" lang="en-US" altLang="ja-JP" sz="1400" dirty="0" smtClean="0">
                <a:solidFill>
                  <a:schemeClr val="tx1"/>
                </a:solidFill>
              </a:rPr>
              <a:t> $</a:t>
            </a:r>
            <a:r>
              <a:rPr lang="en-US" altLang="ja-JP" sz="1400" dirty="0" smtClean="0">
                <a:solidFill>
                  <a:schemeClr val="tx1"/>
                </a:solidFill>
              </a:rPr>
              <a:t>t2</a:t>
            </a:r>
            <a:r>
              <a:rPr kumimoji="1" lang="en-US" altLang="ja-JP" sz="1400" dirty="0" smtClean="0">
                <a:solidFill>
                  <a:schemeClr val="tx1"/>
                </a:solidFill>
              </a:rPr>
              <a:t>, $s3, $s4</a:t>
            </a:r>
            <a:endParaRPr kumimoji="1" lang="ja-JP" altLang="en-US" sz="1400" dirty="0">
              <a:solidFill>
                <a:schemeClr val="tx1"/>
              </a:solidFill>
            </a:endParaRPr>
          </a:p>
        </p:txBody>
      </p:sp>
      <p:sp>
        <p:nvSpPr>
          <p:cNvPr id="123" name="正方形/長方形 122"/>
          <p:cNvSpPr/>
          <p:nvPr/>
        </p:nvSpPr>
        <p:spPr>
          <a:xfrm>
            <a:off x="1064783" y="3183162"/>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sub</a:t>
            </a:r>
            <a:r>
              <a:rPr kumimoji="1" lang="en-US" altLang="ja-JP" sz="1400" dirty="0" smtClean="0">
                <a:solidFill>
                  <a:schemeClr val="tx1"/>
                </a:solidFill>
              </a:rPr>
              <a:t> $s0, $t1, $t2</a:t>
            </a:r>
            <a:endParaRPr kumimoji="1" lang="ja-JP" altLang="en-US" sz="1400" dirty="0">
              <a:solidFill>
                <a:schemeClr val="tx1"/>
              </a:solidFill>
            </a:endParaRPr>
          </a:p>
        </p:txBody>
      </p:sp>
      <p:sp>
        <p:nvSpPr>
          <p:cNvPr id="124" name="正方形/長方形 123"/>
          <p:cNvSpPr/>
          <p:nvPr/>
        </p:nvSpPr>
        <p:spPr>
          <a:xfrm>
            <a:off x="1064783" y="34889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sw</a:t>
            </a:r>
            <a:r>
              <a:rPr kumimoji="1" lang="en-US" altLang="ja-JP" sz="1400" dirty="0" smtClean="0">
                <a:solidFill>
                  <a:schemeClr val="tx1"/>
                </a:solidFill>
              </a:rPr>
              <a:t> $s0, 16($t0)</a:t>
            </a:r>
            <a:endParaRPr kumimoji="1" lang="ja-JP" altLang="en-US" sz="1400" dirty="0">
              <a:solidFill>
                <a:schemeClr val="tx1"/>
              </a:solidFill>
            </a:endParaRPr>
          </a:p>
        </p:txBody>
      </p:sp>
      <p:sp>
        <p:nvSpPr>
          <p:cNvPr id="125" name="正方形/長方形 124"/>
          <p:cNvSpPr/>
          <p:nvPr/>
        </p:nvSpPr>
        <p:spPr>
          <a:xfrm>
            <a:off x="1062921" y="471049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100</a:t>
            </a:r>
            <a:endParaRPr kumimoji="1" lang="ja-JP" altLang="en-US" dirty="0">
              <a:solidFill>
                <a:schemeClr val="tx1"/>
              </a:solidFill>
            </a:endParaRPr>
          </a:p>
        </p:txBody>
      </p:sp>
      <p:sp>
        <p:nvSpPr>
          <p:cNvPr id="126" name="正方形/長方形 125"/>
          <p:cNvSpPr/>
          <p:nvPr/>
        </p:nvSpPr>
        <p:spPr>
          <a:xfrm>
            <a:off x="1062923" y="500951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a:t>
            </a:r>
            <a:endParaRPr kumimoji="1" lang="ja-JP" altLang="en-US" dirty="0">
              <a:solidFill>
                <a:schemeClr val="tx1"/>
              </a:solidFill>
            </a:endParaRPr>
          </a:p>
        </p:txBody>
      </p:sp>
      <p:sp>
        <p:nvSpPr>
          <p:cNvPr id="127" name="正方形/長方形 126"/>
          <p:cNvSpPr/>
          <p:nvPr/>
        </p:nvSpPr>
        <p:spPr>
          <a:xfrm>
            <a:off x="1062922" y="5290606"/>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42</a:t>
            </a:r>
            <a:endParaRPr kumimoji="1" lang="ja-JP" altLang="en-US" dirty="0">
              <a:solidFill>
                <a:schemeClr val="tx1"/>
              </a:solidFill>
            </a:endParaRPr>
          </a:p>
        </p:txBody>
      </p:sp>
      <p:sp>
        <p:nvSpPr>
          <p:cNvPr id="128" name="正方形/長方形 127"/>
          <p:cNvSpPr/>
          <p:nvPr/>
        </p:nvSpPr>
        <p:spPr>
          <a:xfrm>
            <a:off x="1062923" y="558786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3</a:t>
            </a:r>
            <a:endParaRPr kumimoji="1" lang="ja-JP" altLang="en-US" dirty="0">
              <a:solidFill>
                <a:schemeClr val="tx1"/>
              </a:solidFill>
            </a:endParaRPr>
          </a:p>
        </p:txBody>
      </p:sp>
      <p:sp>
        <p:nvSpPr>
          <p:cNvPr id="129" name="正方形/長方形 128"/>
          <p:cNvSpPr/>
          <p:nvPr/>
        </p:nvSpPr>
        <p:spPr>
          <a:xfrm>
            <a:off x="1062925" y="5877737"/>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142" name="右矢印 141"/>
          <p:cNvSpPr/>
          <p:nvPr/>
        </p:nvSpPr>
        <p:spPr>
          <a:xfrm>
            <a:off x="527871" y="2328891"/>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右矢印 142"/>
          <p:cNvSpPr/>
          <p:nvPr/>
        </p:nvSpPr>
        <p:spPr>
          <a:xfrm>
            <a:off x="527871" y="2637078"/>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右矢印 143"/>
          <p:cNvSpPr/>
          <p:nvPr/>
        </p:nvSpPr>
        <p:spPr>
          <a:xfrm>
            <a:off x="527871" y="2943902"/>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右矢印 144"/>
          <p:cNvSpPr/>
          <p:nvPr/>
        </p:nvSpPr>
        <p:spPr>
          <a:xfrm>
            <a:off x="532423" y="3259261"/>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角丸四角形吹き出し 148"/>
          <p:cNvSpPr/>
          <p:nvPr/>
        </p:nvSpPr>
        <p:spPr>
          <a:xfrm>
            <a:off x="6886416" y="950429"/>
            <a:ext cx="2166553" cy="474834"/>
          </a:xfrm>
          <a:prstGeom prst="wedgeRoundRectCallout">
            <a:avLst>
              <a:gd name="adj1" fmla="val -36693"/>
              <a:gd name="adj2" fmla="val 78689"/>
              <a:gd name="adj3" fmla="val 16667"/>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$t1 = $s1 + $s2</a:t>
            </a:r>
            <a:endParaRPr kumimoji="1" lang="ja-JP" altLang="en-US" dirty="0">
              <a:solidFill>
                <a:schemeClr val="tx1"/>
              </a:solidFill>
            </a:endParaRPr>
          </a:p>
        </p:txBody>
      </p:sp>
      <p:sp>
        <p:nvSpPr>
          <p:cNvPr id="150" name="角丸四角形吹き出し 149"/>
          <p:cNvSpPr/>
          <p:nvPr/>
        </p:nvSpPr>
        <p:spPr>
          <a:xfrm>
            <a:off x="6886687" y="948098"/>
            <a:ext cx="2166553" cy="474834"/>
          </a:xfrm>
          <a:prstGeom prst="wedgeRoundRectCallout">
            <a:avLst>
              <a:gd name="adj1" fmla="val -36693"/>
              <a:gd name="adj2" fmla="val 78689"/>
              <a:gd name="adj3" fmla="val 16667"/>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$t2 = $s3 + $s4</a:t>
            </a:r>
            <a:endParaRPr kumimoji="1" lang="ja-JP" altLang="en-US" dirty="0">
              <a:solidFill>
                <a:schemeClr val="tx1"/>
              </a:solidFill>
            </a:endParaRPr>
          </a:p>
        </p:txBody>
      </p:sp>
      <p:sp>
        <p:nvSpPr>
          <p:cNvPr id="151" name="角丸四角形吹き出し 150"/>
          <p:cNvSpPr/>
          <p:nvPr/>
        </p:nvSpPr>
        <p:spPr>
          <a:xfrm>
            <a:off x="6884557" y="953474"/>
            <a:ext cx="2166553" cy="474834"/>
          </a:xfrm>
          <a:prstGeom prst="wedgeRoundRectCallout">
            <a:avLst>
              <a:gd name="adj1" fmla="val -36693"/>
              <a:gd name="adj2" fmla="val 78689"/>
              <a:gd name="adj3" fmla="val 16667"/>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$s0 = $t1 - $t2</a:t>
            </a:r>
            <a:endParaRPr kumimoji="1" lang="ja-JP" altLang="en-US" dirty="0">
              <a:solidFill>
                <a:schemeClr val="tx1"/>
              </a:solidFill>
            </a:endParaRPr>
          </a:p>
        </p:txBody>
      </p:sp>
    </p:spTree>
    <p:extLst>
      <p:ext uri="{BB962C8B-B14F-4D97-AF65-F5344CB8AC3E}">
        <p14:creationId xmlns:p14="http://schemas.microsoft.com/office/powerpoint/2010/main" val="178601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randombar(horizontal)">
                                      <p:cBhvr>
                                        <p:cTn id="7" dur="500"/>
                                        <p:tgtEl>
                                          <p:spTgt spid="1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randombar(horizontal)">
                                      <p:cBhvr>
                                        <p:cTn id="10" dur="500"/>
                                        <p:tgtEl>
                                          <p:spTgt spid="143"/>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142"/>
                                        </p:tgtEl>
                                        <p:attrNameLst>
                                          <p:attrName>style.visibility</p:attrName>
                                        </p:attrNameLst>
                                      </p:cBhvr>
                                      <p:to>
                                        <p:strVal val="hidden"/>
                                      </p:to>
                                    </p:set>
                                  </p:childTnLst>
                                </p:cTn>
                              </p:par>
                            </p:childTnLst>
                          </p:cTn>
                        </p:par>
                        <p:par>
                          <p:cTn id="13" fill="hold">
                            <p:stCondLst>
                              <p:cond delay="500"/>
                            </p:stCondLst>
                            <p:childTnLst>
                              <p:par>
                                <p:cTn id="14" presetID="63" presetClass="path" presetSubtype="0" accel="50000" decel="50000" fill="hold" grpId="0" nodeType="afterEffect">
                                  <p:stCondLst>
                                    <p:cond delay="0"/>
                                  </p:stCondLst>
                                  <p:childTnLst>
                                    <p:animMotion origin="layout" path="M 1.38889E-6 7.40741E-7 L 0.59045 -0.15 " pathEditMode="relative" rAng="0" ptsTypes="AA">
                                      <p:cBhvr>
                                        <p:cTn id="15" dur="2000" fill="hold"/>
                                        <p:tgtEl>
                                          <p:spTgt spid="62"/>
                                        </p:tgtEl>
                                        <p:attrNameLst>
                                          <p:attrName>ppt_x</p:attrName>
                                          <p:attrName>ppt_y</p:attrName>
                                        </p:attrNameLst>
                                      </p:cBhvr>
                                      <p:rCtr x="29514" y="-7500"/>
                                    </p:animMotion>
                                  </p:childTnLst>
                                </p:cTn>
                              </p:par>
                            </p:childTnLst>
                          </p:cTn>
                        </p:par>
                        <p:par>
                          <p:cTn id="16" fill="hold">
                            <p:stCondLst>
                              <p:cond delay="2500"/>
                            </p:stCondLst>
                            <p:childTnLst>
                              <p:par>
                                <p:cTn id="17" presetID="14" presetClass="entr" presetSubtype="10" fill="hold" grpId="0" nodeType="after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randombar(horizontal)">
                                      <p:cBhvr>
                                        <p:cTn id="19" dur="500"/>
                                        <p:tgtEl>
                                          <p:spTgt spid="14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randombar(horizontal)">
                                      <p:cBhvr>
                                        <p:cTn id="24" dur="500"/>
                                        <p:tgtEl>
                                          <p:spTgt spid="13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randombar(horizontal)">
                                      <p:cBhvr>
                                        <p:cTn id="29" dur="500"/>
                                        <p:tgtEl>
                                          <p:spTgt spid="113"/>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143"/>
                                        </p:tgtEl>
                                        <p:attrNameLst>
                                          <p:attrName>style.visibility</p:attrName>
                                        </p:attrNameLst>
                                      </p:cBhvr>
                                      <p:to>
                                        <p:strVal val="hidden"/>
                                      </p:to>
                                    </p:set>
                                  </p:childTnLst>
                                </p:cTn>
                              </p:par>
                              <p:par>
                                <p:cTn id="32" presetID="14" presetClass="entr" presetSubtype="10" fill="hold" grpId="0" nodeType="withEffect">
                                  <p:stCondLst>
                                    <p:cond delay="0"/>
                                  </p:stCondLst>
                                  <p:childTnLst>
                                    <p:set>
                                      <p:cBhvr>
                                        <p:cTn id="33" dur="1" fill="hold">
                                          <p:stCondLst>
                                            <p:cond delay="0"/>
                                          </p:stCondLst>
                                        </p:cTn>
                                        <p:tgtEl>
                                          <p:spTgt spid="144"/>
                                        </p:tgtEl>
                                        <p:attrNameLst>
                                          <p:attrName>style.visibility</p:attrName>
                                        </p:attrNameLst>
                                      </p:cBhvr>
                                      <p:to>
                                        <p:strVal val="visible"/>
                                      </p:to>
                                    </p:set>
                                    <p:animEffect transition="in" filter="randombar(horizontal)">
                                      <p:cBhvr>
                                        <p:cTn id="34" dur="500"/>
                                        <p:tgtEl>
                                          <p:spTgt spid="144"/>
                                        </p:tgtEl>
                                      </p:cBhvr>
                                    </p:animEffect>
                                  </p:childTnLst>
                                </p:cTn>
                              </p:par>
                            </p:childTnLst>
                          </p:cTn>
                        </p:par>
                        <p:par>
                          <p:cTn id="35" fill="hold">
                            <p:stCondLst>
                              <p:cond delay="500"/>
                            </p:stCondLst>
                            <p:childTnLst>
                              <p:par>
                                <p:cTn id="36" presetID="63" presetClass="path" presetSubtype="0" accel="50000" decel="50000" fill="hold" grpId="0" nodeType="afterEffect">
                                  <p:stCondLst>
                                    <p:cond delay="0"/>
                                  </p:stCondLst>
                                  <p:childTnLst>
                                    <p:animMotion origin="layout" path="M 1.38889E-6 4.81481E-6 L 0.58993 -0.19468 " pathEditMode="relative" rAng="0" ptsTypes="AA">
                                      <p:cBhvr>
                                        <p:cTn id="37" dur="2000" fill="hold"/>
                                        <p:tgtEl>
                                          <p:spTgt spid="63"/>
                                        </p:tgtEl>
                                        <p:attrNameLst>
                                          <p:attrName>ppt_x</p:attrName>
                                          <p:attrName>ppt_y</p:attrName>
                                        </p:attrNameLst>
                                      </p:cBhvr>
                                      <p:rCtr x="29497" y="-9745"/>
                                    </p:animMotion>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randombar(horizontal)">
                                      <p:cBhvr>
                                        <p:cTn id="41" dur="500"/>
                                        <p:tgtEl>
                                          <p:spTgt spid="150"/>
                                        </p:tgtEl>
                                      </p:cBhvr>
                                    </p:animEffect>
                                  </p:childTnLst>
                                </p:cTn>
                              </p:par>
                            </p:childTnLst>
                          </p:cTn>
                        </p:par>
                        <p:par>
                          <p:cTn id="42" fill="hold">
                            <p:stCondLst>
                              <p:cond delay="3000"/>
                            </p:stCondLst>
                            <p:childTnLst>
                              <p:par>
                                <p:cTn id="43" presetID="14" presetClass="entr" presetSubtype="10" fill="hold" grpId="0" nodeType="afterEffect">
                                  <p:stCondLst>
                                    <p:cond delay="0"/>
                                  </p:stCondLst>
                                  <p:childTnLst>
                                    <p:set>
                                      <p:cBhvr>
                                        <p:cTn id="44" dur="1" fill="hold">
                                          <p:stCondLst>
                                            <p:cond delay="0"/>
                                          </p:stCondLst>
                                        </p:cTn>
                                        <p:tgtEl>
                                          <p:spTgt spid="138"/>
                                        </p:tgtEl>
                                        <p:attrNameLst>
                                          <p:attrName>style.visibility</p:attrName>
                                        </p:attrNameLst>
                                      </p:cBhvr>
                                      <p:to>
                                        <p:strVal val="visible"/>
                                      </p:to>
                                    </p:set>
                                    <p:animEffect transition="in" filter="randombar(horizontal)">
                                      <p:cBhvr>
                                        <p:cTn id="45" dur="500"/>
                                        <p:tgtEl>
                                          <p:spTgt spid="138"/>
                                        </p:tgtEl>
                                      </p:cBhvr>
                                    </p:animEffect>
                                  </p:childTnLst>
                                </p:cTn>
                              </p:par>
                            </p:childTnLst>
                          </p:cTn>
                        </p:par>
                        <p:par>
                          <p:cTn id="46" fill="hold">
                            <p:stCondLst>
                              <p:cond delay="3500"/>
                            </p:stCondLst>
                            <p:childTnLst>
                              <p:par>
                                <p:cTn id="47" presetID="14" presetClass="entr" presetSubtype="10" fill="hold" grpId="0" nodeType="afterEffect">
                                  <p:stCondLst>
                                    <p:cond delay="0"/>
                                  </p:stCondLst>
                                  <p:childTnLst>
                                    <p:set>
                                      <p:cBhvr>
                                        <p:cTn id="48" dur="1" fill="hold">
                                          <p:stCondLst>
                                            <p:cond delay="0"/>
                                          </p:stCondLst>
                                        </p:cTn>
                                        <p:tgtEl>
                                          <p:spTgt spid="139"/>
                                        </p:tgtEl>
                                        <p:attrNameLst>
                                          <p:attrName>style.visibility</p:attrName>
                                        </p:attrNameLst>
                                      </p:cBhvr>
                                      <p:to>
                                        <p:strVal val="visible"/>
                                      </p:to>
                                    </p:set>
                                    <p:animEffect transition="in" filter="randombar(horizontal)">
                                      <p:cBhvr>
                                        <p:cTn id="49" dur="500"/>
                                        <p:tgtEl>
                                          <p:spTgt spid="139"/>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144"/>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145"/>
                                        </p:tgtEl>
                                        <p:attrNameLst>
                                          <p:attrName>style.visibility</p:attrName>
                                        </p:attrNameLst>
                                      </p:cBhvr>
                                      <p:to>
                                        <p:strVal val="visible"/>
                                      </p:to>
                                    </p:set>
                                    <p:animEffect transition="in" filter="randombar(horizontal)">
                                      <p:cBhvr>
                                        <p:cTn id="54" dur="500"/>
                                        <p:tgtEl>
                                          <p:spTgt spid="145"/>
                                        </p:tgtEl>
                                      </p:cBhvr>
                                    </p:animEffect>
                                  </p:childTnLst>
                                </p:cTn>
                              </p:par>
                            </p:childTnLst>
                          </p:cTn>
                        </p:par>
                        <p:par>
                          <p:cTn id="55" fill="hold">
                            <p:stCondLst>
                              <p:cond delay="4000"/>
                            </p:stCondLst>
                            <p:childTnLst>
                              <p:par>
                                <p:cTn id="56" presetID="63" presetClass="path" presetSubtype="0" accel="50000" decel="50000" fill="hold" grpId="0" nodeType="afterEffect">
                                  <p:stCondLst>
                                    <p:cond delay="0"/>
                                  </p:stCondLst>
                                  <p:childTnLst>
                                    <p:animMotion origin="layout" path="M -2.22222E-6 3.7037E-7 L 0.58976 -0.23912 " pathEditMode="relative" rAng="0" ptsTypes="AA">
                                      <p:cBhvr>
                                        <p:cTn id="57" dur="2000" fill="hold"/>
                                        <p:tgtEl>
                                          <p:spTgt spid="70"/>
                                        </p:tgtEl>
                                        <p:attrNameLst>
                                          <p:attrName>ppt_x</p:attrName>
                                          <p:attrName>ppt_y</p:attrName>
                                        </p:attrNameLst>
                                      </p:cBhvr>
                                      <p:rCtr x="29479" y="-11968"/>
                                    </p:animMotion>
                                  </p:childTnLst>
                                </p:cTn>
                              </p:par>
                            </p:childTnLst>
                          </p:cTn>
                        </p:par>
                        <p:par>
                          <p:cTn id="58" fill="hold">
                            <p:stCondLst>
                              <p:cond delay="6000"/>
                            </p:stCondLst>
                            <p:childTnLst>
                              <p:par>
                                <p:cTn id="59" presetID="14" presetClass="entr" presetSubtype="10" fill="hold" grpId="0" nodeType="afterEffect">
                                  <p:stCondLst>
                                    <p:cond delay="0"/>
                                  </p:stCondLst>
                                  <p:childTnLst>
                                    <p:set>
                                      <p:cBhvr>
                                        <p:cTn id="60" dur="1" fill="hold">
                                          <p:stCondLst>
                                            <p:cond delay="0"/>
                                          </p:stCondLst>
                                        </p:cTn>
                                        <p:tgtEl>
                                          <p:spTgt spid="151"/>
                                        </p:tgtEl>
                                        <p:attrNameLst>
                                          <p:attrName>style.visibility</p:attrName>
                                        </p:attrNameLst>
                                      </p:cBhvr>
                                      <p:to>
                                        <p:strVal val="visible"/>
                                      </p:to>
                                    </p:set>
                                    <p:animEffect transition="in" filter="randombar(horizontal)">
                                      <p:cBhvr>
                                        <p:cTn id="61" dur="500"/>
                                        <p:tgtEl>
                                          <p:spTgt spid="151"/>
                                        </p:tgtEl>
                                      </p:cBhvr>
                                    </p:animEffect>
                                  </p:childTnLst>
                                </p:cTn>
                              </p:par>
                            </p:childTnLst>
                          </p:cTn>
                        </p:par>
                        <p:par>
                          <p:cTn id="62" fill="hold">
                            <p:stCondLst>
                              <p:cond delay="6500"/>
                            </p:stCondLst>
                            <p:childTnLst>
                              <p:par>
                                <p:cTn id="63" presetID="14" presetClass="entr" presetSubtype="10" fill="hold" grpId="0" nodeType="afterEffect">
                                  <p:stCondLst>
                                    <p:cond delay="0"/>
                                  </p:stCondLst>
                                  <p:childTnLst>
                                    <p:set>
                                      <p:cBhvr>
                                        <p:cTn id="64" dur="1" fill="hold">
                                          <p:stCondLst>
                                            <p:cond delay="0"/>
                                          </p:stCondLst>
                                        </p:cTn>
                                        <p:tgtEl>
                                          <p:spTgt spid="141"/>
                                        </p:tgtEl>
                                        <p:attrNameLst>
                                          <p:attrName>style.visibility</p:attrName>
                                        </p:attrNameLst>
                                      </p:cBhvr>
                                      <p:to>
                                        <p:strVal val="visible"/>
                                      </p:to>
                                    </p:set>
                                    <p:animEffect transition="in" filter="randombar(horizontal)">
                                      <p:cBhvr>
                                        <p:cTn id="6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3" grpId="0" animBg="1"/>
      <p:bldP spid="130" grpId="0" animBg="1"/>
      <p:bldP spid="138" grpId="0" animBg="1"/>
      <p:bldP spid="139" grpId="0" animBg="1"/>
      <p:bldP spid="141" grpId="0" animBg="1"/>
      <p:bldP spid="62" grpId="0" animBg="1"/>
      <p:bldP spid="63" grpId="0" animBg="1"/>
      <p:bldP spid="70" grpId="0" animBg="1"/>
      <p:bldP spid="142" grpId="0" animBg="1"/>
      <p:bldP spid="143" grpId="0" animBg="1"/>
      <p:bldP spid="143" grpId="1" animBg="1"/>
      <p:bldP spid="144" grpId="0" animBg="1"/>
      <p:bldP spid="144" grpId="1" animBg="1"/>
      <p:bldP spid="145" grpId="0" animBg="1"/>
      <p:bldP spid="149" grpId="0" animBg="1"/>
      <p:bldP spid="150" grpId="0" animBg="1"/>
      <p:bldP spid="1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3534875" y="1342220"/>
            <a:ext cx="4523275" cy="5037500"/>
          </a:xfrm>
          <a:prstGeom prst="rect">
            <a:avLst/>
          </a:prstGeom>
          <a:solidFill>
            <a:srgbClr val="00808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p>
        </p:txBody>
      </p:sp>
      <p:sp>
        <p:nvSpPr>
          <p:cNvPr id="134" name="正方形/長方形 133"/>
          <p:cNvSpPr/>
          <p:nvPr/>
        </p:nvSpPr>
        <p:spPr>
          <a:xfrm>
            <a:off x="6451048" y="3457014"/>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35" name="テキスト ボックス 134"/>
          <p:cNvSpPr txBox="1"/>
          <p:nvPr/>
        </p:nvSpPr>
        <p:spPr>
          <a:xfrm>
            <a:off x="5497114" y="3411835"/>
            <a:ext cx="979755" cy="369332"/>
          </a:xfrm>
          <a:prstGeom prst="rect">
            <a:avLst/>
          </a:prstGeom>
          <a:noFill/>
        </p:spPr>
        <p:txBody>
          <a:bodyPr wrap="none" rtlCol="0">
            <a:spAutoFit/>
          </a:bodyPr>
          <a:lstStyle/>
          <a:p>
            <a:r>
              <a:rPr kumimoji="1" lang="en-US" altLang="ja-JP" dirty="0" smtClean="0">
                <a:solidFill>
                  <a:schemeClr val="bg1"/>
                </a:solidFill>
              </a:rPr>
              <a:t>10 ($t2)</a:t>
            </a:r>
            <a:endParaRPr kumimoji="1" lang="ja-JP" altLang="en-US" dirty="0">
              <a:solidFill>
                <a:schemeClr val="bg1"/>
              </a:solidFill>
            </a:endParaRPr>
          </a:p>
        </p:txBody>
      </p:sp>
      <p:sp>
        <p:nvSpPr>
          <p:cNvPr id="136" name="正方形/長方形 135"/>
          <p:cNvSpPr/>
          <p:nvPr/>
        </p:nvSpPr>
        <p:spPr>
          <a:xfrm>
            <a:off x="6451047" y="3164531"/>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37" name="テキスト ボックス 136"/>
          <p:cNvSpPr txBox="1"/>
          <p:nvPr/>
        </p:nvSpPr>
        <p:spPr>
          <a:xfrm>
            <a:off x="5624356" y="3119352"/>
            <a:ext cx="851515" cy="369332"/>
          </a:xfrm>
          <a:prstGeom prst="rect">
            <a:avLst/>
          </a:prstGeom>
          <a:noFill/>
        </p:spPr>
        <p:txBody>
          <a:bodyPr wrap="none" rtlCol="0">
            <a:spAutoFit/>
          </a:bodyPr>
          <a:lstStyle/>
          <a:p>
            <a:r>
              <a:rPr kumimoji="1" lang="en-US" altLang="ja-JP" dirty="0" smtClean="0">
                <a:solidFill>
                  <a:schemeClr val="bg1"/>
                </a:solidFill>
              </a:rPr>
              <a:t>9 ($t1)</a:t>
            </a:r>
            <a:endParaRPr kumimoji="1" lang="ja-JP" altLang="en-US" dirty="0">
              <a:solidFill>
                <a:schemeClr val="bg1"/>
              </a:solidFill>
            </a:endParaRPr>
          </a:p>
        </p:txBody>
      </p:sp>
      <p:sp>
        <p:nvSpPr>
          <p:cNvPr id="109" name="正方形/長方形 108"/>
          <p:cNvSpPr/>
          <p:nvPr/>
        </p:nvSpPr>
        <p:spPr>
          <a:xfrm>
            <a:off x="6451049" y="1539612"/>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a:solidFill>
                  <a:schemeClr val="tx1"/>
                </a:solidFill>
              </a:rPr>
              <a:t>sub $s0, $t1, $t2</a:t>
            </a:r>
            <a:endParaRPr lang="ja-JP" altLang="en-US" sz="1400" dirty="0">
              <a:solidFill>
                <a:schemeClr val="tx1"/>
              </a:solidFill>
            </a:endParaRPr>
          </a:p>
        </p:txBody>
      </p:sp>
      <p:sp>
        <p:nvSpPr>
          <p:cNvPr id="91" name="正方形/長方形 90"/>
          <p:cNvSpPr/>
          <p:nvPr/>
        </p:nvSpPr>
        <p:spPr>
          <a:xfrm>
            <a:off x="6451051" y="4518828"/>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2" name="正方形/長方形 91"/>
          <p:cNvSpPr/>
          <p:nvPr/>
        </p:nvSpPr>
        <p:spPr>
          <a:xfrm>
            <a:off x="6452045" y="4805565"/>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3" name="正方形/長方形 92"/>
          <p:cNvSpPr/>
          <p:nvPr/>
        </p:nvSpPr>
        <p:spPr>
          <a:xfrm>
            <a:off x="6452045" y="5102820"/>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4" name="正方形/長方形 93"/>
          <p:cNvSpPr/>
          <p:nvPr/>
        </p:nvSpPr>
        <p:spPr>
          <a:xfrm>
            <a:off x="6451050" y="5400075"/>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5" name="正方形/長方形 94"/>
          <p:cNvSpPr/>
          <p:nvPr/>
        </p:nvSpPr>
        <p:spPr>
          <a:xfrm>
            <a:off x="6451048" y="5699138"/>
            <a:ext cx="1477133" cy="52200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6" name="正方形/長方形 95"/>
          <p:cNvSpPr/>
          <p:nvPr/>
        </p:nvSpPr>
        <p:spPr>
          <a:xfrm>
            <a:off x="6452045" y="2866063"/>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7" name="正方形/長方形 96"/>
          <p:cNvSpPr/>
          <p:nvPr/>
        </p:nvSpPr>
        <p:spPr>
          <a:xfrm>
            <a:off x="6451049" y="3754269"/>
            <a:ext cx="1477133" cy="476014"/>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9" name="正方形/長方形 98"/>
          <p:cNvSpPr/>
          <p:nvPr/>
        </p:nvSpPr>
        <p:spPr>
          <a:xfrm>
            <a:off x="6451050" y="2299787"/>
            <a:ext cx="1477133" cy="56822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00" name="テキスト ボックス 99"/>
          <p:cNvSpPr txBox="1"/>
          <p:nvPr/>
        </p:nvSpPr>
        <p:spPr>
          <a:xfrm>
            <a:off x="6702942" y="1968273"/>
            <a:ext cx="973343" cy="369332"/>
          </a:xfrm>
          <a:prstGeom prst="rect">
            <a:avLst/>
          </a:prstGeom>
          <a:noFill/>
        </p:spPr>
        <p:txBody>
          <a:bodyPr wrap="none" rtlCol="0">
            <a:spAutoFit/>
          </a:bodyPr>
          <a:lstStyle/>
          <a:p>
            <a:r>
              <a:rPr kumimoji="1" lang="ja-JP" altLang="en-US" dirty="0" smtClean="0">
                <a:solidFill>
                  <a:schemeClr val="bg1"/>
                </a:solidFill>
              </a:rPr>
              <a:t>レジスタ</a:t>
            </a:r>
            <a:endParaRPr kumimoji="1" lang="ja-JP" altLang="en-US" dirty="0">
              <a:solidFill>
                <a:schemeClr val="bg1"/>
              </a:solidFill>
            </a:endParaRPr>
          </a:p>
        </p:txBody>
      </p:sp>
      <p:sp>
        <p:nvSpPr>
          <p:cNvPr id="101" name="テキスト ボックス 100"/>
          <p:cNvSpPr txBox="1"/>
          <p:nvPr/>
        </p:nvSpPr>
        <p:spPr>
          <a:xfrm>
            <a:off x="5625354" y="2813833"/>
            <a:ext cx="851515" cy="369332"/>
          </a:xfrm>
          <a:prstGeom prst="rect">
            <a:avLst/>
          </a:prstGeom>
          <a:noFill/>
        </p:spPr>
        <p:txBody>
          <a:bodyPr wrap="none" rtlCol="0">
            <a:spAutoFit/>
          </a:bodyPr>
          <a:lstStyle/>
          <a:p>
            <a:r>
              <a:rPr kumimoji="1" lang="en-US" altLang="ja-JP" dirty="0" smtClean="0">
                <a:solidFill>
                  <a:schemeClr val="bg1"/>
                </a:solidFill>
              </a:rPr>
              <a:t>8 ($t0)</a:t>
            </a:r>
            <a:endParaRPr kumimoji="1" lang="ja-JP" altLang="en-US" dirty="0">
              <a:solidFill>
                <a:schemeClr val="bg1"/>
              </a:solidFill>
            </a:endParaRPr>
          </a:p>
        </p:txBody>
      </p:sp>
      <p:sp>
        <p:nvSpPr>
          <p:cNvPr id="102" name="テキスト ボックス 101"/>
          <p:cNvSpPr txBox="1"/>
          <p:nvPr/>
        </p:nvSpPr>
        <p:spPr>
          <a:xfrm>
            <a:off x="5455519" y="4196052"/>
            <a:ext cx="1031051" cy="369332"/>
          </a:xfrm>
          <a:prstGeom prst="rect">
            <a:avLst/>
          </a:prstGeom>
          <a:noFill/>
        </p:spPr>
        <p:txBody>
          <a:bodyPr wrap="none" rtlCol="0">
            <a:spAutoFit/>
          </a:bodyPr>
          <a:lstStyle/>
          <a:p>
            <a:r>
              <a:rPr kumimoji="1" lang="en-US" altLang="ja-JP" dirty="0" smtClean="0">
                <a:solidFill>
                  <a:schemeClr val="bg1"/>
                </a:solidFill>
              </a:rPr>
              <a:t>16 ($s0)</a:t>
            </a:r>
            <a:endParaRPr kumimoji="1" lang="ja-JP" altLang="en-US" dirty="0">
              <a:solidFill>
                <a:schemeClr val="bg1"/>
              </a:solidFill>
            </a:endParaRPr>
          </a:p>
        </p:txBody>
      </p:sp>
      <p:sp>
        <p:nvSpPr>
          <p:cNvPr id="103" name="テキスト ボックス 102"/>
          <p:cNvSpPr txBox="1"/>
          <p:nvPr/>
        </p:nvSpPr>
        <p:spPr>
          <a:xfrm>
            <a:off x="5455519" y="4489660"/>
            <a:ext cx="1031051" cy="369332"/>
          </a:xfrm>
          <a:prstGeom prst="rect">
            <a:avLst/>
          </a:prstGeom>
          <a:noFill/>
        </p:spPr>
        <p:txBody>
          <a:bodyPr wrap="none" rtlCol="0">
            <a:spAutoFit/>
          </a:bodyPr>
          <a:lstStyle/>
          <a:p>
            <a:r>
              <a:rPr kumimoji="1" lang="en-US" altLang="ja-JP" dirty="0" smtClean="0">
                <a:solidFill>
                  <a:schemeClr val="bg1"/>
                </a:solidFill>
              </a:rPr>
              <a:t>17 ($s1)</a:t>
            </a:r>
            <a:endParaRPr kumimoji="1" lang="ja-JP" altLang="en-US" dirty="0">
              <a:solidFill>
                <a:schemeClr val="bg1"/>
              </a:solidFill>
            </a:endParaRPr>
          </a:p>
        </p:txBody>
      </p:sp>
      <p:sp>
        <p:nvSpPr>
          <p:cNvPr id="104" name="テキスト ボックス 103"/>
          <p:cNvSpPr txBox="1"/>
          <p:nvPr/>
        </p:nvSpPr>
        <p:spPr>
          <a:xfrm>
            <a:off x="5455519" y="4783268"/>
            <a:ext cx="1031051" cy="369332"/>
          </a:xfrm>
          <a:prstGeom prst="rect">
            <a:avLst/>
          </a:prstGeom>
          <a:noFill/>
        </p:spPr>
        <p:txBody>
          <a:bodyPr wrap="none" rtlCol="0">
            <a:spAutoFit/>
          </a:bodyPr>
          <a:lstStyle/>
          <a:p>
            <a:r>
              <a:rPr kumimoji="1" lang="en-US" altLang="ja-JP" dirty="0" smtClean="0">
                <a:solidFill>
                  <a:schemeClr val="bg1"/>
                </a:solidFill>
              </a:rPr>
              <a:t>18 ($s2)</a:t>
            </a:r>
            <a:endParaRPr kumimoji="1" lang="ja-JP" altLang="en-US" dirty="0">
              <a:solidFill>
                <a:schemeClr val="bg1"/>
              </a:solidFill>
            </a:endParaRPr>
          </a:p>
        </p:txBody>
      </p:sp>
      <p:sp>
        <p:nvSpPr>
          <p:cNvPr id="105" name="テキスト ボックス 104"/>
          <p:cNvSpPr txBox="1"/>
          <p:nvPr/>
        </p:nvSpPr>
        <p:spPr>
          <a:xfrm>
            <a:off x="5455519" y="5076876"/>
            <a:ext cx="1031051" cy="369332"/>
          </a:xfrm>
          <a:prstGeom prst="rect">
            <a:avLst/>
          </a:prstGeom>
          <a:noFill/>
        </p:spPr>
        <p:txBody>
          <a:bodyPr wrap="none" rtlCol="0">
            <a:spAutoFit/>
          </a:bodyPr>
          <a:lstStyle/>
          <a:p>
            <a:r>
              <a:rPr kumimoji="1" lang="en-US" altLang="ja-JP" dirty="0" smtClean="0">
                <a:solidFill>
                  <a:schemeClr val="bg1"/>
                </a:solidFill>
              </a:rPr>
              <a:t>19 ($s3)</a:t>
            </a:r>
            <a:endParaRPr kumimoji="1" lang="ja-JP" altLang="en-US" dirty="0">
              <a:solidFill>
                <a:schemeClr val="bg1"/>
              </a:solidFill>
            </a:endParaRPr>
          </a:p>
        </p:txBody>
      </p:sp>
      <p:sp>
        <p:nvSpPr>
          <p:cNvPr id="106" name="テキスト ボックス 105"/>
          <p:cNvSpPr txBox="1"/>
          <p:nvPr/>
        </p:nvSpPr>
        <p:spPr>
          <a:xfrm>
            <a:off x="5455519" y="5370483"/>
            <a:ext cx="1031051" cy="369332"/>
          </a:xfrm>
          <a:prstGeom prst="rect">
            <a:avLst/>
          </a:prstGeom>
          <a:noFill/>
        </p:spPr>
        <p:txBody>
          <a:bodyPr wrap="none" rtlCol="0">
            <a:spAutoFit/>
          </a:bodyPr>
          <a:lstStyle/>
          <a:p>
            <a:r>
              <a:rPr kumimoji="1" lang="en-US" altLang="ja-JP" dirty="0" smtClean="0">
                <a:solidFill>
                  <a:schemeClr val="bg1"/>
                </a:solidFill>
              </a:rPr>
              <a:t>20 ($s4)</a:t>
            </a:r>
            <a:endParaRPr kumimoji="1" lang="ja-JP" altLang="en-US" dirty="0">
              <a:solidFill>
                <a:schemeClr val="bg1"/>
              </a:solidFill>
            </a:endParaRPr>
          </a:p>
        </p:txBody>
      </p:sp>
      <p:sp>
        <p:nvSpPr>
          <p:cNvPr id="108" name="テキスト ボックス 107"/>
          <p:cNvSpPr txBox="1"/>
          <p:nvPr/>
        </p:nvSpPr>
        <p:spPr>
          <a:xfrm>
            <a:off x="5573886" y="1374280"/>
            <a:ext cx="877163" cy="646331"/>
          </a:xfrm>
          <a:prstGeom prst="rect">
            <a:avLst/>
          </a:prstGeom>
          <a:noFill/>
        </p:spPr>
        <p:txBody>
          <a:bodyPr wrap="none" rtlCol="0">
            <a:spAutoFit/>
          </a:bodyPr>
          <a:lstStyle/>
          <a:p>
            <a:r>
              <a:rPr kumimoji="1" lang="ja-JP" altLang="en-US" dirty="0" smtClean="0">
                <a:solidFill>
                  <a:schemeClr val="bg1"/>
                </a:solidFill>
              </a:rPr>
              <a:t>実行中</a:t>
            </a:r>
            <a:r>
              <a:rPr kumimoji="1" lang="en-US" altLang="ja-JP" dirty="0" smtClean="0">
                <a:solidFill>
                  <a:schemeClr val="bg1"/>
                </a:solidFill>
              </a:rPr>
              <a:t/>
            </a:r>
            <a:br>
              <a:rPr kumimoji="1" lang="en-US" altLang="ja-JP" dirty="0" smtClean="0">
                <a:solidFill>
                  <a:schemeClr val="bg1"/>
                </a:solidFill>
              </a:rPr>
            </a:br>
            <a:r>
              <a:rPr kumimoji="1" lang="ja-JP" altLang="en-US" dirty="0" smtClean="0">
                <a:solidFill>
                  <a:schemeClr val="bg1"/>
                </a:solidFill>
              </a:rPr>
              <a:t>の命令</a:t>
            </a:r>
            <a:endParaRPr kumimoji="1" lang="ja-JP" altLang="en-US" dirty="0">
              <a:solidFill>
                <a:schemeClr val="bg1"/>
              </a:solidFill>
            </a:endParaRPr>
          </a:p>
        </p:txBody>
      </p:sp>
      <p:sp>
        <p:nvSpPr>
          <p:cNvPr id="110" name="正方形/長方形 109"/>
          <p:cNvSpPr/>
          <p:nvPr/>
        </p:nvSpPr>
        <p:spPr>
          <a:xfrm>
            <a:off x="6452045" y="286606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1024</a:t>
            </a:r>
            <a:endParaRPr kumimoji="1" lang="ja-JP" altLang="en-US" dirty="0">
              <a:solidFill>
                <a:schemeClr val="tx1"/>
              </a:solidFill>
            </a:endParaRPr>
          </a:p>
        </p:txBody>
      </p:sp>
      <p:sp>
        <p:nvSpPr>
          <p:cNvPr id="2" name="タイトル 1"/>
          <p:cNvSpPr>
            <a:spLocks noGrp="1"/>
          </p:cNvSpPr>
          <p:nvPr>
            <p:ph type="title"/>
          </p:nvPr>
        </p:nvSpPr>
        <p:spPr>
          <a:xfrm>
            <a:off x="972493" y="130175"/>
            <a:ext cx="7271915" cy="490538"/>
          </a:xfrm>
        </p:spPr>
        <p:txBody>
          <a:bodyPr>
            <a:normAutofit fontScale="90000"/>
          </a:bodyPr>
          <a:lstStyle/>
          <a:p>
            <a:r>
              <a:rPr lang="ja-JP" altLang="en-US" dirty="0" smtClean="0"/>
              <a:t>プログラムの実行例（分岐を含まない場合）</a:t>
            </a:r>
            <a:endParaRPr kumimoji="1" lang="ja-JP" altLang="en-US"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24</a:t>
            </a:fld>
            <a:endParaRPr kumimoji="1" lang="ja-JP" altLang="en-US"/>
          </a:p>
        </p:txBody>
      </p:sp>
      <p:sp>
        <p:nvSpPr>
          <p:cNvPr id="19" name="正方形/長方形 18"/>
          <p:cNvSpPr/>
          <p:nvPr/>
        </p:nvSpPr>
        <p:spPr>
          <a:xfrm>
            <a:off x="1062923" y="1342220"/>
            <a:ext cx="1477132" cy="5039108"/>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0" name="上下矢印 19"/>
          <p:cNvSpPr/>
          <p:nvPr/>
        </p:nvSpPr>
        <p:spPr>
          <a:xfrm rot="5400000">
            <a:off x="2605838" y="3366993"/>
            <a:ext cx="870696" cy="928028"/>
          </a:xfrm>
          <a:prstGeom prst="upDownArrow">
            <a:avLst>
              <a:gd name="adj1" fmla="val 56564"/>
              <a:gd name="adj2" fmla="val 27027"/>
            </a:avLst>
          </a:prstGeom>
          <a:solidFill>
            <a:srgbClr val="FF00FF"/>
          </a:solid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75431" y="1313904"/>
            <a:ext cx="312906"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22" name="テキスト ボックス 21"/>
          <p:cNvSpPr txBox="1"/>
          <p:nvPr/>
        </p:nvSpPr>
        <p:spPr>
          <a:xfrm>
            <a:off x="779473" y="1620728"/>
            <a:ext cx="312906" cy="369332"/>
          </a:xfrm>
          <a:prstGeom prst="rect">
            <a:avLst/>
          </a:prstGeom>
          <a:noFill/>
        </p:spPr>
        <p:txBody>
          <a:bodyPr wrap="none" rtlCol="0">
            <a:spAutoFit/>
          </a:bodyPr>
          <a:lstStyle/>
          <a:p>
            <a:r>
              <a:rPr kumimoji="1" lang="en-US" altLang="ja-JP" dirty="0" smtClean="0"/>
              <a:t>4</a:t>
            </a:r>
            <a:endParaRPr kumimoji="1" lang="ja-JP" altLang="en-US" dirty="0"/>
          </a:p>
        </p:txBody>
      </p:sp>
      <p:sp>
        <p:nvSpPr>
          <p:cNvPr id="23" name="テキスト ボックス 22"/>
          <p:cNvSpPr txBox="1"/>
          <p:nvPr/>
        </p:nvSpPr>
        <p:spPr>
          <a:xfrm>
            <a:off x="779471" y="1927552"/>
            <a:ext cx="312906" cy="369332"/>
          </a:xfrm>
          <a:prstGeom prst="rect">
            <a:avLst/>
          </a:prstGeom>
          <a:noFill/>
        </p:spPr>
        <p:txBody>
          <a:bodyPr wrap="none" rtlCol="0">
            <a:spAutoFit/>
          </a:bodyPr>
          <a:lstStyle/>
          <a:p>
            <a:r>
              <a:rPr kumimoji="1" lang="en-US" altLang="ja-JP" dirty="0" smtClean="0"/>
              <a:t>8</a:t>
            </a:r>
            <a:endParaRPr kumimoji="1" lang="ja-JP" altLang="en-US" dirty="0"/>
          </a:p>
        </p:txBody>
      </p:sp>
      <p:sp>
        <p:nvSpPr>
          <p:cNvPr id="30" name="正方形/長方形 29"/>
          <p:cNvSpPr/>
          <p:nvPr/>
        </p:nvSpPr>
        <p:spPr>
          <a:xfrm>
            <a:off x="1061061" y="1348464"/>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kumimoji="1" lang="en-US" altLang="ja-JP" sz="1400" dirty="0" smtClean="0">
                <a:solidFill>
                  <a:schemeClr val="tx1"/>
                </a:solidFill>
              </a:rPr>
              <a:t> $s1, </a:t>
            </a:r>
            <a:r>
              <a:rPr lang="en-US" altLang="ja-JP" sz="1400" dirty="0" smtClean="0">
                <a:solidFill>
                  <a:schemeClr val="tx1"/>
                </a:solidFill>
              </a:rPr>
              <a:t>0($t0)</a:t>
            </a:r>
            <a:endParaRPr kumimoji="1" lang="ja-JP" altLang="en-US" sz="1400" dirty="0">
              <a:solidFill>
                <a:schemeClr val="tx1"/>
              </a:solidFill>
            </a:endParaRPr>
          </a:p>
        </p:txBody>
      </p:sp>
      <p:sp>
        <p:nvSpPr>
          <p:cNvPr id="31" name="正方形/長方形 30"/>
          <p:cNvSpPr/>
          <p:nvPr/>
        </p:nvSpPr>
        <p:spPr>
          <a:xfrm>
            <a:off x="1061061" y="16542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$s2, 4($t0)</a:t>
            </a:r>
            <a:endParaRPr kumimoji="1" lang="ja-JP" altLang="en-US" sz="1400" dirty="0">
              <a:solidFill>
                <a:schemeClr val="tx1"/>
              </a:solidFill>
            </a:endParaRPr>
          </a:p>
        </p:txBody>
      </p:sp>
      <p:sp>
        <p:nvSpPr>
          <p:cNvPr id="32" name="正方形/長方形 31"/>
          <p:cNvSpPr/>
          <p:nvPr/>
        </p:nvSpPr>
        <p:spPr>
          <a:xfrm>
            <a:off x="1061061" y="1960030"/>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$s3, 8($t0)</a:t>
            </a:r>
            <a:endParaRPr kumimoji="1" lang="ja-JP" altLang="en-US" sz="1400" dirty="0">
              <a:solidFill>
                <a:schemeClr val="tx1"/>
              </a:solidFill>
            </a:endParaRPr>
          </a:p>
        </p:txBody>
      </p:sp>
      <p:sp>
        <p:nvSpPr>
          <p:cNvPr id="38" name="テキスト ボックス 37"/>
          <p:cNvSpPr txBox="1"/>
          <p:nvPr/>
        </p:nvSpPr>
        <p:spPr>
          <a:xfrm>
            <a:off x="3534875" y="1498876"/>
            <a:ext cx="505267" cy="369332"/>
          </a:xfrm>
          <a:prstGeom prst="rect">
            <a:avLst/>
          </a:prstGeom>
          <a:noFill/>
        </p:spPr>
        <p:txBody>
          <a:bodyPr wrap="none" rtlCol="0">
            <a:spAutoFit/>
          </a:bodyPr>
          <a:lstStyle/>
          <a:p>
            <a:r>
              <a:rPr kumimoji="1" lang="en-US" altLang="ja-JP" dirty="0" smtClean="0">
                <a:solidFill>
                  <a:schemeClr val="bg1"/>
                </a:solidFill>
              </a:rPr>
              <a:t>PC</a:t>
            </a:r>
            <a:endParaRPr kumimoji="1" lang="ja-JP" altLang="en-US" dirty="0">
              <a:solidFill>
                <a:schemeClr val="bg1"/>
              </a:solidFill>
            </a:endParaRPr>
          </a:p>
        </p:txBody>
      </p:sp>
      <p:sp>
        <p:nvSpPr>
          <p:cNvPr id="58" name="テキスト ボックス 57"/>
          <p:cNvSpPr txBox="1"/>
          <p:nvPr/>
        </p:nvSpPr>
        <p:spPr>
          <a:xfrm>
            <a:off x="641092" y="2234376"/>
            <a:ext cx="441146" cy="369332"/>
          </a:xfrm>
          <a:prstGeom prst="rect">
            <a:avLst/>
          </a:prstGeom>
          <a:noFill/>
        </p:spPr>
        <p:txBody>
          <a:bodyPr wrap="none" rtlCol="0">
            <a:spAutoFit/>
          </a:bodyPr>
          <a:lstStyle/>
          <a:p>
            <a:r>
              <a:rPr kumimoji="1" lang="en-US" altLang="ja-JP" dirty="0" smtClean="0"/>
              <a:t>12</a:t>
            </a:r>
            <a:endParaRPr kumimoji="1" lang="ja-JP" altLang="en-US" dirty="0"/>
          </a:p>
        </p:txBody>
      </p:sp>
      <p:sp>
        <p:nvSpPr>
          <p:cNvPr id="59" name="テキスト ボックス 58"/>
          <p:cNvSpPr txBox="1"/>
          <p:nvPr/>
        </p:nvSpPr>
        <p:spPr>
          <a:xfrm>
            <a:off x="655275" y="2541200"/>
            <a:ext cx="441146" cy="369332"/>
          </a:xfrm>
          <a:prstGeom prst="rect">
            <a:avLst/>
          </a:prstGeom>
          <a:noFill/>
        </p:spPr>
        <p:txBody>
          <a:bodyPr wrap="none" rtlCol="0">
            <a:spAutoFit/>
          </a:bodyPr>
          <a:lstStyle/>
          <a:p>
            <a:r>
              <a:rPr lang="en-US" altLang="ja-JP" dirty="0" smtClean="0"/>
              <a:t>16</a:t>
            </a:r>
            <a:endParaRPr kumimoji="1" lang="ja-JP" altLang="en-US" dirty="0"/>
          </a:p>
        </p:txBody>
      </p:sp>
      <p:sp>
        <p:nvSpPr>
          <p:cNvPr id="60" name="テキスト ボックス 59"/>
          <p:cNvSpPr txBox="1"/>
          <p:nvPr/>
        </p:nvSpPr>
        <p:spPr>
          <a:xfrm>
            <a:off x="655273" y="2848024"/>
            <a:ext cx="441146" cy="369332"/>
          </a:xfrm>
          <a:prstGeom prst="rect">
            <a:avLst/>
          </a:prstGeom>
          <a:noFill/>
        </p:spPr>
        <p:txBody>
          <a:bodyPr wrap="none" rtlCol="0">
            <a:spAutoFit/>
          </a:bodyPr>
          <a:lstStyle/>
          <a:p>
            <a:r>
              <a:rPr kumimoji="1" lang="en-US" altLang="ja-JP" dirty="0" smtClean="0"/>
              <a:t>20</a:t>
            </a:r>
            <a:endParaRPr kumimoji="1" lang="ja-JP" altLang="en-US" dirty="0"/>
          </a:p>
        </p:txBody>
      </p:sp>
      <p:sp>
        <p:nvSpPr>
          <p:cNvPr id="61" name="正方形/長方形 60"/>
          <p:cNvSpPr/>
          <p:nvPr/>
        </p:nvSpPr>
        <p:spPr>
          <a:xfrm>
            <a:off x="1062922" y="2265813"/>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$s4, 16($t0)</a:t>
            </a:r>
            <a:endParaRPr kumimoji="1" lang="ja-JP" altLang="en-US" sz="1400" dirty="0">
              <a:solidFill>
                <a:schemeClr val="tx1"/>
              </a:solidFill>
            </a:endParaRPr>
          </a:p>
        </p:txBody>
      </p:sp>
      <p:sp>
        <p:nvSpPr>
          <p:cNvPr id="62" name="正方形/長方形 61"/>
          <p:cNvSpPr/>
          <p:nvPr/>
        </p:nvSpPr>
        <p:spPr>
          <a:xfrm>
            <a:off x="1062922" y="2571596"/>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a:solidFill>
                  <a:schemeClr val="tx1"/>
                </a:solidFill>
              </a:rPr>
              <a:t>a</a:t>
            </a:r>
            <a:r>
              <a:rPr kumimoji="1" lang="en-US" altLang="ja-JP" sz="1400" dirty="0" smtClean="0">
                <a:solidFill>
                  <a:schemeClr val="tx1"/>
                </a:solidFill>
              </a:rPr>
              <a:t>dd $t1, $s1, $s2</a:t>
            </a:r>
            <a:endParaRPr kumimoji="1" lang="ja-JP" altLang="en-US" sz="1400" dirty="0">
              <a:solidFill>
                <a:schemeClr val="tx1"/>
              </a:solidFill>
            </a:endParaRPr>
          </a:p>
        </p:txBody>
      </p:sp>
      <p:sp>
        <p:nvSpPr>
          <p:cNvPr id="63" name="正方形/長方形 62"/>
          <p:cNvSpPr/>
          <p:nvPr/>
        </p:nvSpPr>
        <p:spPr>
          <a:xfrm>
            <a:off x="1062922" y="2877379"/>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add</a:t>
            </a:r>
            <a:r>
              <a:rPr kumimoji="1" lang="en-US" altLang="ja-JP" sz="1400" dirty="0" smtClean="0">
                <a:solidFill>
                  <a:schemeClr val="tx1"/>
                </a:solidFill>
              </a:rPr>
              <a:t> $</a:t>
            </a:r>
            <a:r>
              <a:rPr lang="en-US" altLang="ja-JP" sz="1400" dirty="0" smtClean="0">
                <a:solidFill>
                  <a:schemeClr val="tx1"/>
                </a:solidFill>
              </a:rPr>
              <a:t>t2</a:t>
            </a:r>
            <a:r>
              <a:rPr kumimoji="1" lang="en-US" altLang="ja-JP" sz="1400" dirty="0" smtClean="0">
                <a:solidFill>
                  <a:schemeClr val="tx1"/>
                </a:solidFill>
              </a:rPr>
              <a:t>, $s3, $s4</a:t>
            </a:r>
            <a:endParaRPr kumimoji="1" lang="ja-JP" altLang="en-US" sz="1400" dirty="0">
              <a:solidFill>
                <a:schemeClr val="tx1"/>
              </a:solidFill>
            </a:endParaRPr>
          </a:p>
        </p:txBody>
      </p:sp>
      <p:sp>
        <p:nvSpPr>
          <p:cNvPr id="67" name="テキスト ボックス 66"/>
          <p:cNvSpPr txBox="1"/>
          <p:nvPr/>
        </p:nvSpPr>
        <p:spPr>
          <a:xfrm>
            <a:off x="650904" y="3154848"/>
            <a:ext cx="441146" cy="369332"/>
          </a:xfrm>
          <a:prstGeom prst="rect">
            <a:avLst/>
          </a:prstGeom>
          <a:noFill/>
        </p:spPr>
        <p:txBody>
          <a:bodyPr wrap="none" rtlCol="0">
            <a:spAutoFit/>
          </a:bodyPr>
          <a:lstStyle/>
          <a:p>
            <a:r>
              <a:rPr kumimoji="1" lang="en-US" altLang="ja-JP" dirty="0" smtClean="0"/>
              <a:t>24</a:t>
            </a:r>
            <a:endParaRPr kumimoji="1" lang="ja-JP" altLang="en-US" dirty="0"/>
          </a:p>
        </p:txBody>
      </p:sp>
      <p:sp>
        <p:nvSpPr>
          <p:cNvPr id="68" name="テキスト ボックス 67"/>
          <p:cNvSpPr txBox="1"/>
          <p:nvPr/>
        </p:nvSpPr>
        <p:spPr>
          <a:xfrm>
            <a:off x="649185" y="3461675"/>
            <a:ext cx="441146" cy="369332"/>
          </a:xfrm>
          <a:prstGeom prst="rect">
            <a:avLst/>
          </a:prstGeom>
          <a:noFill/>
        </p:spPr>
        <p:txBody>
          <a:bodyPr wrap="none" rtlCol="0">
            <a:spAutoFit/>
          </a:bodyPr>
          <a:lstStyle/>
          <a:p>
            <a:r>
              <a:rPr kumimoji="1" lang="en-US" altLang="ja-JP" dirty="0" smtClean="0"/>
              <a:t>28</a:t>
            </a:r>
            <a:endParaRPr kumimoji="1" lang="ja-JP" altLang="en-US" dirty="0"/>
          </a:p>
        </p:txBody>
      </p:sp>
      <p:sp>
        <p:nvSpPr>
          <p:cNvPr id="70" name="正方形/長方形 69"/>
          <p:cNvSpPr/>
          <p:nvPr/>
        </p:nvSpPr>
        <p:spPr>
          <a:xfrm>
            <a:off x="1064783" y="3183162"/>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sub</a:t>
            </a:r>
            <a:r>
              <a:rPr kumimoji="1" lang="en-US" altLang="ja-JP" sz="1400" dirty="0" smtClean="0">
                <a:solidFill>
                  <a:schemeClr val="tx1"/>
                </a:solidFill>
              </a:rPr>
              <a:t> $s0, $t1, $t2</a:t>
            </a:r>
            <a:endParaRPr kumimoji="1" lang="ja-JP" altLang="en-US" sz="1400" dirty="0">
              <a:solidFill>
                <a:schemeClr val="tx1"/>
              </a:solidFill>
            </a:endParaRPr>
          </a:p>
        </p:txBody>
      </p:sp>
      <p:sp>
        <p:nvSpPr>
          <p:cNvPr id="71" name="正方形/長方形 70"/>
          <p:cNvSpPr/>
          <p:nvPr/>
        </p:nvSpPr>
        <p:spPr>
          <a:xfrm>
            <a:off x="1064783" y="34889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sw</a:t>
            </a:r>
            <a:r>
              <a:rPr kumimoji="1" lang="en-US" altLang="ja-JP" sz="1400" dirty="0" smtClean="0">
                <a:solidFill>
                  <a:schemeClr val="tx1"/>
                </a:solidFill>
              </a:rPr>
              <a:t> $s0, 16($t0)</a:t>
            </a:r>
            <a:endParaRPr kumimoji="1" lang="ja-JP" altLang="en-US" sz="1400" dirty="0">
              <a:solidFill>
                <a:schemeClr val="tx1"/>
              </a:solidFill>
            </a:endParaRPr>
          </a:p>
        </p:txBody>
      </p:sp>
      <p:sp>
        <p:nvSpPr>
          <p:cNvPr id="76" name="正方形/長方形 75"/>
          <p:cNvSpPr/>
          <p:nvPr/>
        </p:nvSpPr>
        <p:spPr>
          <a:xfrm>
            <a:off x="1062921" y="471049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100</a:t>
            </a:r>
            <a:endParaRPr kumimoji="1" lang="ja-JP" altLang="en-US" dirty="0">
              <a:solidFill>
                <a:schemeClr val="tx1"/>
              </a:solidFill>
            </a:endParaRPr>
          </a:p>
        </p:txBody>
      </p:sp>
      <p:sp>
        <p:nvSpPr>
          <p:cNvPr id="77" name="正方形/長方形 76"/>
          <p:cNvSpPr/>
          <p:nvPr/>
        </p:nvSpPr>
        <p:spPr>
          <a:xfrm>
            <a:off x="1062923" y="500951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a:t>
            </a:r>
            <a:endParaRPr kumimoji="1" lang="ja-JP" altLang="en-US" dirty="0">
              <a:solidFill>
                <a:schemeClr val="tx1"/>
              </a:solidFill>
            </a:endParaRPr>
          </a:p>
        </p:txBody>
      </p:sp>
      <p:sp>
        <p:nvSpPr>
          <p:cNvPr id="78" name="正方形/長方形 77"/>
          <p:cNvSpPr/>
          <p:nvPr/>
        </p:nvSpPr>
        <p:spPr>
          <a:xfrm>
            <a:off x="1062922" y="5290606"/>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42</a:t>
            </a:r>
            <a:endParaRPr kumimoji="1" lang="ja-JP" altLang="en-US" dirty="0">
              <a:solidFill>
                <a:schemeClr val="tx1"/>
              </a:solidFill>
            </a:endParaRPr>
          </a:p>
        </p:txBody>
      </p:sp>
      <p:sp>
        <p:nvSpPr>
          <p:cNvPr id="79" name="正方形/長方形 78"/>
          <p:cNvSpPr/>
          <p:nvPr/>
        </p:nvSpPr>
        <p:spPr>
          <a:xfrm>
            <a:off x="1062923" y="558786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3</a:t>
            </a:r>
            <a:endParaRPr kumimoji="1" lang="ja-JP" altLang="en-US" dirty="0">
              <a:solidFill>
                <a:schemeClr val="tx1"/>
              </a:solidFill>
            </a:endParaRPr>
          </a:p>
        </p:txBody>
      </p:sp>
      <p:sp>
        <p:nvSpPr>
          <p:cNvPr id="80" name="正方形/長方形 79"/>
          <p:cNvSpPr/>
          <p:nvPr/>
        </p:nvSpPr>
        <p:spPr>
          <a:xfrm>
            <a:off x="1062925" y="5877737"/>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81" name="テキスト ボックス 80"/>
          <p:cNvSpPr txBox="1"/>
          <p:nvPr/>
        </p:nvSpPr>
        <p:spPr>
          <a:xfrm>
            <a:off x="398794" y="4671111"/>
            <a:ext cx="697627" cy="369332"/>
          </a:xfrm>
          <a:prstGeom prst="rect">
            <a:avLst/>
          </a:prstGeom>
          <a:noFill/>
        </p:spPr>
        <p:txBody>
          <a:bodyPr wrap="none" rtlCol="0">
            <a:spAutoFit/>
          </a:bodyPr>
          <a:lstStyle/>
          <a:p>
            <a:r>
              <a:rPr kumimoji="1" lang="en-US" altLang="ja-JP" dirty="0" smtClean="0"/>
              <a:t>1024</a:t>
            </a:r>
            <a:endParaRPr kumimoji="1" lang="ja-JP" altLang="en-US" dirty="0"/>
          </a:p>
        </p:txBody>
      </p:sp>
      <p:sp>
        <p:nvSpPr>
          <p:cNvPr id="82" name="テキスト ボックス 81"/>
          <p:cNvSpPr txBox="1"/>
          <p:nvPr/>
        </p:nvSpPr>
        <p:spPr>
          <a:xfrm>
            <a:off x="399590" y="4965952"/>
            <a:ext cx="697627" cy="369332"/>
          </a:xfrm>
          <a:prstGeom prst="rect">
            <a:avLst/>
          </a:prstGeom>
          <a:noFill/>
        </p:spPr>
        <p:txBody>
          <a:bodyPr wrap="none" rtlCol="0">
            <a:spAutoFit/>
          </a:bodyPr>
          <a:lstStyle/>
          <a:p>
            <a:r>
              <a:rPr kumimoji="1" lang="en-US" altLang="ja-JP" dirty="0" smtClean="0"/>
              <a:t>1028</a:t>
            </a:r>
            <a:endParaRPr kumimoji="1" lang="ja-JP" altLang="en-US" dirty="0"/>
          </a:p>
        </p:txBody>
      </p:sp>
      <p:sp>
        <p:nvSpPr>
          <p:cNvPr id="83" name="テキスト ボックス 82"/>
          <p:cNvSpPr txBox="1"/>
          <p:nvPr/>
        </p:nvSpPr>
        <p:spPr>
          <a:xfrm>
            <a:off x="399590" y="5260793"/>
            <a:ext cx="697627" cy="369332"/>
          </a:xfrm>
          <a:prstGeom prst="rect">
            <a:avLst/>
          </a:prstGeom>
          <a:noFill/>
        </p:spPr>
        <p:txBody>
          <a:bodyPr wrap="none" rtlCol="0">
            <a:spAutoFit/>
          </a:bodyPr>
          <a:lstStyle/>
          <a:p>
            <a:r>
              <a:rPr kumimoji="1" lang="en-US" altLang="ja-JP" dirty="0" smtClean="0"/>
              <a:t>1032</a:t>
            </a:r>
            <a:endParaRPr kumimoji="1" lang="ja-JP" altLang="en-US" dirty="0"/>
          </a:p>
        </p:txBody>
      </p:sp>
      <p:sp>
        <p:nvSpPr>
          <p:cNvPr id="84" name="テキスト ボックス 83"/>
          <p:cNvSpPr txBox="1"/>
          <p:nvPr/>
        </p:nvSpPr>
        <p:spPr>
          <a:xfrm>
            <a:off x="399590" y="5555634"/>
            <a:ext cx="697627" cy="369332"/>
          </a:xfrm>
          <a:prstGeom prst="rect">
            <a:avLst/>
          </a:prstGeom>
          <a:noFill/>
        </p:spPr>
        <p:txBody>
          <a:bodyPr wrap="none" rtlCol="0">
            <a:spAutoFit/>
          </a:bodyPr>
          <a:lstStyle/>
          <a:p>
            <a:r>
              <a:rPr kumimoji="1" lang="en-US" altLang="ja-JP" dirty="0" smtClean="0"/>
              <a:t>1036</a:t>
            </a:r>
            <a:endParaRPr kumimoji="1" lang="ja-JP" altLang="en-US" dirty="0"/>
          </a:p>
        </p:txBody>
      </p:sp>
      <p:sp>
        <p:nvSpPr>
          <p:cNvPr id="85" name="テキスト ボックス 84"/>
          <p:cNvSpPr txBox="1"/>
          <p:nvPr/>
        </p:nvSpPr>
        <p:spPr>
          <a:xfrm>
            <a:off x="399590" y="5850476"/>
            <a:ext cx="697627" cy="369332"/>
          </a:xfrm>
          <a:prstGeom prst="rect">
            <a:avLst/>
          </a:prstGeom>
          <a:noFill/>
        </p:spPr>
        <p:txBody>
          <a:bodyPr wrap="none" rtlCol="0">
            <a:spAutoFit/>
          </a:bodyPr>
          <a:lstStyle/>
          <a:p>
            <a:r>
              <a:rPr kumimoji="1" lang="en-US" altLang="ja-JP" dirty="0" smtClean="0"/>
              <a:t>1040</a:t>
            </a:r>
            <a:endParaRPr kumimoji="1" lang="ja-JP" altLang="en-US" dirty="0"/>
          </a:p>
        </p:txBody>
      </p:sp>
      <p:sp>
        <p:nvSpPr>
          <p:cNvPr id="86" name="テキスト ボックス 85"/>
          <p:cNvSpPr txBox="1"/>
          <p:nvPr/>
        </p:nvSpPr>
        <p:spPr>
          <a:xfrm>
            <a:off x="137228" y="1013858"/>
            <a:ext cx="960519" cy="369332"/>
          </a:xfrm>
          <a:prstGeom prst="rect">
            <a:avLst/>
          </a:prstGeom>
          <a:noFill/>
        </p:spPr>
        <p:txBody>
          <a:bodyPr wrap="none" rtlCol="0">
            <a:spAutoFit/>
          </a:bodyPr>
          <a:lstStyle/>
          <a:p>
            <a:r>
              <a:rPr kumimoji="1" lang="ja-JP" altLang="en-US" dirty="0" smtClean="0"/>
              <a:t>アドレス</a:t>
            </a:r>
            <a:endParaRPr kumimoji="1" lang="ja-JP" altLang="en-US" dirty="0"/>
          </a:p>
        </p:txBody>
      </p:sp>
      <p:sp>
        <p:nvSpPr>
          <p:cNvPr id="87" name="テキスト ボックス 86"/>
          <p:cNvSpPr txBox="1"/>
          <p:nvPr/>
        </p:nvSpPr>
        <p:spPr>
          <a:xfrm>
            <a:off x="1396236" y="1013858"/>
            <a:ext cx="729687" cy="369332"/>
          </a:xfrm>
          <a:prstGeom prst="rect">
            <a:avLst/>
          </a:prstGeom>
          <a:noFill/>
        </p:spPr>
        <p:txBody>
          <a:bodyPr wrap="none" rtlCol="0">
            <a:spAutoFit/>
          </a:bodyPr>
          <a:lstStyle/>
          <a:p>
            <a:r>
              <a:rPr kumimoji="1" lang="ja-JP" altLang="en-US" dirty="0" smtClean="0"/>
              <a:t>メモリ</a:t>
            </a:r>
            <a:endParaRPr kumimoji="1" lang="ja-JP" altLang="en-US" dirty="0"/>
          </a:p>
        </p:txBody>
      </p:sp>
      <p:sp>
        <p:nvSpPr>
          <p:cNvPr id="88" name="テキスト ボックス 87"/>
          <p:cNvSpPr txBox="1"/>
          <p:nvPr/>
        </p:nvSpPr>
        <p:spPr>
          <a:xfrm>
            <a:off x="5194424" y="1013007"/>
            <a:ext cx="1204176" cy="369332"/>
          </a:xfrm>
          <a:prstGeom prst="rect">
            <a:avLst/>
          </a:prstGeom>
          <a:noFill/>
        </p:spPr>
        <p:txBody>
          <a:bodyPr wrap="none" rtlCol="0">
            <a:spAutoFit/>
          </a:bodyPr>
          <a:lstStyle/>
          <a:p>
            <a:r>
              <a:rPr kumimoji="1" lang="ja-JP" altLang="en-US" dirty="0" smtClean="0"/>
              <a:t>プロセッサ</a:t>
            </a:r>
            <a:endParaRPr kumimoji="1" lang="ja-JP" altLang="en-US" dirty="0"/>
          </a:p>
        </p:txBody>
      </p:sp>
      <p:sp>
        <p:nvSpPr>
          <p:cNvPr id="107" name="正方形/長方形 106"/>
          <p:cNvSpPr/>
          <p:nvPr/>
        </p:nvSpPr>
        <p:spPr>
          <a:xfrm>
            <a:off x="4003396" y="1539612"/>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dirty="0" smtClean="0">
                <a:solidFill>
                  <a:schemeClr val="tx1"/>
                </a:solidFill>
              </a:rPr>
              <a:t>24</a:t>
            </a:r>
            <a:endParaRPr kumimoji="1" lang="ja-JP" altLang="en-US" dirty="0">
              <a:solidFill>
                <a:schemeClr val="tx1"/>
              </a:solidFill>
            </a:endParaRPr>
          </a:p>
        </p:txBody>
      </p:sp>
      <p:sp>
        <p:nvSpPr>
          <p:cNvPr id="111" name="正方形/長方形 110"/>
          <p:cNvSpPr/>
          <p:nvPr/>
        </p:nvSpPr>
        <p:spPr>
          <a:xfrm>
            <a:off x="3998413" y="1546241"/>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28</a:t>
            </a:r>
            <a:endParaRPr kumimoji="1" lang="ja-JP" altLang="en-US" dirty="0">
              <a:solidFill>
                <a:schemeClr val="tx1"/>
              </a:solidFill>
            </a:endParaRPr>
          </a:p>
        </p:txBody>
      </p:sp>
      <p:sp>
        <p:nvSpPr>
          <p:cNvPr id="117" name="正方形/長方形 116"/>
          <p:cNvSpPr/>
          <p:nvPr/>
        </p:nvSpPr>
        <p:spPr>
          <a:xfrm>
            <a:off x="1061061" y="1348464"/>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kumimoji="1" lang="en-US" altLang="ja-JP" sz="1400" dirty="0" smtClean="0">
                <a:solidFill>
                  <a:schemeClr val="tx1"/>
                </a:solidFill>
              </a:rPr>
              <a:t> $s1, </a:t>
            </a:r>
            <a:r>
              <a:rPr lang="en-US" altLang="ja-JP" sz="1400" dirty="0" smtClean="0">
                <a:solidFill>
                  <a:schemeClr val="tx1"/>
                </a:solidFill>
              </a:rPr>
              <a:t>0($t0)</a:t>
            </a:r>
            <a:endParaRPr kumimoji="1" lang="ja-JP" altLang="en-US" sz="1400" dirty="0">
              <a:solidFill>
                <a:schemeClr val="tx1"/>
              </a:solidFill>
            </a:endParaRPr>
          </a:p>
        </p:txBody>
      </p:sp>
      <p:sp>
        <p:nvSpPr>
          <p:cNvPr id="118" name="正方形/長方形 117"/>
          <p:cNvSpPr/>
          <p:nvPr/>
        </p:nvSpPr>
        <p:spPr>
          <a:xfrm>
            <a:off x="1061061" y="16542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$s2, 4($t0)</a:t>
            </a:r>
            <a:endParaRPr kumimoji="1" lang="ja-JP" altLang="en-US" sz="1400" dirty="0">
              <a:solidFill>
                <a:schemeClr val="tx1"/>
              </a:solidFill>
            </a:endParaRPr>
          </a:p>
        </p:txBody>
      </p:sp>
      <p:sp>
        <p:nvSpPr>
          <p:cNvPr id="119" name="正方形/長方形 118"/>
          <p:cNvSpPr/>
          <p:nvPr/>
        </p:nvSpPr>
        <p:spPr>
          <a:xfrm>
            <a:off x="1061061" y="1960030"/>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$s3, 8($t0)</a:t>
            </a:r>
            <a:endParaRPr kumimoji="1" lang="ja-JP" altLang="en-US" sz="1400" dirty="0">
              <a:solidFill>
                <a:schemeClr val="tx1"/>
              </a:solidFill>
            </a:endParaRPr>
          </a:p>
        </p:txBody>
      </p:sp>
      <p:sp>
        <p:nvSpPr>
          <p:cNvPr id="120" name="正方形/長方形 119"/>
          <p:cNvSpPr/>
          <p:nvPr/>
        </p:nvSpPr>
        <p:spPr>
          <a:xfrm>
            <a:off x="1062922" y="2265813"/>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$s4, </a:t>
            </a:r>
            <a:r>
              <a:rPr lang="en-US" altLang="ja-JP" sz="1400" dirty="0" smtClean="0">
                <a:solidFill>
                  <a:schemeClr val="tx1"/>
                </a:solidFill>
              </a:rPr>
              <a:t>12($</a:t>
            </a:r>
            <a:r>
              <a:rPr lang="en-US" altLang="ja-JP" sz="1400" dirty="0" smtClean="0">
                <a:solidFill>
                  <a:schemeClr val="tx1"/>
                </a:solidFill>
              </a:rPr>
              <a:t>t0)</a:t>
            </a:r>
            <a:endParaRPr kumimoji="1" lang="ja-JP" altLang="en-US" sz="1400" dirty="0">
              <a:solidFill>
                <a:schemeClr val="tx1"/>
              </a:solidFill>
            </a:endParaRPr>
          </a:p>
        </p:txBody>
      </p:sp>
      <p:sp>
        <p:nvSpPr>
          <p:cNvPr id="121" name="正方形/長方形 120"/>
          <p:cNvSpPr/>
          <p:nvPr/>
        </p:nvSpPr>
        <p:spPr>
          <a:xfrm>
            <a:off x="1062922" y="2571596"/>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a:solidFill>
                  <a:schemeClr val="tx1"/>
                </a:solidFill>
              </a:rPr>
              <a:t>a</a:t>
            </a:r>
            <a:r>
              <a:rPr kumimoji="1" lang="en-US" altLang="ja-JP" sz="1400" dirty="0" smtClean="0">
                <a:solidFill>
                  <a:schemeClr val="tx1"/>
                </a:solidFill>
              </a:rPr>
              <a:t>dd $t1, $s1, $s2</a:t>
            </a:r>
            <a:endParaRPr kumimoji="1" lang="ja-JP" altLang="en-US" sz="1400" dirty="0">
              <a:solidFill>
                <a:schemeClr val="tx1"/>
              </a:solidFill>
            </a:endParaRPr>
          </a:p>
        </p:txBody>
      </p:sp>
      <p:sp>
        <p:nvSpPr>
          <p:cNvPr id="122" name="正方形/長方形 121"/>
          <p:cNvSpPr/>
          <p:nvPr/>
        </p:nvSpPr>
        <p:spPr>
          <a:xfrm>
            <a:off x="1062922" y="2877379"/>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add</a:t>
            </a:r>
            <a:r>
              <a:rPr kumimoji="1" lang="en-US" altLang="ja-JP" sz="1400" dirty="0" smtClean="0">
                <a:solidFill>
                  <a:schemeClr val="tx1"/>
                </a:solidFill>
              </a:rPr>
              <a:t> $</a:t>
            </a:r>
            <a:r>
              <a:rPr lang="en-US" altLang="ja-JP" sz="1400" dirty="0" smtClean="0">
                <a:solidFill>
                  <a:schemeClr val="tx1"/>
                </a:solidFill>
              </a:rPr>
              <a:t>t2</a:t>
            </a:r>
            <a:r>
              <a:rPr kumimoji="1" lang="en-US" altLang="ja-JP" sz="1400" dirty="0" smtClean="0">
                <a:solidFill>
                  <a:schemeClr val="tx1"/>
                </a:solidFill>
              </a:rPr>
              <a:t>, $s3, $s4</a:t>
            </a:r>
            <a:endParaRPr kumimoji="1" lang="ja-JP" altLang="en-US" sz="1400" dirty="0">
              <a:solidFill>
                <a:schemeClr val="tx1"/>
              </a:solidFill>
            </a:endParaRPr>
          </a:p>
        </p:txBody>
      </p:sp>
      <p:sp>
        <p:nvSpPr>
          <p:cNvPr id="123" name="正方形/長方形 122"/>
          <p:cNvSpPr/>
          <p:nvPr/>
        </p:nvSpPr>
        <p:spPr>
          <a:xfrm>
            <a:off x="1064783" y="3183162"/>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sub</a:t>
            </a:r>
            <a:r>
              <a:rPr kumimoji="1" lang="en-US" altLang="ja-JP" sz="1400" dirty="0" smtClean="0">
                <a:solidFill>
                  <a:schemeClr val="tx1"/>
                </a:solidFill>
              </a:rPr>
              <a:t> $s0, $t1, $t2</a:t>
            </a:r>
            <a:endParaRPr kumimoji="1" lang="ja-JP" altLang="en-US" sz="1400" dirty="0">
              <a:solidFill>
                <a:schemeClr val="tx1"/>
              </a:solidFill>
            </a:endParaRPr>
          </a:p>
        </p:txBody>
      </p:sp>
      <p:sp>
        <p:nvSpPr>
          <p:cNvPr id="124" name="正方形/長方形 123"/>
          <p:cNvSpPr/>
          <p:nvPr/>
        </p:nvSpPr>
        <p:spPr>
          <a:xfrm>
            <a:off x="1064783" y="3482820"/>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sw</a:t>
            </a:r>
            <a:r>
              <a:rPr kumimoji="1" lang="en-US" altLang="ja-JP" sz="1400" dirty="0" smtClean="0">
                <a:solidFill>
                  <a:schemeClr val="tx1"/>
                </a:solidFill>
              </a:rPr>
              <a:t> $s0, 16 ($t0)</a:t>
            </a:r>
            <a:endParaRPr kumimoji="1" lang="ja-JP" altLang="en-US" sz="1400" dirty="0">
              <a:solidFill>
                <a:schemeClr val="tx1"/>
              </a:solidFill>
            </a:endParaRPr>
          </a:p>
        </p:txBody>
      </p:sp>
      <p:sp>
        <p:nvSpPr>
          <p:cNvPr id="125" name="正方形/長方形 124"/>
          <p:cNvSpPr/>
          <p:nvPr/>
        </p:nvSpPr>
        <p:spPr>
          <a:xfrm>
            <a:off x="1062921" y="471049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100</a:t>
            </a:r>
            <a:endParaRPr kumimoji="1" lang="ja-JP" altLang="en-US" dirty="0">
              <a:solidFill>
                <a:schemeClr val="tx1"/>
              </a:solidFill>
            </a:endParaRPr>
          </a:p>
        </p:txBody>
      </p:sp>
      <p:sp>
        <p:nvSpPr>
          <p:cNvPr id="126" name="正方形/長方形 125"/>
          <p:cNvSpPr/>
          <p:nvPr/>
        </p:nvSpPr>
        <p:spPr>
          <a:xfrm>
            <a:off x="1062923" y="500951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a:t>
            </a:r>
            <a:endParaRPr kumimoji="1" lang="ja-JP" altLang="en-US" dirty="0">
              <a:solidFill>
                <a:schemeClr val="tx1"/>
              </a:solidFill>
            </a:endParaRPr>
          </a:p>
        </p:txBody>
      </p:sp>
      <p:sp>
        <p:nvSpPr>
          <p:cNvPr id="127" name="正方形/長方形 126"/>
          <p:cNvSpPr/>
          <p:nvPr/>
        </p:nvSpPr>
        <p:spPr>
          <a:xfrm>
            <a:off x="1062922" y="5290606"/>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42</a:t>
            </a:r>
            <a:endParaRPr kumimoji="1" lang="ja-JP" altLang="en-US" dirty="0">
              <a:solidFill>
                <a:schemeClr val="tx1"/>
              </a:solidFill>
            </a:endParaRPr>
          </a:p>
        </p:txBody>
      </p:sp>
      <p:sp>
        <p:nvSpPr>
          <p:cNvPr id="128" name="正方形/長方形 127"/>
          <p:cNvSpPr/>
          <p:nvPr/>
        </p:nvSpPr>
        <p:spPr>
          <a:xfrm>
            <a:off x="1062923" y="558786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3</a:t>
            </a:r>
            <a:endParaRPr kumimoji="1" lang="ja-JP" altLang="en-US" dirty="0">
              <a:solidFill>
                <a:schemeClr val="tx1"/>
              </a:solidFill>
            </a:endParaRPr>
          </a:p>
        </p:txBody>
      </p:sp>
      <p:sp>
        <p:nvSpPr>
          <p:cNvPr id="129" name="正方形/長方形 128"/>
          <p:cNvSpPr/>
          <p:nvPr/>
        </p:nvSpPr>
        <p:spPr>
          <a:xfrm>
            <a:off x="1062925" y="5877737"/>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cxnSp>
        <p:nvCxnSpPr>
          <p:cNvPr id="131" name="直線コネクタ 130"/>
          <p:cNvCxnSpPr/>
          <p:nvPr/>
        </p:nvCxnSpPr>
        <p:spPr>
          <a:xfrm>
            <a:off x="7162800" y="2446573"/>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7172325" y="3850507"/>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172325" y="5811271"/>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6452045" y="451882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100</a:t>
            </a:r>
            <a:endParaRPr kumimoji="1" lang="ja-JP" altLang="en-US" dirty="0">
              <a:solidFill>
                <a:schemeClr val="tx1"/>
              </a:solidFill>
            </a:endParaRPr>
          </a:p>
        </p:txBody>
      </p:sp>
      <p:sp>
        <p:nvSpPr>
          <p:cNvPr id="98" name="正方形/長方形 97"/>
          <p:cNvSpPr/>
          <p:nvPr/>
        </p:nvSpPr>
        <p:spPr>
          <a:xfrm>
            <a:off x="6450056" y="4816530"/>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a:t>
            </a:r>
            <a:endParaRPr kumimoji="1" lang="ja-JP" altLang="en-US" dirty="0">
              <a:solidFill>
                <a:schemeClr val="tx1"/>
              </a:solidFill>
            </a:endParaRPr>
          </a:p>
        </p:txBody>
      </p:sp>
      <p:sp>
        <p:nvSpPr>
          <p:cNvPr id="115" name="正方形/長方形 114"/>
          <p:cNvSpPr/>
          <p:nvPr/>
        </p:nvSpPr>
        <p:spPr>
          <a:xfrm>
            <a:off x="6450055" y="509762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42</a:t>
            </a:r>
            <a:endParaRPr kumimoji="1" lang="ja-JP" altLang="en-US" dirty="0">
              <a:solidFill>
                <a:schemeClr val="tx1"/>
              </a:solidFill>
            </a:endParaRPr>
          </a:p>
        </p:txBody>
      </p:sp>
      <p:sp>
        <p:nvSpPr>
          <p:cNvPr id="116" name="正方形/長方形 115"/>
          <p:cNvSpPr/>
          <p:nvPr/>
        </p:nvSpPr>
        <p:spPr>
          <a:xfrm>
            <a:off x="6450056" y="539487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3</a:t>
            </a:r>
            <a:endParaRPr kumimoji="1" lang="ja-JP" altLang="en-US" dirty="0">
              <a:solidFill>
                <a:schemeClr val="tx1"/>
              </a:solidFill>
            </a:endParaRPr>
          </a:p>
        </p:txBody>
      </p:sp>
      <p:sp>
        <p:nvSpPr>
          <p:cNvPr id="130" name="正方形/長方形 129"/>
          <p:cNvSpPr/>
          <p:nvPr/>
        </p:nvSpPr>
        <p:spPr>
          <a:xfrm>
            <a:off x="6452045" y="316086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110</a:t>
            </a:r>
            <a:endParaRPr kumimoji="1" lang="ja-JP" altLang="en-US" dirty="0">
              <a:solidFill>
                <a:schemeClr val="tx1"/>
              </a:solidFill>
            </a:endParaRPr>
          </a:p>
        </p:txBody>
      </p:sp>
      <p:sp>
        <p:nvSpPr>
          <p:cNvPr id="138" name="正方形/長方形 137"/>
          <p:cNvSpPr/>
          <p:nvPr/>
        </p:nvSpPr>
        <p:spPr>
          <a:xfrm>
            <a:off x="6453721" y="3461675"/>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45</a:t>
            </a:r>
            <a:endParaRPr kumimoji="1" lang="ja-JP" altLang="en-US" dirty="0">
              <a:solidFill>
                <a:schemeClr val="tx1"/>
              </a:solidFill>
            </a:endParaRPr>
          </a:p>
        </p:txBody>
      </p:sp>
      <p:sp>
        <p:nvSpPr>
          <p:cNvPr id="142" name="正方形/長方形 141"/>
          <p:cNvSpPr/>
          <p:nvPr/>
        </p:nvSpPr>
        <p:spPr>
          <a:xfrm>
            <a:off x="6448377" y="4228650"/>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ja-JP" dirty="0">
                <a:solidFill>
                  <a:schemeClr val="tx1"/>
                </a:solidFill>
              </a:rPr>
              <a:t>6</a:t>
            </a:r>
            <a:r>
              <a:rPr kumimoji="1" lang="en-US" altLang="ja-JP" dirty="0" smtClean="0">
                <a:solidFill>
                  <a:schemeClr val="tx1"/>
                </a:solidFill>
              </a:rPr>
              <a:t>5</a:t>
            </a:r>
            <a:endParaRPr kumimoji="1" lang="ja-JP" altLang="en-US" dirty="0">
              <a:solidFill>
                <a:schemeClr val="tx1"/>
              </a:solidFill>
            </a:endParaRPr>
          </a:p>
        </p:txBody>
      </p:sp>
      <p:sp>
        <p:nvSpPr>
          <p:cNvPr id="90" name="正方形/長方形 89"/>
          <p:cNvSpPr/>
          <p:nvPr/>
        </p:nvSpPr>
        <p:spPr>
          <a:xfrm>
            <a:off x="6451052" y="4232091"/>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41" name="正方形/長方形 140"/>
          <p:cNvSpPr/>
          <p:nvPr/>
        </p:nvSpPr>
        <p:spPr>
          <a:xfrm>
            <a:off x="6452909" y="422566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ja-JP" dirty="0">
                <a:solidFill>
                  <a:schemeClr val="tx1"/>
                </a:solidFill>
              </a:rPr>
              <a:t>6</a:t>
            </a:r>
            <a:r>
              <a:rPr kumimoji="1" lang="en-US" altLang="ja-JP" dirty="0" smtClean="0">
                <a:solidFill>
                  <a:schemeClr val="tx1"/>
                </a:solidFill>
              </a:rPr>
              <a:t>5</a:t>
            </a:r>
            <a:endParaRPr kumimoji="1" lang="ja-JP" altLang="en-US" dirty="0">
              <a:solidFill>
                <a:schemeClr val="tx1"/>
              </a:solidFill>
            </a:endParaRPr>
          </a:p>
        </p:txBody>
      </p:sp>
      <p:sp>
        <p:nvSpPr>
          <p:cNvPr id="113" name="右矢印 112"/>
          <p:cNvSpPr/>
          <p:nvPr/>
        </p:nvSpPr>
        <p:spPr>
          <a:xfrm>
            <a:off x="532423" y="3259261"/>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右矢印 113"/>
          <p:cNvSpPr/>
          <p:nvPr/>
        </p:nvSpPr>
        <p:spPr>
          <a:xfrm>
            <a:off x="531589" y="3545377"/>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角丸四角形吹き出し 139"/>
          <p:cNvSpPr/>
          <p:nvPr/>
        </p:nvSpPr>
        <p:spPr>
          <a:xfrm>
            <a:off x="6884557" y="953474"/>
            <a:ext cx="2166553" cy="474834"/>
          </a:xfrm>
          <a:prstGeom prst="wedgeRoundRectCallout">
            <a:avLst>
              <a:gd name="adj1" fmla="val -36693"/>
              <a:gd name="adj2" fmla="val 78689"/>
              <a:gd name="adj3" fmla="val 16667"/>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M [1024+16] = $s0</a:t>
            </a:r>
            <a:endParaRPr kumimoji="1" lang="ja-JP" altLang="en-US" dirty="0">
              <a:solidFill>
                <a:schemeClr val="tx1"/>
              </a:solidFill>
            </a:endParaRPr>
          </a:p>
        </p:txBody>
      </p:sp>
    </p:spTree>
    <p:extLst>
      <p:ext uri="{BB962C8B-B14F-4D97-AF65-F5344CB8AC3E}">
        <p14:creationId xmlns:p14="http://schemas.microsoft.com/office/powerpoint/2010/main" val="300897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randombar(horizontal)">
                                      <p:cBhvr>
                                        <p:cTn id="7" dur="500"/>
                                        <p:tgtEl>
                                          <p:spTgt spid="1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randombar(horizontal)">
                                      <p:cBhvr>
                                        <p:cTn id="10" dur="500"/>
                                        <p:tgtEl>
                                          <p:spTgt spid="114"/>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113"/>
                                        </p:tgtEl>
                                        <p:attrNameLst>
                                          <p:attrName>style.visibility</p:attrName>
                                        </p:attrNameLst>
                                      </p:cBhvr>
                                      <p:to>
                                        <p:strVal val="hidden"/>
                                      </p:to>
                                    </p:set>
                                  </p:childTnLst>
                                </p:cTn>
                              </p:par>
                            </p:childTnLst>
                          </p:cTn>
                        </p:par>
                        <p:par>
                          <p:cTn id="13" fill="hold">
                            <p:stCondLst>
                              <p:cond delay="500"/>
                            </p:stCondLst>
                            <p:childTnLst>
                              <p:par>
                                <p:cTn id="14" presetID="63" presetClass="path" presetSubtype="0" accel="50000" decel="50000" fill="hold" grpId="0" nodeType="afterEffect">
                                  <p:stCondLst>
                                    <p:cond delay="0"/>
                                  </p:stCondLst>
                                  <p:childTnLst>
                                    <p:animMotion origin="layout" path="M -2.22222E-6 4.44444E-6 L 0.59028 -0.28542 " pathEditMode="relative" rAng="0" ptsTypes="AA">
                                      <p:cBhvr>
                                        <p:cTn id="15" dur="2000" fill="hold"/>
                                        <p:tgtEl>
                                          <p:spTgt spid="71"/>
                                        </p:tgtEl>
                                        <p:attrNameLst>
                                          <p:attrName>ppt_x</p:attrName>
                                          <p:attrName>ppt_y</p:attrName>
                                        </p:attrNameLst>
                                      </p:cBhvr>
                                      <p:rCtr x="29514" y="-14282"/>
                                    </p:animMotion>
                                  </p:childTnLst>
                                </p:cTn>
                              </p:par>
                            </p:childTnLst>
                          </p:cTn>
                        </p:par>
                        <p:par>
                          <p:cTn id="16" fill="hold">
                            <p:stCondLst>
                              <p:cond delay="2500"/>
                            </p:stCondLst>
                            <p:childTnLst>
                              <p:par>
                                <p:cTn id="17" presetID="14" presetClass="entr" presetSubtype="10" fill="hold" grpId="0" nodeType="after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randombar(horizontal)">
                                      <p:cBhvr>
                                        <p:cTn id="19" dur="500"/>
                                        <p:tgtEl>
                                          <p:spTgt spid="140"/>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grpId="0" nodeType="clickEffect">
                                  <p:stCondLst>
                                    <p:cond delay="0"/>
                                  </p:stCondLst>
                                  <p:childTnLst>
                                    <p:animMotion origin="layout" path="M 2.5E-6 -4.44444E-6 L -0.58906 0.24075 " pathEditMode="relative" rAng="0" ptsTypes="AA">
                                      <p:cBhvr>
                                        <p:cTn id="23" dur="2000" fill="hold"/>
                                        <p:tgtEl>
                                          <p:spTgt spid="142"/>
                                        </p:tgtEl>
                                        <p:attrNameLst>
                                          <p:attrName>ppt_x</p:attrName>
                                          <p:attrName>ppt_y</p:attrName>
                                        </p:attrNameLst>
                                      </p:cBhvr>
                                      <p:rCtr x="-29462" y="1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111" grpId="0" animBg="1"/>
      <p:bldP spid="142" grpId="0" animBg="1"/>
      <p:bldP spid="113" grpId="0" animBg="1"/>
      <p:bldP spid="114" grpId="0" animBg="1"/>
      <p:bldP spid="1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3534875" y="1342220"/>
            <a:ext cx="4523275" cy="5037500"/>
          </a:xfrm>
          <a:prstGeom prst="rect">
            <a:avLst/>
          </a:prstGeom>
          <a:solidFill>
            <a:srgbClr val="00808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p>
        </p:txBody>
      </p:sp>
      <p:sp>
        <p:nvSpPr>
          <p:cNvPr id="134" name="正方形/長方形 133"/>
          <p:cNvSpPr/>
          <p:nvPr/>
        </p:nvSpPr>
        <p:spPr>
          <a:xfrm>
            <a:off x="6451048" y="3457014"/>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35" name="テキスト ボックス 134"/>
          <p:cNvSpPr txBox="1"/>
          <p:nvPr/>
        </p:nvSpPr>
        <p:spPr>
          <a:xfrm>
            <a:off x="5497114" y="3411835"/>
            <a:ext cx="979755" cy="369332"/>
          </a:xfrm>
          <a:prstGeom prst="rect">
            <a:avLst/>
          </a:prstGeom>
          <a:noFill/>
        </p:spPr>
        <p:txBody>
          <a:bodyPr wrap="none" rtlCol="0">
            <a:spAutoFit/>
          </a:bodyPr>
          <a:lstStyle/>
          <a:p>
            <a:r>
              <a:rPr kumimoji="1" lang="en-US" altLang="ja-JP" dirty="0" smtClean="0">
                <a:solidFill>
                  <a:schemeClr val="bg1"/>
                </a:solidFill>
              </a:rPr>
              <a:t>10 ($t2)</a:t>
            </a:r>
            <a:endParaRPr kumimoji="1" lang="ja-JP" altLang="en-US" dirty="0">
              <a:solidFill>
                <a:schemeClr val="bg1"/>
              </a:solidFill>
            </a:endParaRPr>
          </a:p>
        </p:txBody>
      </p:sp>
      <p:sp>
        <p:nvSpPr>
          <p:cNvPr id="136" name="正方形/長方形 135"/>
          <p:cNvSpPr/>
          <p:nvPr/>
        </p:nvSpPr>
        <p:spPr>
          <a:xfrm>
            <a:off x="6451047" y="3164531"/>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37" name="テキスト ボックス 136"/>
          <p:cNvSpPr txBox="1"/>
          <p:nvPr/>
        </p:nvSpPr>
        <p:spPr>
          <a:xfrm>
            <a:off x="5624356" y="3119352"/>
            <a:ext cx="851515" cy="369332"/>
          </a:xfrm>
          <a:prstGeom prst="rect">
            <a:avLst/>
          </a:prstGeom>
          <a:noFill/>
        </p:spPr>
        <p:txBody>
          <a:bodyPr wrap="none" rtlCol="0">
            <a:spAutoFit/>
          </a:bodyPr>
          <a:lstStyle/>
          <a:p>
            <a:r>
              <a:rPr kumimoji="1" lang="en-US" altLang="ja-JP" dirty="0" smtClean="0">
                <a:solidFill>
                  <a:schemeClr val="bg1"/>
                </a:solidFill>
              </a:rPr>
              <a:t>9 ($t1)</a:t>
            </a:r>
            <a:endParaRPr kumimoji="1" lang="ja-JP" altLang="en-US" dirty="0">
              <a:solidFill>
                <a:schemeClr val="bg1"/>
              </a:solidFill>
            </a:endParaRPr>
          </a:p>
        </p:txBody>
      </p:sp>
      <p:sp>
        <p:nvSpPr>
          <p:cNvPr id="109" name="正方形/長方形 108"/>
          <p:cNvSpPr/>
          <p:nvPr/>
        </p:nvSpPr>
        <p:spPr>
          <a:xfrm>
            <a:off x="6451049" y="1539612"/>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kumimoji="1" lang="en-US" altLang="ja-JP" sz="1400" dirty="0" smtClean="0">
                <a:solidFill>
                  <a:schemeClr val="tx1"/>
                </a:solidFill>
              </a:rPr>
              <a:t> $s2, 4($t0)</a:t>
            </a:r>
            <a:endParaRPr kumimoji="1" lang="ja-JP" altLang="en-US" sz="1400" dirty="0">
              <a:solidFill>
                <a:schemeClr val="tx1"/>
              </a:solidFill>
            </a:endParaRPr>
          </a:p>
        </p:txBody>
      </p:sp>
      <p:sp>
        <p:nvSpPr>
          <p:cNvPr id="90" name="正方形/長方形 89"/>
          <p:cNvSpPr/>
          <p:nvPr/>
        </p:nvSpPr>
        <p:spPr>
          <a:xfrm>
            <a:off x="6451052" y="4232091"/>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1" name="正方形/長方形 90"/>
          <p:cNvSpPr/>
          <p:nvPr/>
        </p:nvSpPr>
        <p:spPr>
          <a:xfrm>
            <a:off x="6451051" y="4518828"/>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2" name="正方形/長方形 91"/>
          <p:cNvSpPr/>
          <p:nvPr/>
        </p:nvSpPr>
        <p:spPr>
          <a:xfrm>
            <a:off x="6452045" y="4805565"/>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3" name="正方形/長方形 92"/>
          <p:cNvSpPr/>
          <p:nvPr/>
        </p:nvSpPr>
        <p:spPr>
          <a:xfrm>
            <a:off x="6452045" y="5102820"/>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4" name="正方形/長方形 93"/>
          <p:cNvSpPr/>
          <p:nvPr/>
        </p:nvSpPr>
        <p:spPr>
          <a:xfrm>
            <a:off x="6451050" y="5400075"/>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5" name="正方形/長方形 94"/>
          <p:cNvSpPr/>
          <p:nvPr/>
        </p:nvSpPr>
        <p:spPr>
          <a:xfrm>
            <a:off x="6451048" y="5699138"/>
            <a:ext cx="1477133" cy="52200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6" name="正方形/長方形 95"/>
          <p:cNvSpPr/>
          <p:nvPr/>
        </p:nvSpPr>
        <p:spPr>
          <a:xfrm>
            <a:off x="6452045" y="2866063"/>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7" name="正方形/長方形 96"/>
          <p:cNvSpPr/>
          <p:nvPr/>
        </p:nvSpPr>
        <p:spPr>
          <a:xfrm>
            <a:off x="6451049" y="3754269"/>
            <a:ext cx="1477133" cy="476014"/>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9" name="正方形/長方形 98"/>
          <p:cNvSpPr/>
          <p:nvPr/>
        </p:nvSpPr>
        <p:spPr>
          <a:xfrm>
            <a:off x="6451050" y="2299787"/>
            <a:ext cx="1477133" cy="56822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00" name="テキスト ボックス 99"/>
          <p:cNvSpPr txBox="1"/>
          <p:nvPr/>
        </p:nvSpPr>
        <p:spPr>
          <a:xfrm>
            <a:off x="6702942" y="1968273"/>
            <a:ext cx="973343" cy="369332"/>
          </a:xfrm>
          <a:prstGeom prst="rect">
            <a:avLst/>
          </a:prstGeom>
          <a:noFill/>
        </p:spPr>
        <p:txBody>
          <a:bodyPr wrap="none" rtlCol="0">
            <a:spAutoFit/>
          </a:bodyPr>
          <a:lstStyle/>
          <a:p>
            <a:r>
              <a:rPr kumimoji="1" lang="ja-JP" altLang="en-US" dirty="0" smtClean="0">
                <a:solidFill>
                  <a:schemeClr val="bg1"/>
                </a:solidFill>
              </a:rPr>
              <a:t>レジスタ</a:t>
            </a:r>
            <a:endParaRPr kumimoji="1" lang="ja-JP" altLang="en-US" dirty="0">
              <a:solidFill>
                <a:schemeClr val="bg1"/>
              </a:solidFill>
            </a:endParaRPr>
          </a:p>
        </p:txBody>
      </p:sp>
      <p:sp>
        <p:nvSpPr>
          <p:cNvPr id="101" name="テキスト ボックス 100"/>
          <p:cNvSpPr txBox="1"/>
          <p:nvPr/>
        </p:nvSpPr>
        <p:spPr>
          <a:xfrm>
            <a:off x="5625354" y="2813833"/>
            <a:ext cx="851515" cy="369332"/>
          </a:xfrm>
          <a:prstGeom prst="rect">
            <a:avLst/>
          </a:prstGeom>
          <a:noFill/>
        </p:spPr>
        <p:txBody>
          <a:bodyPr wrap="none" rtlCol="0">
            <a:spAutoFit/>
          </a:bodyPr>
          <a:lstStyle/>
          <a:p>
            <a:r>
              <a:rPr kumimoji="1" lang="en-US" altLang="ja-JP" dirty="0" smtClean="0">
                <a:solidFill>
                  <a:schemeClr val="bg1"/>
                </a:solidFill>
              </a:rPr>
              <a:t>8 ($t0)</a:t>
            </a:r>
            <a:endParaRPr kumimoji="1" lang="ja-JP" altLang="en-US" dirty="0">
              <a:solidFill>
                <a:schemeClr val="bg1"/>
              </a:solidFill>
            </a:endParaRPr>
          </a:p>
        </p:txBody>
      </p:sp>
      <p:sp>
        <p:nvSpPr>
          <p:cNvPr id="102" name="テキスト ボックス 101"/>
          <p:cNvSpPr txBox="1"/>
          <p:nvPr/>
        </p:nvSpPr>
        <p:spPr>
          <a:xfrm>
            <a:off x="5455519" y="4196052"/>
            <a:ext cx="1031051" cy="369332"/>
          </a:xfrm>
          <a:prstGeom prst="rect">
            <a:avLst/>
          </a:prstGeom>
          <a:noFill/>
        </p:spPr>
        <p:txBody>
          <a:bodyPr wrap="none" rtlCol="0">
            <a:spAutoFit/>
          </a:bodyPr>
          <a:lstStyle/>
          <a:p>
            <a:r>
              <a:rPr kumimoji="1" lang="en-US" altLang="ja-JP" dirty="0" smtClean="0">
                <a:solidFill>
                  <a:schemeClr val="bg1"/>
                </a:solidFill>
              </a:rPr>
              <a:t>16 ($s0)</a:t>
            </a:r>
            <a:endParaRPr kumimoji="1" lang="ja-JP" altLang="en-US" dirty="0">
              <a:solidFill>
                <a:schemeClr val="bg1"/>
              </a:solidFill>
            </a:endParaRPr>
          </a:p>
        </p:txBody>
      </p:sp>
      <p:sp>
        <p:nvSpPr>
          <p:cNvPr id="103" name="テキスト ボックス 102"/>
          <p:cNvSpPr txBox="1"/>
          <p:nvPr/>
        </p:nvSpPr>
        <p:spPr>
          <a:xfrm>
            <a:off x="5455519" y="4489660"/>
            <a:ext cx="1031051" cy="369332"/>
          </a:xfrm>
          <a:prstGeom prst="rect">
            <a:avLst/>
          </a:prstGeom>
          <a:noFill/>
        </p:spPr>
        <p:txBody>
          <a:bodyPr wrap="none" rtlCol="0">
            <a:spAutoFit/>
          </a:bodyPr>
          <a:lstStyle/>
          <a:p>
            <a:r>
              <a:rPr kumimoji="1" lang="en-US" altLang="ja-JP" dirty="0" smtClean="0">
                <a:solidFill>
                  <a:schemeClr val="bg1"/>
                </a:solidFill>
              </a:rPr>
              <a:t>17 ($s1)</a:t>
            </a:r>
            <a:endParaRPr kumimoji="1" lang="ja-JP" altLang="en-US" dirty="0">
              <a:solidFill>
                <a:schemeClr val="bg1"/>
              </a:solidFill>
            </a:endParaRPr>
          </a:p>
        </p:txBody>
      </p:sp>
      <p:sp>
        <p:nvSpPr>
          <p:cNvPr id="104" name="テキスト ボックス 103"/>
          <p:cNvSpPr txBox="1"/>
          <p:nvPr/>
        </p:nvSpPr>
        <p:spPr>
          <a:xfrm>
            <a:off x="5455519" y="4783268"/>
            <a:ext cx="1031051" cy="369332"/>
          </a:xfrm>
          <a:prstGeom prst="rect">
            <a:avLst/>
          </a:prstGeom>
          <a:noFill/>
        </p:spPr>
        <p:txBody>
          <a:bodyPr wrap="none" rtlCol="0">
            <a:spAutoFit/>
          </a:bodyPr>
          <a:lstStyle/>
          <a:p>
            <a:r>
              <a:rPr kumimoji="1" lang="en-US" altLang="ja-JP" dirty="0" smtClean="0">
                <a:solidFill>
                  <a:schemeClr val="bg1"/>
                </a:solidFill>
              </a:rPr>
              <a:t>18 ($s2)</a:t>
            </a:r>
            <a:endParaRPr kumimoji="1" lang="ja-JP" altLang="en-US" dirty="0">
              <a:solidFill>
                <a:schemeClr val="bg1"/>
              </a:solidFill>
            </a:endParaRPr>
          </a:p>
        </p:txBody>
      </p:sp>
      <p:sp>
        <p:nvSpPr>
          <p:cNvPr id="105" name="テキスト ボックス 104"/>
          <p:cNvSpPr txBox="1"/>
          <p:nvPr/>
        </p:nvSpPr>
        <p:spPr>
          <a:xfrm>
            <a:off x="5455519" y="5076876"/>
            <a:ext cx="1031051" cy="369332"/>
          </a:xfrm>
          <a:prstGeom prst="rect">
            <a:avLst/>
          </a:prstGeom>
          <a:noFill/>
        </p:spPr>
        <p:txBody>
          <a:bodyPr wrap="none" rtlCol="0">
            <a:spAutoFit/>
          </a:bodyPr>
          <a:lstStyle/>
          <a:p>
            <a:r>
              <a:rPr kumimoji="1" lang="en-US" altLang="ja-JP" dirty="0" smtClean="0">
                <a:solidFill>
                  <a:schemeClr val="bg1"/>
                </a:solidFill>
              </a:rPr>
              <a:t>19 ($s3)</a:t>
            </a:r>
            <a:endParaRPr kumimoji="1" lang="ja-JP" altLang="en-US" dirty="0">
              <a:solidFill>
                <a:schemeClr val="bg1"/>
              </a:solidFill>
            </a:endParaRPr>
          </a:p>
        </p:txBody>
      </p:sp>
      <p:sp>
        <p:nvSpPr>
          <p:cNvPr id="106" name="テキスト ボックス 105"/>
          <p:cNvSpPr txBox="1"/>
          <p:nvPr/>
        </p:nvSpPr>
        <p:spPr>
          <a:xfrm>
            <a:off x="5455519" y="5370483"/>
            <a:ext cx="1031051" cy="369332"/>
          </a:xfrm>
          <a:prstGeom prst="rect">
            <a:avLst/>
          </a:prstGeom>
          <a:noFill/>
        </p:spPr>
        <p:txBody>
          <a:bodyPr wrap="none" rtlCol="0">
            <a:spAutoFit/>
          </a:bodyPr>
          <a:lstStyle/>
          <a:p>
            <a:r>
              <a:rPr kumimoji="1" lang="en-US" altLang="ja-JP" dirty="0" smtClean="0">
                <a:solidFill>
                  <a:schemeClr val="bg1"/>
                </a:solidFill>
              </a:rPr>
              <a:t>20 ($s4)</a:t>
            </a:r>
            <a:endParaRPr kumimoji="1" lang="ja-JP" altLang="en-US" dirty="0">
              <a:solidFill>
                <a:schemeClr val="bg1"/>
              </a:solidFill>
            </a:endParaRPr>
          </a:p>
        </p:txBody>
      </p:sp>
      <p:sp>
        <p:nvSpPr>
          <p:cNvPr id="108" name="テキスト ボックス 107"/>
          <p:cNvSpPr txBox="1"/>
          <p:nvPr/>
        </p:nvSpPr>
        <p:spPr>
          <a:xfrm>
            <a:off x="5573886" y="1374280"/>
            <a:ext cx="877163" cy="646331"/>
          </a:xfrm>
          <a:prstGeom prst="rect">
            <a:avLst/>
          </a:prstGeom>
          <a:noFill/>
        </p:spPr>
        <p:txBody>
          <a:bodyPr wrap="none" rtlCol="0">
            <a:spAutoFit/>
          </a:bodyPr>
          <a:lstStyle/>
          <a:p>
            <a:r>
              <a:rPr kumimoji="1" lang="ja-JP" altLang="en-US" dirty="0" smtClean="0">
                <a:solidFill>
                  <a:schemeClr val="bg1"/>
                </a:solidFill>
              </a:rPr>
              <a:t>実行中</a:t>
            </a:r>
            <a:r>
              <a:rPr kumimoji="1" lang="en-US" altLang="ja-JP" dirty="0" smtClean="0">
                <a:solidFill>
                  <a:schemeClr val="bg1"/>
                </a:solidFill>
              </a:rPr>
              <a:t/>
            </a:r>
            <a:br>
              <a:rPr kumimoji="1" lang="en-US" altLang="ja-JP" dirty="0" smtClean="0">
                <a:solidFill>
                  <a:schemeClr val="bg1"/>
                </a:solidFill>
              </a:rPr>
            </a:br>
            <a:r>
              <a:rPr kumimoji="1" lang="ja-JP" altLang="en-US" dirty="0" smtClean="0">
                <a:solidFill>
                  <a:schemeClr val="bg1"/>
                </a:solidFill>
              </a:rPr>
              <a:t>の命令</a:t>
            </a:r>
            <a:endParaRPr kumimoji="1" lang="ja-JP" altLang="en-US" dirty="0">
              <a:solidFill>
                <a:schemeClr val="bg1"/>
              </a:solidFill>
            </a:endParaRPr>
          </a:p>
        </p:txBody>
      </p:sp>
      <p:sp>
        <p:nvSpPr>
          <p:cNvPr id="110" name="正方形/長方形 109"/>
          <p:cNvSpPr/>
          <p:nvPr/>
        </p:nvSpPr>
        <p:spPr>
          <a:xfrm>
            <a:off x="6452045" y="286606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1024</a:t>
            </a:r>
            <a:endParaRPr kumimoji="1" lang="ja-JP" altLang="en-US" dirty="0">
              <a:solidFill>
                <a:schemeClr val="tx1"/>
              </a:solidFill>
            </a:endParaRPr>
          </a:p>
        </p:txBody>
      </p:sp>
      <p:sp>
        <p:nvSpPr>
          <p:cNvPr id="2" name="タイトル 1"/>
          <p:cNvSpPr>
            <a:spLocks noGrp="1"/>
          </p:cNvSpPr>
          <p:nvPr>
            <p:ph type="title"/>
          </p:nvPr>
        </p:nvSpPr>
        <p:spPr>
          <a:xfrm>
            <a:off x="971600" y="130175"/>
            <a:ext cx="6246812" cy="490538"/>
          </a:xfrm>
        </p:spPr>
        <p:txBody>
          <a:bodyPr>
            <a:normAutofit fontScale="90000"/>
          </a:bodyPr>
          <a:lstStyle/>
          <a:p>
            <a:r>
              <a:rPr lang="ja-JP" altLang="en-US" dirty="0" smtClean="0"/>
              <a:t>プログラムの実行例（分岐を含む場合）</a:t>
            </a:r>
            <a:endParaRPr kumimoji="1" lang="ja-JP" altLang="en-US"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25</a:t>
            </a:fld>
            <a:endParaRPr kumimoji="1" lang="ja-JP" altLang="en-US"/>
          </a:p>
        </p:txBody>
      </p:sp>
      <p:sp>
        <p:nvSpPr>
          <p:cNvPr id="20" name="上下矢印 19"/>
          <p:cNvSpPr/>
          <p:nvPr/>
        </p:nvSpPr>
        <p:spPr>
          <a:xfrm rot="5400000">
            <a:off x="2605838" y="3366993"/>
            <a:ext cx="870696" cy="928028"/>
          </a:xfrm>
          <a:prstGeom prst="upDownArrow">
            <a:avLst>
              <a:gd name="adj1" fmla="val 56564"/>
              <a:gd name="adj2" fmla="val 27027"/>
            </a:avLst>
          </a:prstGeom>
          <a:solidFill>
            <a:srgbClr val="FF00FF"/>
          </a:solid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534875" y="1498876"/>
            <a:ext cx="505267" cy="369332"/>
          </a:xfrm>
          <a:prstGeom prst="rect">
            <a:avLst/>
          </a:prstGeom>
          <a:noFill/>
        </p:spPr>
        <p:txBody>
          <a:bodyPr wrap="none" rtlCol="0">
            <a:spAutoFit/>
          </a:bodyPr>
          <a:lstStyle/>
          <a:p>
            <a:r>
              <a:rPr kumimoji="1" lang="en-US" altLang="ja-JP" dirty="0" smtClean="0">
                <a:solidFill>
                  <a:schemeClr val="bg1"/>
                </a:solidFill>
              </a:rPr>
              <a:t>PC</a:t>
            </a:r>
            <a:endParaRPr kumimoji="1" lang="ja-JP" altLang="en-US" dirty="0">
              <a:solidFill>
                <a:schemeClr val="bg1"/>
              </a:solidFill>
            </a:endParaRPr>
          </a:p>
        </p:txBody>
      </p:sp>
      <p:sp>
        <p:nvSpPr>
          <p:cNvPr id="88" name="テキスト ボックス 87"/>
          <p:cNvSpPr txBox="1"/>
          <p:nvPr/>
        </p:nvSpPr>
        <p:spPr>
          <a:xfrm>
            <a:off x="5194424" y="1013007"/>
            <a:ext cx="1204176" cy="369332"/>
          </a:xfrm>
          <a:prstGeom prst="rect">
            <a:avLst/>
          </a:prstGeom>
          <a:noFill/>
        </p:spPr>
        <p:txBody>
          <a:bodyPr wrap="none" rtlCol="0">
            <a:spAutoFit/>
          </a:bodyPr>
          <a:lstStyle/>
          <a:p>
            <a:r>
              <a:rPr kumimoji="1" lang="ja-JP" altLang="en-US" dirty="0" smtClean="0"/>
              <a:t>プロセッサ</a:t>
            </a:r>
            <a:endParaRPr kumimoji="1" lang="ja-JP" altLang="en-US" dirty="0"/>
          </a:p>
        </p:txBody>
      </p:sp>
      <p:sp>
        <p:nvSpPr>
          <p:cNvPr id="107" name="正方形/長方形 106"/>
          <p:cNvSpPr/>
          <p:nvPr/>
        </p:nvSpPr>
        <p:spPr>
          <a:xfrm>
            <a:off x="4003396" y="1539612"/>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dirty="0">
              <a:solidFill>
                <a:schemeClr val="tx1"/>
              </a:solidFill>
            </a:endParaRPr>
          </a:p>
        </p:txBody>
      </p:sp>
      <p:sp>
        <p:nvSpPr>
          <p:cNvPr id="111" name="正方形/長方形 110"/>
          <p:cNvSpPr/>
          <p:nvPr/>
        </p:nvSpPr>
        <p:spPr>
          <a:xfrm>
            <a:off x="4003396" y="1549622"/>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113" name="正方形/長方形 112"/>
          <p:cNvSpPr/>
          <p:nvPr/>
        </p:nvSpPr>
        <p:spPr>
          <a:xfrm>
            <a:off x="4003396" y="1549622"/>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4</a:t>
            </a:r>
            <a:endParaRPr kumimoji="1" lang="ja-JP" altLang="en-US" dirty="0">
              <a:solidFill>
                <a:schemeClr val="tx1"/>
              </a:solidFill>
            </a:endParaRPr>
          </a:p>
        </p:txBody>
      </p:sp>
      <p:cxnSp>
        <p:nvCxnSpPr>
          <p:cNvPr id="131" name="直線コネクタ 130"/>
          <p:cNvCxnSpPr/>
          <p:nvPr/>
        </p:nvCxnSpPr>
        <p:spPr>
          <a:xfrm>
            <a:off x="7162800" y="2446573"/>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7172325" y="3850507"/>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172325" y="5811271"/>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6452043" y="4521276"/>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2</a:t>
            </a:r>
            <a:endParaRPr kumimoji="1" lang="ja-JP" altLang="en-US" dirty="0">
              <a:solidFill>
                <a:schemeClr val="tx1"/>
              </a:solidFill>
            </a:endParaRPr>
          </a:p>
        </p:txBody>
      </p:sp>
      <p:sp>
        <p:nvSpPr>
          <p:cNvPr id="115" name="正方形/長方形 114"/>
          <p:cNvSpPr/>
          <p:nvPr/>
        </p:nvSpPr>
        <p:spPr>
          <a:xfrm>
            <a:off x="6452045" y="482029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116" name="正方形/長方形 115"/>
          <p:cNvSpPr/>
          <p:nvPr/>
        </p:nvSpPr>
        <p:spPr>
          <a:xfrm>
            <a:off x="4007923" y="1549622"/>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8</a:t>
            </a:r>
            <a:endParaRPr kumimoji="1" lang="ja-JP" altLang="en-US" dirty="0">
              <a:solidFill>
                <a:schemeClr val="tx1"/>
              </a:solidFill>
            </a:endParaRPr>
          </a:p>
        </p:txBody>
      </p:sp>
      <p:sp>
        <p:nvSpPr>
          <p:cNvPr id="139" name="正方形/長方形 138"/>
          <p:cNvSpPr/>
          <p:nvPr/>
        </p:nvSpPr>
        <p:spPr>
          <a:xfrm>
            <a:off x="4003396" y="1546315"/>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12</a:t>
            </a:r>
            <a:endParaRPr kumimoji="1" lang="ja-JP" altLang="en-US" dirty="0">
              <a:solidFill>
                <a:schemeClr val="tx1"/>
              </a:solidFill>
            </a:endParaRPr>
          </a:p>
        </p:txBody>
      </p:sp>
      <p:sp>
        <p:nvSpPr>
          <p:cNvPr id="141" name="正方形/長方形 140"/>
          <p:cNvSpPr/>
          <p:nvPr/>
        </p:nvSpPr>
        <p:spPr>
          <a:xfrm>
            <a:off x="6452045" y="482029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a:t>
            </a:r>
            <a:endParaRPr kumimoji="1" lang="ja-JP" altLang="en-US" dirty="0">
              <a:solidFill>
                <a:schemeClr val="tx1"/>
              </a:solidFill>
            </a:endParaRPr>
          </a:p>
        </p:txBody>
      </p:sp>
      <p:sp>
        <p:nvSpPr>
          <p:cNvPr id="19" name="正方形/長方形 18"/>
          <p:cNvSpPr/>
          <p:nvPr/>
        </p:nvSpPr>
        <p:spPr>
          <a:xfrm>
            <a:off x="1062923" y="1342220"/>
            <a:ext cx="1477132" cy="5039108"/>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1" name="テキスト ボックス 20"/>
          <p:cNvSpPr txBox="1"/>
          <p:nvPr/>
        </p:nvSpPr>
        <p:spPr>
          <a:xfrm>
            <a:off x="775431" y="1313904"/>
            <a:ext cx="312906"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22" name="テキスト ボックス 21"/>
          <p:cNvSpPr txBox="1"/>
          <p:nvPr/>
        </p:nvSpPr>
        <p:spPr>
          <a:xfrm>
            <a:off x="779473" y="1620728"/>
            <a:ext cx="312906" cy="369332"/>
          </a:xfrm>
          <a:prstGeom prst="rect">
            <a:avLst/>
          </a:prstGeom>
          <a:noFill/>
        </p:spPr>
        <p:txBody>
          <a:bodyPr wrap="none" rtlCol="0">
            <a:spAutoFit/>
          </a:bodyPr>
          <a:lstStyle/>
          <a:p>
            <a:r>
              <a:rPr kumimoji="1" lang="en-US" altLang="ja-JP" dirty="0" smtClean="0"/>
              <a:t>4</a:t>
            </a:r>
            <a:endParaRPr kumimoji="1" lang="ja-JP" altLang="en-US" dirty="0"/>
          </a:p>
        </p:txBody>
      </p:sp>
      <p:sp>
        <p:nvSpPr>
          <p:cNvPr id="23" name="テキスト ボックス 22"/>
          <p:cNvSpPr txBox="1"/>
          <p:nvPr/>
        </p:nvSpPr>
        <p:spPr>
          <a:xfrm>
            <a:off x="779471" y="1927552"/>
            <a:ext cx="312906" cy="369332"/>
          </a:xfrm>
          <a:prstGeom prst="rect">
            <a:avLst/>
          </a:prstGeom>
          <a:noFill/>
        </p:spPr>
        <p:txBody>
          <a:bodyPr wrap="none" rtlCol="0">
            <a:spAutoFit/>
          </a:bodyPr>
          <a:lstStyle/>
          <a:p>
            <a:r>
              <a:rPr kumimoji="1" lang="en-US" altLang="ja-JP" dirty="0" smtClean="0"/>
              <a:t>8</a:t>
            </a:r>
            <a:endParaRPr kumimoji="1" lang="ja-JP" altLang="en-US" dirty="0"/>
          </a:p>
        </p:txBody>
      </p:sp>
      <p:sp>
        <p:nvSpPr>
          <p:cNvPr id="30" name="正方形/長方形 29"/>
          <p:cNvSpPr/>
          <p:nvPr/>
        </p:nvSpPr>
        <p:spPr>
          <a:xfrm>
            <a:off x="1061061" y="1348464"/>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kumimoji="1" lang="en-US" altLang="ja-JP" sz="1400" dirty="0" smtClean="0">
                <a:solidFill>
                  <a:schemeClr val="tx1"/>
                </a:solidFill>
              </a:rPr>
              <a:t> $s1, </a:t>
            </a:r>
            <a:r>
              <a:rPr lang="en-US" altLang="ja-JP" sz="1400" dirty="0" smtClean="0">
                <a:solidFill>
                  <a:schemeClr val="tx1"/>
                </a:solidFill>
              </a:rPr>
              <a:t>0($t0)</a:t>
            </a:r>
            <a:endParaRPr kumimoji="1" lang="ja-JP" altLang="en-US" sz="1400" dirty="0">
              <a:solidFill>
                <a:schemeClr val="tx1"/>
              </a:solidFill>
            </a:endParaRPr>
          </a:p>
        </p:txBody>
      </p:sp>
      <p:sp>
        <p:nvSpPr>
          <p:cNvPr id="31" name="正方形/長方形 30"/>
          <p:cNvSpPr/>
          <p:nvPr/>
        </p:nvSpPr>
        <p:spPr>
          <a:xfrm>
            <a:off x="1061061" y="16542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$s2, 4($t0)</a:t>
            </a:r>
            <a:endParaRPr kumimoji="1" lang="ja-JP" altLang="en-US" sz="1400" dirty="0">
              <a:solidFill>
                <a:schemeClr val="tx1"/>
              </a:solidFill>
            </a:endParaRPr>
          </a:p>
        </p:txBody>
      </p:sp>
      <p:sp>
        <p:nvSpPr>
          <p:cNvPr id="32" name="正方形/長方形 31"/>
          <p:cNvSpPr/>
          <p:nvPr/>
        </p:nvSpPr>
        <p:spPr>
          <a:xfrm>
            <a:off x="1061061" y="1960030"/>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b</a:t>
            </a:r>
            <a:r>
              <a:rPr lang="en-US" altLang="ja-JP" sz="1400" dirty="0" err="1" smtClean="0">
                <a:solidFill>
                  <a:schemeClr val="tx1"/>
                </a:solidFill>
              </a:rPr>
              <a:t>eq</a:t>
            </a:r>
            <a:r>
              <a:rPr lang="en-US" altLang="ja-JP" sz="1400" dirty="0" smtClean="0">
                <a:solidFill>
                  <a:schemeClr val="tx1"/>
                </a:solidFill>
              </a:rPr>
              <a:t> $s1, $s2, 20</a:t>
            </a:r>
            <a:endParaRPr kumimoji="1" lang="ja-JP" altLang="en-US" sz="1400" dirty="0">
              <a:solidFill>
                <a:schemeClr val="tx1"/>
              </a:solidFill>
            </a:endParaRPr>
          </a:p>
        </p:txBody>
      </p:sp>
      <p:sp>
        <p:nvSpPr>
          <p:cNvPr id="58" name="テキスト ボックス 57"/>
          <p:cNvSpPr txBox="1"/>
          <p:nvPr/>
        </p:nvSpPr>
        <p:spPr>
          <a:xfrm>
            <a:off x="641092" y="2234376"/>
            <a:ext cx="441146" cy="369332"/>
          </a:xfrm>
          <a:prstGeom prst="rect">
            <a:avLst/>
          </a:prstGeom>
          <a:noFill/>
        </p:spPr>
        <p:txBody>
          <a:bodyPr wrap="none" rtlCol="0">
            <a:spAutoFit/>
          </a:bodyPr>
          <a:lstStyle/>
          <a:p>
            <a:r>
              <a:rPr kumimoji="1" lang="en-US" altLang="ja-JP" dirty="0" smtClean="0"/>
              <a:t>12</a:t>
            </a:r>
            <a:endParaRPr kumimoji="1" lang="ja-JP" altLang="en-US" dirty="0"/>
          </a:p>
        </p:txBody>
      </p:sp>
      <p:sp>
        <p:nvSpPr>
          <p:cNvPr id="59" name="テキスト ボックス 58"/>
          <p:cNvSpPr txBox="1"/>
          <p:nvPr/>
        </p:nvSpPr>
        <p:spPr>
          <a:xfrm>
            <a:off x="655275" y="2541200"/>
            <a:ext cx="441146" cy="369332"/>
          </a:xfrm>
          <a:prstGeom prst="rect">
            <a:avLst/>
          </a:prstGeom>
          <a:noFill/>
        </p:spPr>
        <p:txBody>
          <a:bodyPr wrap="none" rtlCol="0">
            <a:spAutoFit/>
          </a:bodyPr>
          <a:lstStyle/>
          <a:p>
            <a:r>
              <a:rPr lang="en-US" altLang="ja-JP" dirty="0" smtClean="0"/>
              <a:t>16</a:t>
            </a:r>
            <a:endParaRPr kumimoji="1" lang="ja-JP" altLang="en-US" dirty="0"/>
          </a:p>
        </p:txBody>
      </p:sp>
      <p:sp>
        <p:nvSpPr>
          <p:cNvPr id="60" name="テキスト ボックス 59"/>
          <p:cNvSpPr txBox="1"/>
          <p:nvPr/>
        </p:nvSpPr>
        <p:spPr>
          <a:xfrm>
            <a:off x="655273" y="2848024"/>
            <a:ext cx="441146" cy="369332"/>
          </a:xfrm>
          <a:prstGeom prst="rect">
            <a:avLst/>
          </a:prstGeom>
          <a:noFill/>
        </p:spPr>
        <p:txBody>
          <a:bodyPr wrap="none" rtlCol="0">
            <a:spAutoFit/>
          </a:bodyPr>
          <a:lstStyle/>
          <a:p>
            <a:r>
              <a:rPr kumimoji="1" lang="en-US" altLang="ja-JP" dirty="0" smtClean="0"/>
              <a:t>20</a:t>
            </a:r>
            <a:endParaRPr kumimoji="1" lang="ja-JP" altLang="en-US" dirty="0"/>
          </a:p>
        </p:txBody>
      </p:sp>
      <p:sp>
        <p:nvSpPr>
          <p:cNvPr id="61" name="正方形/長方形 60"/>
          <p:cNvSpPr/>
          <p:nvPr/>
        </p:nvSpPr>
        <p:spPr>
          <a:xfrm>
            <a:off x="1062922" y="2265813"/>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a</a:t>
            </a:r>
            <a:r>
              <a:rPr lang="en-US" altLang="ja-JP" sz="1400" dirty="0" err="1" smtClean="0">
                <a:solidFill>
                  <a:schemeClr val="tx1"/>
                </a:solidFill>
              </a:rPr>
              <a:t>ddi</a:t>
            </a:r>
            <a:r>
              <a:rPr lang="en-US" altLang="ja-JP" sz="1400" dirty="0" smtClean="0">
                <a:solidFill>
                  <a:schemeClr val="tx1"/>
                </a:solidFill>
              </a:rPr>
              <a:t> $s2, $s2, 1</a:t>
            </a:r>
            <a:endParaRPr kumimoji="1" lang="ja-JP" altLang="en-US" sz="1400" dirty="0">
              <a:solidFill>
                <a:schemeClr val="tx1"/>
              </a:solidFill>
            </a:endParaRPr>
          </a:p>
        </p:txBody>
      </p:sp>
      <p:sp>
        <p:nvSpPr>
          <p:cNvPr id="62" name="正方形/長方形 61"/>
          <p:cNvSpPr/>
          <p:nvPr/>
        </p:nvSpPr>
        <p:spPr>
          <a:xfrm>
            <a:off x="1062922" y="2571596"/>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a:solidFill>
                  <a:schemeClr val="tx1"/>
                </a:solidFill>
              </a:rPr>
              <a:t>j</a:t>
            </a:r>
            <a:r>
              <a:rPr lang="en-US" altLang="ja-JP" sz="1400" dirty="0" smtClean="0">
                <a:solidFill>
                  <a:schemeClr val="tx1"/>
                </a:solidFill>
              </a:rPr>
              <a:t> 8</a:t>
            </a:r>
            <a:endParaRPr kumimoji="1" lang="ja-JP" altLang="en-US" sz="1400" dirty="0">
              <a:solidFill>
                <a:schemeClr val="tx1"/>
              </a:solidFill>
            </a:endParaRPr>
          </a:p>
        </p:txBody>
      </p:sp>
      <p:sp>
        <p:nvSpPr>
          <p:cNvPr id="63" name="正方形/長方形 62"/>
          <p:cNvSpPr/>
          <p:nvPr/>
        </p:nvSpPr>
        <p:spPr>
          <a:xfrm>
            <a:off x="1062922" y="2877379"/>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1400" dirty="0">
              <a:solidFill>
                <a:schemeClr val="tx1"/>
              </a:solidFill>
            </a:endParaRPr>
          </a:p>
        </p:txBody>
      </p:sp>
      <p:sp>
        <p:nvSpPr>
          <p:cNvPr id="76" name="正方形/長方形 75"/>
          <p:cNvSpPr/>
          <p:nvPr/>
        </p:nvSpPr>
        <p:spPr>
          <a:xfrm>
            <a:off x="1062921" y="471049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2</a:t>
            </a:r>
            <a:endParaRPr kumimoji="1" lang="ja-JP" altLang="en-US" dirty="0">
              <a:solidFill>
                <a:schemeClr val="tx1"/>
              </a:solidFill>
            </a:endParaRPr>
          </a:p>
        </p:txBody>
      </p:sp>
      <p:sp>
        <p:nvSpPr>
          <p:cNvPr id="77" name="正方形/長方形 76"/>
          <p:cNvSpPr/>
          <p:nvPr/>
        </p:nvSpPr>
        <p:spPr>
          <a:xfrm>
            <a:off x="1062923" y="500951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81" name="テキスト ボックス 80"/>
          <p:cNvSpPr txBox="1"/>
          <p:nvPr/>
        </p:nvSpPr>
        <p:spPr>
          <a:xfrm>
            <a:off x="398794" y="4671111"/>
            <a:ext cx="697627" cy="369332"/>
          </a:xfrm>
          <a:prstGeom prst="rect">
            <a:avLst/>
          </a:prstGeom>
          <a:noFill/>
        </p:spPr>
        <p:txBody>
          <a:bodyPr wrap="none" rtlCol="0">
            <a:spAutoFit/>
          </a:bodyPr>
          <a:lstStyle/>
          <a:p>
            <a:r>
              <a:rPr kumimoji="1" lang="en-US" altLang="ja-JP" dirty="0" smtClean="0"/>
              <a:t>1024</a:t>
            </a:r>
            <a:endParaRPr kumimoji="1" lang="ja-JP" altLang="en-US" dirty="0"/>
          </a:p>
        </p:txBody>
      </p:sp>
      <p:sp>
        <p:nvSpPr>
          <p:cNvPr id="82" name="テキスト ボックス 81"/>
          <p:cNvSpPr txBox="1"/>
          <p:nvPr/>
        </p:nvSpPr>
        <p:spPr>
          <a:xfrm>
            <a:off x="399590" y="4965952"/>
            <a:ext cx="697627" cy="369332"/>
          </a:xfrm>
          <a:prstGeom prst="rect">
            <a:avLst/>
          </a:prstGeom>
          <a:noFill/>
        </p:spPr>
        <p:txBody>
          <a:bodyPr wrap="none" rtlCol="0">
            <a:spAutoFit/>
          </a:bodyPr>
          <a:lstStyle/>
          <a:p>
            <a:r>
              <a:rPr kumimoji="1" lang="en-US" altLang="ja-JP" dirty="0" smtClean="0"/>
              <a:t>1028</a:t>
            </a:r>
            <a:endParaRPr kumimoji="1" lang="ja-JP" altLang="en-US" dirty="0"/>
          </a:p>
        </p:txBody>
      </p:sp>
      <p:sp>
        <p:nvSpPr>
          <p:cNvPr id="86" name="テキスト ボックス 85"/>
          <p:cNvSpPr txBox="1"/>
          <p:nvPr/>
        </p:nvSpPr>
        <p:spPr>
          <a:xfrm>
            <a:off x="137228" y="1013858"/>
            <a:ext cx="960519" cy="369332"/>
          </a:xfrm>
          <a:prstGeom prst="rect">
            <a:avLst/>
          </a:prstGeom>
          <a:noFill/>
        </p:spPr>
        <p:txBody>
          <a:bodyPr wrap="none" rtlCol="0">
            <a:spAutoFit/>
          </a:bodyPr>
          <a:lstStyle/>
          <a:p>
            <a:r>
              <a:rPr kumimoji="1" lang="ja-JP" altLang="en-US" dirty="0" smtClean="0"/>
              <a:t>アドレス</a:t>
            </a:r>
            <a:endParaRPr kumimoji="1" lang="ja-JP" altLang="en-US" dirty="0"/>
          </a:p>
        </p:txBody>
      </p:sp>
      <p:sp>
        <p:nvSpPr>
          <p:cNvPr id="87" name="テキスト ボックス 86"/>
          <p:cNvSpPr txBox="1"/>
          <p:nvPr/>
        </p:nvSpPr>
        <p:spPr>
          <a:xfrm>
            <a:off x="1396236" y="1013858"/>
            <a:ext cx="729687" cy="369332"/>
          </a:xfrm>
          <a:prstGeom prst="rect">
            <a:avLst/>
          </a:prstGeom>
          <a:noFill/>
        </p:spPr>
        <p:txBody>
          <a:bodyPr wrap="none" rtlCol="0">
            <a:spAutoFit/>
          </a:bodyPr>
          <a:lstStyle/>
          <a:p>
            <a:r>
              <a:rPr kumimoji="1" lang="ja-JP" altLang="en-US" dirty="0" smtClean="0"/>
              <a:t>メモリ</a:t>
            </a:r>
            <a:endParaRPr kumimoji="1" lang="ja-JP" altLang="en-US" dirty="0"/>
          </a:p>
        </p:txBody>
      </p:sp>
      <p:sp>
        <p:nvSpPr>
          <p:cNvPr id="117" name="正方形/長方形 116"/>
          <p:cNvSpPr/>
          <p:nvPr/>
        </p:nvSpPr>
        <p:spPr>
          <a:xfrm>
            <a:off x="1061065" y="1348464"/>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kumimoji="1" lang="en-US" altLang="ja-JP" sz="1400" dirty="0" smtClean="0">
                <a:solidFill>
                  <a:schemeClr val="tx1"/>
                </a:solidFill>
              </a:rPr>
              <a:t> $s1, </a:t>
            </a:r>
            <a:r>
              <a:rPr lang="en-US" altLang="ja-JP" sz="1400" dirty="0" smtClean="0">
                <a:solidFill>
                  <a:schemeClr val="tx1"/>
                </a:solidFill>
              </a:rPr>
              <a:t>0($t0)</a:t>
            </a:r>
            <a:endParaRPr kumimoji="1" lang="ja-JP" altLang="en-US" sz="1400" dirty="0">
              <a:solidFill>
                <a:schemeClr val="tx1"/>
              </a:solidFill>
            </a:endParaRPr>
          </a:p>
        </p:txBody>
      </p:sp>
      <p:sp>
        <p:nvSpPr>
          <p:cNvPr id="118" name="正方形/長方形 117"/>
          <p:cNvSpPr/>
          <p:nvPr/>
        </p:nvSpPr>
        <p:spPr>
          <a:xfrm>
            <a:off x="1061065" y="16542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lang="en-US" altLang="ja-JP" sz="1400" dirty="0" smtClean="0">
                <a:solidFill>
                  <a:schemeClr val="tx1"/>
                </a:solidFill>
              </a:rPr>
              <a:t> $s2, 4($t0)</a:t>
            </a:r>
            <a:endParaRPr kumimoji="1" lang="ja-JP" altLang="en-US" sz="1400" dirty="0">
              <a:solidFill>
                <a:schemeClr val="tx1"/>
              </a:solidFill>
            </a:endParaRPr>
          </a:p>
        </p:txBody>
      </p:sp>
      <p:sp>
        <p:nvSpPr>
          <p:cNvPr id="119" name="正方形/長方形 118"/>
          <p:cNvSpPr/>
          <p:nvPr/>
        </p:nvSpPr>
        <p:spPr>
          <a:xfrm>
            <a:off x="1064774" y="1960030"/>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beq</a:t>
            </a:r>
            <a:r>
              <a:rPr lang="en-US" altLang="ja-JP" sz="1400" dirty="0" smtClean="0">
                <a:solidFill>
                  <a:schemeClr val="tx1"/>
                </a:solidFill>
              </a:rPr>
              <a:t> $s1, $s2, 20</a:t>
            </a:r>
            <a:endParaRPr kumimoji="1" lang="ja-JP" altLang="en-US" sz="1400" dirty="0">
              <a:solidFill>
                <a:schemeClr val="tx1"/>
              </a:solidFill>
            </a:endParaRPr>
          </a:p>
        </p:txBody>
      </p:sp>
      <p:sp>
        <p:nvSpPr>
          <p:cNvPr id="120" name="正方形/長方形 119"/>
          <p:cNvSpPr/>
          <p:nvPr/>
        </p:nvSpPr>
        <p:spPr>
          <a:xfrm>
            <a:off x="1061927" y="2265813"/>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a</a:t>
            </a:r>
            <a:r>
              <a:rPr lang="en-US" altLang="ja-JP" sz="1400" dirty="0" err="1" smtClean="0">
                <a:solidFill>
                  <a:schemeClr val="tx1"/>
                </a:solidFill>
              </a:rPr>
              <a:t>ddi</a:t>
            </a:r>
            <a:r>
              <a:rPr lang="en-US" altLang="ja-JP" sz="1400" dirty="0" smtClean="0">
                <a:solidFill>
                  <a:schemeClr val="tx1"/>
                </a:solidFill>
              </a:rPr>
              <a:t> $s2, $s2, 1</a:t>
            </a:r>
            <a:endParaRPr kumimoji="1" lang="ja-JP" altLang="en-US" sz="1400" dirty="0">
              <a:solidFill>
                <a:schemeClr val="tx1"/>
              </a:solidFill>
            </a:endParaRPr>
          </a:p>
        </p:txBody>
      </p:sp>
      <p:sp>
        <p:nvSpPr>
          <p:cNvPr id="121" name="正方形/長方形 120"/>
          <p:cNvSpPr/>
          <p:nvPr/>
        </p:nvSpPr>
        <p:spPr>
          <a:xfrm>
            <a:off x="1062926" y="2571596"/>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j 8</a:t>
            </a:r>
            <a:endParaRPr kumimoji="1" lang="ja-JP" altLang="en-US" sz="1400" dirty="0">
              <a:solidFill>
                <a:schemeClr val="tx1"/>
              </a:solidFill>
            </a:endParaRPr>
          </a:p>
        </p:txBody>
      </p:sp>
      <p:sp>
        <p:nvSpPr>
          <p:cNvPr id="122" name="正方形/長方形 121"/>
          <p:cNvSpPr/>
          <p:nvPr/>
        </p:nvSpPr>
        <p:spPr>
          <a:xfrm>
            <a:off x="1062926" y="2877379"/>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1400" dirty="0">
              <a:solidFill>
                <a:schemeClr val="tx1"/>
              </a:solidFill>
            </a:endParaRPr>
          </a:p>
        </p:txBody>
      </p:sp>
      <p:sp>
        <p:nvSpPr>
          <p:cNvPr id="125" name="正方形/長方形 124"/>
          <p:cNvSpPr/>
          <p:nvPr/>
        </p:nvSpPr>
        <p:spPr>
          <a:xfrm>
            <a:off x="1070272" y="471049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2</a:t>
            </a:r>
            <a:endParaRPr kumimoji="1" lang="ja-JP" altLang="en-US" dirty="0">
              <a:solidFill>
                <a:schemeClr val="tx1"/>
              </a:solidFill>
            </a:endParaRPr>
          </a:p>
        </p:txBody>
      </p:sp>
      <p:sp>
        <p:nvSpPr>
          <p:cNvPr id="126" name="正方形/長方形 125"/>
          <p:cNvSpPr/>
          <p:nvPr/>
        </p:nvSpPr>
        <p:spPr>
          <a:xfrm>
            <a:off x="1070274" y="500951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89" name="右矢印 88"/>
          <p:cNvSpPr/>
          <p:nvPr/>
        </p:nvSpPr>
        <p:spPr>
          <a:xfrm>
            <a:off x="521377" y="1715834"/>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右矢印 129"/>
          <p:cNvSpPr/>
          <p:nvPr/>
        </p:nvSpPr>
        <p:spPr>
          <a:xfrm>
            <a:off x="512206" y="2029002"/>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右矢印 141"/>
          <p:cNvSpPr/>
          <p:nvPr/>
        </p:nvSpPr>
        <p:spPr>
          <a:xfrm>
            <a:off x="512206" y="2337605"/>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角丸四角形吹き出し 142"/>
          <p:cNvSpPr/>
          <p:nvPr/>
        </p:nvSpPr>
        <p:spPr>
          <a:xfrm>
            <a:off x="6884557" y="953474"/>
            <a:ext cx="2166553" cy="474834"/>
          </a:xfrm>
          <a:prstGeom prst="wedgeRoundRectCallout">
            <a:avLst>
              <a:gd name="adj1" fmla="val -36693"/>
              <a:gd name="adj2" fmla="val 78689"/>
              <a:gd name="adj3" fmla="val 16667"/>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i</a:t>
            </a:r>
            <a:r>
              <a:rPr kumimoji="1" lang="en-US" altLang="ja-JP" sz="1600" dirty="0" smtClean="0">
                <a:solidFill>
                  <a:schemeClr val="tx1"/>
                </a:solidFill>
              </a:rPr>
              <a:t>f ($s1 == $s2)</a:t>
            </a:r>
          </a:p>
          <a:p>
            <a:pPr algn="ctr"/>
            <a:r>
              <a:rPr lang="en-US" altLang="ja-JP" sz="1600" dirty="0">
                <a:solidFill>
                  <a:schemeClr val="tx1"/>
                </a:solidFill>
              </a:rPr>
              <a:t>g</a:t>
            </a:r>
            <a:r>
              <a:rPr lang="en-US" altLang="ja-JP" sz="1600" dirty="0" smtClean="0">
                <a:solidFill>
                  <a:schemeClr val="tx1"/>
                </a:solidFill>
              </a:rPr>
              <a:t>o to 20;</a:t>
            </a:r>
            <a:endParaRPr kumimoji="1" lang="ja-JP" altLang="en-US" sz="1600" dirty="0">
              <a:solidFill>
                <a:schemeClr val="tx1"/>
              </a:solidFill>
            </a:endParaRPr>
          </a:p>
        </p:txBody>
      </p:sp>
      <p:sp>
        <p:nvSpPr>
          <p:cNvPr id="145" name="角丸四角形吹き出し 144"/>
          <p:cNvSpPr/>
          <p:nvPr/>
        </p:nvSpPr>
        <p:spPr>
          <a:xfrm>
            <a:off x="6886414" y="952313"/>
            <a:ext cx="2166553" cy="474834"/>
          </a:xfrm>
          <a:prstGeom prst="wedgeRoundRectCallout">
            <a:avLst>
              <a:gd name="adj1" fmla="val -36693"/>
              <a:gd name="adj2" fmla="val 78689"/>
              <a:gd name="adj3" fmla="val 16667"/>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$s2 = $s2 + 1</a:t>
            </a:r>
            <a:endParaRPr kumimoji="1" lang="ja-JP" altLang="en-US" dirty="0">
              <a:solidFill>
                <a:schemeClr val="tx1"/>
              </a:solidFill>
            </a:endParaRPr>
          </a:p>
        </p:txBody>
      </p:sp>
    </p:spTree>
    <p:extLst>
      <p:ext uri="{BB962C8B-B14F-4D97-AF65-F5344CB8AC3E}">
        <p14:creationId xmlns:p14="http://schemas.microsoft.com/office/powerpoint/2010/main" val="199668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randombar(horizontal)">
                                      <p:cBhvr>
                                        <p:cTn id="7" dur="500"/>
                                        <p:tgtEl>
                                          <p:spTgt spid="1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randombar(horizontal)">
                                      <p:cBhvr>
                                        <p:cTn id="10" dur="500"/>
                                        <p:tgtEl>
                                          <p:spTgt spid="130"/>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hidden"/>
                                      </p:to>
                                    </p:set>
                                  </p:childTnLst>
                                </p:cTn>
                              </p:par>
                            </p:childTnLst>
                          </p:cTn>
                        </p:par>
                        <p:par>
                          <p:cTn id="13" fill="hold">
                            <p:stCondLst>
                              <p:cond delay="500"/>
                            </p:stCondLst>
                            <p:childTnLst>
                              <p:par>
                                <p:cTn id="14" presetID="63" presetClass="path" presetSubtype="0" accel="50000" decel="50000" fill="hold" grpId="0" nodeType="afterEffect">
                                  <p:stCondLst>
                                    <p:cond delay="0"/>
                                  </p:stCondLst>
                                  <p:childTnLst>
                                    <p:animMotion origin="layout" path="M -1.38889E-6 1.11111E-6 L 0.59097 -0.06134 " pathEditMode="relative" rAng="0" ptsTypes="AA">
                                      <p:cBhvr>
                                        <p:cTn id="15" dur="2000" fill="hold"/>
                                        <p:tgtEl>
                                          <p:spTgt spid="32"/>
                                        </p:tgtEl>
                                        <p:attrNameLst>
                                          <p:attrName>ppt_x</p:attrName>
                                          <p:attrName>ppt_y</p:attrName>
                                        </p:attrNameLst>
                                      </p:cBhvr>
                                      <p:rCtr x="29549" y="-3079"/>
                                    </p:animMotion>
                                  </p:childTnLst>
                                </p:cTn>
                              </p:par>
                            </p:childTnLst>
                          </p:cTn>
                        </p:par>
                        <p:par>
                          <p:cTn id="16" fill="hold">
                            <p:stCondLst>
                              <p:cond delay="2500"/>
                            </p:stCondLst>
                            <p:childTnLst>
                              <p:par>
                                <p:cTn id="17" presetID="14" presetClass="entr" presetSubtype="10" fill="hold" grpId="0" nodeType="afterEffect">
                                  <p:stCondLst>
                                    <p:cond delay="0"/>
                                  </p:stCondLst>
                                  <p:childTnLst>
                                    <p:set>
                                      <p:cBhvr>
                                        <p:cTn id="18" dur="1" fill="hold">
                                          <p:stCondLst>
                                            <p:cond delay="0"/>
                                          </p:stCondLst>
                                        </p:cTn>
                                        <p:tgtEl>
                                          <p:spTgt spid="143"/>
                                        </p:tgtEl>
                                        <p:attrNameLst>
                                          <p:attrName>style.visibility</p:attrName>
                                        </p:attrNameLst>
                                      </p:cBhvr>
                                      <p:to>
                                        <p:strVal val="visible"/>
                                      </p:to>
                                    </p:set>
                                    <p:animEffect transition="in" filter="randombar(horizontal)">
                                      <p:cBhvr>
                                        <p:cTn id="19" dur="500"/>
                                        <p:tgtEl>
                                          <p:spTgt spid="14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randombar(horizontal)">
                                      <p:cBhvr>
                                        <p:cTn id="24" dur="500"/>
                                        <p:tgtEl>
                                          <p:spTgt spid="13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randombar(horizontal)">
                                      <p:cBhvr>
                                        <p:cTn id="27" dur="500"/>
                                        <p:tgtEl>
                                          <p:spTgt spid="142"/>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130"/>
                                        </p:tgtEl>
                                        <p:attrNameLst>
                                          <p:attrName>style.visibility</p:attrName>
                                        </p:attrNameLst>
                                      </p:cBhvr>
                                      <p:to>
                                        <p:strVal val="hidden"/>
                                      </p:to>
                                    </p:set>
                                  </p:childTnLst>
                                </p:cTn>
                              </p:par>
                            </p:childTnLst>
                          </p:cTn>
                        </p:par>
                        <p:par>
                          <p:cTn id="30" fill="hold">
                            <p:stCondLst>
                              <p:cond delay="500"/>
                            </p:stCondLst>
                            <p:childTnLst>
                              <p:par>
                                <p:cTn id="31" presetID="63" presetClass="path" presetSubtype="0" accel="50000" decel="50000" fill="hold" grpId="0" nodeType="afterEffect">
                                  <p:stCondLst>
                                    <p:cond delay="0"/>
                                  </p:stCondLst>
                                  <p:childTnLst>
                                    <p:animMotion origin="layout" path="M 1.38889E-6 -3.33333E-6 L 0.5908 -0.10555 " pathEditMode="relative" rAng="0" ptsTypes="AA">
                                      <p:cBhvr>
                                        <p:cTn id="32" dur="2000" fill="hold"/>
                                        <p:tgtEl>
                                          <p:spTgt spid="61"/>
                                        </p:tgtEl>
                                        <p:attrNameLst>
                                          <p:attrName>ppt_x</p:attrName>
                                          <p:attrName>ppt_y</p:attrName>
                                        </p:attrNameLst>
                                      </p:cBhvr>
                                      <p:rCtr x="29531" y="-5278"/>
                                    </p:animMotion>
                                  </p:childTnLst>
                                </p:cTn>
                              </p:par>
                            </p:childTnLst>
                          </p:cTn>
                        </p:par>
                        <p:par>
                          <p:cTn id="33" fill="hold">
                            <p:stCondLst>
                              <p:cond delay="2500"/>
                            </p:stCondLst>
                            <p:childTnLst>
                              <p:par>
                                <p:cTn id="34" presetID="14" presetClass="entr" presetSubtype="10" fill="hold" grpId="0" nodeType="afterEffect">
                                  <p:stCondLst>
                                    <p:cond delay="0"/>
                                  </p:stCondLst>
                                  <p:childTnLst>
                                    <p:set>
                                      <p:cBhvr>
                                        <p:cTn id="35" dur="1" fill="hold">
                                          <p:stCondLst>
                                            <p:cond delay="0"/>
                                          </p:stCondLst>
                                        </p:cTn>
                                        <p:tgtEl>
                                          <p:spTgt spid="145"/>
                                        </p:tgtEl>
                                        <p:attrNameLst>
                                          <p:attrName>style.visibility</p:attrName>
                                        </p:attrNameLst>
                                      </p:cBhvr>
                                      <p:to>
                                        <p:strVal val="visible"/>
                                      </p:to>
                                    </p:set>
                                    <p:animEffect transition="in" filter="randombar(horizontal)">
                                      <p:cBhvr>
                                        <p:cTn id="36" dur="500"/>
                                        <p:tgtEl>
                                          <p:spTgt spid="145"/>
                                        </p:tgtEl>
                                      </p:cBhvr>
                                    </p:animEffect>
                                  </p:childTnLst>
                                </p:cTn>
                              </p:par>
                            </p:childTnLst>
                          </p:cTn>
                        </p:par>
                        <p:par>
                          <p:cTn id="37" fill="hold">
                            <p:stCondLst>
                              <p:cond delay="3000"/>
                            </p:stCondLst>
                            <p:childTnLst>
                              <p:par>
                                <p:cTn id="38" presetID="14" presetClass="entr" presetSubtype="10" fill="hold" grpId="0"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randombar(horizontal)">
                                      <p:cBhvr>
                                        <p:cTn id="40"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39" grpId="0" animBg="1"/>
      <p:bldP spid="141" grpId="0" animBg="1"/>
      <p:bldP spid="32" grpId="0" animBg="1"/>
      <p:bldP spid="61" grpId="0" animBg="1"/>
      <p:bldP spid="89" grpId="0" animBg="1"/>
      <p:bldP spid="130" grpId="0" animBg="1"/>
      <p:bldP spid="130" grpId="1" animBg="1"/>
      <p:bldP spid="142" grpId="0" animBg="1"/>
      <p:bldP spid="143" grpId="0" animBg="1"/>
      <p:bldP spid="1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3534875" y="1338075"/>
            <a:ext cx="4523275" cy="5037500"/>
          </a:xfrm>
          <a:prstGeom prst="rect">
            <a:avLst/>
          </a:prstGeom>
          <a:solidFill>
            <a:srgbClr val="00808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p>
        </p:txBody>
      </p:sp>
      <p:sp>
        <p:nvSpPr>
          <p:cNvPr id="134" name="正方形/長方形 133"/>
          <p:cNvSpPr/>
          <p:nvPr/>
        </p:nvSpPr>
        <p:spPr>
          <a:xfrm>
            <a:off x="6451048" y="3452869"/>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35" name="テキスト ボックス 134"/>
          <p:cNvSpPr txBox="1"/>
          <p:nvPr/>
        </p:nvSpPr>
        <p:spPr>
          <a:xfrm>
            <a:off x="5497114" y="3407690"/>
            <a:ext cx="979755" cy="369332"/>
          </a:xfrm>
          <a:prstGeom prst="rect">
            <a:avLst/>
          </a:prstGeom>
          <a:noFill/>
        </p:spPr>
        <p:txBody>
          <a:bodyPr wrap="none" rtlCol="0">
            <a:spAutoFit/>
          </a:bodyPr>
          <a:lstStyle/>
          <a:p>
            <a:r>
              <a:rPr kumimoji="1" lang="en-US" altLang="ja-JP" dirty="0" smtClean="0">
                <a:solidFill>
                  <a:schemeClr val="bg1"/>
                </a:solidFill>
              </a:rPr>
              <a:t>10 ($t2)</a:t>
            </a:r>
            <a:endParaRPr kumimoji="1" lang="ja-JP" altLang="en-US" dirty="0">
              <a:solidFill>
                <a:schemeClr val="bg1"/>
              </a:solidFill>
            </a:endParaRPr>
          </a:p>
        </p:txBody>
      </p:sp>
      <p:sp>
        <p:nvSpPr>
          <p:cNvPr id="136" name="正方形/長方形 135"/>
          <p:cNvSpPr/>
          <p:nvPr/>
        </p:nvSpPr>
        <p:spPr>
          <a:xfrm>
            <a:off x="6451047" y="3160386"/>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37" name="テキスト ボックス 136"/>
          <p:cNvSpPr txBox="1"/>
          <p:nvPr/>
        </p:nvSpPr>
        <p:spPr>
          <a:xfrm>
            <a:off x="5624356" y="3115207"/>
            <a:ext cx="851515" cy="369332"/>
          </a:xfrm>
          <a:prstGeom prst="rect">
            <a:avLst/>
          </a:prstGeom>
          <a:noFill/>
        </p:spPr>
        <p:txBody>
          <a:bodyPr wrap="none" rtlCol="0">
            <a:spAutoFit/>
          </a:bodyPr>
          <a:lstStyle/>
          <a:p>
            <a:r>
              <a:rPr kumimoji="1" lang="en-US" altLang="ja-JP" dirty="0" smtClean="0">
                <a:solidFill>
                  <a:schemeClr val="bg1"/>
                </a:solidFill>
              </a:rPr>
              <a:t>9 ($t1)</a:t>
            </a:r>
            <a:endParaRPr kumimoji="1" lang="ja-JP" altLang="en-US" dirty="0">
              <a:solidFill>
                <a:schemeClr val="bg1"/>
              </a:solidFill>
            </a:endParaRPr>
          </a:p>
        </p:txBody>
      </p:sp>
      <p:sp>
        <p:nvSpPr>
          <p:cNvPr id="109" name="正方形/長方形 108"/>
          <p:cNvSpPr/>
          <p:nvPr/>
        </p:nvSpPr>
        <p:spPr>
          <a:xfrm>
            <a:off x="6451049" y="153546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err="1" smtClean="0">
                <a:solidFill>
                  <a:schemeClr val="tx1"/>
                </a:solidFill>
              </a:rPr>
              <a:t>addi</a:t>
            </a:r>
            <a:r>
              <a:rPr kumimoji="1" lang="en-US" altLang="ja-JP" sz="1400" dirty="0" smtClean="0">
                <a:solidFill>
                  <a:schemeClr val="tx1"/>
                </a:solidFill>
              </a:rPr>
              <a:t> $s2, $s2, 1</a:t>
            </a:r>
            <a:endParaRPr kumimoji="1" lang="ja-JP" altLang="en-US" sz="1400" dirty="0">
              <a:solidFill>
                <a:schemeClr val="tx1"/>
              </a:solidFill>
            </a:endParaRPr>
          </a:p>
        </p:txBody>
      </p:sp>
      <p:sp>
        <p:nvSpPr>
          <p:cNvPr id="90" name="正方形/長方形 89"/>
          <p:cNvSpPr/>
          <p:nvPr/>
        </p:nvSpPr>
        <p:spPr>
          <a:xfrm>
            <a:off x="6451052" y="4227946"/>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1" name="正方形/長方形 90"/>
          <p:cNvSpPr/>
          <p:nvPr/>
        </p:nvSpPr>
        <p:spPr>
          <a:xfrm>
            <a:off x="6451051" y="4514683"/>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2" name="正方形/長方形 91"/>
          <p:cNvSpPr/>
          <p:nvPr/>
        </p:nvSpPr>
        <p:spPr>
          <a:xfrm>
            <a:off x="6452045" y="4801420"/>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3" name="正方形/長方形 92"/>
          <p:cNvSpPr/>
          <p:nvPr/>
        </p:nvSpPr>
        <p:spPr>
          <a:xfrm>
            <a:off x="6452045" y="5098675"/>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4" name="正方形/長方形 93"/>
          <p:cNvSpPr/>
          <p:nvPr/>
        </p:nvSpPr>
        <p:spPr>
          <a:xfrm>
            <a:off x="6451050" y="5395930"/>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5" name="正方形/長方形 94"/>
          <p:cNvSpPr/>
          <p:nvPr/>
        </p:nvSpPr>
        <p:spPr>
          <a:xfrm>
            <a:off x="6451048" y="5694993"/>
            <a:ext cx="1477133" cy="52200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6" name="正方形/長方形 95"/>
          <p:cNvSpPr/>
          <p:nvPr/>
        </p:nvSpPr>
        <p:spPr>
          <a:xfrm>
            <a:off x="6452045" y="2861918"/>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7" name="正方形/長方形 96"/>
          <p:cNvSpPr/>
          <p:nvPr/>
        </p:nvSpPr>
        <p:spPr>
          <a:xfrm>
            <a:off x="6451049" y="3750124"/>
            <a:ext cx="1477133" cy="476014"/>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9" name="正方形/長方形 98"/>
          <p:cNvSpPr/>
          <p:nvPr/>
        </p:nvSpPr>
        <p:spPr>
          <a:xfrm>
            <a:off x="6451050" y="2295642"/>
            <a:ext cx="1477133" cy="56822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00" name="テキスト ボックス 99"/>
          <p:cNvSpPr txBox="1"/>
          <p:nvPr/>
        </p:nvSpPr>
        <p:spPr>
          <a:xfrm>
            <a:off x="6702942" y="1964128"/>
            <a:ext cx="973343" cy="369332"/>
          </a:xfrm>
          <a:prstGeom prst="rect">
            <a:avLst/>
          </a:prstGeom>
          <a:noFill/>
        </p:spPr>
        <p:txBody>
          <a:bodyPr wrap="none" rtlCol="0">
            <a:spAutoFit/>
          </a:bodyPr>
          <a:lstStyle/>
          <a:p>
            <a:r>
              <a:rPr kumimoji="1" lang="ja-JP" altLang="en-US" dirty="0" smtClean="0">
                <a:solidFill>
                  <a:schemeClr val="bg1"/>
                </a:solidFill>
              </a:rPr>
              <a:t>レジスタ</a:t>
            </a:r>
            <a:endParaRPr kumimoji="1" lang="ja-JP" altLang="en-US" dirty="0">
              <a:solidFill>
                <a:schemeClr val="bg1"/>
              </a:solidFill>
            </a:endParaRPr>
          </a:p>
        </p:txBody>
      </p:sp>
      <p:sp>
        <p:nvSpPr>
          <p:cNvPr id="101" name="テキスト ボックス 100"/>
          <p:cNvSpPr txBox="1"/>
          <p:nvPr/>
        </p:nvSpPr>
        <p:spPr>
          <a:xfrm>
            <a:off x="5625354" y="2809688"/>
            <a:ext cx="851515" cy="369332"/>
          </a:xfrm>
          <a:prstGeom prst="rect">
            <a:avLst/>
          </a:prstGeom>
          <a:noFill/>
        </p:spPr>
        <p:txBody>
          <a:bodyPr wrap="none" rtlCol="0">
            <a:spAutoFit/>
          </a:bodyPr>
          <a:lstStyle/>
          <a:p>
            <a:r>
              <a:rPr kumimoji="1" lang="en-US" altLang="ja-JP" dirty="0" smtClean="0">
                <a:solidFill>
                  <a:schemeClr val="bg1"/>
                </a:solidFill>
              </a:rPr>
              <a:t>8 ($t0)</a:t>
            </a:r>
            <a:endParaRPr kumimoji="1" lang="ja-JP" altLang="en-US" dirty="0">
              <a:solidFill>
                <a:schemeClr val="bg1"/>
              </a:solidFill>
            </a:endParaRPr>
          </a:p>
        </p:txBody>
      </p:sp>
      <p:sp>
        <p:nvSpPr>
          <p:cNvPr id="102" name="テキスト ボックス 101"/>
          <p:cNvSpPr txBox="1"/>
          <p:nvPr/>
        </p:nvSpPr>
        <p:spPr>
          <a:xfrm>
            <a:off x="5455519" y="4191907"/>
            <a:ext cx="1031051" cy="369332"/>
          </a:xfrm>
          <a:prstGeom prst="rect">
            <a:avLst/>
          </a:prstGeom>
          <a:noFill/>
        </p:spPr>
        <p:txBody>
          <a:bodyPr wrap="none" rtlCol="0">
            <a:spAutoFit/>
          </a:bodyPr>
          <a:lstStyle/>
          <a:p>
            <a:r>
              <a:rPr kumimoji="1" lang="en-US" altLang="ja-JP" dirty="0" smtClean="0">
                <a:solidFill>
                  <a:schemeClr val="bg1"/>
                </a:solidFill>
              </a:rPr>
              <a:t>16 ($s0)</a:t>
            </a:r>
            <a:endParaRPr kumimoji="1" lang="ja-JP" altLang="en-US" dirty="0">
              <a:solidFill>
                <a:schemeClr val="bg1"/>
              </a:solidFill>
            </a:endParaRPr>
          </a:p>
        </p:txBody>
      </p:sp>
      <p:sp>
        <p:nvSpPr>
          <p:cNvPr id="103" name="テキスト ボックス 102"/>
          <p:cNvSpPr txBox="1"/>
          <p:nvPr/>
        </p:nvSpPr>
        <p:spPr>
          <a:xfrm>
            <a:off x="5455519" y="4485515"/>
            <a:ext cx="1031051" cy="369332"/>
          </a:xfrm>
          <a:prstGeom prst="rect">
            <a:avLst/>
          </a:prstGeom>
          <a:noFill/>
        </p:spPr>
        <p:txBody>
          <a:bodyPr wrap="none" rtlCol="0">
            <a:spAutoFit/>
          </a:bodyPr>
          <a:lstStyle/>
          <a:p>
            <a:r>
              <a:rPr kumimoji="1" lang="en-US" altLang="ja-JP" dirty="0" smtClean="0">
                <a:solidFill>
                  <a:schemeClr val="bg1"/>
                </a:solidFill>
              </a:rPr>
              <a:t>17 ($s1)</a:t>
            </a:r>
            <a:endParaRPr kumimoji="1" lang="ja-JP" altLang="en-US" dirty="0">
              <a:solidFill>
                <a:schemeClr val="bg1"/>
              </a:solidFill>
            </a:endParaRPr>
          </a:p>
        </p:txBody>
      </p:sp>
      <p:sp>
        <p:nvSpPr>
          <p:cNvPr id="104" name="テキスト ボックス 103"/>
          <p:cNvSpPr txBox="1"/>
          <p:nvPr/>
        </p:nvSpPr>
        <p:spPr>
          <a:xfrm>
            <a:off x="5455519" y="4779123"/>
            <a:ext cx="1031051" cy="369332"/>
          </a:xfrm>
          <a:prstGeom prst="rect">
            <a:avLst/>
          </a:prstGeom>
          <a:noFill/>
        </p:spPr>
        <p:txBody>
          <a:bodyPr wrap="none" rtlCol="0">
            <a:spAutoFit/>
          </a:bodyPr>
          <a:lstStyle/>
          <a:p>
            <a:r>
              <a:rPr kumimoji="1" lang="en-US" altLang="ja-JP" dirty="0" smtClean="0">
                <a:solidFill>
                  <a:schemeClr val="bg1"/>
                </a:solidFill>
              </a:rPr>
              <a:t>18 ($s2)</a:t>
            </a:r>
            <a:endParaRPr kumimoji="1" lang="ja-JP" altLang="en-US" dirty="0">
              <a:solidFill>
                <a:schemeClr val="bg1"/>
              </a:solidFill>
            </a:endParaRPr>
          </a:p>
        </p:txBody>
      </p:sp>
      <p:sp>
        <p:nvSpPr>
          <p:cNvPr id="105" name="テキスト ボックス 104"/>
          <p:cNvSpPr txBox="1"/>
          <p:nvPr/>
        </p:nvSpPr>
        <p:spPr>
          <a:xfrm>
            <a:off x="5455519" y="5072731"/>
            <a:ext cx="1031051" cy="369332"/>
          </a:xfrm>
          <a:prstGeom prst="rect">
            <a:avLst/>
          </a:prstGeom>
          <a:noFill/>
        </p:spPr>
        <p:txBody>
          <a:bodyPr wrap="none" rtlCol="0">
            <a:spAutoFit/>
          </a:bodyPr>
          <a:lstStyle/>
          <a:p>
            <a:r>
              <a:rPr kumimoji="1" lang="en-US" altLang="ja-JP" dirty="0" smtClean="0">
                <a:solidFill>
                  <a:schemeClr val="bg1"/>
                </a:solidFill>
              </a:rPr>
              <a:t>19 ($s3)</a:t>
            </a:r>
            <a:endParaRPr kumimoji="1" lang="ja-JP" altLang="en-US" dirty="0">
              <a:solidFill>
                <a:schemeClr val="bg1"/>
              </a:solidFill>
            </a:endParaRPr>
          </a:p>
        </p:txBody>
      </p:sp>
      <p:sp>
        <p:nvSpPr>
          <p:cNvPr id="106" name="テキスト ボックス 105"/>
          <p:cNvSpPr txBox="1"/>
          <p:nvPr/>
        </p:nvSpPr>
        <p:spPr>
          <a:xfrm>
            <a:off x="5455519" y="5366338"/>
            <a:ext cx="1031051" cy="369332"/>
          </a:xfrm>
          <a:prstGeom prst="rect">
            <a:avLst/>
          </a:prstGeom>
          <a:noFill/>
        </p:spPr>
        <p:txBody>
          <a:bodyPr wrap="none" rtlCol="0">
            <a:spAutoFit/>
          </a:bodyPr>
          <a:lstStyle/>
          <a:p>
            <a:r>
              <a:rPr kumimoji="1" lang="en-US" altLang="ja-JP" dirty="0" smtClean="0">
                <a:solidFill>
                  <a:schemeClr val="bg1"/>
                </a:solidFill>
              </a:rPr>
              <a:t>20 ($s4)</a:t>
            </a:r>
            <a:endParaRPr kumimoji="1" lang="ja-JP" altLang="en-US" dirty="0">
              <a:solidFill>
                <a:schemeClr val="bg1"/>
              </a:solidFill>
            </a:endParaRPr>
          </a:p>
        </p:txBody>
      </p:sp>
      <p:sp>
        <p:nvSpPr>
          <p:cNvPr id="108" name="テキスト ボックス 107"/>
          <p:cNvSpPr txBox="1"/>
          <p:nvPr/>
        </p:nvSpPr>
        <p:spPr>
          <a:xfrm>
            <a:off x="5573886" y="1370135"/>
            <a:ext cx="877163" cy="646331"/>
          </a:xfrm>
          <a:prstGeom prst="rect">
            <a:avLst/>
          </a:prstGeom>
          <a:noFill/>
        </p:spPr>
        <p:txBody>
          <a:bodyPr wrap="none" rtlCol="0">
            <a:spAutoFit/>
          </a:bodyPr>
          <a:lstStyle/>
          <a:p>
            <a:r>
              <a:rPr kumimoji="1" lang="ja-JP" altLang="en-US" dirty="0" smtClean="0">
                <a:solidFill>
                  <a:schemeClr val="bg1"/>
                </a:solidFill>
              </a:rPr>
              <a:t>実行中</a:t>
            </a:r>
            <a:r>
              <a:rPr kumimoji="1" lang="en-US" altLang="ja-JP" dirty="0" smtClean="0">
                <a:solidFill>
                  <a:schemeClr val="bg1"/>
                </a:solidFill>
              </a:rPr>
              <a:t/>
            </a:r>
            <a:br>
              <a:rPr kumimoji="1" lang="en-US" altLang="ja-JP" dirty="0" smtClean="0">
                <a:solidFill>
                  <a:schemeClr val="bg1"/>
                </a:solidFill>
              </a:rPr>
            </a:br>
            <a:r>
              <a:rPr kumimoji="1" lang="ja-JP" altLang="en-US" dirty="0" smtClean="0">
                <a:solidFill>
                  <a:schemeClr val="bg1"/>
                </a:solidFill>
              </a:rPr>
              <a:t>の命令</a:t>
            </a:r>
            <a:endParaRPr kumimoji="1" lang="ja-JP" altLang="en-US" dirty="0">
              <a:solidFill>
                <a:schemeClr val="bg1"/>
              </a:solidFill>
            </a:endParaRPr>
          </a:p>
        </p:txBody>
      </p:sp>
      <p:sp>
        <p:nvSpPr>
          <p:cNvPr id="110" name="正方形/長方形 109"/>
          <p:cNvSpPr/>
          <p:nvPr/>
        </p:nvSpPr>
        <p:spPr>
          <a:xfrm>
            <a:off x="6452045" y="286191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1024</a:t>
            </a:r>
            <a:endParaRPr kumimoji="1" lang="ja-JP" altLang="en-US" dirty="0">
              <a:solidFill>
                <a:schemeClr val="tx1"/>
              </a:solidFill>
            </a:endParaRPr>
          </a:p>
        </p:txBody>
      </p:sp>
      <p:sp>
        <p:nvSpPr>
          <p:cNvPr id="2" name="タイトル 1"/>
          <p:cNvSpPr>
            <a:spLocks noGrp="1"/>
          </p:cNvSpPr>
          <p:nvPr>
            <p:ph type="title"/>
          </p:nvPr>
        </p:nvSpPr>
        <p:spPr>
          <a:xfrm>
            <a:off x="989484" y="130175"/>
            <a:ext cx="6246812" cy="490538"/>
          </a:xfrm>
        </p:spPr>
        <p:txBody>
          <a:bodyPr>
            <a:normAutofit fontScale="90000"/>
          </a:bodyPr>
          <a:lstStyle/>
          <a:p>
            <a:r>
              <a:rPr lang="ja-JP" altLang="en-US" dirty="0" smtClean="0"/>
              <a:t>プログラムの実行例（分岐を含む場合）</a:t>
            </a:r>
            <a:endParaRPr kumimoji="1" lang="ja-JP" altLang="en-US"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26</a:t>
            </a:fld>
            <a:endParaRPr kumimoji="1" lang="ja-JP" altLang="en-US"/>
          </a:p>
        </p:txBody>
      </p:sp>
      <p:sp>
        <p:nvSpPr>
          <p:cNvPr id="20" name="上下矢印 19"/>
          <p:cNvSpPr/>
          <p:nvPr/>
        </p:nvSpPr>
        <p:spPr>
          <a:xfrm rot="5400000">
            <a:off x="2605838" y="3362848"/>
            <a:ext cx="870696" cy="928028"/>
          </a:xfrm>
          <a:prstGeom prst="upDownArrow">
            <a:avLst>
              <a:gd name="adj1" fmla="val 56564"/>
              <a:gd name="adj2" fmla="val 27027"/>
            </a:avLst>
          </a:prstGeom>
          <a:solidFill>
            <a:srgbClr val="FF00FF"/>
          </a:solid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534875" y="1494731"/>
            <a:ext cx="505267" cy="369332"/>
          </a:xfrm>
          <a:prstGeom prst="rect">
            <a:avLst/>
          </a:prstGeom>
          <a:noFill/>
        </p:spPr>
        <p:txBody>
          <a:bodyPr wrap="none" rtlCol="0">
            <a:spAutoFit/>
          </a:bodyPr>
          <a:lstStyle/>
          <a:p>
            <a:r>
              <a:rPr kumimoji="1" lang="en-US" altLang="ja-JP" dirty="0" smtClean="0">
                <a:solidFill>
                  <a:schemeClr val="bg1"/>
                </a:solidFill>
              </a:rPr>
              <a:t>PC</a:t>
            </a:r>
            <a:endParaRPr kumimoji="1" lang="ja-JP" altLang="en-US" dirty="0">
              <a:solidFill>
                <a:schemeClr val="bg1"/>
              </a:solidFill>
            </a:endParaRPr>
          </a:p>
        </p:txBody>
      </p:sp>
      <p:sp>
        <p:nvSpPr>
          <p:cNvPr id="88" name="テキスト ボックス 87"/>
          <p:cNvSpPr txBox="1"/>
          <p:nvPr/>
        </p:nvSpPr>
        <p:spPr>
          <a:xfrm>
            <a:off x="5194424" y="1008862"/>
            <a:ext cx="1204176" cy="369332"/>
          </a:xfrm>
          <a:prstGeom prst="rect">
            <a:avLst/>
          </a:prstGeom>
          <a:noFill/>
        </p:spPr>
        <p:txBody>
          <a:bodyPr wrap="none" rtlCol="0">
            <a:spAutoFit/>
          </a:bodyPr>
          <a:lstStyle/>
          <a:p>
            <a:r>
              <a:rPr kumimoji="1" lang="ja-JP" altLang="en-US" dirty="0" smtClean="0"/>
              <a:t>プロセッサ</a:t>
            </a:r>
            <a:endParaRPr kumimoji="1" lang="ja-JP" altLang="en-US" dirty="0"/>
          </a:p>
        </p:txBody>
      </p:sp>
      <p:sp>
        <p:nvSpPr>
          <p:cNvPr id="107" name="正方形/長方形 106"/>
          <p:cNvSpPr/>
          <p:nvPr/>
        </p:nvSpPr>
        <p:spPr>
          <a:xfrm>
            <a:off x="4003396" y="1535467"/>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dirty="0">
              <a:solidFill>
                <a:schemeClr val="tx1"/>
              </a:solidFill>
            </a:endParaRPr>
          </a:p>
        </p:txBody>
      </p:sp>
      <p:sp>
        <p:nvSpPr>
          <p:cNvPr id="111" name="正方形/長方形 110"/>
          <p:cNvSpPr/>
          <p:nvPr/>
        </p:nvSpPr>
        <p:spPr>
          <a:xfrm>
            <a:off x="4003396" y="1545477"/>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113" name="正方形/長方形 112"/>
          <p:cNvSpPr/>
          <p:nvPr/>
        </p:nvSpPr>
        <p:spPr>
          <a:xfrm>
            <a:off x="4003396" y="1545477"/>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12</a:t>
            </a:r>
            <a:endParaRPr kumimoji="1" lang="ja-JP" altLang="en-US" dirty="0">
              <a:solidFill>
                <a:schemeClr val="tx1"/>
              </a:solidFill>
            </a:endParaRPr>
          </a:p>
        </p:txBody>
      </p:sp>
      <p:cxnSp>
        <p:nvCxnSpPr>
          <p:cNvPr id="131" name="直線コネクタ 130"/>
          <p:cNvCxnSpPr/>
          <p:nvPr/>
        </p:nvCxnSpPr>
        <p:spPr>
          <a:xfrm>
            <a:off x="7162800" y="2442428"/>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7172325" y="3846362"/>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172325" y="5807126"/>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6452043" y="451713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2</a:t>
            </a:r>
            <a:endParaRPr kumimoji="1" lang="ja-JP" altLang="en-US" dirty="0">
              <a:solidFill>
                <a:schemeClr val="tx1"/>
              </a:solidFill>
            </a:endParaRPr>
          </a:p>
        </p:txBody>
      </p:sp>
      <p:sp>
        <p:nvSpPr>
          <p:cNvPr id="115" name="正方形/長方形 114"/>
          <p:cNvSpPr/>
          <p:nvPr/>
        </p:nvSpPr>
        <p:spPr>
          <a:xfrm>
            <a:off x="6452045" y="481615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116" name="正方形/長方形 115"/>
          <p:cNvSpPr/>
          <p:nvPr/>
        </p:nvSpPr>
        <p:spPr>
          <a:xfrm>
            <a:off x="4007923" y="1545477"/>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16</a:t>
            </a:r>
            <a:endParaRPr kumimoji="1" lang="ja-JP" altLang="en-US" dirty="0">
              <a:solidFill>
                <a:schemeClr val="tx1"/>
              </a:solidFill>
            </a:endParaRPr>
          </a:p>
        </p:txBody>
      </p:sp>
      <p:sp>
        <p:nvSpPr>
          <p:cNvPr id="139" name="正方形/長方形 138"/>
          <p:cNvSpPr/>
          <p:nvPr/>
        </p:nvSpPr>
        <p:spPr>
          <a:xfrm>
            <a:off x="4003396" y="1543550"/>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8</a:t>
            </a:r>
            <a:endParaRPr kumimoji="1" lang="ja-JP" altLang="en-US" dirty="0">
              <a:solidFill>
                <a:schemeClr val="tx1"/>
              </a:solidFill>
            </a:endParaRPr>
          </a:p>
        </p:txBody>
      </p:sp>
      <p:sp>
        <p:nvSpPr>
          <p:cNvPr id="141" name="正方形/長方形 140"/>
          <p:cNvSpPr/>
          <p:nvPr/>
        </p:nvSpPr>
        <p:spPr>
          <a:xfrm>
            <a:off x="6452045" y="481615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a:t>
            </a:r>
            <a:endParaRPr kumimoji="1" lang="ja-JP" altLang="en-US" dirty="0">
              <a:solidFill>
                <a:schemeClr val="tx1"/>
              </a:solidFill>
            </a:endParaRPr>
          </a:p>
        </p:txBody>
      </p:sp>
      <p:sp>
        <p:nvSpPr>
          <p:cNvPr id="19" name="正方形/長方形 18"/>
          <p:cNvSpPr/>
          <p:nvPr/>
        </p:nvSpPr>
        <p:spPr>
          <a:xfrm>
            <a:off x="1062923" y="1338075"/>
            <a:ext cx="1477132" cy="5039108"/>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1" name="テキスト ボックス 20"/>
          <p:cNvSpPr txBox="1"/>
          <p:nvPr/>
        </p:nvSpPr>
        <p:spPr>
          <a:xfrm>
            <a:off x="775431" y="1309759"/>
            <a:ext cx="312906"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22" name="テキスト ボックス 21"/>
          <p:cNvSpPr txBox="1"/>
          <p:nvPr/>
        </p:nvSpPr>
        <p:spPr>
          <a:xfrm>
            <a:off x="779473" y="1616583"/>
            <a:ext cx="312906" cy="369332"/>
          </a:xfrm>
          <a:prstGeom prst="rect">
            <a:avLst/>
          </a:prstGeom>
          <a:noFill/>
        </p:spPr>
        <p:txBody>
          <a:bodyPr wrap="none" rtlCol="0">
            <a:spAutoFit/>
          </a:bodyPr>
          <a:lstStyle/>
          <a:p>
            <a:r>
              <a:rPr kumimoji="1" lang="en-US" altLang="ja-JP" dirty="0" smtClean="0"/>
              <a:t>4</a:t>
            </a:r>
            <a:endParaRPr kumimoji="1" lang="ja-JP" altLang="en-US" dirty="0"/>
          </a:p>
        </p:txBody>
      </p:sp>
      <p:sp>
        <p:nvSpPr>
          <p:cNvPr id="30" name="正方形/長方形 29"/>
          <p:cNvSpPr/>
          <p:nvPr/>
        </p:nvSpPr>
        <p:spPr>
          <a:xfrm>
            <a:off x="1061061" y="1344319"/>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kumimoji="1" lang="en-US" altLang="ja-JP" sz="1400" dirty="0" smtClean="0">
                <a:solidFill>
                  <a:schemeClr val="tx1"/>
                </a:solidFill>
              </a:rPr>
              <a:t> $s1, </a:t>
            </a:r>
            <a:r>
              <a:rPr lang="en-US" altLang="ja-JP" sz="1400" dirty="0" smtClean="0">
                <a:solidFill>
                  <a:schemeClr val="tx1"/>
                </a:solidFill>
              </a:rPr>
              <a:t>0($t0)</a:t>
            </a:r>
            <a:endParaRPr kumimoji="1" lang="ja-JP" altLang="en-US" sz="1400" dirty="0">
              <a:solidFill>
                <a:schemeClr val="tx1"/>
              </a:solidFill>
            </a:endParaRPr>
          </a:p>
        </p:txBody>
      </p:sp>
      <p:sp>
        <p:nvSpPr>
          <p:cNvPr id="31" name="正方形/長方形 30"/>
          <p:cNvSpPr/>
          <p:nvPr/>
        </p:nvSpPr>
        <p:spPr>
          <a:xfrm>
            <a:off x="1061061" y="1650102"/>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$s2, 4($t0)</a:t>
            </a:r>
            <a:endParaRPr kumimoji="1" lang="ja-JP" altLang="en-US" sz="1400" dirty="0">
              <a:solidFill>
                <a:schemeClr val="tx1"/>
              </a:solidFill>
            </a:endParaRPr>
          </a:p>
        </p:txBody>
      </p:sp>
      <p:sp>
        <p:nvSpPr>
          <p:cNvPr id="58" name="テキスト ボックス 57"/>
          <p:cNvSpPr txBox="1"/>
          <p:nvPr/>
        </p:nvSpPr>
        <p:spPr>
          <a:xfrm>
            <a:off x="641092" y="2230231"/>
            <a:ext cx="441146" cy="369332"/>
          </a:xfrm>
          <a:prstGeom prst="rect">
            <a:avLst/>
          </a:prstGeom>
          <a:noFill/>
        </p:spPr>
        <p:txBody>
          <a:bodyPr wrap="none" rtlCol="0">
            <a:spAutoFit/>
          </a:bodyPr>
          <a:lstStyle/>
          <a:p>
            <a:r>
              <a:rPr kumimoji="1" lang="en-US" altLang="ja-JP" dirty="0" smtClean="0"/>
              <a:t>12</a:t>
            </a:r>
            <a:endParaRPr kumimoji="1" lang="ja-JP" altLang="en-US" dirty="0"/>
          </a:p>
        </p:txBody>
      </p:sp>
      <p:sp>
        <p:nvSpPr>
          <p:cNvPr id="59" name="テキスト ボックス 58"/>
          <p:cNvSpPr txBox="1"/>
          <p:nvPr/>
        </p:nvSpPr>
        <p:spPr>
          <a:xfrm>
            <a:off x="655275" y="2537055"/>
            <a:ext cx="441146" cy="369332"/>
          </a:xfrm>
          <a:prstGeom prst="rect">
            <a:avLst/>
          </a:prstGeom>
          <a:noFill/>
        </p:spPr>
        <p:txBody>
          <a:bodyPr wrap="none" rtlCol="0">
            <a:spAutoFit/>
          </a:bodyPr>
          <a:lstStyle/>
          <a:p>
            <a:r>
              <a:rPr lang="en-US" altLang="ja-JP" dirty="0" smtClean="0"/>
              <a:t>16</a:t>
            </a:r>
            <a:endParaRPr kumimoji="1" lang="ja-JP" altLang="en-US" dirty="0"/>
          </a:p>
        </p:txBody>
      </p:sp>
      <p:sp>
        <p:nvSpPr>
          <p:cNvPr id="60" name="テキスト ボックス 59"/>
          <p:cNvSpPr txBox="1"/>
          <p:nvPr/>
        </p:nvSpPr>
        <p:spPr>
          <a:xfrm>
            <a:off x="655273" y="2843879"/>
            <a:ext cx="441146" cy="369332"/>
          </a:xfrm>
          <a:prstGeom prst="rect">
            <a:avLst/>
          </a:prstGeom>
          <a:noFill/>
        </p:spPr>
        <p:txBody>
          <a:bodyPr wrap="none" rtlCol="0">
            <a:spAutoFit/>
          </a:bodyPr>
          <a:lstStyle/>
          <a:p>
            <a:r>
              <a:rPr kumimoji="1" lang="en-US" altLang="ja-JP" dirty="0" smtClean="0"/>
              <a:t>20</a:t>
            </a:r>
            <a:endParaRPr kumimoji="1" lang="ja-JP" altLang="en-US" dirty="0"/>
          </a:p>
        </p:txBody>
      </p:sp>
      <p:sp>
        <p:nvSpPr>
          <p:cNvPr id="61" name="正方形/長方形 60"/>
          <p:cNvSpPr/>
          <p:nvPr/>
        </p:nvSpPr>
        <p:spPr>
          <a:xfrm>
            <a:off x="1062922" y="2261668"/>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a</a:t>
            </a:r>
            <a:r>
              <a:rPr lang="en-US" altLang="ja-JP" sz="1400" dirty="0" err="1" smtClean="0">
                <a:solidFill>
                  <a:schemeClr val="tx1"/>
                </a:solidFill>
              </a:rPr>
              <a:t>ddi</a:t>
            </a:r>
            <a:r>
              <a:rPr lang="en-US" altLang="ja-JP" sz="1400" dirty="0" smtClean="0">
                <a:solidFill>
                  <a:schemeClr val="tx1"/>
                </a:solidFill>
              </a:rPr>
              <a:t> $s2, $s2, 1</a:t>
            </a:r>
            <a:endParaRPr kumimoji="1" lang="ja-JP" altLang="en-US" sz="1400" dirty="0">
              <a:solidFill>
                <a:schemeClr val="tx1"/>
              </a:solidFill>
            </a:endParaRPr>
          </a:p>
        </p:txBody>
      </p:sp>
      <p:sp>
        <p:nvSpPr>
          <p:cNvPr id="62" name="正方形/長方形 61"/>
          <p:cNvSpPr/>
          <p:nvPr/>
        </p:nvSpPr>
        <p:spPr>
          <a:xfrm>
            <a:off x="1062922" y="2567451"/>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a:solidFill>
                  <a:schemeClr val="tx1"/>
                </a:solidFill>
              </a:rPr>
              <a:t>j</a:t>
            </a:r>
            <a:r>
              <a:rPr lang="en-US" altLang="ja-JP" sz="1400" dirty="0" smtClean="0">
                <a:solidFill>
                  <a:schemeClr val="tx1"/>
                </a:solidFill>
              </a:rPr>
              <a:t> 8</a:t>
            </a:r>
            <a:endParaRPr kumimoji="1" lang="ja-JP" altLang="en-US" sz="1400" dirty="0">
              <a:solidFill>
                <a:schemeClr val="tx1"/>
              </a:solidFill>
            </a:endParaRPr>
          </a:p>
        </p:txBody>
      </p:sp>
      <p:sp>
        <p:nvSpPr>
          <p:cNvPr id="63" name="正方形/長方形 62"/>
          <p:cNvSpPr/>
          <p:nvPr/>
        </p:nvSpPr>
        <p:spPr>
          <a:xfrm>
            <a:off x="1062922" y="2873234"/>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1400" dirty="0">
              <a:solidFill>
                <a:schemeClr val="tx1"/>
              </a:solidFill>
            </a:endParaRPr>
          </a:p>
        </p:txBody>
      </p:sp>
      <p:sp>
        <p:nvSpPr>
          <p:cNvPr id="76" name="正方形/長方形 75"/>
          <p:cNvSpPr/>
          <p:nvPr/>
        </p:nvSpPr>
        <p:spPr>
          <a:xfrm>
            <a:off x="1062921" y="4706346"/>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2</a:t>
            </a:r>
            <a:endParaRPr kumimoji="1" lang="ja-JP" altLang="en-US" dirty="0">
              <a:solidFill>
                <a:schemeClr val="tx1"/>
              </a:solidFill>
            </a:endParaRPr>
          </a:p>
        </p:txBody>
      </p:sp>
      <p:sp>
        <p:nvSpPr>
          <p:cNvPr id="77" name="正方形/長方形 76"/>
          <p:cNvSpPr/>
          <p:nvPr/>
        </p:nvSpPr>
        <p:spPr>
          <a:xfrm>
            <a:off x="1062923" y="500536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81" name="テキスト ボックス 80"/>
          <p:cNvSpPr txBox="1"/>
          <p:nvPr/>
        </p:nvSpPr>
        <p:spPr>
          <a:xfrm>
            <a:off x="398794" y="4666966"/>
            <a:ext cx="697627" cy="369332"/>
          </a:xfrm>
          <a:prstGeom prst="rect">
            <a:avLst/>
          </a:prstGeom>
          <a:noFill/>
        </p:spPr>
        <p:txBody>
          <a:bodyPr wrap="none" rtlCol="0">
            <a:spAutoFit/>
          </a:bodyPr>
          <a:lstStyle/>
          <a:p>
            <a:r>
              <a:rPr kumimoji="1" lang="en-US" altLang="ja-JP" dirty="0" smtClean="0"/>
              <a:t>1024</a:t>
            </a:r>
            <a:endParaRPr kumimoji="1" lang="ja-JP" altLang="en-US" dirty="0"/>
          </a:p>
        </p:txBody>
      </p:sp>
      <p:sp>
        <p:nvSpPr>
          <p:cNvPr id="82" name="テキスト ボックス 81"/>
          <p:cNvSpPr txBox="1"/>
          <p:nvPr/>
        </p:nvSpPr>
        <p:spPr>
          <a:xfrm>
            <a:off x="399590" y="4961807"/>
            <a:ext cx="697627" cy="369332"/>
          </a:xfrm>
          <a:prstGeom prst="rect">
            <a:avLst/>
          </a:prstGeom>
          <a:noFill/>
        </p:spPr>
        <p:txBody>
          <a:bodyPr wrap="none" rtlCol="0">
            <a:spAutoFit/>
          </a:bodyPr>
          <a:lstStyle/>
          <a:p>
            <a:r>
              <a:rPr kumimoji="1" lang="en-US" altLang="ja-JP" dirty="0" smtClean="0"/>
              <a:t>1028</a:t>
            </a:r>
            <a:endParaRPr kumimoji="1" lang="ja-JP" altLang="en-US" dirty="0"/>
          </a:p>
        </p:txBody>
      </p:sp>
      <p:sp>
        <p:nvSpPr>
          <p:cNvPr id="86" name="テキスト ボックス 85"/>
          <p:cNvSpPr txBox="1"/>
          <p:nvPr/>
        </p:nvSpPr>
        <p:spPr>
          <a:xfrm>
            <a:off x="137228" y="1009713"/>
            <a:ext cx="960519" cy="369332"/>
          </a:xfrm>
          <a:prstGeom prst="rect">
            <a:avLst/>
          </a:prstGeom>
          <a:noFill/>
        </p:spPr>
        <p:txBody>
          <a:bodyPr wrap="none" rtlCol="0">
            <a:spAutoFit/>
          </a:bodyPr>
          <a:lstStyle/>
          <a:p>
            <a:r>
              <a:rPr kumimoji="1" lang="ja-JP" altLang="en-US" dirty="0" smtClean="0"/>
              <a:t>アドレス</a:t>
            </a:r>
            <a:endParaRPr kumimoji="1" lang="ja-JP" altLang="en-US" dirty="0"/>
          </a:p>
        </p:txBody>
      </p:sp>
      <p:sp>
        <p:nvSpPr>
          <p:cNvPr id="87" name="テキスト ボックス 86"/>
          <p:cNvSpPr txBox="1"/>
          <p:nvPr/>
        </p:nvSpPr>
        <p:spPr>
          <a:xfrm>
            <a:off x="1396236" y="1009713"/>
            <a:ext cx="729687" cy="369332"/>
          </a:xfrm>
          <a:prstGeom prst="rect">
            <a:avLst/>
          </a:prstGeom>
          <a:noFill/>
        </p:spPr>
        <p:txBody>
          <a:bodyPr wrap="none" rtlCol="0">
            <a:spAutoFit/>
          </a:bodyPr>
          <a:lstStyle/>
          <a:p>
            <a:r>
              <a:rPr kumimoji="1" lang="ja-JP" altLang="en-US" dirty="0" smtClean="0"/>
              <a:t>メモリ</a:t>
            </a:r>
            <a:endParaRPr kumimoji="1" lang="ja-JP" altLang="en-US" dirty="0"/>
          </a:p>
        </p:txBody>
      </p:sp>
      <p:sp>
        <p:nvSpPr>
          <p:cNvPr id="117" name="正方形/長方形 116"/>
          <p:cNvSpPr/>
          <p:nvPr/>
        </p:nvSpPr>
        <p:spPr>
          <a:xfrm>
            <a:off x="1061065" y="1344319"/>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kumimoji="1" lang="en-US" altLang="ja-JP" sz="1400" dirty="0" smtClean="0">
                <a:solidFill>
                  <a:schemeClr val="tx1"/>
                </a:solidFill>
              </a:rPr>
              <a:t> $s1, </a:t>
            </a:r>
            <a:r>
              <a:rPr lang="en-US" altLang="ja-JP" sz="1400" dirty="0" smtClean="0">
                <a:solidFill>
                  <a:schemeClr val="tx1"/>
                </a:solidFill>
              </a:rPr>
              <a:t>0($t0)</a:t>
            </a:r>
            <a:endParaRPr kumimoji="1" lang="ja-JP" altLang="en-US" sz="1400" dirty="0">
              <a:solidFill>
                <a:schemeClr val="tx1"/>
              </a:solidFill>
            </a:endParaRPr>
          </a:p>
        </p:txBody>
      </p:sp>
      <p:sp>
        <p:nvSpPr>
          <p:cNvPr id="118" name="正方形/長方形 117"/>
          <p:cNvSpPr/>
          <p:nvPr/>
        </p:nvSpPr>
        <p:spPr>
          <a:xfrm>
            <a:off x="1061065" y="1650102"/>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lang="en-US" altLang="ja-JP" sz="1400" dirty="0" smtClean="0">
                <a:solidFill>
                  <a:schemeClr val="tx1"/>
                </a:solidFill>
              </a:rPr>
              <a:t> $s2, 4($t0)</a:t>
            </a:r>
            <a:endParaRPr kumimoji="1" lang="ja-JP" altLang="en-US" sz="1400" dirty="0">
              <a:solidFill>
                <a:schemeClr val="tx1"/>
              </a:solidFill>
            </a:endParaRPr>
          </a:p>
        </p:txBody>
      </p:sp>
      <p:sp>
        <p:nvSpPr>
          <p:cNvPr id="120" name="正方形/長方形 119"/>
          <p:cNvSpPr/>
          <p:nvPr/>
        </p:nvSpPr>
        <p:spPr>
          <a:xfrm>
            <a:off x="1061927" y="2261668"/>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a</a:t>
            </a:r>
            <a:r>
              <a:rPr lang="en-US" altLang="ja-JP" sz="1400" dirty="0" err="1" smtClean="0">
                <a:solidFill>
                  <a:schemeClr val="tx1"/>
                </a:solidFill>
              </a:rPr>
              <a:t>ddi</a:t>
            </a:r>
            <a:r>
              <a:rPr lang="en-US" altLang="ja-JP" sz="1400" dirty="0" smtClean="0">
                <a:solidFill>
                  <a:schemeClr val="tx1"/>
                </a:solidFill>
              </a:rPr>
              <a:t> $s2, $s2, 1</a:t>
            </a:r>
            <a:endParaRPr kumimoji="1" lang="ja-JP" altLang="en-US" sz="1400" dirty="0">
              <a:solidFill>
                <a:schemeClr val="tx1"/>
              </a:solidFill>
            </a:endParaRPr>
          </a:p>
        </p:txBody>
      </p:sp>
      <p:sp>
        <p:nvSpPr>
          <p:cNvPr id="121" name="正方形/長方形 120"/>
          <p:cNvSpPr/>
          <p:nvPr/>
        </p:nvSpPr>
        <p:spPr>
          <a:xfrm>
            <a:off x="1062926" y="2567451"/>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j 8</a:t>
            </a:r>
            <a:endParaRPr kumimoji="1" lang="ja-JP" altLang="en-US" sz="1400" dirty="0">
              <a:solidFill>
                <a:schemeClr val="tx1"/>
              </a:solidFill>
            </a:endParaRPr>
          </a:p>
        </p:txBody>
      </p:sp>
      <p:sp>
        <p:nvSpPr>
          <p:cNvPr id="122" name="正方形/長方形 121"/>
          <p:cNvSpPr/>
          <p:nvPr/>
        </p:nvSpPr>
        <p:spPr>
          <a:xfrm>
            <a:off x="1062926" y="2873234"/>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1400" dirty="0">
              <a:solidFill>
                <a:schemeClr val="tx1"/>
              </a:solidFill>
            </a:endParaRPr>
          </a:p>
        </p:txBody>
      </p:sp>
      <p:sp>
        <p:nvSpPr>
          <p:cNvPr id="125" name="正方形/長方形 124"/>
          <p:cNvSpPr/>
          <p:nvPr/>
        </p:nvSpPr>
        <p:spPr>
          <a:xfrm>
            <a:off x="1070272" y="4706346"/>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2</a:t>
            </a:r>
            <a:endParaRPr kumimoji="1" lang="ja-JP" altLang="en-US" dirty="0">
              <a:solidFill>
                <a:schemeClr val="tx1"/>
              </a:solidFill>
            </a:endParaRPr>
          </a:p>
        </p:txBody>
      </p:sp>
      <p:sp>
        <p:nvSpPr>
          <p:cNvPr id="126" name="正方形/長方形 125"/>
          <p:cNvSpPr/>
          <p:nvPr/>
        </p:nvSpPr>
        <p:spPr>
          <a:xfrm>
            <a:off x="1070274" y="500536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142" name="右矢印 141"/>
          <p:cNvSpPr/>
          <p:nvPr/>
        </p:nvSpPr>
        <p:spPr>
          <a:xfrm>
            <a:off x="512206" y="2333460"/>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右矢印 77"/>
          <p:cNvSpPr/>
          <p:nvPr/>
        </p:nvSpPr>
        <p:spPr>
          <a:xfrm>
            <a:off x="512206" y="2629534"/>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79471" y="1923407"/>
            <a:ext cx="312906" cy="369332"/>
          </a:xfrm>
          <a:prstGeom prst="rect">
            <a:avLst/>
          </a:prstGeom>
          <a:noFill/>
        </p:spPr>
        <p:txBody>
          <a:bodyPr wrap="none" rtlCol="0">
            <a:spAutoFit/>
          </a:bodyPr>
          <a:lstStyle/>
          <a:p>
            <a:r>
              <a:rPr kumimoji="1" lang="en-US" altLang="ja-JP" dirty="0" smtClean="0"/>
              <a:t>8</a:t>
            </a:r>
            <a:endParaRPr kumimoji="1" lang="ja-JP" altLang="en-US" dirty="0"/>
          </a:p>
        </p:txBody>
      </p:sp>
      <p:sp>
        <p:nvSpPr>
          <p:cNvPr id="32" name="正方形/長方形 31"/>
          <p:cNvSpPr/>
          <p:nvPr/>
        </p:nvSpPr>
        <p:spPr>
          <a:xfrm>
            <a:off x="1061061" y="1955885"/>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b</a:t>
            </a:r>
            <a:r>
              <a:rPr lang="en-US" altLang="ja-JP" sz="1400" dirty="0" err="1" smtClean="0">
                <a:solidFill>
                  <a:schemeClr val="tx1"/>
                </a:solidFill>
              </a:rPr>
              <a:t>eq</a:t>
            </a:r>
            <a:r>
              <a:rPr lang="en-US" altLang="ja-JP" sz="1400" dirty="0" smtClean="0">
                <a:solidFill>
                  <a:schemeClr val="tx1"/>
                </a:solidFill>
              </a:rPr>
              <a:t> $s1, $s2, 20</a:t>
            </a:r>
            <a:endParaRPr kumimoji="1" lang="ja-JP" altLang="en-US" sz="1400" dirty="0">
              <a:solidFill>
                <a:schemeClr val="tx1"/>
              </a:solidFill>
            </a:endParaRPr>
          </a:p>
        </p:txBody>
      </p:sp>
      <p:sp>
        <p:nvSpPr>
          <p:cNvPr id="119" name="正方形/長方形 118"/>
          <p:cNvSpPr/>
          <p:nvPr/>
        </p:nvSpPr>
        <p:spPr>
          <a:xfrm>
            <a:off x="1067510" y="1955885"/>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beq</a:t>
            </a:r>
            <a:r>
              <a:rPr lang="en-US" altLang="ja-JP" sz="1400" dirty="0" smtClean="0">
                <a:solidFill>
                  <a:schemeClr val="tx1"/>
                </a:solidFill>
              </a:rPr>
              <a:t> $s1, $s2, 20</a:t>
            </a:r>
            <a:endParaRPr kumimoji="1" lang="ja-JP" altLang="en-US" sz="1400" dirty="0">
              <a:solidFill>
                <a:schemeClr val="tx1"/>
              </a:solidFill>
            </a:endParaRPr>
          </a:p>
        </p:txBody>
      </p:sp>
      <p:sp>
        <p:nvSpPr>
          <p:cNvPr id="79" name="右矢印 78"/>
          <p:cNvSpPr/>
          <p:nvPr/>
        </p:nvSpPr>
        <p:spPr>
          <a:xfrm>
            <a:off x="506358" y="2024468"/>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角丸四角形吹き出し 79"/>
          <p:cNvSpPr/>
          <p:nvPr/>
        </p:nvSpPr>
        <p:spPr>
          <a:xfrm>
            <a:off x="6886414" y="944516"/>
            <a:ext cx="2166553" cy="474834"/>
          </a:xfrm>
          <a:prstGeom prst="wedgeRoundRectCallout">
            <a:avLst>
              <a:gd name="adj1" fmla="val -36693"/>
              <a:gd name="adj2" fmla="val 78689"/>
              <a:gd name="adj3" fmla="val 16667"/>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g</a:t>
            </a:r>
            <a:r>
              <a:rPr lang="en-US" altLang="ja-JP" dirty="0" smtClean="0">
                <a:solidFill>
                  <a:schemeClr val="tx1"/>
                </a:solidFill>
              </a:rPr>
              <a:t>o to 8</a:t>
            </a:r>
            <a:endParaRPr kumimoji="1" lang="ja-JP" altLang="en-US" dirty="0">
              <a:solidFill>
                <a:schemeClr val="tx1"/>
              </a:solidFill>
            </a:endParaRPr>
          </a:p>
        </p:txBody>
      </p:sp>
      <p:sp>
        <p:nvSpPr>
          <p:cNvPr id="83" name="角丸四角形吹き出し 82"/>
          <p:cNvSpPr/>
          <p:nvPr/>
        </p:nvSpPr>
        <p:spPr>
          <a:xfrm>
            <a:off x="6886416" y="946901"/>
            <a:ext cx="2166553" cy="474834"/>
          </a:xfrm>
          <a:prstGeom prst="wedgeRoundRectCallout">
            <a:avLst>
              <a:gd name="adj1" fmla="val -36693"/>
              <a:gd name="adj2" fmla="val 78689"/>
              <a:gd name="adj3" fmla="val 16667"/>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i</a:t>
            </a:r>
            <a:r>
              <a:rPr lang="en-US" altLang="ja-JP" sz="1600" dirty="0" smtClean="0">
                <a:solidFill>
                  <a:schemeClr val="tx1"/>
                </a:solidFill>
              </a:rPr>
              <a:t>f ($s1 == $s2)</a:t>
            </a:r>
          </a:p>
          <a:p>
            <a:pPr algn="ctr"/>
            <a:r>
              <a:rPr lang="en-US" altLang="ja-JP" sz="1600" dirty="0">
                <a:solidFill>
                  <a:schemeClr val="tx1"/>
                </a:solidFill>
              </a:rPr>
              <a:t>g</a:t>
            </a:r>
            <a:r>
              <a:rPr kumimoji="1" lang="en-US" altLang="ja-JP" sz="1600" dirty="0" smtClean="0">
                <a:solidFill>
                  <a:schemeClr val="tx1"/>
                </a:solidFill>
              </a:rPr>
              <a:t>o to 20;</a:t>
            </a:r>
            <a:endParaRPr kumimoji="1" lang="ja-JP" altLang="en-US" sz="1600" dirty="0">
              <a:solidFill>
                <a:schemeClr val="tx1"/>
              </a:solidFill>
            </a:endParaRPr>
          </a:p>
        </p:txBody>
      </p:sp>
    </p:spTree>
    <p:extLst>
      <p:ext uri="{BB962C8B-B14F-4D97-AF65-F5344CB8AC3E}">
        <p14:creationId xmlns:p14="http://schemas.microsoft.com/office/powerpoint/2010/main" val="133165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randombar(horizontal)">
                                      <p:cBhvr>
                                        <p:cTn id="7" dur="500"/>
                                        <p:tgtEl>
                                          <p:spTgt spid="116"/>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hidden"/>
                                      </p:to>
                                    </p:set>
                                  </p:childTnLst>
                                </p:cTn>
                              </p:par>
                              <p:par>
                                <p:cTn id="10" presetID="14" presetClass="entr" presetSubtype="10"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randombar(horizontal)">
                                      <p:cBhvr>
                                        <p:cTn id="12" dur="500"/>
                                        <p:tgtEl>
                                          <p:spTgt spid="78"/>
                                        </p:tgtEl>
                                      </p:cBhvr>
                                    </p:animEffect>
                                  </p:childTnLst>
                                </p:cTn>
                              </p:par>
                            </p:childTnLst>
                          </p:cTn>
                        </p:par>
                        <p:par>
                          <p:cTn id="13" fill="hold">
                            <p:stCondLst>
                              <p:cond delay="500"/>
                            </p:stCondLst>
                            <p:childTnLst>
                              <p:par>
                                <p:cTn id="14" presetID="63" presetClass="path" presetSubtype="0" accel="50000" decel="50000" fill="hold" grpId="0" nodeType="afterEffect">
                                  <p:stCondLst>
                                    <p:cond delay="0"/>
                                  </p:stCondLst>
                                  <p:childTnLst>
                                    <p:animMotion origin="layout" path="M 1.38889E-6 -4.81481E-6 L 0.59114 -0.15 " pathEditMode="relative" rAng="0" ptsTypes="AA">
                                      <p:cBhvr>
                                        <p:cTn id="15" dur="2000" fill="hold"/>
                                        <p:tgtEl>
                                          <p:spTgt spid="62"/>
                                        </p:tgtEl>
                                        <p:attrNameLst>
                                          <p:attrName>ppt_x</p:attrName>
                                          <p:attrName>ppt_y</p:attrName>
                                        </p:attrNameLst>
                                      </p:cBhvr>
                                      <p:rCtr x="29549" y="-7500"/>
                                    </p:animMotion>
                                  </p:childTnLst>
                                </p:cTn>
                              </p:par>
                            </p:childTnLst>
                          </p:cTn>
                        </p:par>
                        <p:par>
                          <p:cTn id="16" fill="hold">
                            <p:stCondLst>
                              <p:cond delay="2500"/>
                            </p:stCondLst>
                            <p:childTnLst>
                              <p:par>
                                <p:cTn id="17" presetID="14" presetClass="entr" presetSubtype="1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randombar(horizontal)">
                                      <p:cBhvr>
                                        <p:cTn id="19" dur="500"/>
                                        <p:tgtEl>
                                          <p:spTgt spid="8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randombar(horizontal)">
                                      <p:cBhvr>
                                        <p:cTn id="24" dur="500"/>
                                        <p:tgtEl>
                                          <p:spTgt spid="13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randombar(horizontal)">
                                      <p:cBhvr>
                                        <p:cTn id="27" dur="500"/>
                                        <p:tgtEl>
                                          <p:spTgt spid="79"/>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78"/>
                                        </p:tgtEl>
                                        <p:attrNameLst>
                                          <p:attrName>style.visibility</p:attrName>
                                        </p:attrNameLst>
                                      </p:cBhvr>
                                      <p:to>
                                        <p:strVal val="hidden"/>
                                      </p:to>
                                    </p:set>
                                  </p:childTnLst>
                                </p:cTn>
                              </p:par>
                            </p:childTnLst>
                          </p:cTn>
                        </p:par>
                        <p:par>
                          <p:cTn id="30" fill="hold">
                            <p:stCondLst>
                              <p:cond delay="500"/>
                            </p:stCondLst>
                            <p:childTnLst>
                              <p:par>
                                <p:cTn id="31" presetID="63" presetClass="path" presetSubtype="0" accel="50000" decel="50000" fill="hold" grpId="0" nodeType="afterEffect">
                                  <p:stCondLst>
                                    <p:cond delay="0"/>
                                  </p:stCondLst>
                                  <p:childTnLst>
                                    <p:animMotion origin="layout" path="M -1.38889E-6 -4.44444E-6 L 0.59115 -0.06134 " pathEditMode="relative" rAng="0" ptsTypes="AA">
                                      <p:cBhvr>
                                        <p:cTn id="32" dur="2000" fill="hold"/>
                                        <p:tgtEl>
                                          <p:spTgt spid="32"/>
                                        </p:tgtEl>
                                        <p:attrNameLst>
                                          <p:attrName>ppt_x</p:attrName>
                                          <p:attrName>ppt_y</p:attrName>
                                        </p:attrNameLst>
                                      </p:cBhvr>
                                      <p:rCtr x="29549" y="-3079"/>
                                    </p:animMotion>
                                  </p:childTnLst>
                                </p:cTn>
                              </p:par>
                            </p:childTnLst>
                          </p:cTn>
                        </p:par>
                        <p:par>
                          <p:cTn id="33" fill="hold">
                            <p:stCondLst>
                              <p:cond delay="2500"/>
                            </p:stCondLst>
                            <p:childTnLst>
                              <p:par>
                                <p:cTn id="34" presetID="14" presetClass="entr" presetSubtype="10"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randombar(horizontal)">
                                      <p:cBhvr>
                                        <p:cTn id="3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39" grpId="0" animBg="1"/>
      <p:bldP spid="62" grpId="0" animBg="1"/>
      <p:bldP spid="142" grpId="0" animBg="1"/>
      <p:bldP spid="78" grpId="0" animBg="1"/>
      <p:bldP spid="78" grpId="1" animBg="1"/>
      <p:bldP spid="32" grpId="0" animBg="1"/>
      <p:bldP spid="79" grpId="0" animBg="1"/>
      <p:bldP spid="80" grpId="0" animBg="1"/>
      <p:bldP spid="8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3534875" y="1342220"/>
            <a:ext cx="4523275" cy="5037500"/>
          </a:xfrm>
          <a:prstGeom prst="rect">
            <a:avLst/>
          </a:prstGeom>
          <a:solidFill>
            <a:srgbClr val="00808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p>
        </p:txBody>
      </p:sp>
      <p:sp>
        <p:nvSpPr>
          <p:cNvPr id="134" name="正方形/長方形 133"/>
          <p:cNvSpPr/>
          <p:nvPr/>
        </p:nvSpPr>
        <p:spPr>
          <a:xfrm>
            <a:off x="6451048" y="3457014"/>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35" name="テキスト ボックス 134"/>
          <p:cNvSpPr txBox="1"/>
          <p:nvPr/>
        </p:nvSpPr>
        <p:spPr>
          <a:xfrm>
            <a:off x="5497114" y="3411835"/>
            <a:ext cx="979755" cy="369332"/>
          </a:xfrm>
          <a:prstGeom prst="rect">
            <a:avLst/>
          </a:prstGeom>
          <a:noFill/>
        </p:spPr>
        <p:txBody>
          <a:bodyPr wrap="none" rtlCol="0">
            <a:spAutoFit/>
          </a:bodyPr>
          <a:lstStyle/>
          <a:p>
            <a:r>
              <a:rPr kumimoji="1" lang="en-US" altLang="ja-JP" dirty="0" smtClean="0">
                <a:solidFill>
                  <a:schemeClr val="bg1"/>
                </a:solidFill>
              </a:rPr>
              <a:t>10 ($t2)</a:t>
            </a:r>
            <a:endParaRPr kumimoji="1" lang="ja-JP" altLang="en-US" dirty="0">
              <a:solidFill>
                <a:schemeClr val="bg1"/>
              </a:solidFill>
            </a:endParaRPr>
          </a:p>
        </p:txBody>
      </p:sp>
      <p:sp>
        <p:nvSpPr>
          <p:cNvPr id="136" name="正方形/長方形 135"/>
          <p:cNvSpPr/>
          <p:nvPr/>
        </p:nvSpPr>
        <p:spPr>
          <a:xfrm>
            <a:off x="6451047" y="3164531"/>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37" name="テキスト ボックス 136"/>
          <p:cNvSpPr txBox="1"/>
          <p:nvPr/>
        </p:nvSpPr>
        <p:spPr>
          <a:xfrm>
            <a:off x="5624356" y="3119352"/>
            <a:ext cx="851515" cy="369332"/>
          </a:xfrm>
          <a:prstGeom prst="rect">
            <a:avLst/>
          </a:prstGeom>
          <a:noFill/>
        </p:spPr>
        <p:txBody>
          <a:bodyPr wrap="none" rtlCol="0">
            <a:spAutoFit/>
          </a:bodyPr>
          <a:lstStyle/>
          <a:p>
            <a:r>
              <a:rPr kumimoji="1" lang="en-US" altLang="ja-JP" dirty="0" smtClean="0">
                <a:solidFill>
                  <a:schemeClr val="bg1"/>
                </a:solidFill>
              </a:rPr>
              <a:t>9 ($t1)</a:t>
            </a:r>
            <a:endParaRPr kumimoji="1" lang="ja-JP" altLang="en-US" dirty="0">
              <a:solidFill>
                <a:schemeClr val="bg1"/>
              </a:solidFill>
            </a:endParaRPr>
          </a:p>
        </p:txBody>
      </p:sp>
      <p:sp>
        <p:nvSpPr>
          <p:cNvPr id="109" name="正方形/長方形 108"/>
          <p:cNvSpPr/>
          <p:nvPr/>
        </p:nvSpPr>
        <p:spPr>
          <a:xfrm>
            <a:off x="6451049" y="1539612"/>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600" dirty="0">
                <a:solidFill>
                  <a:schemeClr val="tx1"/>
                </a:solidFill>
              </a:rPr>
              <a:t>j</a:t>
            </a:r>
            <a:r>
              <a:rPr kumimoji="1" lang="en-US" altLang="ja-JP" sz="1600" dirty="0" smtClean="0">
                <a:solidFill>
                  <a:schemeClr val="tx1"/>
                </a:solidFill>
              </a:rPr>
              <a:t> 8</a:t>
            </a:r>
            <a:endParaRPr kumimoji="1" lang="ja-JP" altLang="en-US" sz="1600" dirty="0">
              <a:solidFill>
                <a:schemeClr val="tx1"/>
              </a:solidFill>
            </a:endParaRPr>
          </a:p>
        </p:txBody>
      </p:sp>
      <p:sp>
        <p:nvSpPr>
          <p:cNvPr id="90" name="正方形/長方形 89"/>
          <p:cNvSpPr/>
          <p:nvPr/>
        </p:nvSpPr>
        <p:spPr>
          <a:xfrm>
            <a:off x="6451052" y="4232091"/>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1" name="正方形/長方形 90"/>
          <p:cNvSpPr/>
          <p:nvPr/>
        </p:nvSpPr>
        <p:spPr>
          <a:xfrm>
            <a:off x="6451051" y="4518828"/>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2" name="正方形/長方形 91"/>
          <p:cNvSpPr/>
          <p:nvPr/>
        </p:nvSpPr>
        <p:spPr>
          <a:xfrm>
            <a:off x="6452045" y="4805565"/>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3" name="正方形/長方形 92"/>
          <p:cNvSpPr/>
          <p:nvPr/>
        </p:nvSpPr>
        <p:spPr>
          <a:xfrm>
            <a:off x="6452045" y="5102820"/>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4" name="正方形/長方形 93"/>
          <p:cNvSpPr/>
          <p:nvPr/>
        </p:nvSpPr>
        <p:spPr>
          <a:xfrm>
            <a:off x="6451050" y="5400075"/>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5" name="正方形/長方形 94"/>
          <p:cNvSpPr/>
          <p:nvPr/>
        </p:nvSpPr>
        <p:spPr>
          <a:xfrm>
            <a:off x="6451048" y="5699138"/>
            <a:ext cx="1477133" cy="52200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6" name="正方形/長方形 95"/>
          <p:cNvSpPr/>
          <p:nvPr/>
        </p:nvSpPr>
        <p:spPr>
          <a:xfrm>
            <a:off x="6452045" y="2866063"/>
            <a:ext cx="1477133" cy="29725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7" name="正方形/長方形 96"/>
          <p:cNvSpPr/>
          <p:nvPr/>
        </p:nvSpPr>
        <p:spPr>
          <a:xfrm>
            <a:off x="6451049" y="3754269"/>
            <a:ext cx="1477133" cy="476014"/>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99" name="正方形/長方形 98"/>
          <p:cNvSpPr/>
          <p:nvPr/>
        </p:nvSpPr>
        <p:spPr>
          <a:xfrm>
            <a:off x="6451050" y="2299787"/>
            <a:ext cx="1477133" cy="568225"/>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100" name="テキスト ボックス 99"/>
          <p:cNvSpPr txBox="1"/>
          <p:nvPr/>
        </p:nvSpPr>
        <p:spPr>
          <a:xfrm>
            <a:off x="6702942" y="1968273"/>
            <a:ext cx="973343" cy="369332"/>
          </a:xfrm>
          <a:prstGeom prst="rect">
            <a:avLst/>
          </a:prstGeom>
          <a:noFill/>
        </p:spPr>
        <p:txBody>
          <a:bodyPr wrap="none" rtlCol="0">
            <a:spAutoFit/>
          </a:bodyPr>
          <a:lstStyle/>
          <a:p>
            <a:r>
              <a:rPr kumimoji="1" lang="ja-JP" altLang="en-US" dirty="0" smtClean="0">
                <a:solidFill>
                  <a:schemeClr val="bg1"/>
                </a:solidFill>
              </a:rPr>
              <a:t>レジスタ</a:t>
            </a:r>
            <a:endParaRPr kumimoji="1" lang="ja-JP" altLang="en-US" dirty="0">
              <a:solidFill>
                <a:schemeClr val="bg1"/>
              </a:solidFill>
            </a:endParaRPr>
          </a:p>
        </p:txBody>
      </p:sp>
      <p:sp>
        <p:nvSpPr>
          <p:cNvPr id="101" name="テキスト ボックス 100"/>
          <p:cNvSpPr txBox="1"/>
          <p:nvPr/>
        </p:nvSpPr>
        <p:spPr>
          <a:xfrm>
            <a:off x="5625354" y="2813833"/>
            <a:ext cx="851515" cy="369332"/>
          </a:xfrm>
          <a:prstGeom prst="rect">
            <a:avLst/>
          </a:prstGeom>
          <a:noFill/>
        </p:spPr>
        <p:txBody>
          <a:bodyPr wrap="none" rtlCol="0">
            <a:spAutoFit/>
          </a:bodyPr>
          <a:lstStyle/>
          <a:p>
            <a:r>
              <a:rPr kumimoji="1" lang="en-US" altLang="ja-JP" dirty="0" smtClean="0">
                <a:solidFill>
                  <a:schemeClr val="bg1"/>
                </a:solidFill>
              </a:rPr>
              <a:t>8 ($t0)</a:t>
            </a:r>
            <a:endParaRPr kumimoji="1" lang="ja-JP" altLang="en-US" dirty="0">
              <a:solidFill>
                <a:schemeClr val="bg1"/>
              </a:solidFill>
            </a:endParaRPr>
          </a:p>
        </p:txBody>
      </p:sp>
      <p:sp>
        <p:nvSpPr>
          <p:cNvPr id="102" name="テキスト ボックス 101"/>
          <p:cNvSpPr txBox="1"/>
          <p:nvPr/>
        </p:nvSpPr>
        <p:spPr>
          <a:xfrm>
            <a:off x="5455519" y="4196052"/>
            <a:ext cx="1031051" cy="369332"/>
          </a:xfrm>
          <a:prstGeom prst="rect">
            <a:avLst/>
          </a:prstGeom>
          <a:noFill/>
        </p:spPr>
        <p:txBody>
          <a:bodyPr wrap="none" rtlCol="0">
            <a:spAutoFit/>
          </a:bodyPr>
          <a:lstStyle/>
          <a:p>
            <a:r>
              <a:rPr kumimoji="1" lang="en-US" altLang="ja-JP" dirty="0" smtClean="0">
                <a:solidFill>
                  <a:schemeClr val="bg1"/>
                </a:solidFill>
              </a:rPr>
              <a:t>16 ($s0)</a:t>
            </a:r>
            <a:endParaRPr kumimoji="1" lang="ja-JP" altLang="en-US" dirty="0">
              <a:solidFill>
                <a:schemeClr val="bg1"/>
              </a:solidFill>
            </a:endParaRPr>
          </a:p>
        </p:txBody>
      </p:sp>
      <p:sp>
        <p:nvSpPr>
          <p:cNvPr id="103" name="テキスト ボックス 102"/>
          <p:cNvSpPr txBox="1"/>
          <p:nvPr/>
        </p:nvSpPr>
        <p:spPr>
          <a:xfrm>
            <a:off x="5455519" y="4489660"/>
            <a:ext cx="1031051" cy="369332"/>
          </a:xfrm>
          <a:prstGeom prst="rect">
            <a:avLst/>
          </a:prstGeom>
          <a:noFill/>
        </p:spPr>
        <p:txBody>
          <a:bodyPr wrap="none" rtlCol="0">
            <a:spAutoFit/>
          </a:bodyPr>
          <a:lstStyle/>
          <a:p>
            <a:r>
              <a:rPr kumimoji="1" lang="en-US" altLang="ja-JP" dirty="0" smtClean="0">
                <a:solidFill>
                  <a:schemeClr val="bg1"/>
                </a:solidFill>
              </a:rPr>
              <a:t>17 ($s1)</a:t>
            </a:r>
            <a:endParaRPr kumimoji="1" lang="ja-JP" altLang="en-US" dirty="0">
              <a:solidFill>
                <a:schemeClr val="bg1"/>
              </a:solidFill>
            </a:endParaRPr>
          </a:p>
        </p:txBody>
      </p:sp>
      <p:sp>
        <p:nvSpPr>
          <p:cNvPr id="104" name="テキスト ボックス 103"/>
          <p:cNvSpPr txBox="1"/>
          <p:nvPr/>
        </p:nvSpPr>
        <p:spPr>
          <a:xfrm>
            <a:off x="5455519" y="4783268"/>
            <a:ext cx="1031051" cy="369332"/>
          </a:xfrm>
          <a:prstGeom prst="rect">
            <a:avLst/>
          </a:prstGeom>
          <a:noFill/>
        </p:spPr>
        <p:txBody>
          <a:bodyPr wrap="none" rtlCol="0">
            <a:spAutoFit/>
          </a:bodyPr>
          <a:lstStyle/>
          <a:p>
            <a:r>
              <a:rPr kumimoji="1" lang="en-US" altLang="ja-JP" dirty="0" smtClean="0">
                <a:solidFill>
                  <a:schemeClr val="bg1"/>
                </a:solidFill>
              </a:rPr>
              <a:t>18 ($s2)</a:t>
            </a:r>
            <a:endParaRPr kumimoji="1" lang="ja-JP" altLang="en-US" dirty="0">
              <a:solidFill>
                <a:schemeClr val="bg1"/>
              </a:solidFill>
            </a:endParaRPr>
          </a:p>
        </p:txBody>
      </p:sp>
      <p:sp>
        <p:nvSpPr>
          <p:cNvPr id="105" name="テキスト ボックス 104"/>
          <p:cNvSpPr txBox="1"/>
          <p:nvPr/>
        </p:nvSpPr>
        <p:spPr>
          <a:xfrm>
            <a:off x="5455519" y="5076876"/>
            <a:ext cx="1031051" cy="369332"/>
          </a:xfrm>
          <a:prstGeom prst="rect">
            <a:avLst/>
          </a:prstGeom>
          <a:noFill/>
        </p:spPr>
        <p:txBody>
          <a:bodyPr wrap="none" rtlCol="0">
            <a:spAutoFit/>
          </a:bodyPr>
          <a:lstStyle/>
          <a:p>
            <a:r>
              <a:rPr kumimoji="1" lang="en-US" altLang="ja-JP" dirty="0" smtClean="0">
                <a:solidFill>
                  <a:schemeClr val="bg1"/>
                </a:solidFill>
              </a:rPr>
              <a:t>19 ($s3)</a:t>
            </a:r>
            <a:endParaRPr kumimoji="1" lang="ja-JP" altLang="en-US" dirty="0">
              <a:solidFill>
                <a:schemeClr val="bg1"/>
              </a:solidFill>
            </a:endParaRPr>
          </a:p>
        </p:txBody>
      </p:sp>
      <p:sp>
        <p:nvSpPr>
          <p:cNvPr id="106" name="テキスト ボックス 105"/>
          <p:cNvSpPr txBox="1"/>
          <p:nvPr/>
        </p:nvSpPr>
        <p:spPr>
          <a:xfrm>
            <a:off x="5455519" y="5370483"/>
            <a:ext cx="1031051" cy="369332"/>
          </a:xfrm>
          <a:prstGeom prst="rect">
            <a:avLst/>
          </a:prstGeom>
          <a:noFill/>
        </p:spPr>
        <p:txBody>
          <a:bodyPr wrap="none" rtlCol="0">
            <a:spAutoFit/>
          </a:bodyPr>
          <a:lstStyle/>
          <a:p>
            <a:r>
              <a:rPr kumimoji="1" lang="en-US" altLang="ja-JP" dirty="0" smtClean="0">
                <a:solidFill>
                  <a:schemeClr val="bg1"/>
                </a:solidFill>
              </a:rPr>
              <a:t>20 ($s4)</a:t>
            </a:r>
            <a:endParaRPr kumimoji="1" lang="ja-JP" altLang="en-US" dirty="0">
              <a:solidFill>
                <a:schemeClr val="bg1"/>
              </a:solidFill>
            </a:endParaRPr>
          </a:p>
        </p:txBody>
      </p:sp>
      <p:sp>
        <p:nvSpPr>
          <p:cNvPr id="108" name="テキスト ボックス 107"/>
          <p:cNvSpPr txBox="1"/>
          <p:nvPr/>
        </p:nvSpPr>
        <p:spPr>
          <a:xfrm>
            <a:off x="5573886" y="1374280"/>
            <a:ext cx="877163" cy="646331"/>
          </a:xfrm>
          <a:prstGeom prst="rect">
            <a:avLst/>
          </a:prstGeom>
          <a:noFill/>
        </p:spPr>
        <p:txBody>
          <a:bodyPr wrap="none" rtlCol="0">
            <a:spAutoFit/>
          </a:bodyPr>
          <a:lstStyle/>
          <a:p>
            <a:r>
              <a:rPr kumimoji="1" lang="ja-JP" altLang="en-US" dirty="0" smtClean="0">
                <a:solidFill>
                  <a:schemeClr val="bg1"/>
                </a:solidFill>
              </a:rPr>
              <a:t>実行中</a:t>
            </a:r>
            <a:r>
              <a:rPr kumimoji="1" lang="en-US" altLang="ja-JP" dirty="0" smtClean="0">
                <a:solidFill>
                  <a:schemeClr val="bg1"/>
                </a:solidFill>
              </a:rPr>
              <a:t/>
            </a:r>
            <a:br>
              <a:rPr kumimoji="1" lang="en-US" altLang="ja-JP" dirty="0" smtClean="0">
                <a:solidFill>
                  <a:schemeClr val="bg1"/>
                </a:solidFill>
              </a:rPr>
            </a:br>
            <a:r>
              <a:rPr kumimoji="1" lang="ja-JP" altLang="en-US" dirty="0" smtClean="0">
                <a:solidFill>
                  <a:schemeClr val="bg1"/>
                </a:solidFill>
              </a:rPr>
              <a:t>の命令</a:t>
            </a:r>
            <a:endParaRPr kumimoji="1" lang="ja-JP" altLang="en-US" dirty="0">
              <a:solidFill>
                <a:schemeClr val="bg1"/>
              </a:solidFill>
            </a:endParaRPr>
          </a:p>
        </p:txBody>
      </p:sp>
      <p:sp>
        <p:nvSpPr>
          <p:cNvPr id="110" name="正方形/長方形 109"/>
          <p:cNvSpPr/>
          <p:nvPr/>
        </p:nvSpPr>
        <p:spPr>
          <a:xfrm>
            <a:off x="6452045" y="286606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1024</a:t>
            </a:r>
            <a:endParaRPr kumimoji="1" lang="ja-JP" altLang="en-US" dirty="0">
              <a:solidFill>
                <a:schemeClr val="tx1"/>
              </a:solidFill>
            </a:endParaRPr>
          </a:p>
        </p:txBody>
      </p:sp>
      <p:sp>
        <p:nvSpPr>
          <p:cNvPr id="2" name="タイトル 1"/>
          <p:cNvSpPr>
            <a:spLocks noGrp="1"/>
          </p:cNvSpPr>
          <p:nvPr>
            <p:ph type="title"/>
          </p:nvPr>
        </p:nvSpPr>
        <p:spPr>
          <a:xfrm>
            <a:off x="989484" y="130175"/>
            <a:ext cx="6246812" cy="490538"/>
          </a:xfrm>
        </p:spPr>
        <p:txBody>
          <a:bodyPr>
            <a:normAutofit fontScale="90000"/>
          </a:bodyPr>
          <a:lstStyle/>
          <a:p>
            <a:r>
              <a:rPr lang="ja-JP" altLang="en-US" dirty="0" smtClean="0"/>
              <a:t>プログラムの実行例（分岐を含む場合）</a:t>
            </a:r>
            <a:endParaRPr kumimoji="1" lang="ja-JP" altLang="en-US"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27</a:t>
            </a:fld>
            <a:endParaRPr kumimoji="1" lang="ja-JP" altLang="en-US"/>
          </a:p>
        </p:txBody>
      </p:sp>
      <p:sp>
        <p:nvSpPr>
          <p:cNvPr id="20" name="上下矢印 19"/>
          <p:cNvSpPr/>
          <p:nvPr/>
        </p:nvSpPr>
        <p:spPr>
          <a:xfrm rot="5400000">
            <a:off x="2605838" y="3366993"/>
            <a:ext cx="870696" cy="928028"/>
          </a:xfrm>
          <a:prstGeom prst="upDownArrow">
            <a:avLst>
              <a:gd name="adj1" fmla="val 56564"/>
              <a:gd name="adj2" fmla="val 27027"/>
            </a:avLst>
          </a:prstGeom>
          <a:solidFill>
            <a:srgbClr val="FF00FF"/>
          </a:solid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534875" y="1498876"/>
            <a:ext cx="505267" cy="369332"/>
          </a:xfrm>
          <a:prstGeom prst="rect">
            <a:avLst/>
          </a:prstGeom>
          <a:noFill/>
        </p:spPr>
        <p:txBody>
          <a:bodyPr wrap="none" rtlCol="0">
            <a:spAutoFit/>
          </a:bodyPr>
          <a:lstStyle/>
          <a:p>
            <a:r>
              <a:rPr kumimoji="1" lang="en-US" altLang="ja-JP" dirty="0" smtClean="0">
                <a:solidFill>
                  <a:schemeClr val="bg1"/>
                </a:solidFill>
              </a:rPr>
              <a:t>PC</a:t>
            </a:r>
            <a:endParaRPr kumimoji="1" lang="ja-JP" altLang="en-US" dirty="0">
              <a:solidFill>
                <a:schemeClr val="bg1"/>
              </a:solidFill>
            </a:endParaRPr>
          </a:p>
        </p:txBody>
      </p:sp>
      <p:sp>
        <p:nvSpPr>
          <p:cNvPr id="88" name="テキスト ボックス 87"/>
          <p:cNvSpPr txBox="1"/>
          <p:nvPr/>
        </p:nvSpPr>
        <p:spPr>
          <a:xfrm>
            <a:off x="5194424" y="1013007"/>
            <a:ext cx="1204176" cy="369332"/>
          </a:xfrm>
          <a:prstGeom prst="rect">
            <a:avLst/>
          </a:prstGeom>
          <a:noFill/>
        </p:spPr>
        <p:txBody>
          <a:bodyPr wrap="none" rtlCol="0">
            <a:spAutoFit/>
          </a:bodyPr>
          <a:lstStyle/>
          <a:p>
            <a:r>
              <a:rPr kumimoji="1" lang="ja-JP" altLang="en-US" dirty="0" smtClean="0"/>
              <a:t>プロセッサ</a:t>
            </a:r>
            <a:endParaRPr kumimoji="1" lang="ja-JP" altLang="en-US" dirty="0"/>
          </a:p>
        </p:txBody>
      </p:sp>
      <p:sp>
        <p:nvSpPr>
          <p:cNvPr id="107" name="正方形/長方形 106"/>
          <p:cNvSpPr/>
          <p:nvPr/>
        </p:nvSpPr>
        <p:spPr>
          <a:xfrm>
            <a:off x="4003396" y="1539612"/>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dirty="0">
              <a:solidFill>
                <a:schemeClr val="tx1"/>
              </a:solidFill>
            </a:endParaRPr>
          </a:p>
        </p:txBody>
      </p:sp>
      <p:sp>
        <p:nvSpPr>
          <p:cNvPr id="111" name="正方形/長方形 110"/>
          <p:cNvSpPr/>
          <p:nvPr/>
        </p:nvSpPr>
        <p:spPr>
          <a:xfrm>
            <a:off x="4003396" y="1549622"/>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113" name="正方形/長方形 112"/>
          <p:cNvSpPr/>
          <p:nvPr/>
        </p:nvSpPr>
        <p:spPr>
          <a:xfrm>
            <a:off x="4003396" y="1549622"/>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4</a:t>
            </a:r>
            <a:endParaRPr kumimoji="1" lang="ja-JP" altLang="en-US" dirty="0">
              <a:solidFill>
                <a:schemeClr val="tx1"/>
              </a:solidFill>
            </a:endParaRPr>
          </a:p>
        </p:txBody>
      </p:sp>
      <p:cxnSp>
        <p:nvCxnSpPr>
          <p:cNvPr id="131" name="直線コネクタ 130"/>
          <p:cNvCxnSpPr/>
          <p:nvPr/>
        </p:nvCxnSpPr>
        <p:spPr>
          <a:xfrm>
            <a:off x="7162800" y="2446573"/>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7172325" y="3850507"/>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172325" y="5811271"/>
            <a:ext cx="0" cy="30682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6452043" y="4521276"/>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2</a:t>
            </a:r>
            <a:endParaRPr kumimoji="1" lang="ja-JP" altLang="en-US" dirty="0">
              <a:solidFill>
                <a:schemeClr val="tx1"/>
              </a:solidFill>
            </a:endParaRPr>
          </a:p>
        </p:txBody>
      </p:sp>
      <p:sp>
        <p:nvSpPr>
          <p:cNvPr id="115" name="正方形/長方形 114"/>
          <p:cNvSpPr/>
          <p:nvPr/>
        </p:nvSpPr>
        <p:spPr>
          <a:xfrm>
            <a:off x="6452045" y="482029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116" name="正方形/長方形 115"/>
          <p:cNvSpPr/>
          <p:nvPr/>
        </p:nvSpPr>
        <p:spPr>
          <a:xfrm>
            <a:off x="4007923" y="1549622"/>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16</a:t>
            </a:r>
            <a:endParaRPr kumimoji="1" lang="ja-JP" altLang="en-US" dirty="0">
              <a:solidFill>
                <a:schemeClr val="tx1"/>
              </a:solidFill>
            </a:endParaRPr>
          </a:p>
        </p:txBody>
      </p:sp>
      <p:sp>
        <p:nvSpPr>
          <p:cNvPr id="139" name="正方形/長方形 138"/>
          <p:cNvSpPr/>
          <p:nvPr/>
        </p:nvSpPr>
        <p:spPr>
          <a:xfrm>
            <a:off x="4003396" y="1545337"/>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8</a:t>
            </a:r>
            <a:endParaRPr kumimoji="1" lang="ja-JP" altLang="en-US" dirty="0">
              <a:solidFill>
                <a:schemeClr val="tx1"/>
              </a:solidFill>
            </a:endParaRPr>
          </a:p>
        </p:txBody>
      </p:sp>
      <p:sp>
        <p:nvSpPr>
          <p:cNvPr id="141" name="正方形/長方形 140"/>
          <p:cNvSpPr/>
          <p:nvPr/>
        </p:nvSpPr>
        <p:spPr>
          <a:xfrm>
            <a:off x="6452045" y="4820298"/>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2</a:t>
            </a:r>
            <a:endParaRPr kumimoji="1" lang="ja-JP" altLang="en-US" dirty="0">
              <a:solidFill>
                <a:schemeClr val="tx1"/>
              </a:solidFill>
            </a:endParaRPr>
          </a:p>
        </p:txBody>
      </p:sp>
      <p:sp>
        <p:nvSpPr>
          <p:cNvPr id="19" name="正方形/長方形 18"/>
          <p:cNvSpPr/>
          <p:nvPr/>
        </p:nvSpPr>
        <p:spPr>
          <a:xfrm>
            <a:off x="1062923" y="1342220"/>
            <a:ext cx="1477132" cy="5039108"/>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1" name="テキスト ボックス 20"/>
          <p:cNvSpPr txBox="1"/>
          <p:nvPr/>
        </p:nvSpPr>
        <p:spPr>
          <a:xfrm>
            <a:off x="775431" y="1313904"/>
            <a:ext cx="312906"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22" name="テキスト ボックス 21"/>
          <p:cNvSpPr txBox="1"/>
          <p:nvPr/>
        </p:nvSpPr>
        <p:spPr>
          <a:xfrm>
            <a:off x="779473" y="1620728"/>
            <a:ext cx="312906" cy="369332"/>
          </a:xfrm>
          <a:prstGeom prst="rect">
            <a:avLst/>
          </a:prstGeom>
          <a:noFill/>
        </p:spPr>
        <p:txBody>
          <a:bodyPr wrap="none" rtlCol="0">
            <a:spAutoFit/>
          </a:bodyPr>
          <a:lstStyle/>
          <a:p>
            <a:r>
              <a:rPr kumimoji="1" lang="en-US" altLang="ja-JP" dirty="0" smtClean="0"/>
              <a:t>4</a:t>
            </a:r>
            <a:endParaRPr kumimoji="1" lang="ja-JP" altLang="en-US" dirty="0"/>
          </a:p>
        </p:txBody>
      </p:sp>
      <p:sp>
        <p:nvSpPr>
          <p:cNvPr id="23" name="テキスト ボックス 22"/>
          <p:cNvSpPr txBox="1"/>
          <p:nvPr/>
        </p:nvSpPr>
        <p:spPr>
          <a:xfrm>
            <a:off x="779471" y="1927552"/>
            <a:ext cx="312906" cy="369332"/>
          </a:xfrm>
          <a:prstGeom prst="rect">
            <a:avLst/>
          </a:prstGeom>
          <a:noFill/>
        </p:spPr>
        <p:txBody>
          <a:bodyPr wrap="none" rtlCol="0">
            <a:spAutoFit/>
          </a:bodyPr>
          <a:lstStyle/>
          <a:p>
            <a:r>
              <a:rPr kumimoji="1" lang="en-US" altLang="ja-JP" dirty="0" smtClean="0"/>
              <a:t>8</a:t>
            </a:r>
            <a:endParaRPr kumimoji="1" lang="ja-JP" altLang="en-US" dirty="0"/>
          </a:p>
        </p:txBody>
      </p:sp>
      <p:sp>
        <p:nvSpPr>
          <p:cNvPr id="30" name="正方形/長方形 29"/>
          <p:cNvSpPr/>
          <p:nvPr/>
        </p:nvSpPr>
        <p:spPr>
          <a:xfrm>
            <a:off x="1061061" y="1348464"/>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kumimoji="1" lang="en-US" altLang="ja-JP" sz="1400" dirty="0" smtClean="0">
                <a:solidFill>
                  <a:schemeClr val="tx1"/>
                </a:solidFill>
              </a:rPr>
              <a:t> $s1, </a:t>
            </a:r>
            <a:r>
              <a:rPr lang="en-US" altLang="ja-JP" sz="1400" dirty="0" smtClean="0">
                <a:solidFill>
                  <a:schemeClr val="tx1"/>
                </a:solidFill>
              </a:rPr>
              <a:t>0($t0)</a:t>
            </a:r>
            <a:endParaRPr kumimoji="1" lang="ja-JP" altLang="en-US" sz="1400" dirty="0">
              <a:solidFill>
                <a:schemeClr val="tx1"/>
              </a:solidFill>
            </a:endParaRPr>
          </a:p>
        </p:txBody>
      </p:sp>
      <p:sp>
        <p:nvSpPr>
          <p:cNvPr id="31" name="正方形/長方形 30"/>
          <p:cNvSpPr/>
          <p:nvPr/>
        </p:nvSpPr>
        <p:spPr>
          <a:xfrm>
            <a:off x="1061061" y="16542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l</a:t>
            </a:r>
            <a:r>
              <a:rPr lang="en-US" altLang="ja-JP" sz="1400" dirty="0" err="1" smtClean="0">
                <a:solidFill>
                  <a:schemeClr val="tx1"/>
                </a:solidFill>
              </a:rPr>
              <a:t>w</a:t>
            </a:r>
            <a:r>
              <a:rPr lang="en-US" altLang="ja-JP" sz="1400" dirty="0" smtClean="0">
                <a:solidFill>
                  <a:schemeClr val="tx1"/>
                </a:solidFill>
              </a:rPr>
              <a:t> $s2, 4($t0)</a:t>
            </a:r>
            <a:endParaRPr kumimoji="1" lang="ja-JP" altLang="en-US" sz="1400" dirty="0">
              <a:solidFill>
                <a:schemeClr val="tx1"/>
              </a:solidFill>
            </a:endParaRPr>
          </a:p>
        </p:txBody>
      </p:sp>
      <p:sp>
        <p:nvSpPr>
          <p:cNvPr id="32" name="正方形/長方形 31"/>
          <p:cNvSpPr/>
          <p:nvPr/>
        </p:nvSpPr>
        <p:spPr>
          <a:xfrm>
            <a:off x="1061061" y="1960030"/>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b</a:t>
            </a:r>
            <a:r>
              <a:rPr lang="en-US" altLang="ja-JP" sz="1400" dirty="0" err="1" smtClean="0">
                <a:solidFill>
                  <a:schemeClr val="tx1"/>
                </a:solidFill>
              </a:rPr>
              <a:t>eq</a:t>
            </a:r>
            <a:r>
              <a:rPr lang="en-US" altLang="ja-JP" sz="1400" dirty="0" smtClean="0">
                <a:solidFill>
                  <a:schemeClr val="tx1"/>
                </a:solidFill>
              </a:rPr>
              <a:t> $s1, $s2, 20</a:t>
            </a:r>
            <a:endParaRPr kumimoji="1" lang="ja-JP" altLang="en-US" sz="1400" dirty="0">
              <a:solidFill>
                <a:schemeClr val="tx1"/>
              </a:solidFill>
            </a:endParaRPr>
          </a:p>
        </p:txBody>
      </p:sp>
      <p:sp>
        <p:nvSpPr>
          <p:cNvPr id="58" name="テキスト ボックス 57"/>
          <p:cNvSpPr txBox="1"/>
          <p:nvPr/>
        </p:nvSpPr>
        <p:spPr>
          <a:xfrm>
            <a:off x="641092" y="2234376"/>
            <a:ext cx="441146" cy="369332"/>
          </a:xfrm>
          <a:prstGeom prst="rect">
            <a:avLst/>
          </a:prstGeom>
          <a:noFill/>
        </p:spPr>
        <p:txBody>
          <a:bodyPr wrap="none" rtlCol="0">
            <a:spAutoFit/>
          </a:bodyPr>
          <a:lstStyle/>
          <a:p>
            <a:r>
              <a:rPr kumimoji="1" lang="en-US" altLang="ja-JP" dirty="0" smtClean="0"/>
              <a:t>12</a:t>
            </a:r>
            <a:endParaRPr kumimoji="1" lang="ja-JP" altLang="en-US" dirty="0"/>
          </a:p>
        </p:txBody>
      </p:sp>
      <p:sp>
        <p:nvSpPr>
          <p:cNvPr id="59" name="テキスト ボックス 58"/>
          <p:cNvSpPr txBox="1"/>
          <p:nvPr/>
        </p:nvSpPr>
        <p:spPr>
          <a:xfrm>
            <a:off x="655275" y="2541200"/>
            <a:ext cx="441146" cy="369332"/>
          </a:xfrm>
          <a:prstGeom prst="rect">
            <a:avLst/>
          </a:prstGeom>
          <a:noFill/>
        </p:spPr>
        <p:txBody>
          <a:bodyPr wrap="none" rtlCol="0">
            <a:spAutoFit/>
          </a:bodyPr>
          <a:lstStyle/>
          <a:p>
            <a:r>
              <a:rPr lang="en-US" altLang="ja-JP" dirty="0" smtClean="0"/>
              <a:t>16</a:t>
            </a:r>
            <a:endParaRPr kumimoji="1" lang="ja-JP" altLang="en-US" dirty="0"/>
          </a:p>
        </p:txBody>
      </p:sp>
      <p:sp>
        <p:nvSpPr>
          <p:cNvPr id="60" name="テキスト ボックス 59"/>
          <p:cNvSpPr txBox="1"/>
          <p:nvPr/>
        </p:nvSpPr>
        <p:spPr>
          <a:xfrm>
            <a:off x="655273" y="2848024"/>
            <a:ext cx="441146" cy="369332"/>
          </a:xfrm>
          <a:prstGeom prst="rect">
            <a:avLst/>
          </a:prstGeom>
          <a:noFill/>
        </p:spPr>
        <p:txBody>
          <a:bodyPr wrap="none" rtlCol="0">
            <a:spAutoFit/>
          </a:bodyPr>
          <a:lstStyle/>
          <a:p>
            <a:r>
              <a:rPr kumimoji="1" lang="en-US" altLang="ja-JP" dirty="0" smtClean="0"/>
              <a:t>20</a:t>
            </a:r>
            <a:endParaRPr kumimoji="1" lang="ja-JP" altLang="en-US" dirty="0"/>
          </a:p>
        </p:txBody>
      </p:sp>
      <p:sp>
        <p:nvSpPr>
          <p:cNvPr id="61" name="正方形/長方形 60"/>
          <p:cNvSpPr/>
          <p:nvPr/>
        </p:nvSpPr>
        <p:spPr>
          <a:xfrm>
            <a:off x="1062922" y="2265813"/>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a</a:t>
            </a:r>
            <a:r>
              <a:rPr lang="en-US" altLang="ja-JP" sz="1400" dirty="0" err="1" smtClean="0">
                <a:solidFill>
                  <a:schemeClr val="tx1"/>
                </a:solidFill>
              </a:rPr>
              <a:t>ddi</a:t>
            </a:r>
            <a:r>
              <a:rPr lang="en-US" altLang="ja-JP" sz="1400" dirty="0" smtClean="0">
                <a:solidFill>
                  <a:schemeClr val="tx1"/>
                </a:solidFill>
              </a:rPr>
              <a:t> $s1, $s1, 1</a:t>
            </a:r>
            <a:endParaRPr kumimoji="1" lang="ja-JP" altLang="en-US" sz="1400" dirty="0">
              <a:solidFill>
                <a:schemeClr val="tx1"/>
              </a:solidFill>
            </a:endParaRPr>
          </a:p>
        </p:txBody>
      </p:sp>
      <p:sp>
        <p:nvSpPr>
          <p:cNvPr id="62" name="正方形/長方形 61"/>
          <p:cNvSpPr/>
          <p:nvPr/>
        </p:nvSpPr>
        <p:spPr>
          <a:xfrm>
            <a:off x="1062922" y="2571596"/>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a:solidFill>
                  <a:schemeClr val="tx1"/>
                </a:solidFill>
              </a:rPr>
              <a:t>j</a:t>
            </a:r>
            <a:r>
              <a:rPr lang="en-US" altLang="ja-JP" sz="1400" dirty="0" smtClean="0">
                <a:solidFill>
                  <a:schemeClr val="tx1"/>
                </a:solidFill>
              </a:rPr>
              <a:t> 8</a:t>
            </a:r>
            <a:endParaRPr kumimoji="1" lang="ja-JP" altLang="en-US" sz="1400" dirty="0">
              <a:solidFill>
                <a:schemeClr val="tx1"/>
              </a:solidFill>
            </a:endParaRPr>
          </a:p>
        </p:txBody>
      </p:sp>
      <p:sp>
        <p:nvSpPr>
          <p:cNvPr id="63" name="正方形/長方形 62"/>
          <p:cNvSpPr/>
          <p:nvPr/>
        </p:nvSpPr>
        <p:spPr>
          <a:xfrm>
            <a:off x="1062922" y="2877379"/>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1400" dirty="0">
              <a:solidFill>
                <a:schemeClr val="tx1"/>
              </a:solidFill>
            </a:endParaRPr>
          </a:p>
        </p:txBody>
      </p:sp>
      <p:sp>
        <p:nvSpPr>
          <p:cNvPr id="76" name="正方形/長方形 75"/>
          <p:cNvSpPr/>
          <p:nvPr/>
        </p:nvSpPr>
        <p:spPr>
          <a:xfrm>
            <a:off x="1062921" y="471049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2</a:t>
            </a:r>
            <a:endParaRPr kumimoji="1" lang="ja-JP" altLang="en-US" dirty="0">
              <a:solidFill>
                <a:schemeClr val="tx1"/>
              </a:solidFill>
            </a:endParaRPr>
          </a:p>
        </p:txBody>
      </p:sp>
      <p:sp>
        <p:nvSpPr>
          <p:cNvPr id="77" name="正方形/長方形 76"/>
          <p:cNvSpPr/>
          <p:nvPr/>
        </p:nvSpPr>
        <p:spPr>
          <a:xfrm>
            <a:off x="1062923" y="500951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81" name="テキスト ボックス 80"/>
          <p:cNvSpPr txBox="1"/>
          <p:nvPr/>
        </p:nvSpPr>
        <p:spPr>
          <a:xfrm>
            <a:off x="398794" y="4671111"/>
            <a:ext cx="697627" cy="369332"/>
          </a:xfrm>
          <a:prstGeom prst="rect">
            <a:avLst/>
          </a:prstGeom>
          <a:noFill/>
        </p:spPr>
        <p:txBody>
          <a:bodyPr wrap="none" rtlCol="0">
            <a:spAutoFit/>
          </a:bodyPr>
          <a:lstStyle/>
          <a:p>
            <a:r>
              <a:rPr kumimoji="1" lang="en-US" altLang="ja-JP" dirty="0" smtClean="0"/>
              <a:t>1024</a:t>
            </a:r>
            <a:endParaRPr kumimoji="1" lang="ja-JP" altLang="en-US" dirty="0"/>
          </a:p>
        </p:txBody>
      </p:sp>
      <p:sp>
        <p:nvSpPr>
          <p:cNvPr id="82" name="テキスト ボックス 81"/>
          <p:cNvSpPr txBox="1"/>
          <p:nvPr/>
        </p:nvSpPr>
        <p:spPr>
          <a:xfrm>
            <a:off x="399590" y="4965952"/>
            <a:ext cx="697627" cy="369332"/>
          </a:xfrm>
          <a:prstGeom prst="rect">
            <a:avLst/>
          </a:prstGeom>
          <a:noFill/>
        </p:spPr>
        <p:txBody>
          <a:bodyPr wrap="none" rtlCol="0">
            <a:spAutoFit/>
          </a:bodyPr>
          <a:lstStyle/>
          <a:p>
            <a:r>
              <a:rPr kumimoji="1" lang="en-US" altLang="ja-JP" dirty="0" smtClean="0"/>
              <a:t>1028</a:t>
            </a:r>
            <a:endParaRPr kumimoji="1" lang="ja-JP" altLang="en-US" dirty="0"/>
          </a:p>
        </p:txBody>
      </p:sp>
      <p:sp>
        <p:nvSpPr>
          <p:cNvPr id="86" name="テキスト ボックス 85"/>
          <p:cNvSpPr txBox="1"/>
          <p:nvPr/>
        </p:nvSpPr>
        <p:spPr>
          <a:xfrm>
            <a:off x="137228" y="1013858"/>
            <a:ext cx="960519" cy="369332"/>
          </a:xfrm>
          <a:prstGeom prst="rect">
            <a:avLst/>
          </a:prstGeom>
          <a:noFill/>
        </p:spPr>
        <p:txBody>
          <a:bodyPr wrap="none" rtlCol="0">
            <a:spAutoFit/>
          </a:bodyPr>
          <a:lstStyle/>
          <a:p>
            <a:r>
              <a:rPr kumimoji="1" lang="ja-JP" altLang="en-US" dirty="0" smtClean="0"/>
              <a:t>アドレス</a:t>
            </a:r>
            <a:endParaRPr kumimoji="1" lang="ja-JP" altLang="en-US" dirty="0"/>
          </a:p>
        </p:txBody>
      </p:sp>
      <p:sp>
        <p:nvSpPr>
          <p:cNvPr id="87" name="テキスト ボックス 86"/>
          <p:cNvSpPr txBox="1"/>
          <p:nvPr/>
        </p:nvSpPr>
        <p:spPr>
          <a:xfrm>
            <a:off x="1396236" y="1013858"/>
            <a:ext cx="729687" cy="369332"/>
          </a:xfrm>
          <a:prstGeom prst="rect">
            <a:avLst/>
          </a:prstGeom>
          <a:noFill/>
        </p:spPr>
        <p:txBody>
          <a:bodyPr wrap="none" rtlCol="0">
            <a:spAutoFit/>
          </a:bodyPr>
          <a:lstStyle/>
          <a:p>
            <a:r>
              <a:rPr kumimoji="1" lang="ja-JP" altLang="en-US" dirty="0" smtClean="0"/>
              <a:t>メモリ</a:t>
            </a:r>
            <a:endParaRPr kumimoji="1" lang="ja-JP" altLang="en-US" dirty="0"/>
          </a:p>
        </p:txBody>
      </p:sp>
      <p:sp>
        <p:nvSpPr>
          <p:cNvPr id="117" name="正方形/長方形 116"/>
          <p:cNvSpPr/>
          <p:nvPr/>
        </p:nvSpPr>
        <p:spPr>
          <a:xfrm>
            <a:off x="1061065" y="1348464"/>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kumimoji="1" lang="en-US" altLang="ja-JP" sz="1400" dirty="0" smtClean="0">
                <a:solidFill>
                  <a:schemeClr val="tx1"/>
                </a:solidFill>
              </a:rPr>
              <a:t> $s1, </a:t>
            </a:r>
            <a:r>
              <a:rPr lang="en-US" altLang="ja-JP" sz="1400" dirty="0" smtClean="0">
                <a:solidFill>
                  <a:schemeClr val="tx1"/>
                </a:solidFill>
              </a:rPr>
              <a:t>0($t0)</a:t>
            </a:r>
            <a:endParaRPr kumimoji="1" lang="ja-JP" altLang="en-US" sz="1400" dirty="0">
              <a:solidFill>
                <a:schemeClr val="tx1"/>
              </a:solidFill>
            </a:endParaRPr>
          </a:p>
        </p:txBody>
      </p:sp>
      <p:sp>
        <p:nvSpPr>
          <p:cNvPr id="118" name="正方形/長方形 117"/>
          <p:cNvSpPr/>
          <p:nvPr/>
        </p:nvSpPr>
        <p:spPr>
          <a:xfrm>
            <a:off x="1061065" y="1654247"/>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lw</a:t>
            </a:r>
            <a:r>
              <a:rPr lang="en-US" altLang="ja-JP" sz="1400" dirty="0" smtClean="0">
                <a:solidFill>
                  <a:schemeClr val="tx1"/>
                </a:solidFill>
              </a:rPr>
              <a:t> $s2, 4($t0)</a:t>
            </a:r>
            <a:endParaRPr kumimoji="1" lang="ja-JP" altLang="en-US" sz="1400" dirty="0">
              <a:solidFill>
                <a:schemeClr val="tx1"/>
              </a:solidFill>
            </a:endParaRPr>
          </a:p>
        </p:txBody>
      </p:sp>
      <p:sp>
        <p:nvSpPr>
          <p:cNvPr id="119" name="正方形/長方形 118"/>
          <p:cNvSpPr/>
          <p:nvPr/>
        </p:nvSpPr>
        <p:spPr>
          <a:xfrm>
            <a:off x="1061058" y="1960030"/>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rPr>
              <a:t>beq</a:t>
            </a:r>
            <a:r>
              <a:rPr lang="en-US" altLang="ja-JP" sz="1400" dirty="0" smtClean="0">
                <a:solidFill>
                  <a:schemeClr val="tx1"/>
                </a:solidFill>
              </a:rPr>
              <a:t> $s1, $s2, 20</a:t>
            </a:r>
            <a:endParaRPr kumimoji="1" lang="ja-JP" altLang="en-US" sz="1400" dirty="0">
              <a:solidFill>
                <a:schemeClr val="tx1"/>
              </a:solidFill>
            </a:endParaRPr>
          </a:p>
        </p:txBody>
      </p:sp>
      <p:sp>
        <p:nvSpPr>
          <p:cNvPr id="120" name="正方形/長方形 119"/>
          <p:cNvSpPr/>
          <p:nvPr/>
        </p:nvSpPr>
        <p:spPr>
          <a:xfrm>
            <a:off x="1064774" y="2265813"/>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a:solidFill>
                  <a:schemeClr val="tx1"/>
                </a:solidFill>
              </a:rPr>
              <a:t>a</a:t>
            </a:r>
            <a:r>
              <a:rPr lang="en-US" altLang="ja-JP" sz="1400" dirty="0" err="1" smtClean="0">
                <a:solidFill>
                  <a:schemeClr val="tx1"/>
                </a:solidFill>
              </a:rPr>
              <a:t>ddi</a:t>
            </a:r>
            <a:r>
              <a:rPr lang="en-US" altLang="ja-JP" sz="1400" dirty="0" smtClean="0">
                <a:solidFill>
                  <a:schemeClr val="tx1"/>
                </a:solidFill>
              </a:rPr>
              <a:t> $s2, $s2, 1</a:t>
            </a:r>
            <a:endParaRPr kumimoji="1" lang="ja-JP" altLang="en-US" sz="1400" dirty="0">
              <a:solidFill>
                <a:schemeClr val="tx1"/>
              </a:solidFill>
            </a:endParaRPr>
          </a:p>
        </p:txBody>
      </p:sp>
      <p:sp>
        <p:nvSpPr>
          <p:cNvPr id="121" name="正方形/長方形 120"/>
          <p:cNvSpPr/>
          <p:nvPr/>
        </p:nvSpPr>
        <p:spPr>
          <a:xfrm>
            <a:off x="1062926" y="2571596"/>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rPr>
              <a:t>j 8</a:t>
            </a:r>
            <a:endParaRPr kumimoji="1" lang="ja-JP" altLang="en-US" sz="1400" dirty="0">
              <a:solidFill>
                <a:schemeClr val="tx1"/>
              </a:solidFill>
            </a:endParaRPr>
          </a:p>
        </p:txBody>
      </p:sp>
      <p:sp>
        <p:nvSpPr>
          <p:cNvPr id="122" name="正方形/長方形 121"/>
          <p:cNvSpPr/>
          <p:nvPr/>
        </p:nvSpPr>
        <p:spPr>
          <a:xfrm>
            <a:off x="1062926" y="2877379"/>
            <a:ext cx="1477132"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1400" dirty="0">
              <a:solidFill>
                <a:schemeClr val="tx1"/>
              </a:solidFill>
            </a:endParaRPr>
          </a:p>
        </p:txBody>
      </p:sp>
      <p:sp>
        <p:nvSpPr>
          <p:cNvPr id="125" name="正方形/長方形 124"/>
          <p:cNvSpPr/>
          <p:nvPr/>
        </p:nvSpPr>
        <p:spPr>
          <a:xfrm>
            <a:off x="1070272" y="4710491"/>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2</a:t>
            </a:r>
            <a:endParaRPr kumimoji="1" lang="ja-JP" altLang="en-US" dirty="0">
              <a:solidFill>
                <a:schemeClr val="tx1"/>
              </a:solidFill>
            </a:endParaRPr>
          </a:p>
        </p:txBody>
      </p:sp>
      <p:sp>
        <p:nvSpPr>
          <p:cNvPr id="126" name="正方形/長方形 125"/>
          <p:cNvSpPr/>
          <p:nvPr/>
        </p:nvSpPr>
        <p:spPr>
          <a:xfrm>
            <a:off x="1070274" y="5009513"/>
            <a:ext cx="1477133"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dirty="0" smtClean="0">
                <a:solidFill>
                  <a:schemeClr val="tx1"/>
                </a:solidFill>
              </a:rPr>
              <a:t>0</a:t>
            </a:r>
            <a:endParaRPr kumimoji="1" lang="ja-JP" altLang="en-US" dirty="0">
              <a:solidFill>
                <a:schemeClr val="tx1"/>
              </a:solidFill>
            </a:endParaRPr>
          </a:p>
        </p:txBody>
      </p:sp>
      <p:sp>
        <p:nvSpPr>
          <p:cNvPr id="78" name="右矢印 77"/>
          <p:cNvSpPr/>
          <p:nvPr/>
        </p:nvSpPr>
        <p:spPr>
          <a:xfrm>
            <a:off x="512206" y="2633679"/>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右矢印 78"/>
          <p:cNvSpPr/>
          <p:nvPr/>
        </p:nvSpPr>
        <p:spPr>
          <a:xfrm>
            <a:off x="506358" y="2028613"/>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4012450" y="1550387"/>
            <a:ext cx="1477132" cy="298955"/>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dirty="0" smtClean="0">
                <a:solidFill>
                  <a:schemeClr val="tx1"/>
                </a:solidFill>
              </a:rPr>
              <a:t>20</a:t>
            </a:r>
            <a:endParaRPr kumimoji="1" lang="ja-JP" altLang="en-US" dirty="0">
              <a:solidFill>
                <a:schemeClr val="tx1"/>
              </a:solidFill>
            </a:endParaRPr>
          </a:p>
        </p:txBody>
      </p:sp>
      <p:sp>
        <p:nvSpPr>
          <p:cNvPr id="80" name="右矢印 79"/>
          <p:cNvSpPr/>
          <p:nvPr/>
        </p:nvSpPr>
        <p:spPr>
          <a:xfrm>
            <a:off x="509536" y="2943640"/>
            <a:ext cx="198075" cy="166432"/>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角丸四角形吹き出し 82"/>
          <p:cNvSpPr/>
          <p:nvPr/>
        </p:nvSpPr>
        <p:spPr>
          <a:xfrm>
            <a:off x="6886416" y="951046"/>
            <a:ext cx="2166553" cy="474834"/>
          </a:xfrm>
          <a:prstGeom prst="wedgeRoundRectCallout">
            <a:avLst>
              <a:gd name="adj1" fmla="val -36693"/>
              <a:gd name="adj2" fmla="val 78689"/>
              <a:gd name="adj3" fmla="val 16667"/>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i</a:t>
            </a:r>
            <a:r>
              <a:rPr lang="en-US" altLang="ja-JP" sz="1600" dirty="0" smtClean="0">
                <a:solidFill>
                  <a:schemeClr val="tx1"/>
                </a:solidFill>
              </a:rPr>
              <a:t>f ($s1 == $s2)</a:t>
            </a:r>
          </a:p>
          <a:p>
            <a:pPr algn="ctr"/>
            <a:r>
              <a:rPr lang="en-US" altLang="ja-JP" sz="1600" dirty="0">
                <a:solidFill>
                  <a:schemeClr val="tx1"/>
                </a:solidFill>
              </a:rPr>
              <a:t>g</a:t>
            </a:r>
            <a:r>
              <a:rPr kumimoji="1" lang="en-US" altLang="ja-JP" sz="1600" dirty="0" smtClean="0">
                <a:solidFill>
                  <a:schemeClr val="tx1"/>
                </a:solidFill>
              </a:rPr>
              <a:t>o to 20;</a:t>
            </a:r>
            <a:endParaRPr kumimoji="1" lang="ja-JP" altLang="en-US" sz="1600" dirty="0">
              <a:solidFill>
                <a:schemeClr val="tx1"/>
              </a:solidFill>
            </a:endParaRPr>
          </a:p>
        </p:txBody>
      </p:sp>
    </p:spTree>
    <p:extLst>
      <p:ext uri="{BB962C8B-B14F-4D97-AF65-F5344CB8AC3E}">
        <p14:creationId xmlns:p14="http://schemas.microsoft.com/office/powerpoint/2010/main" val="342743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randombar(horizontal)">
                                      <p:cBhvr>
                                        <p:cTn id="7" dur="500"/>
                                        <p:tgtEl>
                                          <p:spTgt spid="1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randombar(horizontal)">
                                      <p:cBhvr>
                                        <p:cTn id="10" dur="500"/>
                                        <p:tgtEl>
                                          <p:spTgt spid="79"/>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hidden"/>
                                      </p:to>
                                    </p:set>
                                  </p:childTnLst>
                                </p:cTn>
                              </p:par>
                            </p:childTnLst>
                          </p:cTn>
                        </p:par>
                        <p:par>
                          <p:cTn id="13" fill="hold">
                            <p:stCondLst>
                              <p:cond delay="500"/>
                            </p:stCondLst>
                            <p:childTnLst>
                              <p:par>
                                <p:cTn id="14" presetID="63" presetClass="path" presetSubtype="0" accel="50000" decel="50000" fill="hold" grpId="0" nodeType="afterEffect">
                                  <p:stCondLst>
                                    <p:cond delay="0"/>
                                  </p:stCondLst>
                                  <p:childTnLst>
                                    <p:animMotion origin="layout" path="M -1.38889E-6 1.11111E-6 L 0.59115 -0.06134 " pathEditMode="relative" rAng="0" ptsTypes="AA">
                                      <p:cBhvr>
                                        <p:cTn id="15" dur="2000" fill="hold"/>
                                        <p:tgtEl>
                                          <p:spTgt spid="32"/>
                                        </p:tgtEl>
                                        <p:attrNameLst>
                                          <p:attrName>ppt_x</p:attrName>
                                          <p:attrName>ppt_y</p:attrName>
                                        </p:attrNameLst>
                                      </p:cBhvr>
                                      <p:rCtr x="29549" y="-3079"/>
                                    </p:animMotion>
                                  </p:childTnLst>
                                </p:cTn>
                              </p:par>
                            </p:childTnLst>
                          </p:cTn>
                        </p:par>
                        <p:par>
                          <p:cTn id="16" fill="hold">
                            <p:stCondLst>
                              <p:cond delay="2500"/>
                            </p:stCondLst>
                            <p:childTnLst>
                              <p:par>
                                <p:cTn id="17" presetID="14" presetClass="entr" presetSubtype="10"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randombar(horizontal)">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randombar(horizontal)">
                                      <p:cBhvr>
                                        <p:cTn id="24" dur="500"/>
                                        <p:tgtEl>
                                          <p:spTgt spid="7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randombar(horizontal)">
                                      <p:cBhvr>
                                        <p:cTn id="27" dur="500"/>
                                        <p:tgtEl>
                                          <p:spTgt spid="80"/>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32" grpId="0" animBg="1"/>
      <p:bldP spid="78" grpId="0" animBg="1"/>
      <p:bldP spid="79" grpId="0" animBg="1"/>
      <p:bldP spid="79" grpId="1" animBg="1"/>
      <p:bldP spid="75" grpId="0" animBg="1"/>
      <p:bldP spid="80" grpId="0" animBg="1"/>
      <p:bldP spid="8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30175"/>
            <a:ext cx="6246812" cy="490538"/>
          </a:xfrm>
        </p:spPr>
        <p:txBody>
          <a:bodyPr/>
          <a:lstStyle/>
          <a:p>
            <a:r>
              <a:rPr lang="ja-JP" altLang="en-US" dirty="0" smtClean="0"/>
              <a:t>メモリ領域</a:t>
            </a:r>
            <a:endParaRPr kumimoji="1" lang="ja-JP" altLang="en-US" dirty="0"/>
          </a:p>
        </p:txBody>
      </p:sp>
      <p:sp>
        <p:nvSpPr>
          <p:cNvPr id="3" name="コンテンツ プレースホルダー 2"/>
          <p:cNvSpPr>
            <a:spLocks noGrp="1"/>
          </p:cNvSpPr>
          <p:nvPr>
            <p:ph idx="1"/>
          </p:nvPr>
        </p:nvSpPr>
        <p:spPr>
          <a:xfrm>
            <a:off x="611560" y="1700808"/>
            <a:ext cx="8229600" cy="5145087"/>
          </a:xfrm>
        </p:spPr>
        <p:txBody>
          <a:bodyPr>
            <a:normAutofit/>
          </a:bodyPr>
          <a:lstStyle/>
          <a:p>
            <a:pPr>
              <a:buFont typeface="Wingdings" panose="05000000000000000000" pitchFamily="2" charset="2"/>
              <a:buChar char="n"/>
            </a:pPr>
            <a:r>
              <a:rPr kumimoji="1" lang="ja-JP" altLang="en-US" sz="2000" dirty="0" smtClean="0"/>
              <a:t>システムソフトウェアがメモリを割り当てる</a:t>
            </a:r>
            <a:endParaRPr kumimoji="1" lang="en-US" altLang="ja-JP" sz="1800" dirty="0"/>
          </a:p>
          <a:p>
            <a:pPr>
              <a:buFont typeface="Wingdings" panose="05000000000000000000" pitchFamily="2" charset="2"/>
              <a:buChar char="n"/>
            </a:pPr>
            <a:r>
              <a:rPr lang="ja-JP" altLang="en-US" sz="2000" dirty="0" smtClean="0"/>
              <a:t>メモリを</a:t>
            </a:r>
            <a:r>
              <a:rPr lang="ja-JP" altLang="en-US" sz="2000" dirty="0" smtClean="0">
                <a:solidFill>
                  <a:srgbClr val="C00000"/>
                </a:solidFill>
              </a:rPr>
              <a:t>セグメント</a:t>
            </a:r>
            <a:r>
              <a:rPr lang="en-US" altLang="ja-JP" sz="2000" dirty="0" smtClean="0">
                <a:solidFill>
                  <a:srgbClr val="C00000"/>
                </a:solidFill>
              </a:rPr>
              <a:t>(</a:t>
            </a:r>
            <a:r>
              <a:rPr lang="ja-JP" altLang="en-US" sz="2000" dirty="0" smtClean="0">
                <a:solidFill>
                  <a:srgbClr val="C00000"/>
                </a:solidFill>
              </a:rPr>
              <a:t>領域</a:t>
            </a:r>
            <a:r>
              <a:rPr lang="en-US" altLang="ja-JP" sz="2000" dirty="0" smtClean="0">
                <a:solidFill>
                  <a:srgbClr val="C00000"/>
                </a:solidFill>
              </a:rPr>
              <a:t>)</a:t>
            </a:r>
            <a:r>
              <a:rPr lang="ja-JP" altLang="en-US" sz="2000" dirty="0" smtClean="0">
                <a:solidFill>
                  <a:srgbClr val="C00000"/>
                </a:solidFill>
              </a:rPr>
              <a:t>に分けて</a:t>
            </a:r>
            <a:r>
              <a:rPr lang="ja-JP" altLang="en-US" sz="2000" dirty="0" smtClean="0"/>
              <a:t>管理</a:t>
            </a:r>
            <a:endParaRPr lang="en-US" altLang="ja-JP" sz="2000" dirty="0" smtClean="0"/>
          </a:p>
          <a:p>
            <a:pPr marL="914400" lvl="1" indent="-457200">
              <a:buFont typeface="+mj-ea"/>
              <a:buAutoNum type="circleNumDbPlain"/>
            </a:pPr>
            <a:r>
              <a:rPr kumimoji="1" lang="ja-JP" altLang="en-US" sz="1800" dirty="0" smtClean="0"/>
              <a:t>テキスト（プログラム）領域</a:t>
            </a:r>
            <a:r>
              <a:rPr lang="ja-JP" altLang="en-US" sz="1800" dirty="0" smtClean="0"/>
              <a:t>： </a:t>
            </a:r>
            <a:r>
              <a:rPr kumimoji="1" lang="ja-JP" altLang="en-US" sz="1800" dirty="0" smtClean="0"/>
              <a:t>命令を格納</a:t>
            </a:r>
            <a:endParaRPr lang="en-US" altLang="ja-JP" sz="1800" dirty="0"/>
          </a:p>
          <a:p>
            <a:pPr marL="914400" lvl="1" indent="-457200">
              <a:buFont typeface="+mj-ea"/>
              <a:buAutoNum type="circleNumDbPlain"/>
            </a:pPr>
            <a:r>
              <a:rPr kumimoji="1" lang="ja-JP" altLang="en-US" sz="1800" dirty="0" smtClean="0"/>
              <a:t>静的データ領域</a:t>
            </a:r>
            <a:r>
              <a:rPr lang="ja-JP" altLang="en-US" sz="1800" dirty="0" smtClean="0"/>
              <a:t>： </a:t>
            </a:r>
            <a:r>
              <a:rPr kumimoji="1" lang="ja-JP" altLang="en-US" sz="1800" dirty="0" smtClean="0"/>
              <a:t>静的データを格納</a:t>
            </a:r>
            <a:endParaRPr kumimoji="1" lang="en-US" altLang="ja-JP" sz="1800" dirty="0" smtClean="0"/>
          </a:p>
          <a:p>
            <a:pPr marL="914400" lvl="1" indent="-457200">
              <a:buFont typeface="+mj-ea"/>
              <a:buAutoNum type="circleNumDbPlain"/>
            </a:pPr>
            <a:r>
              <a:rPr lang="ja-JP" altLang="en-US" sz="1800" dirty="0" smtClean="0"/>
              <a:t>ヒープ領域： 動的データを格納</a:t>
            </a:r>
            <a:endParaRPr lang="en-US" altLang="ja-JP" sz="1800" dirty="0" smtClean="0"/>
          </a:p>
          <a:p>
            <a:pPr marL="914400" lvl="1" indent="-457200">
              <a:buFont typeface="+mj-ea"/>
              <a:buAutoNum type="circleNumDbPlain"/>
            </a:pPr>
            <a:r>
              <a:rPr kumimoji="1" lang="ja-JP" altLang="en-US" sz="1800" dirty="0" smtClean="0"/>
              <a:t>スタック領域： 関数呼び出し時にレジスタや</a:t>
            </a:r>
            <a:r>
              <a:rPr kumimoji="1" lang="en-US" altLang="ja-JP" sz="1800" dirty="0" smtClean="0"/>
              <a:t/>
            </a:r>
            <a:br>
              <a:rPr kumimoji="1" lang="en-US" altLang="ja-JP" sz="1800" dirty="0" smtClean="0"/>
            </a:br>
            <a:r>
              <a:rPr kumimoji="1" lang="ja-JP" altLang="en-US" sz="1800" dirty="0" smtClean="0"/>
              <a:t>　　　　　　　 戻りアドレスを格納</a:t>
            </a:r>
            <a:endParaRPr kumimoji="1" lang="en-US" altLang="ja-JP" sz="1800" dirty="0" smtClean="0"/>
          </a:p>
          <a:p>
            <a:pPr marL="914400" lvl="1" indent="-457200">
              <a:buFont typeface="+mj-ea"/>
              <a:buAutoNum type="circleNumDbPlain"/>
            </a:pPr>
            <a:endParaRPr kumimoji="1" lang="en-US" altLang="ja-JP" sz="1800" dirty="0" smtClean="0"/>
          </a:p>
          <a:p>
            <a:pPr>
              <a:buFont typeface="Wingdings" panose="05000000000000000000" pitchFamily="2" charset="2"/>
              <a:buChar char="n"/>
            </a:pPr>
            <a:r>
              <a:rPr lang="ja-JP" altLang="en-US" sz="2000" dirty="0" smtClean="0"/>
              <a:t>頻繁にアクセスするアドレスを</a:t>
            </a:r>
            <a:r>
              <a:rPr lang="ja-JP" altLang="en-US" sz="2000" dirty="0" smtClean="0">
                <a:solidFill>
                  <a:srgbClr val="C00000"/>
                </a:solidFill>
              </a:rPr>
              <a:t>レジスタに保持</a:t>
            </a:r>
            <a:endParaRPr lang="en-US" altLang="ja-JP" sz="2000" dirty="0" smtClean="0">
              <a:solidFill>
                <a:srgbClr val="C00000"/>
              </a:solidFill>
            </a:endParaRPr>
          </a:p>
          <a:p>
            <a:pPr marL="457200" lvl="1" indent="0">
              <a:buNone/>
            </a:pPr>
            <a:r>
              <a:rPr lang="ja-JP" altLang="en-US" sz="1600" dirty="0" smtClean="0"/>
              <a:t>例：静的データセグメントの末尾（</a:t>
            </a:r>
            <a:r>
              <a:rPr lang="en-US" altLang="ja-JP" sz="1600" dirty="0" smtClean="0"/>
              <a:t>$</a:t>
            </a:r>
            <a:r>
              <a:rPr lang="en-US" altLang="ja-JP" sz="1600" dirty="0" err="1" smtClean="0"/>
              <a:t>gp</a:t>
            </a:r>
            <a:r>
              <a:rPr lang="ja-JP" altLang="en-US" sz="1600" dirty="0" smtClean="0"/>
              <a:t>），</a:t>
            </a:r>
            <a:r>
              <a:rPr lang="en-US" altLang="ja-JP" sz="1600" dirty="0" smtClean="0"/>
              <a:t/>
            </a:r>
            <a:br>
              <a:rPr lang="en-US" altLang="ja-JP" sz="1600" dirty="0" smtClean="0"/>
            </a:br>
            <a:r>
              <a:rPr lang="ja-JP" altLang="en-US" sz="1600" dirty="0" smtClean="0"/>
              <a:t>　　スタックの先頭（</a:t>
            </a:r>
            <a:r>
              <a:rPr lang="en-US" altLang="ja-JP" sz="1600" dirty="0" smtClean="0"/>
              <a:t>$</a:t>
            </a:r>
            <a:r>
              <a:rPr lang="en-US" altLang="ja-JP" sz="1600" dirty="0" err="1" smtClean="0"/>
              <a:t>sp</a:t>
            </a:r>
            <a:r>
              <a:rPr lang="ja-JP" altLang="en-US" sz="1600" dirty="0" smtClean="0"/>
              <a:t>）など</a:t>
            </a:r>
            <a:endParaRPr lang="en-US" altLang="ja-JP" sz="1600" dirty="0" smtClean="0"/>
          </a:p>
          <a:p>
            <a:pPr marL="457200" lvl="1" indent="0">
              <a:buNone/>
            </a:pPr>
            <a:r>
              <a:rPr lang="ja-JP" altLang="en-US" sz="2400" dirty="0" smtClean="0"/>
              <a:t>→　メモリアクセスを高速化</a:t>
            </a:r>
            <a:endParaRPr kumimoji="1" lang="en-US" altLang="ja-JP" sz="2400" dirty="0" smtClean="0"/>
          </a:p>
          <a:p>
            <a:pPr lvl="1">
              <a:buFont typeface="Wingdings" panose="05000000000000000000" pitchFamily="2" charset="2"/>
              <a:buChar char="n"/>
            </a:pPr>
            <a:endParaRPr kumimoji="1" lang="en-US" altLang="ja-JP" sz="1800" dirty="0" smtClean="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28</a:t>
            </a:fld>
            <a:endParaRPr kumimoji="1" lang="ja-JP" altLang="en-US"/>
          </a:p>
        </p:txBody>
      </p:sp>
      <p:sp>
        <p:nvSpPr>
          <p:cNvPr id="6" name="正方形/長方形 5"/>
          <p:cNvSpPr/>
          <p:nvPr/>
        </p:nvSpPr>
        <p:spPr>
          <a:xfrm>
            <a:off x="7522161" y="1315229"/>
            <a:ext cx="1477132" cy="5039108"/>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9" name="テキスト ボックス 8"/>
          <p:cNvSpPr txBox="1"/>
          <p:nvPr/>
        </p:nvSpPr>
        <p:spPr>
          <a:xfrm>
            <a:off x="7855474" y="986867"/>
            <a:ext cx="729687" cy="369332"/>
          </a:xfrm>
          <a:prstGeom prst="rect">
            <a:avLst/>
          </a:prstGeom>
          <a:noFill/>
        </p:spPr>
        <p:txBody>
          <a:bodyPr wrap="none" rtlCol="0">
            <a:spAutoFit/>
          </a:bodyPr>
          <a:lstStyle/>
          <a:p>
            <a:r>
              <a:rPr kumimoji="1" lang="ja-JP" altLang="en-US" dirty="0" smtClean="0"/>
              <a:t>メモリ</a:t>
            </a:r>
            <a:endParaRPr kumimoji="1" lang="ja-JP" altLang="en-US" dirty="0"/>
          </a:p>
        </p:txBody>
      </p:sp>
      <p:sp>
        <p:nvSpPr>
          <p:cNvPr id="13" name="正方形/長方形 12"/>
          <p:cNvSpPr/>
          <p:nvPr/>
        </p:nvSpPr>
        <p:spPr>
          <a:xfrm>
            <a:off x="7522161" y="1315230"/>
            <a:ext cx="1477132" cy="53581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予約済み</a:t>
            </a:r>
            <a:endParaRPr kumimoji="1" lang="ja-JP" altLang="en-US" dirty="0"/>
          </a:p>
        </p:txBody>
      </p:sp>
      <p:sp>
        <p:nvSpPr>
          <p:cNvPr id="14" name="正方形/長方形 13"/>
          <p:cNvSpPr/>
          <p:nvPr/>
        </p:nvSpPr>
        <p:spPr>
          <a:xfrm>
            <a:off x="7522160" y="1851043"/>
            <a:ext cx="1477133" cy="7911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正方形/長方形 16"/>
          <p:cNvSpPr/>
          <p:nvPr/>
        </p:nvSpPr>
        <p:spPr>
          <a:xfrm>
            <a:off x="7522161" y="2642210"/>
            <a:ext cx="1477132" cy="488179"/>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静的</a:t>
            </a:r>
            <a:r>
              <a:rPr lang="ja-JP" altLang="en-US" dirty="0">
                <a:solidFill>
                  <a:schemeClr val="tx1"/>
                </a:solidFill>
              </a:rPr>
              <a:t>データ</a:t>
            </a:r>
            <a:endParaRPr kumimoji="1" lang="ja-JP" altLang="en-US" dirty="0">
              <a:solidFill>
                <a:schemeClr val="tx1"/>
              </a:solidFill>
            </a:endParaRPr>
          </a:p>
        </p:txBody>
      </p:sp>
      <p:sp>
        <p:nvSpPr>
          <p:cNvPr id="18" name="正方形/長方形 17"/>
          <p:cNvSpPr/>
          <p:nvPr/>
        </p:nvSpPr>
        <p:spPr>
          <a:xfrm>
            <a:off x="7522161" y="3126824"/>
            <a:ext cx="1477132" cy="794731"/>
          </a:xfrm>
          <a:prstGeom prst="rect">
            <a:avLst/>
          </a:prstGeom>
          <a:solidFill>
            <a:srgbClr val="33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bg1"/>
                </a:solidFill>
              </a:rPr>
              <a:t>ヒープ</a:t>
            </a:r>
            <a:endParaRPr kumimoji="1" lang="ja-JP" altLang="en-US" dirty="0">
              <a:solidFill>
                <a:schemeClr val="bg1"/>
              </a:solidFill>
            </a:endParaRPr>
          </a:p>
        </p:txBody>
      </p:sp>
      <p:sp>
        <p:nvSpPr>
          <p:cNvPr id="20" name="下矢印 19"/>
          <p:cNvSpPr/>
          <p:nvPr/>
        </p:nvSpPr>
        <p:spPr>
          <a:xfrm>
            <a:off x="8018411" y="4014237"/>
            <a:ext cx="484632" cy="340179"/>
          </a:xfrm>
          <a:prstGeom prst="downArrow">
            <a:avLst/>
          </a:prstGeom>
          <a:solidFill>
            <a:srgbClr val="EFF8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flipV="1">
            <a:off x="8040355" y="5158048"/>
            <a:ext cx="484632" cy="340179"/>
          </a:xfrm>
          <a:prstGeom prst="downArrow">
            <a:avLst/>
          </a:prstGeom>
          <a:solidFill>
            <a:srgbClr val="EFF8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810394" y="1656245"/>
            <a:ext cx="505267" cy="369332"/>
          </a:xfrm>
          <a:prstGeom prst="rect">
            <a:avLst/>
          </a:prstGeom>
          <a:noFill/>
        </p:spPr>
        <p:txBody>
          <a:bodyPr wrap="none" rtlCol="0">
            <a:spAutoFit/>
          </a:bodyPr>
          <a:lstStyle/>
          <a:p>
            <a:r>
              <a:rPr lang="en-US" altLang="ja-JP" dirty="0" smtClean="0"/>
              <a:t>PC</a:t>
            </a:r>
            <a:endParaRPr kumimoji="1" lang="ja-JP" altLang="en-US" dirty="0"/>
          </a:p>
        </p:txBody>
      </p:sp>
      <p:sp>
        <p:nvSpPr>
          <p:cNvPr id="25" name="右矢印 24"/>
          <p:cNvSpPr/>
          <p:nvPr/>
        </p:nvSpPr>
        <p:spPr>
          <a:xfrm>
            <a:off x="7301270" y="1742939"/>
            <a:ext cx="177855" cy="195943"/>
          </a:xfrm>
          <a:prstGeom prst="right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768452" y="2943425"/>
            <a:ext cx="569387" cy="369332"/>
          </a:xfrm>
          <a:prstGeom prst="rect">
            <a:avLst/>
          </a:prstGeom>
          <a:noFill/>
        </p:spPr>
        <p:txBody>
          <a:bodyPr wrap="none" rtlCol="0">
            <a:spAutoFit/>
          </a:bodyPr>
          <a:lstStyle/>
          <a:p>
            <a:r>
              <a:rPr lang="en-US" altLang="ja-JP" dirty="0" smtClean="0"/>
              <a:t>$</a:t>
            </a:r>
            <a:r>
              <a:rPr lang="en-US" altLang="ja-JP" dirty="0" err="1" smtClean="0"/>
              <a:t>gp</a:t>
            </a:r>
            <a:endParaRPr kumimoji="1" lang="ja-JP" altLang="en-US" dirty="0"/>
          </a:p>
        </p:txBody>
      </p:sp>
      <p:sp>
        <p:nvSpPr>
          <p:cNvPr id="27" name="右矢印 26"/>
          <p:cNvSpPr/>
          <p:nvPr/>
        </p:nvSpPr>
        <p:spPr>
          <a:xfrm>
            <a:off x="7301270" y="3030119"/>
            <a:ext cx="177855" cy="195943"/>
          </a:xfrm>
          <a:prstGeom prst="right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751279" y="5411533"/>
            <a:ext cx="569387" cy="369332"/>
          </a:xfrm>
          <a:prstGeom prst="rect">
            <a:avLst/>
          </a:prstGeom>
          <a:noFill/>
        </p:spPr>
        <p:txBody>
          <a:bodyPr wrap="none" rtlCol="0">
            <a:spAutoFit/>
          </a:bodyPr>
          <a:lstStyle/>
          <a:p>
            <a:r>
              <a:rPr lang="en-US" altLang="ja-JP" dirty="0" smtClean="0"/>
              <a:t>$</a:t>
            </a:r>
            <a:r>
              <a:rPr lang="en-US" altLang="ja-JP" dirty="0" err="1" smtClean="0"/>
              <a:t>sp</a:t>
            </a:r>
            <a:endParaRPr kumimoji="1" lang="ja-JP" altLang="en-US" dirty="0"/>
          </a:p>
        </p:txBody>
      </p:sp>
      <p:sp>
        <p:nvSpPr>
          <p:cNvPr id="29" name="右矢印 28"/>
          <p:cNvSpPr/>
          <p:nvPr/>
        </p:nvSpPr>
        <p:spPr>
          <a:xfrm>
            <a:off x="7284097" y="5498227"/>
            <a:ext cx="177855" cy="195943"/>
          </a:xfrm>
          <a:prstGeom prst="right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524328" y="5565988"/>
            <a:ext cx="1477132" cy="794731"/>
          </a:xfrm>
          <a:prstGeom prst="rect">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bg1"/>
                </a:solidFill>
              </a:rPr>
              <a:t>スタック</a:t>
            </a:r>
            <a:endParaRPr kumimoji="1" lang="ja-JP" altLang="en-US" dirty="0">
              <a:solidFill>
                <a:schemeClr val="bg1"/>
              </a:solidFill>
            </a:endParaRPr>
          </a:p>
        </p:txBody>
      </p:sp>
      <p:sp>
        <p:nvSpPr>
          <p:cNvPr id="21" name="テキスト ボックス 20"/>
          <p:cNvSpPr txBox="1"/>
          <p:nvPr/>
        </p:nvSpPr>
        <p:spPr>
          <a:xfrm>
            <a:off x="525150" y="1124744"/>
            <a:ext cx="8583354" cy="523220"/>
          </a:xfrm>
          <a:prstGeom prst="rect">
            <a:avLst/>
          </a:prstGeom>
          <a:noFill/>
        </p:spPr>
        <p:txBody>
          <a:bodyPr wrap="square" rtlCol="0">
            <a:spAutoFit/>
          </a:bodyPr>
          <a:lstStyle/>
          <a:p>
            <a:r>
              <a:rPr lang="ja-JP" altLang="en-US" sz="2800" b="1" u="sng" dirty="0" smtClean="0">
                <a:latin typeface="游ゴシック" panose="020B0400000000000000" pitchFamily="50" charset="-128"/>
                <a:ea typeface="游ゴシック" panose="020B0400000000000000" pitchFamily="50" charset="-128"/>
              </a:rPr>
              <a:t>プログラムとメモリ領域の関係</a:t>
            </a:r>
            <a:endParaRPr lang="en-US" altLang="ja-JP" sz="2800" b="1" u="sng" dirty="0" smtClean="0">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7481442" y="1928903"/>
            <a:ext cx="1602459" cy="646331"/>
          </a:xfrm>
          <a:prstGeom prst="rect">
            <a:avLst/>
          </a:prstGeom>
        </p:spPr>
        <p:txBody>
          <a:bodyPr>
            <a:spAutoFit/>
          </a:bodyPr>
          <a:lstStyle/>
          <a:p>
            <a:pPr algn="ctr"/>
            <a:r>
              <a:rPr lang="ja-JP" altLang="en-US" dirty="0"/>
              <a:t>テキスト</a:t>
            </a:r>
            <a:r>
              <a:rPr lang="en-US" altLang="ja-JP" dirty="0"/>
              <a:t/>
            </a:r>
            <a:br>
              <a:rPr lang="en-US" altLang="ja-JP" dirty="0"/>
            </a:br>
            <a:r>
              <a:rPr lang="en-US" altLang="ja-JP" dirty="0"/>
              <a:t>(</a:t>
            </a:r>
            <a:r>
              <a:rPr lang="ja-JP" altLang="en-US" dirty="0"/>
              <a:t>プログラム</a:t>
            </a:r>
            <a:r>
              <a:rPr lang="en-US" altLang="ja-JP" dirty="0"/>
              <a:t>)</a:t>
            </a:r>
            <a:endParaRPr lang="ja-JP" altLang="en-US" dirty="0"/>
          </a:p>
        </p:txBody>
      </p:sp>
    </p:spTree>
    <p:extLst>
      <p:ext uri="{BB962C8B-B14F-4D97-AF65-F5344CB8AC3E}">
        <p14:creationId xmlns:p14="http://schemas.microsoft.com/office/powerpoint/2010/main" val="360836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MIPS</a:t>
            </a:r>
            <a:r>
              <a:rPr kumimoji="1" lang="en-US" altLang="ja-JP" dirty="0" smtClean="0"/>
              <a:t> </a:t>
            </a:r>
            <a:r>
              <a:rPr kumimoji="1" lang="ja-JP" altLang="en-US" dirty="0" smtClean="0"/>
              <a:t>のレジスタ規約</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121280432"/>
              </p:ext>
            </p:extLst>
          </p:nvPr>
        </p:nvGraphicFramePr>
        <p:xfrm>
          <a:off x="179512" y="1340768"/>
          <a:ext cx="8845838" cy="4348480"/>
        </p:xfrm>
        <a:graphic>
          <a:graphicData uri="http://schemas.openxmlformats.org/drawingml/2006/table">
            <a:tbl>
              <a:tblPr firstRow="1" bandRow="1">
                <a:tableStyleId>{21E4AEA4-8DFA-4A89-87EB-49C32662AFE0}</a:tableStyleId>
              </a:tblPr>
              <a:tblGrid>
                <a:gridCol w="1281243">
                  <a:extLst>
                    <a:ext uri="{9D8B030D-6E8A-4147-A177-3AD203B41FA5}">
                      <a16:colId xmlns:a16="http://schemas.microsoft.com/office/drawing/2014/main" val="20000"/>
                    </a:ext>
                  </a:extLst>
                </a:gridCol>
                <a:gridCol w="1544511">
                  <a:extLst>
                    <a:ext uri="{9D8B030D-6E8A-4147-A177-3AD203B41FA5}">
                      <a16:colId xmlns:a16="http://schemas.microsoft.com/office/drawing/2014/main" val="20001"/>
                    </a:ext>
                  </a:extLst>
                </a:gridCol>
                <a:gridCol w="4147875">
                  <a:extLst>
                    <a:ext uri="{9D8B030D-6E8A-4147-A177-3AD203B41FA5}">
                      <a16:colId xmlns:a16="http://schemas.microsoft.com/office/drawing/2014/main" val="20002"/>
                    </a:ext>
                  </a:extLst>
                </a:gridCol>
                <a:gridCol w="1872209">
                  <a:extLst>
                    <a:ext uri="{9D8B030D-6E8A-4147-A177-3AD203B41FA5}">
                      <a16:colId xmlns:a16="http://schemas.microsoft.com/office/drawing/2014/main" val="20003"/>
                    </a:ext>
                  </a:extLst>
                </a:gridCol>
              </a:tblGrid>
              <a:tr h="370840">
                <a:tc>
                  <a:txBody>
                    <a:bodyPr/>
                    <a:lstStyle/>
                    <a:p>
                      <a:r>
                        <a:rPr kumimoji="1" lang="ja-JP" altLang="en-US" dirty="0" smtClean="0"/>
                        <a:t>名前</a:t>
                      </a:r>
                      <a:endParaRPr kumimoji="1" lang="ja-JP" altLang="en-US" dirty="0"/>
                    </a:p>
                  </a:txBody>
                  <a:tcPr/>
                </a:tc>
                <a:tc>
                  <a:txBody>
                    <a:bodyPr/>
                    <a:lstStyle/>
                    <a:p>
                      <a:r>
                        <a:rPr kumimoji="1" lang="ja-JP" altLang="en-US" dirty="0" smtClean="0"/>
                        <a:t>レジスタ番号</a:t>
                      </a:r>
                      <a:endParaRPr kumimoji="1" lang="ja-JP" altLang="en-US" dirty="0"/>
                    </a:p>
                  </a:txBody>
                  <a:tcPr/>
                </a:tc>
                <a:tc>
                  <a:txBody>
                    <a:bodyPr/>
                    <a:lstStyle/>
                    <a:p>
                      <a:r>
                        <a:rPr kumimoji="1" lang="ja-JP" altLang="en-US" dirty="0" smtClean="0"/>
                        <a:t>用途</a:t>
                      </a:r>
                      <a:endParaRPr kumimoji="1" lang="ja-JP" altLang="en-US" dirty="0"/>
                    </a:p>
                  </a:txBody>
                  <a:tcPr/>
                </a:tc>
                <a:tc>
                  <a:txBody>
                    <a:bodyPr/>
                    <a:lstStyle/>
                    <a:p>
                      <a:r>
                        <a:rPr kumimoji="1" lang="ja-JP" altLang="en-US" dirty="0" smtClean="0"/>
                        <a:t>関数呼び出し時に退避するか</a:t>
                      </a:r>
                      <a:endParaRPr kumimoji="1" lang="ja-JP" altLang="en-US" dirty="0"/>
                    </a:p>
                  </a:txBody>
                  <a:tcPr/>
                </a:tc>
                <a:extLst>
                  <a:ext uri="{0D108BD9-81ED-4DB2-BD59-A6C34878D82A}">
                    <a16:rowId xmlns:a16="http://schemas.microsoft.com/office/drawing/2014/main" val="10000"/>
                  </a:ext>
                </a:extLst>
              </a:tr>
              <a:tr h="370840">
                <a:tc>
                  <a:txBody>
                    <a:bodyPr/>
                    <a:lstStyle/>
                    <a:p>
                      <a:r>
                        <a:rPr kumimoji="1" lang="en-US" altLang="ja-JP" dirty="0" smtClean="0"/>
                        <a:t>$zero</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r>
                        <a:rPr kumimoji="1" lang="ja-JP" altLang="en-US" dirty="0" smtClean="0"/>
                        <a:t>定数 </a:t>
                      </a:r>
                      <a:r>
                        <a:rPr kumimoji="1" lang="en-US" altLang="ja-JP" dirty="0" smtClean="0"/>
                        <a:t>0 </a:t>
                      </a:r>
                      <a:r>
                        <a:rPr kumimoji="1" lang="ja-JP" altLang="en-US" dirty="0" smtClean="0"/>
                        <a:t>が常に格納されているレジスタ</a:t>
                      </a:r>
                      <a:endParaRPr kumimoji="1" lang="ja-JP" altLang="en-US" dirty="0"/>
                    </a:p>
                  </a:txBody>
                  <a:tcPr/>
                </a:tc>
                <a:tc>
                  <a:txBody>
                    <a:bodyPr/>
                    <a:lstStyle/>
                    <a:p>
                      <a:r>
                        <a:rPr kumimoji="1" lang="ja-JP" altLang="en-US" dirty="0" smtClean="0"/>
                        <a:t>該当しない</a:t>
                      </a:r>
                      <a:endParaRPr kumimoji="1" lang="ja-JP" altLang="en-US" dirty="0"/>
                    </a:p>
                  </a:txBody>
                  <a:tcPr/>
                </a:tc>
                <a:extLst>
                  <a:ext uri="{0D108BD9-81ED-4DB2-BD59-A6C34878D82A}">
                    <a16:rowId xmlns:a16="http://schemas.microsoft.com/office/drawing/2014/main" val="10001"/>
                  </a:ext>
                </a:extLst>
              </a:tr>
              <a:tr h="370840">
                <a:tc>
                  <a:txBody>
                    <a:bodyPr/>
                    <a:lstStyle/>
                    <a:p>
                      <a:r>
                        <a:rPr kumimoji="1" lang="en-US" altLang="ja-JP" dirty="0" smtClean="0"/>
                        <a:t>$v0-$v1</a:t>
                      </a:r>
                      <a:endParaRPr kumimoji="1" lang="ja-JP" altLang="en-US" dirty="0"/>
                    </a:p>
                  </a:txBody>
                  <a:tcPr/>
                </a:tc>
                <a:tc>
                  <a:txBody>
                    <a:bodyPr/>
                    <a:lstStyle/>
                    <a:p>
                      <a:r>
                        <a:rPr kumimoji="1" lang="en-US" altLang="ja-JP" dirty="0" smtClean="0"/>
                        <a:t>2-3</a:t>
                      </a:r>
                      <a:endParaRPr kumimoji="1" lang="ja-JP" altLang="en-US" dirty="0"/>
                    </a:p>
                  </a:txBody>
                  <a:tcPr/>
                </a:tc>
                <a:tc>
                  <a:txBody>
                    <a:bodyPr/>
                    <a:lstStyle/>
                    <a:p>
                      <a:r>
                        <a:rPr kumimoji="1" lang="ja-JP" altLang="en-US" dirty="0" smtClean="0"/>
                        <a:t>結果および式の評価のための値</a:t>
                      </a:r>
                      <a:endParaRPr kumimoji="1" lang="ja-JP" altLang="en-US" dirty="0"/>
                    </a:p>
                  </a:txBody>
                  <a:tcPr/>
                </a:tc>
                <a:tc>
                  <a:txBody>
                    <a:bodyPr/>
                    <a:lstStyle/>
                    <a:p>
                      <a:r>
                        <a:rPr kumimoji="1" lang="ja-JP" altLang="en-US" dirty="0" smtClean="0"/>
                        <a:t>しない</a:t>
                      </a:r>
                      <a:endParaRPr kumimoji="1" lang="ja-JP" altLang="en-US" dirty="0"/>
                    </a:p>
                  </a:txBody>
                  <a:tcPr/>
                </a:tc>
                <a:extLst>
                  <a:ext uri="{0D108BD9-81ED-4DB2-BD59-A6C34878D82A}">
                    <a16:rowId xmlns:a16="http://schemas.microsoft.com/office/drawing/2014/main" val="10002"/>
                  </a:ext>
                </a:extLst>
              </a:tr>
              <a:tr h="370840">
                <a:tc>
                  <a:txBody>
                    <a:bodyPr/>
                    <a:lstStyle/>
                    <a:p>
                      <a:r>
                        <a:rPr kumimoji="1" lang="en-US" altLang="ja-JP" dirty="0" smtClean="0"/>
                        <a:t>$a0-$a3</a:t>
                      </a:r>
                      <a:endParaRPr kumimoji="1" lang="ja-JP" altLang="en-US" dirty="0"/>
                    </a:p>
                  </a:txBody>
                  <a:tcPr/>
                </a:tc>
                <a:tc>
                  <a:txBody>
                    <a:bodyPr/>
                    <a:lstStyle/>
                    <a:p>
                      <a:r>
                        <a:rPr kumimoji="1" lang="en-US" altLang="ja-JP" dirty="0" smtClean="0"/>
                        <a:t>4-7</a:t>
                      </a:r>
                      <a:endParaRPr kumimoji="1" lang="ja-JP" altLang="en-US" dirty="0"/>
                    </a:p>
                  </a:txBody>
                  <a:tcPr/>
                </a:tc>
                <a:tc>
                  <a:txBody>
                    <a:bodyPr/>
                    <a:lstStyle/>
                    <a:p>
                      <a:r>
                        <a:rPr kumimoji="1" lang="ja-JP" altLang="en-US" dirty="0" smtClean="0"/>
                        <a:t>引数</a:t>
                      </a:r>
                      <a:endParaRPr kumimoji="1" lang="ja-JP" altLang="en-US" dirty="0"/>
                    </a:p>
                  </a:txBody>
                  <a:tcPr/>
                </a:tc>
                <a:tc>
                  <a:txBody>
                    <a:bodyPr/>
                    <a:lstStyle/>
                    <a:p>
                      <a:r>
                        <a:rPr kumimoji="1" lang="ja-JP" altLang="en-US" dirty="0" smtClean="0"/>
                        <a:t>しない</a:t>
                      </a:r>
                      <a:endParaRPr kumimoji="1" lang="ja-JP" altLang="en-US" dirty="0"/>
                    </a:p>
                  </a:txBody>
                  <a:tcPr/>
                </a:tc>
                <a:extLst>
                  <a:ext uri="{0D108BD9-81ED-4DB2-BD59-A6C34878D82A}">
                    <a16:rowId xmlns:a16="http://schemas.microsoft.com/office/drawing/2014/main" val="10003"/>
                  </a:ext>
                </a:extLst>
              </a:tr>
              <a:tr h="370840">
                <a:tc>
                  <a:txBody>
                    <a:bodyPr/>
                    <a:lstStyle/>
                    <a:p>
                      <a:r>
                        <a:rPr kumimoji="1" lang="en-US" altLang="ja-JP" dirty="0" smtClean="0"/>
                        <a:t>$t0-$t7</a:t>
                      </a:r>
                      <a:endParaRPr kumimoji="1" lang="ja-JP" altLang="en-US" dirty="0"/>
                    </a:p>
                  </a:txBody>
                  <a:tcPr/>
                </a:tc>
                <a:tc>
                  <a:txBody>
                    <a:bodyPr/>
                    <a:lstStyle/>
                    <a:p>
                      <a:r>
                        <a:rPr kumimoji="1" lang="en-US" altLang="ja-JP" dirty="0" smtClean="0"/>
                        <a:t>8-15</a:t>
                      </a:r>
                      <a:endParaRPr kumimoji="1" lang="ja-JP" altLang="en-US" dirty="0"/>
                    </a:p>
                  </a:txBody>
                  <a:tcPr/>
                </a:tc>
                <a:tc>
                  <a:txBody>
                    <a:bodyPr/>
                    <a:lstStyle/>
                    <a:p>
                      <a:r>
                        <a:rPr kumimoji="1" lang="ja-JP" altLang="en-US" dirty="0" smtClean="0"/>
                        <a:t>一時</a:t>
                      </a:r>
                      <a:endParaRPr kumimoji="1" lang="ja-JP" altLang="en-US" dirty="0"/>
                    </a:p>
                  </a:txBody>
                  <a:tcPr/>
                </a:tc>
                <a:tc>
                  <a:txBody>
                    <a:bodyPr/>
                    <a:lstStyle/>
                    <a:p>
                      <a:r>
                        <a:rPr kumimoji="1" lang="ja-JP" altLang="en-US" dirty="0" smtClean="0"/>
                        <a:t>しない</a:t>
                      </a:r>
                      <a:endParaRPr kumimoji="1" lang="ja-JP" altLang="en-US" dirty="0"/>
                    </a:p>
                  </a:txBody>
                  <a:tcPr/>
                </a:tc>
                <a:extLst>
                  <a:ext uri="{0D108BD9-81ED-4DB2-BD59-A6C34878D82A}">
                    <a16:rowId xmlns:a16="http://schemas.microsoft.com/office/drawing/2014/main" val="10004"/>
                  </a:ext>
                </a:extLst>
              </a:tr>
              <a:tr h="370840">
                <a:tc>
                  <a:txBody>
                    <a:bodyPr/>
                    <a:lstStyle/>
                    <a:p>
                      <a:r>
                        <a:rPr kumimoji="1" lang="en-US" altLang="ja-JP" dirty="0" smtClean="0"/>
                        <a:t>$s0-$s7</a:t>
                      </a:r>
                      <a:endParaRPr kumimoji="1" lang="ja-JP" altLang="en-US" dirty="0"/>
                    </a:p>
                  </a:txBody>
                  <a:tcPr/>
                </a:tc>
                <a:tc>
                  <a:txBody>
                    <a:bodyPr/>
                    <a:lstStyle/>
                    <a:p>
                      <a:r>
                        <a:rPr kumimoji="1" lang="en-US" altLang="ja-JP" dirty="0" smtClean="0"/>
                        <a:t>16-23</a:t>
                      </a:r>
                      <a:endParaRPr kumimoji="1" lang="ja-JP" altLang="en-US" dirty="0"/>
                    </a:p>
                  </a:txBody>
                  <a:tcPr/>
                </a:tc>
                <a:tc>
                  <a:txBody>
                    <a:bodyPr/>
                    <a:lstStyle/>
                    <a:p>
                      <a:r>
                        <a:rPr kumimoji="1" lang="ja-JP" altLang="en-US" dirty="0" smtClean="0"/>
                        <a:t>退避</a:t>
                      </a:r>
                      <a:endParaRPr kumimoji="1" lang="ja-JP" altLang="en-US" dirty="0"/>
                    </a:p>
                  </a:txBody>
                  <a:tcPr/>
                </a:tc>
                <a:tc>
                  <a:txBody>
                    <a:bodyPr/>
                    <a:lstStyle/>
                    <a:p>
                      <a:r>
                        <a:rPr kumimoji="1" lang="ja-JP" altLang="en-US" dirty="0" smtClean="0"/>
                        <a:t>する</a:t>
                      </a:r>
                      <a:endParaRPr kumimoji="1" lang="ja-JP" altLang="en-US" dirty="0"/>
                    </a:p>
                  </a:txBody>
                  <a:tcPr/>
                </a:tc>
                <a:extLst>
                  <a:ext uri="{0D108BD9-81ED-4DB2-BD59-A6C34878D82A}">
                    <a16:rowId xmlns:a16="http://schemas.microsoft.com/office/drawing/2014/main" val="10005"/>
                  </a:ext>
                </a:extLst>
              </a:tr>
              <a:tr h="370840">
                <a:tc>
                  <a:txBody>
                    <a:bodyPr/>
                    <a:lstStyle/>
                    <a:p>
                      <a:r>
                        <a:rPr kumimoji="1" lang="en-US" altLang="ja-JP" dirty="0" smtClean="0"/>
                        <a:t>$t8-$t9</a:t>
                      </a:r>
                      <a:endParaRPr kumimoji="1" lang="ja-JP" altLang="en-US" dirty="0"/>
                    </a:p>
                  </a:txBody>
                  <a:tcPr/>
                </a:tc>
                <a:tc>
                  <a:txBody>
                    <a:bodyPr/>
                    <a:lstStyle/>
                    <a:p>
                      <a:r>
                        <a:rPr kumimoji="1" lang="en-US" altLang="ja-JP" dirty="0" smtClean="0"/>
                        <a:t>24-25</a:t>
                      </a:r>
                      <a:endParaRPr kumimoji="1" lang="ja-JP" altLang="en-US" dirty="0"/>
                    </a:p>
                  </a:txBody>
                  <a:tcPr/>
                </a:tc>
                <a:tc>
                  <a:txBody>
                    <a:bodyPr/>
                    <a:lstStyle/>
                    <a:p>
                      <a:r>
                        <a:rPr kumimoji="1" lang="ja-JP" altLang="en-US" dirty="0" smtClean="0"/>
                        <a:t>予備の一時</a:t>
                      </a:r>
                      <a:endParaRPr kumimoji="1" lang="ja-JP" altLang="en-US" dirty="0"/>
                    </a:p>
                  </a:txBody>
                  <a:tcPr/>
                </a:tc>
                <a:tc>
                  <a:txBody>
                    <a:bodyPr/>
                    <a:lstStyle/>
                    <a:p>
                      <a:r>
                        <a:rPr kumimoji="1" lang="ja-JP" altLang="en-US" dirty="0" smtClean="0"/>
                        <a:t>しない</a:t>
                      </a:r>
                      <a:endParaRPr kumimoji="1" lang="ja-JP" altLang="en-US" dirty="0"/>
                    </a:p>
                  </a:txBody>
                  <a:tcPr/>
                </a:tc>
                <a:extLst>
                  <a:ext uri="{0D108BD9-81ED-4DB2-BD59-A6C34878D82A}">
                    <a16:rowId xmlns:a16="http://schemas.microsoft.com/office/drawing/2014/main" val="10006"/>
                  </a:ext>
                </a:extLst>
              </a:tr>
              <a:tr h="370840">
                <a:tc>
                  <a:txBody>
                    <a:bodyPr/>
                    <a:lstStyle/>
                    <a:p>
                      <a:r>
                        <a:rPr kumimoji="1" lang="en-US" altLang="ja-JP" dirty="0" smtClean="0"/>
                        <a:t>$</a:t>
                      </a:r>
                      <a:r>
                        <a:rPr kumimoji="1" lang="en-US" altLang="ja-JP" dirty="0" err="1" smtClean="0"/>
                        <a:t>gp</a:t>
                      </a:r>
                      <a:endParaRPr kumimoji="1" lang="ja-JP" altLang="en-US" dirty="0"/>
                    </a:p>
                  </a:txBody>
                  <a:tcPr/>
                </a:tc>
                <a:tc>
                  <a:txBody>
                    <a:bodyPr/>
                    <a:lstStyle/>
                    <a:p>
                      <a:r>
                        <a:rPr kumimoji="1" lang="en-US" altLang="ja-JP" dirty="0" smtClean="0"/>
                        <a:t>28</a:t>
                      </a:r>
                      <a:endParaRPr kumimoji="1" lang="ja-JP" altLang="en-US" dirty="0"/>
                    </a:p>
                  </a:txBody>
                  <a:tcPr/>
                </a:tc>
                <a:tc>
                  <a:txBody>
                    <a:bodyPr/>
                    <a:lstStyle/>
                    <a:p>
                      <a:r>
                        <a:rPr kumimoji="1" lang="ja-JP" altLang="en-US" dirty="0" smtClean="0"/>
                        <a:t>グローバルポインタ</a:t>
                      </a:r>
                      <a:endParaRPr kumimoji="1" lang="ja-JP" altLang="en-US" dirty="0"/>
                    </a:p>
                  </a:txBody>
                  <a:tcPr/>
                </a:tc>
                <a:tc>
                  <a:txBody>
                    <a:bodyPr/>
                    <a:lstStyle/>
                    <a:p>
                      <a:r>
                        <a:rPr kumimoji="1" lang="ja-JP" altLang="en-US" dirty="0" smtClean="0"/>
                        <a:t>する</a:t>
                      </a:r>
                      <a:endParaRPr kumimoji="1" lang="ja-JP" altLang="en-US" dirty="0"/>
                    </a:p>
                  </a:txBody>
                  <a:tcPr/>
                </a:tc>
                <a:extLst>
                  <a:ext uri="{0D108BD9-81ED-4DB2-BD59-A6C34878D82A}">
                    <a16:rowId xmlns:a16="http://schemas.microsoft.com/office/drawing/2014/main" val="10007"/>
                  </a:ext>
                </a:extLst>
              </a:tr>
              <a:tr h="370840">
                <a:tc>
                  <a:txBody>
                    <a:bodyPr/>
                    <a:lstStyle/>
                    <a:p>
                      <a:r>
                        <a:rPr kumimoji="1" lang="en-US" altLang="ja-JP" dirty="0" smtClean="0"/>
                        <a:t>$</a:t>
                      </a:r>
                      <a:r>
                        <a:rPr kumimoji="1" lang="en-US" altLang="ja-JP" dirty="0" err="1" smtClean="0"/>
                        <a:t>sp</a:t>
                      </a:r>
                      <a:endParaRPr kumimoji="1" lang="ja-JP" altLang="en-US" dirty="0"/>
                    </a:p>
                  </a:txBody>
                  <a:tcPr/>
                </a:tc>
                <a:tc>
                  <a:txBody>
                    <a:bodyPr/>
                    <a:lstStyle/>
                    <a:p>
                      <a:r>
                        <a:rPr kumimoji="1" lang="en-US" altLang="ja-JP" dirty="0" smtClean="0"/>
                        <a:t>29</a:t>
                      </a:r>
                      <a:endParaRPr kumimoji="1" lang="ja-JP" altLang="en-US" dirty="0"/>
                    </a:p>
                  </a:txBody>
                  <a:tcPr/>
                </a:tc>
                <a:tc>
                  <a:txBody>
                    <a:bodyPr/>
                    <a:lstStyle/>
                    <a:p>
                      <a:r>
                        <a:rPr kumimoji="1" lang="ja-JP" altLang="en-US" dirty="0" smtClean="0"/>
                        <a:t>スタックポインタ</a:t>
                      </a:r>
                      <a:endParaRPr kumimoji="1" lang="ja-JP" altLang="en-US" dirty="0"/>
                    </a:p>
                  </a:txBody>
                  <a:tcPr/>
                </a:tc>
                <a:tc>
                  <a:txBody>
                    <a:bodyPr/>
                    <a:lstStyle/>
                    <a:p>
                      <a:r>
                        <a:rPr kumimoji="1" lang="ja-JP" altLang="en-US" dirty="0" smtClean="0"/>
                        <a:t>する</a:t>
                      </a:r>
                      <a:endParaRPr kumimoji="1" lang="ja-JP" altLang="en-US" dirty="0"/>
                    </a:p>
                  </a:txBody>
                  <a:tcPr/>
                </a:tc>
                <a:extLst>
                  <a:ext uri="{0D108BD9-81ED-4DB2-BD59-A6C34878D82A}">
                    <a16:rowId xmlns:a16="http://schemas.microsoft.com/office/drawing/2014/main" val="10008"/>
                  </a:ext>
                </a:extLst>
              </a:tr>
              <a:tr h="370840">
                <a:tc>
                  <a:txBody>
                    <a:bodyPr/>
                    <a:lstStyle/>
                    <a:p>
                      <a:r>
                        <a:rPr kumimoji="1" lang="en-US" altLang="ja-JP" dirty="0" smtClean="0"/>
                        <a:t>$</a:t>
                      </a:r>
                      <a:r>
                        <a:rPr kumimoji="1" lang="en-US" altLang="ja-JP" dirty="0" err="1" smtClean="0"/>
                        <a:t>fp</a:t>
                      </a:r>
                      <a:endParaRPr kumimoji="1" lang="ja-JP" altLang="en-US" dirty="0"/>
                    </a:p>
                  </a:txBody>
                  <a:tcPr/>
                </a:tc>
                <a:tc>
                  <a:txBody>
                    <a:bodyPr/>
                    <a:lstStyle/>
                    <a:p>
                      <a:r>
                        <a:rPr kumimoji="1" lang="en-US" altLang="ja-JP" dirty="0" smtClean="0"/>
                        <a:t>30</a:t>
                      </a:r>
                      <a:endParaRPr kumimoji="1" lang="ja-JP" altLang="en-US" dirty="0"/>
                    </a:p>
                  </a:txBody>
                  <a:tcPr/>
                </a:tc>
                <a:tc>
                  <a:txBody>
                    <a:bodyPr/>
                    <a:lstStyle/>
                    <a:p>
                      <a:r>
                        <a:rPr kumimoji="1" lang="ja-JP" altLang="en-US" dirty="0" smtClean="0"/>
                        <a:t>フレームポインタ</a:t>
                      </a:r>
                      <a:r>
                        <a:rPr kumimoji="1" lang="en-US" altLang="ja-JP" baseline="30000" dirty="0" smtClean="0"/>
                        <a:t>‡</a:t>
                      </a:r>
                      <a:endParaRPr kumimoji="1" lang="ja-JP" altLang="en-US" baseline="30000" dirty="0"/>
                    </a:p>
                  </a:txBody>
                  <a:tcPr/>
                </a:tc>
                <a:tc>
                  <a:txBody>
                    <a:bodyPr/>
                    <a:lstStyle/>
                    <a:p>
                      <a:r>
                        <a:rPr kumimoji="1" lang="ja-JP" altLang="en-US" dirty="0" smtClean="0"/>
                        <a:t>する</a:t>
                      </a:r>
                      <a:endParaRPr kumimoji="1" lang="ja-JP" altLang="en-US" dirty="0"/>
                    </a:p>
                  </a:txBody>
                  <a:tcPr/>
                </a:tc>
                <a:extLst>
                  <a:ext uri="{0D108BD9-81ED-4DB2-BD59-A6C34878D82A}">
                    <a16:rowId xmlns:a16="http://schemas.microsoft.com/office/drawing/2014/main" val="10009"/>
                  </a:ext>
                </a:extLst>
              </a:tr>
              <a:tr h="370840">
                <a:tc>
                  <a:txBody>
                    <a:bodyPr/>
                    <a:lstStyle/>
                    <a:p>
                      <a:r>
                        <a:rPr kumimoji="1" lang="en-US" altLang="ja-JP" dirty="0" smtClean="0"/>
                        <a:t>$</a:t>
                      </a:r>
                      <a:r>
                        <a:rPr kumimoji="1" lang="en-US" altLang="ja-JP" dirty="0" err="1" smtClean="0"/>
                        <a:t>ra</a:t>
                      </a:r>
                      <a:endParaRPr kumimoji="1" lang="ja-JP" altLang="en-US" dirty="0"/>
                    </a:p>
                  </a:txBody>
                  <a:tcPr/>
                </a:tc>
                <a:tc>
                  <a:txBody>
                    <a:bodyPr/>
                    <a:lstStyle/>
                    <a:p>
                      <a:r>
                        <a:rPr kumimoji="1" lang="en-US" altLang="ja-JP" dirty="0" smtClean="0"/>
                        <a:t>31</a:t>
                      </a:r>
                      <a:endParaRPr kumimoji="1" lang="ja-JP" altLang="en-US" dirty="0"/>
                    </a:p>
                  </a:txBody>
                  <a:tcPr/>
                </a:tc>
                <a:tc>
                  <a:txBody>
                    <a:bodyPr/>
                    <a:lstStyle/>
                    <a:p>
                      <a:r>
                        <a:rPr kumimoji="1" lang="ja-JP" altLang="en-US" dirty="0" smtClean="0"/>
                        <a:t>戻りアドレス</a:t>
                      </a:r>
                      <a:endParaRPr kumimoji="1" lang="ja-JP" altLang="en-US" dirty="0"/>
                    </a:p>
                  </a:txBody>
                  <a:tcPr/>
                </a:tc>
                <a:tc>
                  <a:txBody>
                    <a:bodyPr/>
                    <a:lstStyle/>
                    <a:p>
                      <a:r>
                        <a:rPr kumimoji="1" lang="ja-JP" altLang="en-US" dirty="0" smtClean="0"/>
                        <a:t>する</a:t>
                      </a:r>
                      <a:endParaRPr kumimoji="1" lang="ja-JP" altLang="en-US" dirty="0"/>
                    </a:p>
                  </a:txBody>
                  <a:tcPr/>
                </a:tc>
                <a:extLst>
                  <a:ext uri="{0D108BD9-81ED-4DB2-BD59-A6C34878D82A}">
                    <a16:rowId xmlns:a16="http://schemas.microsoft.com/office/drawing/2014/main" val="10010"/>
                  </a:ext>
                </a:extLst>
              </a:tr>
            </a:tbl>
          </a:graphicData>
        </a:graphic>
      </p:graphicFrame>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29</a:t>
            </a:fld>
            <a:endParaRPr kumimoji="1" lang="ja-JP" altLang="en-US"/>
          </a:p>
        </p:txBody>
      </p:sp>
      <p:sp>
        <p:nvSpPr>
          <p:cNvPr id="7" name="テキスト ボックス 6"/>
          <p:cNvSpPr txBox="1"/>
          <p:nvPr/>
        </p:nvSpPr>
        <p:spPr>
          <a:xfrm>
            <a:off x="3419872" y="5812526"/>
            <a:ext cx="5399235" cy="276999"/>
          </a:xfrm>
          <a:prstGeom prst="rect">
            <a:avLst/>
          </a:prstGeom>
          <a:noFill/>
        </p:spPr>
        <p:txBody>
          <a:bodyPr wrap="none" rtlCol="0">
            <a:spAutoFit/>
          </a:bodyPr>
          <a:lstStyle/>
          <a:p>
            <a:r>
              <a:rPr kumimoji="1" lang="en-US" altLang="ja-JP" sz="1200" dirty="0" smtClean="0"/>
              <a:t>† 26</a:t>
            </a:r>
            <a:r>
              <a:rPr lang="en-US" altLang="ja-JP" sz="1200" dirty="0" smtClean="0"/>
              <a:t>-</a:t>
            </a:r>
            <a:r>
              <a:rPr kumimoji="1" lang="en-US" altLang="ja-JP" sz="1200" dirty="0" smtClean="0"/>
              <a:t>27</a:t>
            </a:r>
            <a:r>
              <a:rPr kumimoji="1" lang="ja-JP" altLang="en-US" sz="1200" dirty="0" smtClean="0"/>
              <a:t>番の汎用レジスタは </a:t>
            </a:r>
            <a:r>
              <a:rPr kumimoji="1" lang="en-US" altLang="ja-JP" sz="1200" dirty="0" smtClean="0"/>
              <a:t>OS </a:t>
            </a:r>
            <a:r>
              <a:rPr kumimoji="1" lang="ja-JP" altLang="en-US" sz="1200" dirty="0" smtClean="0"/>
              <a:t>のカーネルが使用するために予約されている</a:t>
            </a:r>
            <a:endParaRPr kumimoji="1" lang="ja-JP" altLang="en-US" sz="1200" dirty="0"/>
          </a:p>
        </p:txBody>
      </p:sp>
      <p:sp>
        <p:nvSpPr>
          <p:cNvPr id="8" name="テキスト ボックス 7"/>
          <p:cNvSpPr txBox="1"/>
          <p:nvPr/>
        </p:nvSpPr>
        <p:spPr>
          <a:xfrm>
            <a:off x="3419871" y="6063679"/>
            <a:ext cx="6032421" cy="461665"/>
          </a:xfrm>
          <a:prstGeom prst="rect">
            <a:avLst/>
          </a:prstGeom>
          <a:noFill/>
        </p:spPr>
        <p:txBody>
          <a:bodyPr wrap="none" rtlCol="0">
            <a:spAutoFit/>
          </a:bodyPr>
          <a:lstStyle/>
          <a:p>
            <a:r>
              <a:rPr lang="en-US" altLang="ja-JP" sz="1200" dirty="0"/>
              <a:t>‡</a:t>
            </a:r>
            <a:r>
              <a:rPr kumimoji="1" lang="en-US" altLang="ja-JP" sz="1200" dirty="0" smtClean="0"/>
              <a:t> </a:t>
            </a:r>
            <a:r>
              <a:rPr kumimoji="1" lang="ja-JP" altLang="en-US" sz="1200" dirty="0" smtClean="0"/>
              <a:t>フレームポインタ： スタック内の最も最近のフレーム領域の末尾を指すポインタ．</a:t>
            </a:r>
            <a:r>
              <a:rPr kumimoji="1" lang="en-US" altLang="ja-JP" sz="1200" dirty="0" smtClean="0"/>
              <a:t/>
            </a:r>
            <a:br>
              <a:rPr kumimoji="1" lang="en-US" altLang="ja-JP" sz="1200" dirty="0" smtClean="0"/>
            </a:br>
            <a:r>
              <a:rPr kumimoji="1" lang="ja-JP" altLang="en-US" sz="1200" dirty="0" smtClean="0"/>
              <a:t>　 フレーム領域とは</a:t>
            </a:r>
            <a:r>
              <a:rPr kumimoji="1" lang="en-US" altLang="ja-JP" sz="1200" dirty="0" smtClean="0"/>
              <a:t>1</a:t>
            </a:r>
            <a:r>
              <a:rPr kumimoji="1" lang="ja-JP" altLang="en-US" sz="1200" dirty="0" smtClean="0"/>
              <a:t>回の関数呼び出しによって退避されたデータを格納した領域．</a:t>
            </a:r>
            <a:endParaRPr kumimoji="1" lang="ja-JP" altLang="en-US" sz="1200" dirty="0"/>
          </a:p>
        </p:txBody>
      </p:sp>
    </p:spTree>
    <p:extLst>
      <p:ext uri="{BB962C8B-B14F-4D97-AF65-F5344CB8AC3E}">
        <p14:creationId xmlns:p14="http://schemas.microsoft.com/office/powerpoint/2010/main" val="145886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pPr>
              <a:buFont typeface="Wingdings" panose="05000000000000000000" pitchFamily="2" charset="2"/>
              <a:buChar char="n"/>
            </a:pPr>
            <a:r>
              <a:rPr lang="ja-JP" altLang="en-US" dirty="0" smtClean="0"/>
              <a:t>身近な例</a:t>
            </a:r>
            <a:endParaRPr lang="en-US" altLang="ja-JP" dirty="0" smtClean="0"/>
          </a:p>
          <a:p>
            <a:pPr lvl="1">
              <a:buFont typeface="Wingdings" panose="05000000000000000000" pitchFamily="2" charset="2"/>
              <a:buChar char="p"/>
            </a:pPr>
            <a:r>
              <a:rPr lang="en-US" altLang="ja-JP" dirty="0" smtClean="0"/>
              <a:t>Word</a:t>
            </a:r>
          </a:p>
          <a:p>
            <a:pPr lvl="1">
              <a:buFont typeface="Wingdings" panose="05000000000000000000" pitchFamily="2" charset="2"/>
              <a:buChar char="p"/>
            </a:pPr>
            <a:r>
              <a:rPr lang="en-US" altLang="ja-JP" dirty="0" smtClean="0"/>
              <a:t>Excel</a:t>
            </a:r>
          </a:p>
          <a:p>
            <a:pPr lvl="1">
              <a:buFont typeface="Wingdings" panose="05000000000000000000" pitchFamily="2" charset="2"/>
              <a:buChar char="p"/>
            </a:pPr>
            <a:r>
              <a:rPr lang="en-US" altLang="ja-JP" dirty="0" smtClean="0"/>
              <a:t>iTunes</a:t>
            </a:r>
            <a:r>
              <a:rPr lang="ja-JP" altLang="en-US" dirty="0" smtClean="0"/>
              <a:t>など</a:t>
            </a:r>
            <a:endParaRPr lang="en-US" altLang="ja-JP" dirty="0" smtClean="0"/>
          </a:p>
          <a:p>
            <a:pPr>
              <a:buFont typeface="Wingdings" panose="05000000000000000000" pitchFamily="2" charset="2"/>
              <a:buChar char="n"/>
            </a:pPr>
            <a:endParaRPr lang="en-US" altLang="ja-JP" dirty="0" smtClean="0"/>
          </a:p>
          <a:p>
            <a:pPr>
              <a:buFont typeface="Wingdings" panose="05000000000000000000" pitchFamily="2" charset="2"/>
              <a:buChar char="n"/>
            </a:pPr>
            <a:endParaRPr lang="en-US" altLang="ja-JP" dirty="0" smtClean="0"/>
          </a:p>
          <a:p>
            <a:pPr>
              <a:buFont typeface="Wingdings" panose="05000000000000000000" pitchFamily="2" charset="2"/>
              <a:buChar char="n"/>
            </a:pPr>
            <a:r>
              <a:rPr lang="ja-JP" altLang="en-US" sz="2800" dirty="0" smtClean="0"/>
              <a:t>コンピュータに行わせたい処理を記述したもの</a:t>
            </a:r>
            <a:endParaRPr lang="en-US" altLang="ja-JP" sz="2800" dirty="0" smtClean="0"/>
          </a:p>
        </p:txBody>
      </p:sp>
      <p:sp>
        <p:nvSpPr>
          <p:cNvPr id="3" name="タイトル 2"/>
          <p:cNvSpPr>
            <a:spLocks noGrp="1"/>
          </p:cNvSpPr>
          <p:nvPr>
            <p:ph type="title"/>
          </p:nvPr>
        </p:nvSpPr>
        <p:spPr>
          <a:xfrm>
            <a:off x="827584" y="130175"/>
            <a:ext cx="6246812" cy="490538"/>
          </a:xfrm>
        </p:spPr>
        <p:txBody>
          <a:bodyPr/>
          <a:lstStyle/>
          <a:p>
            <a:r>
              <a:rPr kumimoji="1" lang="ja-JP" altLang="en-US" dirty="0" smtClean="0"/>
              <a:t>プログラムとは</a:t>
            </a:r>
            <a:endParaRPr kumimoji="1" lang="ja-JP" altLang="en-US" dirty="0"/>
          </a:p>
        </p:txBody>
      </p:sp>
      <p:pic>
        <p:nvPicPr>
          <p:cNvPr id="4" name="図 3"/>
          <p:cNvPicPr>
            <a:picLocks noChangeAspect="1"/>
          </p:cNvPicPr>
          <p:nvPr/>
        </p:nvPicPr>
        <p:blipFill>
          <a:blip r:embed="rId2"/>
          <a:stretch>
            <a:fillRect/>
          </a:stretch>
        </p:blipFill>
        <p:spPr>
          <a:xfrm>
            <a:off x="3239181" y="1743699"/>
            <a:ext cx="2331898" cy="1748924"/>
          </a:xfrm>
          <a:prstGeom prst="rect">
            <a:avLst/>
          </a:prstGeom>
        </p:spPr>
      </p:pic>
      <p:pic>
        <p:nvPicPr>
          <p:cNvPr id="5" name="図 4"/>
          <p:cNvPicPr>
            <a:picLocks noChangeAspect="1"/>
          </p:cNvPicPr>
          <p:nvPr/>
        </p:nvPicPr>
        <p:blipFill>
          <a:blip r:embed="rId3"/>
          <a:stretch>
            <a:fillRect/>
          </a:stretch>
        </p:blipFill>
        <p:spPr>
          <a:xfrm>
            <a:off x="6088172" y="757908"/>
            <a:ext cx="2542117" cy="1748924"/>
          </a:xfrm>
          <a:prstGeom prst="rect">
            <a:avLst/>
          </a:prstGeom>
        </p:spPr>
      </p:pic>
      <p:pic>
        <p:nvPicPr>
          <p:cNvPr id="6" name="図 5"/>
          <p:cNvPicPr>
            <a:picLocks noChangeAspect="1"/>
          </p:cNvPicPr>
          <p:nvPr/>
        </p:nvPicPr>
        <p:blipFill>
          <a:blip r:embed="rId4"/>
          <a:stretch>
            <a:fillRect/>
          </a:stretch>
        </p:blipFill>
        <p:spPr>
          <a:xfrm>
            <a:off x="5799954" y="2575287"/>
            <a:ext cx="2886846" cy="1695366"/>
          </a:xfrm>
          <a:prstGeom prst="rect">
            <a:avLst/>
          </a:prstGeom>
        </p:spPr>
      </p:pic>
    </p:spTree>
    <p:extLst>
      <p:ext uri="{BB962C8B-B14F-4D97-AF65-F5344CB8AC3E}">
        <p14:creationId xmlns:p14="http://schemas.microsoft.com/office/powerpoint/2010/main" val="2770216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整列化</a:t>
            </a:r>
            <a:r>
              <a:rPr lang="ja-JP" altLang="en-US" dirty="0"/>
              <a:t>制約</a:t>
            </a:r>
            <a:r>
              <a:rPr kumimoji="1" lang="ja-JP" altLang="en-US" dirty="0" smtClean="0"/>
              <a:t>とエンディアン</a:t>
            </a:r>
            <a:endParaRPr kumimoji="1" lang="ja-JP" altLang="en-US" dirty="0"/>
          </a:p>
        </p:txBody>
      </p:sp>
      <p:sp>
        <p:nvSpPr>
          <p:cNvPr id="3" name="コンテンツ プレースホルダー 2"/>
          <p:cNvSpPr>
            <a:spLocks noGrp="1"/>
          </p:cNvSpPr>
          <p:nvPr>
            <p:ph idx="1"/>
          </p:nvPr>
        </p:nvSpPr>
        <p:spPr>
          <a:xfrm>
            <a:off x="374848" y="1020763"/>
            <a:ext cx="8229600" cy="5145087"/>
          </a:xfrm>
        </p:spPr>
        <p:txBody>
          <a:bodyPr/>
          <a:lstStyle/>
          <a:p>
            <a:pPr>
              <a:buFont typeface="Wingdings" panose="05000000000000000000" pitchFamily="2" charset="2"/>
              <a:buChar char="n"/>
            </a:pPr>
            <a:r>
              <a:rPr lang="ja-JP" altLang="en-US" sz="2400" dirty="0" smtClean="0"/>
              <a:t>整列化制約</a:t>
            </a:r>
            <a:endParaRPr lang="en-US" altLang="ja-JP" sz="2400" dirty="0" smtClean="0"/>
          </a:p>
          <a:p>
            <a:pPr lvl="1">
              <a:buFont typeface="Wingdings" panose="05000000000000000000" pitchFamily="2" charset="2"/>
              <a:buChar char="p"/>
            </a:pPr>
            <a:r>
              <a:rPr kumimoji="1" lang="en-US" altLang="ja-JP" sz="2000" dirty="0" smtClean="0"/>
              <a:t>32 </a:t>
            </a:r>
            <a:r>
              <a:rPr kumimoji="1" lang="ja-JP" altLang="en-US" sz="2000" dirty="0" smtClean="0"/>
              <a:t>ビット（</a:t>
            </a:r>
            <a:r>
              <a:rPr kumimoji="1" lang="en-US" altLang="ja-JP" sz="2000" dirty="0" smtClean="0"/>
              <a:t>1</a:t>
            </a:r>
            <a:r>
              <a:rPr kumimoji="1" lang="ja-JP" altLang="en-US" sz="2000" dirty="0" smtClean="0"/>
              <a:t>ワード）のデータ（命令）を</a:t>
            </a:r>
            <a:r>
              <a:rPr kumimoji="1" lang="en-US" altLang="ja-JP" sz="2000" dirty="0" smtClean="0"/>
              <a:t/>
            </a:r>
            <a:br>
              <a:rPr kumimoji="1" lang="en-US" altLang="ja-JP" sz="2000" dirty="0" smtClean="0"/>
            </a:br>
            <a:r>
              <a:rPr kumimoji="1" lang="en-US" altLang="ja-JP" sz="2000" dirty="0" smtClean="0">
                <a:solidFill>
                  <a:srgbClr val="C00000"/>
                </a:solidFill>
              </a:rPr>
              <a:t>4 </a:t>
            </a:r>
            <a:r>
              <a:rPr kumimoji="1" lang="ja-JP" altLang="en-US" sz="2000" dirty="0" smtClean="0">
                <a:solidFill>
                  <a:srgbClr val="C00000"/>
                </a:solidFill>
              </a:rPr>
              <a:t>の倍数</a:t>
            </a:r>
            <a:r>
              <a:rPr kumimoji="1" lang="ja-JP" altLang="en-US" sz="2000" dirty="0" smtClean="0"/>
              <a:t>のアドレスに配置</a:t>
            </a:r>
            <a:endParaRPr kumimoji="1" lang="en-US" altLang="ja-JP" sz="2000" dirty="0" smtClean="0"/>
          </a:p>
          <a:p>
            <a:pPr marL="914400" lvl="2" indent="0">
              <a:buNone/>
            </a:pPr>
            <a:r>
              <a:rPr lang="ja-JP" altLang="en-US" sz="1800" dirty="0" smtClean="0"/>
              <a:t>例： </a:t>
            </a:r>
            <a:r>
              <a:rPr lang="en-US" altLang="ja-JP" sz="1800" dirty="0" smtClean="0"/>
              <a:t>0, 4, 8, …, 1024, 1028, …</a:t>
            </a:r>
            <a:endParaRPr kumimoji="1" lang="en-US" altLang="ja-JP" sz="1800" dirty="0" smtClean="0"/>
          </a:p>
          <a:p>
            <a:pPr lvl="1">
              <a:buFont typeface="Wingdings" panose="05000000000000000000" pitchFamily="2" charset="2"/>
              <a:buChar char="p"/>
            </a:pPr>
            <a:r>
              <a:rPr lang="ja-JP" altLang="en-US" sz="2000" dirty="0" smtClean="0"/>
              <a:t>データへのアクセスを容易にするため</a:t>
            </a:r>
            <a:endParaRPr lang="en-US" altLang="ja-JP" sz="2000" dirty="0" smtClean="0"/>
          </a:p>
          <a:p>
            <a:pPr lvl="1">
              <a:buFont typeface="Wingdings" panose="05000000000000000000" pitchFamily="2" charset="2"/>
              <a:buChar char="n"/>
            </a:pPr>
            <a:endParaRPr kumimoji="1" lang="en-US" altLang="ja-JP" sz="2000" dirty="0"/>
          </a:p>
          <a:p>
            <a:pPr>
              <a:buFont typeface="Wingdings" panose="05000000000000000000" pitchFamily="2" charset="2"/>
              <a:buChar char="n"/>
            </a:pPr>
            <a:r>
              <a:rPr lang="ja-JP" altLang="en-US" sz="2400" dirty="0" smtClean="0"/>
              <a:t>エンディアン</a:t>
            </a:r>
            <a:endParaRPr lang="en-US" altLang="ja-JP" sz="2400" dirty="0" smtClean="0"/>
          </a:p>
          <a:p>
            <a:pPr lvl="1">
              <a:buFont typeface="Wingdings" panose="05000000000000000000" pitchFamily="2" charset="2"/>
              <a:buChar char="p"/>
            </a:pPr>
            <a:r>
              <a:rPr kumimoji="1" lang="ja-JP" altLang="en-US" sz="2000" dirty="0" smtClean="0"/>
              <a:t>ワード内のデータの並び順</a:t>
            </a:r>
            <a:endParaRPr kumimoji="1" lang="en-US" altLang="ja-JP" sz="2000" dirty="0" smtClean="0"/>
          </a:p>
          <a:p>
            <a:pPr marL="914400" lvl="2" indent="0">
              <a:buNone/>
            </a:pPr>
            <a:r>
              <a:rPr lang="ja-JP" altLang="en-US" sz="1800" dirty="0" smtClean="0"/>
              <a:t>ビッグエンディアン： 最上位バイトが最小アドレスの位置</a:t>
            </a:r>
            <a:endParaRPr lang="en-US" altLang="ja-JP" sz="1800" dirty="0" smtClean="0"/>
          </a:p>
          <a:p>
            <a:pPr marL="914400" lvl="2" indent="0">
              <a:buNone/>
            </a:pPr>
            <a:r>
              <a:rPr kumimoji="1" lang="ja-JP" altLang="en-US" sz="1800" dirty="0" smtClean="0"/>
              <a:t>リトルエンディアン： 最上位バイト</a:t>
            </a:r>
            <a:r>
              <a:rPr lang="ja-JP" altLang="en-US" sz="1800" dirty="0" smtClean="0"/>
              <a:t>が最大アドレスの位置</a:t>
            </a:r>
            <a:endParaRPr kumimoji="1" lang="en-US" altLang="ja-JP" sz="1800" dirty="0" smtClean="0"/>
          </a:p>
          <a:p>
            <a:pPr lvl="1">
              <a:buFont typeface="Wingdings" panose="05000000000000000000" pitchFamily="2" charset="2"/>
              <a:buChar char="p"/>
            </a:pPr>
            <a:r>
              <a:rPr lang="ja-JP" altLang="en-US" sz="2000" dirty="0" smtClean="0"/>
              <a:t>命令セットアーキテクチャによって異なる</a:t>
            </a:r>
            <a:endParaRPr lang="en-US" altLang="ja-JP" sz="2000" dirty="0" smtClean="0"/>
          </a:p>
          <a:p>
            <a:pPr marL="914400" lvl="2" indent="0">
              <a:buNone/>
            </a:pPr>
            <a:r>
              <a:rPr lang="ja-JP" altLang="en-US" sz="1800" dirty="0" smtClean="0"/>
              <a:t>ビッグエンディアン： </a:t>
            </a:r>
            <a:r>
              <a:rPr lang="en-US" altLang="ja-JP" sz="1800" dirty="0" smtClean="0"/>
              <a:t>MIPS, SPARC </a:t>
            </a:r>
            <a:r>
              <a:rPr lang="ja-JP" altLang="en-US" sz="1800" dirty="0" smtClean="0"/>
              <a:t>など</a:t>
            </a:r>
            <a:endParaRPr lang="en-US" altLang="ja-JP" sz="1800" dirty="0" smtClean="0"/>
          </a:p>
          <a:p>
            <a:pPr marL="914400" lvl="2" indent="0">
              <a:buNone/>
            </a:pPr>
            <a:r>
              <a:rPr kumimoji="1" lang="ja-JP" altLang="en-US" sz="1800" dirty="0" smtClean="0"/>
              <a:t>リトルエンディアン： </a:t>
            </a:r>
            <a:r>
              <a:rPr kumimoji="1" lang="en-US" altLang="ja-JP" sz="1800" dirty="0" smtClean="0"/>
              <a:t>x86, ARM </a:t>
            </a:r>
            <a:r>
              <a:rPr kumimoji="1" lang="ja-JP" altLang="en-US" sz="1800" dirty="0" smtClean="0"/>
              <a:t>など</a:t>
            </a:r>
            <a:endParaRPr kumimoji="1" lang="ja-JP" altLang="en-US" sz="18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30</a:t>
            </a:fld>
            <a:endParaRPr kumimoji="1" lang="ja-JP" altLang="en-US"/>
          </a:p>
        </p:txBody>
      </p:sp>
      <p:sp>
        <p:nvSpPr>
          <p:cNvPr id="51" name="正方形/長方形 50"/>
          <p:cNvSpPr/>
          <p:nvPr/>
        </p:nvSpPr>
        <p:spPr>
          <a:xfrm>
            <a:off x="5235637" y="5694692"/>
            <a:ext cx="1089685" cy="23774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400" dirty="0" smtClean="0">
                <a:solidFill>
                  <a:schemeClr val="tx1"/>
                </a:solidFill>
              </a:rPr>
              <a:t>0A0B0C0D</a:t>
            </a:r>
            <a:endParaRPr kumimoji="1" lang="ja-JP" altLang="en-US" sz="1400" dirty="0">
              <a:solidFill>
                <a:schemeClr val="tx1"/>
              </a:solidFill>
            </a:endParaRPr>
          </a:p>
        </p:txBody>
      </p:sp>
      <p:grpSp>
        <p:nvGrpSpPr>
          <p:cNvPr id="127" name="グループ化 126"/>
          <p:cNvGrpSpPr/>
          <p:nvPr/>
        </p:nvGrpSpPr>
        <p:grpSpPr>
          <a:xfrm>
            <a:off x="5690838" y="1219451"/>
            <a:ext cx="1214272" cy="2571589"/>
            <a:chOff x="7669709" y="510824"/>
            <a:chExt cx="1214272" cy="2571589"/>
          </a:xfrm>
        </p:grpSpPr>
        <p:sp>
          <p:nvSpPr>
            <p:cNvPr id="34" name="テキスト ボックス 33"/>
            <p:cNvSpPr txBox="1"/>
            <p:nvPr/>
          </p:nvSpPr>
          <p:spPr>
            <a:xfrm>
              <a:off x="7971535" y="510824"/>
              <a:ext cx="611065" cy="307777"/>
            </a:xfrm>
            <a:prstGeom prst="rect">
              <a:avLst/>
            </a:prstGeom>
            <a:noFill/>
          </p:spPr>
          <p:txBody>
            <a:bodyPr wrap="none" rtlCol="0">
              <a:spAutoFit/>
            </a:bodyPr>
            <a:lstStyle/>
            <a:p>
              <a:r>
                <a:rPr kumimoji="1" lang="ja-JP" altLang="en-US" sz="1400" dirty="0" smtClean="0"/>
                <a:t>メモリ</a:t>
              </a:r>
              <a:endParaRPr kumimoji="1" lang="ja-JP" altLang="en-US" sz="1400" dirty="0"/>
            </a:p>
          </p:txBody>
        </p:sp>
        <p:grpSp>
          <p:nvGrpSpPr>
            <p:cNvPr id="121" name="グループ化 120"/>
            <p:cNvGrpSpPr/>
            <p:nvPr/>
          </p:nvGrpSpPr>
          <p:grpSpPr>
            <a:xfrm>
              <a:off x="7697808" y="793284"/>
              <a:ext cx="1181412" cy="2289129"/>
              <a:chOff x="7697808" y="793284"/>
              <a:chExt cx="1181412" cy="4033026"/>
            </a:xfrm>
          </p:grpSpPr>
          <p:sp>
            <p:nvSpPr>
              <p:cNvPr id="6" name="正方形/長方形 5"/>
              <p:cNvSpPr/>
              <p:nvPr/>
            </p:nvSpPr>
            <p:spPr>
              <a:xfrm>
                <a:off x="7697808" y="796024"/>
                <a:ext cx="1181412" cy="4030286"/>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cxnSp>
            <p:nvCxnSpPr>
              <p:cNvPr id="66" name="直線コネクタ 65"/>
              <p:cNvCxnSpPr>
                <a:stCxn id="6" idx="0"/>
                <a:endCxn id="6" idx="2"/>
              </p:cNvCxnSpPr>
              <p:nvPr/>
            </p:nvCxnSpPr>
            <p:spPr>
              <a:xfrm>
                <a:off x="8288514" y="796024"/>
                <a:ext cx="0" cy="403028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8575083" y="796024"/>
                <a:ext cx="0" cy="403028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7995963" y="793284"/>
                <a:ext cx="0" cy="403028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cxnSp>
          <p:nvCxnSpPr>
            <p:cNvPr id="77" name="直線コネクタ 76"/>
            <p:cNvCxnSpPr/>
            <p:nvPr/>
          </p:nvCxnSpPr>
          <p:spPr>
            <a:xfrm>
              <a:off x="7697808" y="1287274"/>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7697808" y="1526981"/>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7697808" y="1769007"/>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7697808" y="2013304"/>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696835" y="2257489"/>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7696835" y="2505246"/>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7696835" y="2744351"/>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7724106" y="1035601"/>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4</a:t>
              </a:r>
              <a:endParaRPr kumimoji="1" lang="ja-JP" altLang="en-US" sz="1050" i="1" dirty="0">
                <a:solidFill>
                  <a:schemeClr val="bg1"/>
                </a:solidFill>
                <a:latin typeface="Century" panose="02040604050505020304" pitchFamily="18" charset="0"/>
              </a:endParaRPr>
            </a:p>
          </p:txBody>
        </p:sp>
        <p:sp>
          <p:nvSpPr>
            <p:cNvPr id="94" name="テキスト ボックス 93"/>
            <p:cNvSpPr txBox="1"/>
            <p:nvPr/>
          </p:nvSpPr>
          <p:spPr>
            <a:xfrm>
              <a:off x="8011249" y="1038209"/>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5</a:t>
              </a:r>
              <a:endParaRPr kumimoji="1" lang="ja-JP" altLang="en-US" sz="1050" i="1" dirty="0">
                <a:solidFill>
                  <a:schemeClr val="bg1"/>
                </a:solidFill>
                <a:latin typeface="Century" panose="02040604050505020304" pitchFamily="18" charset="0"/>
              </a:endParaRPr>
            </a:p>
          </p:txBody>
        </p:sp>
        <p:sp>
          <p:nvSpPr>
            <p:cNvPr id="95" name="テキスト ボックス 94"/>
            <p:cNvSpPr txBox="1"/>
            <p:nvPr/>
          </p:nvSpPr>
          <p:spPr>
            <a:xfrm>
              <a:off x="8301057" y="1036184"/>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6</a:t>
              </a:r>
              <a:endParaRPr kumimoji="1" lang="ja-JP" altLang="en-US" sz="1050" i="1" dirty="0">
                <a:solidFill>
                  <a:schemeClr val="bg1"/>
                </a:solidFill>
                <a:latin typeface="Century" panose="02040604050505020304" pitchFamily="18" charset="0"/>
              </a:endParaRPr>
            </a:p>
          </p:txBody>
        </p:sp>
        <p:sp>
          <p:nvSpPr>
            <p:cNvPr id="96" name="テキスト ボックス 95"/>
            <p:cNvSpPr txBox="1"/>
            <p:nvPr/>
          </p:nvSpPr>
          <p:spPr>
            <a:xfrm>
              <a:off x="8579464" y="1039218"/>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7</a:t>
              </a:r>
              <a:endParaRPr kumimoji="1" lang="ja-JP" altLang="en-US" sz="1050" i="1" dirty="0">
                <a:solidFill>
                  <a:schemeClr val="bg1"/>
                </a:solidFill>
                <a:latin typeface="Century" panose="02040604050505020304" pitchFamily="18" charset="0"/>
              </a:endParaRPr>
            </a:p>
          </p:txBody>
        </p:sp>
        <p:sp>
          <p:nvSpPr>
            <p:cNvPr id="97" name="テキスト ボックス 96"/>
            <p:cNvSpPr txBox="1"/>
            <p:nvPr/>
          </p:nvSpPr>
          <p:spPr>
            <a:xfrm>
              <a:off x="7722618" y="1273338"/>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8</a:t>
              </a:r>
              <a:endParaRPr kumimoji="1" lang="ja-JP" altLang="en-US" sz="1050" i="1" dirty="0">
                <a:solidFill>
                  <a:schemeClr val="bg1"/>
                </a:solidFill>
                <a:latin typeface="Century" panose="02040604050505020304" pitchFamily="18" charset="0"/>
              </a:endParaRPr>
            </a:p>
          </p:txBody>
        </p:sp>
        <p:sp>
          <p:nvSpPr>
            <p:cNvPr id="98" name="テキスト ボックス 97"/>
            <p:cNvSpPr txBox="1"/>
            <p:nvPr/>
          </p:nvSpPr>
          <p:spPr>
            <a:xfrm>
              <a:off x="8009761" y="1275946"/>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9</a:t>
              </a:r>
              <a:endParaRPr kumimoji="1" lang="ja-JP" altLang="en-US" sz="1050" i="1" dirty="0">
                <a:solidFill>
                  <a:schemeClr val="bg1"/>
                </a:solidFill>
                <a:latin typeface="Century" panose="02040604050505020304" pitchFamily="18" charset="0"/>
              </a:endParaRPr>
            </a:p>
          </p:txBody>
        </p:sp>
        <p:sp>
          <p:nvSpPr>
            <p:cNvPr id="99" name="テキスト ボックス 98"/>
            <p:cNvSpPr txBox="1"/>
            <p:nvPr/>
          </p:nvSpPr>
          <p:spPr>
            <a:xfrm>
              <a:off x="8256482" y="1273921"/>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10</a:t>
              </a:r>
              <a:endParaRPr kumimoji="1" lang="ja-JP" altLang="en-US" sz="1050" i="1" dirty="0">
                <a:solidFill>
                  <a:schemeClr val="bg1"/>
                </a:solidFill>
                <a:latin typeface="Century" panose="02040604050505020304" pitchFamily="18" charset="0"/>
              </a:endParaRPr>
            </a:p>
          </p:txBody>
        </p:sp>
        <p:sp>
          <p:nvSpPr>
            <p:cNvPr id="100" name="テキスト ボックス 99"/>
            <p:cNvSpPr txBox="1"/>
            <p:nvPr/>
          </p:nvSpPr>
          <p:spPr>
            <a:xfrm>
              <a:off x="8548633" y="1276955"/>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11</a:t>
              </a:r>
              <a:endParaRPr kumimoji="1" lang="ja-JP" altLang="en-US" sz="1050" i="1" dirty="0">
                <a:solidFill>
                  <a:schemeClr val="bg1"/>
                </a:solidFill>
                <a:latin typeface="Century" panose="02040604050505020304" pitchFamily="18" charset="0"/>
              </a:endParaRPr>
            </a:p>
          </p:txBody>
        </p:sp>
        <p:sp>
          <p:nvSpPr>
            <p:cNvPr id="101" name="テキスト ボックス 100"/>
            <p:cNvSpPr txBox="1"/>
            <p:nvPr/>
          </p:nvSpPr>
          <p:spPr>
            <a:xfrm>
              <a:off x="7674706" y="1512548"/>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12</a:t>
              </a:r>
              <a:endParaRPr kumimoji="1" lang="ja-JP" altLang="en-US" sz="1050" i="1" dirty="0">
                <a:solidFill>
                  <a:schemeClr val="bg1"/>
                </a:solidFill>
                <a:latin typeface="Century" panose="02040604050505020304" pitchFamily="18" charset="0"/>
              </a:endParaRPr>
            </a:p>
          </p:txBody>
        </p:sp>
        <p:sp>
          <p:nvSpPr>
            <p:cNvPr id="102" name="テキスト ボックス 101"/>
            <p:cNvSpPr txBox="1"/>
            <p:nvPr/>
          </p:nvSpPr>
          <p:spPr>
            <a:xfrm>
              <a:off x="7966765" y="1515156"/>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13</a:t>
              </a:r>
              <a:endParaRPr kumimoji="1" lang="ja-JP" altLang="en-US" sz="1050" i="1" dirty="0">
                <a:solidFill>
                  <a:schemeClr val="bg1"/>
                </a:solidFill>
                <a:latin typeface="Century" panose="02040604050505020304" pitchFamily="18" charset="0"/>
              </a:endParaRPr>
            </a:p>
          </p:txBody>
        </p:sp>
        <p:sp>
          <p:nvSpPr>
            <p:cNvPr id="103" name="テキスト ボックス 102"/>
            <p:cNvSpPr txBox="1"/>
            <p:nvPr/>
          </p:nvSpPr>
          <p:spPr>
            <a:xfrm>
              <a:off x="8256573" y="1513131"/>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14</a:t>
              </a:r>
              <a:endParaRPr kumimoji="1" lang="ja-JP" altLang="en-US" sz="1050" i="1" dirty="0">
                <a:solidFill>
                  <a:schemeClr val="bg1"/>
                </a:solidFill>
                <a:latin typeface="Century" panose="02040604050505020304" pitchFamily="18" charset="0"/>
              </a:endParaRPr>
            </a:p>
          </p:txBody>
        </p:sp>
        <p:sp>
          <p:nvSpPr>
            <p:cNvPr id="104" name="テキスト ボックス 103"/>
            <p:cNvSpPr txBox="1"/>
            <p:nvPr/>
          </p:nvSpPr>
          <p:spPr>
            <a:xfrm>
              <a:off x="8544812" y="1516165"/>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15</a:t>
              </a:r>
              <a:endParaRPr kumimoji="1" lang="ja-JP" altLang="en-US" sz="1050" i="1" dirty="0">
                <a:solidFill>
                  <a:schemeClr val="bg1"/>
                </a:solidFill>
                <a:latin typeface="Century" panose="02040604050505020304" pitchFamily="18" charset="0"/>
              </a:endParaRPr>
            </a:p>
          </p:txBody>
        </p:sp>
        <p:sp>
          <p:nvSpPr>
            <p:cNvPr id="105" name="テキスト ボックス 104"/>
            <p:cNvSpPr txBox="1"/>
            <p:nvPr/>
          </p:nvSpPr>
          <p:spPr>
            <a:xfrm>
              <a:off x="7672013" y="1753870"/>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16</a:t>
              </a:r>
              <a:endParaRPr kumimoji="1" lang="ja-JP" altLang="en-US" sz="1050" i="1" dirty="0">
                <a:solidFill>
                  <a:schemeClr val="bg1"/>
                </a:solidFill>
                <a:latin typeface="Century" panose="02040604050505020304" pitchFamily="18" charset="0"/>
              </a:endParaRPr>
            </a:p>
          </p:txBody>
        </p:sp>
        <p:sp>
          <p:nvSpPr>
            <p:cNvPr id="106" name="テキスト ボックス 105"/>
            <p:cNvSpPr txBox="1"/>
            <p:nvPr/>
          </p:nvSpPr>
          <p:spPr>
            <a:xfrm>
              <a:off x="7964072" y="1756478"/>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17</a:t>
              </a:r>
              <a:endParaRPr kumimoji="1" lang="ja-JP" altLang="en-US" sz="1050" i="1" dirty="0">
                <a:solidFill>
                  <a:schemeClr val="bg1"/>
                </a:solidFill>
                <a:latin typeface="Century" panose="02040604050505020304" pitchFamily="18" charset="0"/>
              </a:endParaRPr>
            </a:p>
          </p:txBody>
        </p:sp>
        <p:sp>
          <p:nvSpPr>
            <p:cNvPr id="107" name="テキスト ボックス 106"/>
            <p:cNvSpPr txBox="1"/>
            <p:nvPr/>
          </p:nvSpPr>
          <p:spPr>
            <a:xfrm>
              <a:off x="8253880" y="1754453"/>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18</a:t>
              </a:r>
              <a:endParaRPr kumimoji="1" lang="ja-JP" altLang="en-US" sz="1050" i="1" dirty="0">
                <a:solidFill>
                  <a:schemeClr val="bg1"/>
                </a:solidFill>
                <a:latin typeface="Century" panose="02040604050505020304" pitchFamily="18" charset="0"/>
              </a:endParaRPr>
            </a:p>
          </p:txBody>
        </p:sp>
        <p:sp>
          <p:nvSpPr>
            <p:cNvPr id="108" name="テキスト ボックス 107"/>
            <p:cNvSpPr txBox="1"/>
            <p:nvPr/>
          </p:nvSpPr>
          <p:spPr>
            <a:xfrm>
              <a:off x="8542119" y="1757487"/>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19</a:t>
              </a:r>
              <a:endParaRPr kumimoji="1" lang="ja-JP" altLang="en-US" sz="1050" i="1" dirty="0">
                <a:solidFill>
                  <a:schemeClr val="bg1"/>
                </a:solidFill>
                <a:latin typeface="Century" panose="02040604050505020304" pitchFamily="18" charset="0"/>
              </a:endParaRPr>
            </a:p>
          </p:txBody>
        </p:sp>
        <p:sp>
          <p:nvSpPr>
            <p:cNvPr id="109" name="テキスト ボックス 108"/>
            <p:cNvSpPr txBox="1"/>
            <p:nvPr/>
          </p:nvSpPr>
          <p:spPr>
            <a:xfrm>
              <a:off x="7674706" y="2004169"/>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20</a:t>
              </a:r>
              <a:endParaRPr kumimoji="1" lang="ja-JP" altLang="en-US" sz="1050" i="1" dirty="0">
                <a:solidFill>
                  <a:schemeClr val="bg1"/>
                </a:solidFill>
                <a:latin typeface="Century" panose="02040604050505020304" pitchFamily="18" charset="0"/>
              </a:endParaRPr>
            </a:p>
          </p:txBody>
        </p:sp>
        <p:sp>
          <p:nvSpPr>
            <p:cNvPr id="110" name="テキスト ボックス 109"/>
            <p:cNvSpPr txBox="1"/>
            <p:nvPr/>
          </p:nvSpPr>
          <p:spPr>
            <a:xfrm>
              <a:off x="7966765" y="2006777"/>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21</a:t>
              </a:r>
              <a:endParaRPr kumimoji="1" lang="ja-JP" altLang="en-US" sz="1050" i="1" dirty="0">
                <a:solidFill>
                  <a:schemeClr val="bg1"/>
                </a:solidFill>
                <a:latin typeface="Century" panose="02040604050505020304" pitchFamily="18" charset="0"/>
              </a:endParaRPr>
            </a:p>
          </p:txBody>
        </p:sp>
        <p:sp>
          <p:nvSpPr>
            <p:cNvPr id="111" name="テキスト ボックス 110"/>
            <p:cNvSpPr txBox="1"/>
            <p:nvPr/>
          </p:nvSpPr>
          <p:spPr>
            <a:xfrm>
              <a:off x="8256573" y="2004752"/>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22</a:t>
              </a:r>
              <a:endParaRPr kumimoji="1" lang="ja-JP" altLang="en-US" sz="1050" i="1" dirty="0">
                <a:solidFill>
                  <a:schemeClr val="bg1"/>
                </a:solidFill>
                <a:latin typeface="Century" panose="02040604050505020304" pitchFamily="18" charset="0"/>
              </a:endParaRPr>
            </a:p>
          </p:txBody>
        </p:sp>
        <p:sp>
          <p:nvSpPr>
            <p:cNvPr id="112" name="テキスト ボックス 111"/>
            <p:cNvSpPr txBox="1"/>
            <p:nvPr/>
          </p:nvSpPr>
          <p:spPr>
            <a:xfrm>
              <a:off x="8544812" y="2007786"/>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23</a:t>
              </a:r>
              <a:endParaRPr kumimoji="1" lang="ja-JP" altLang="en-US" sz="1050" i="1" dirty="0">
                <a:solidFill>
                  <a:schemeClr val="bg1"/>
                </a:solidFill>
                <a:latin typeface="Century" panose="02040604050505020304" pitchFamily="18" charset="0"/>
              </a:endParaRPr>
            </a:p>
          </p:txBody>
        </p:sp>
        <p:sp>
          <p:nvSpPr>
            <p:cNvPr id="113" name="テキスト ボックス 112"/>
            <p:cNvSpPr txBox="1"/>
            <p:nvPr/>
          </p:nvSpPr>
          <p:spPr>
            <a:xfrm>
              <a:off x="7669709" y="2249691"/>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24</a:t>
              </a:r>
              <a:endParaRPr kumimoji="1" lang="ja-JP" altLang="en-US" sz="1050" i="1" dirty="0">
                <a:solidFill>
                  <a:schemeClr val="bg1"/>
                </a:solidFill>
                <a:latin typeface="Century" panose="02040604050505020304" pitchFamily="18" charset="0"/>
              </a:endParaRPr>
            </a:p>
          </p:txBody>
        </p:sp>
        <p:sp>
          <p:nvSpPr>
            <p:cNvPr id="114" name="テキスト ボックス 113"/>
            <p:cNvSpPr txBox="1"/>
            <p:nvPr/>
          </p:nvSpPr>
          <p:spPr>
            <a:xfrm>
              <a:off x="7961768" y="2252299"/>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25</a:t>
              </a:r>
              <a:endParaRPr kumimoji="1" lang="ja-JP" altLang="en-US" sz="1050" i="1" dirty="0">
                <a:solidFill>
                  <a:schemeClr val="bg1"/>
                </a:solidFill>
                <a:latin typeface="Century" panose="02040604050505020304" pitchFamily="18" charset="0"/>
              </a:endParaRPr>
            </a:p>
          </p:txBody>
        </p:sp>
        <p:sp>
          <p:nvSpPr>
            <p:cNvPr id="115" name="テキスト ボックス 114"/>
            <p:cNvSpPr txBox="1"/>
            <p:nvPr/>
          </p:nvSpPr>
          <p:spPr>
            <a:xfrm>
              <a:off x="8251576" y="2250274"/>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26</a:t>
              </a:r>
              <a:endParaRPr kumimoji="1" lang="ja-JP" altLang="en-US" sz="1050" i="1" dirty="0">
                <a:solidFill>
                  <a:schemeClr val="bg1"/>
                </a:solidFill>
                <a:latin typeface="Century" panose="02040604050505020304" pitchFamily="18" charset="0"/>
              </a:endParaRPr>
            </a:p>
          </p:txBody>
        </p:sp>
        <p:sp>
          <p:nvSpPr>
            <p:cNvPr id="116" name="テキスト ボックス 115"/>
            <p:cNvSpPr txBox="1"/>
            <p:nvPr/>
          </p:nvSpPr>
          <p:spPr>
            <a:xfrm>
              <a:off x="8539815" y="2253308"/>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27</a:t>
              </a:r>
              <a:endParaRPr kumimoji="1" lang="ja-JP" altLang="en-US" sz="1050" i="1" dirty="0">
                <a:solidFill>
                  <a:schemeClr val="bg1"/>
                </a:solidFill>
                <a:latin typeface="Century" panose="02040604050505020304" pitchFamily="18" charset="0"/>
              </a:endParaRPr>
            </a:p>
          </p:txBody>
        </p:sp>
        <p:sp>
          <p:nvSpPr>
            <p:cNvPr id="117" name="テキスト ボックス 116"/>
            <p:cNvSpPr txBox="1"/>
            <p:nvPr/>
          </p:nvSpPr>
          <p:spPr>
            <a:xfrm>
              <a:off x="7669709" y="2486428"/>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28</a:t>
              </a:r>
              <a:endParaRPr kumimoji="1" lang="ja-JP" altLang="en-US" sz="1050" i="1" dirty="0">
                <a:solidFill>
                  <a:schemeClr val="bg1"/>
                </a:solidFill>
                <a:latin typeface="Century" panose="02040604050505020304" pitchFamily="18" charset="0"/>
              </a:endParaRPr>
            </a:p>
          </p:txBody>
        </p:sp>
        <p:sp>
          <p:nvSpPr>
            <p:cNvPr id="118" name="テキスト ボックス 117"/>
            <p:cNvSpPr txBox="1"/>
            <p:nvPr/>
          </p:nvSpPr>
          <p:spPr>
            <a:xfrm>
              <a:off x="7961768" y="2489036"/>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29</a:t>
              </a:r>
              <a:endParaRPr kumimoji="1" lang="ja-JP" altLang="en-US" sz="1050" i="1" dirty="0">
                <a:solidFill>
                  <a:schemeClr val="bg1"/>
                </a:solidFill>
                <a:latin typeface="Century" panose="02040604050505020304" pitchFamily="18" charset="0"/>
              </a:endParaRPr>
            </a:p>
          </p:txBody>
        </p:sp>
        <p:sp>
          <p:nvSpPr>
            <p:cNvPr id="119" name="テキスト ボックス 118"/>
            <p:cNvSpPr txBox="1"/>
            <p:nvPr/>
          </p:nvSpPr>
          <p:spPr>
            <a:xfrm>
              <a:off x="8251576" y="2487011"/>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30</a:t>
              </a:r>
              <a:endParaRPr kumimoji="1" lang="ja-JP" altLang="en-US" sz="1050" i="1" dirty="0">
                <a:solidFill>
                  <a:schemeClr val="bg1"/>
                </a:solidFill>
                <a:latin typeface="Century" panose="02040604050505020304" pitchFamily="18" charset="0"/>
              </a:endParaRPr>
            </a:p>
          </p:txBody>
        </p:sp>
        <p:sp>
          <p:nvSpPr>
            <p:cNvPr id="120" name="テキスト ボックス 119"/>
            <p:cNvSpPr txBox="1"/>
            <p:nvPr/>
          </p:nvSpPr>
          <p:spPr>
            <a:xfrm>
              <a:off x="8539815" y="2490045"/>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31</a:t>
              </a:r>
              <a:endParaRPr kumimoji="1" lang="ja-JP" altLang="en-US" sz="1050" i="1" dirty="0">
                <a:solidFill>
                  <a:schemeClr val="bg1"/>
                </a:solidFill>
                <a:latin typeface="Century" panose="02040604050505020304" pitchFamily="18" charset="0"/>
              </a:endParaRPr>
            </a:p>
          </p:txBody>
        </p:sp>
        <p:sp>
          <p:nvSpPr>
            <p:cNvPr id="7" name="テキスト ボックス 6"/>
            <p:cNvSpPr txBox="1"/>
            <p:nvPr/>
          </p:nvSpPr>
          <p:spPr>
            <a:xfrm>
              <a:off x="7727242" y="794047"/>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0</a:t>
              </a:r>
              <a:endParaRPr kumimoji="1" lang="ja-JP" altLang="en-US" sz="1050" i="1" dirty="0">
                <a:solidFill>
                  <a:schemeClr val="bg1"/>
                </a:solidFill>
                <a:latin typeface="Century" panose="02040604050505020304" pitchFamily="18" charset="0"/>
              </a:endParaRPr>
            </a:p>
          </p:txBody>
        </p:sp>
        <p:cxnSp>
          <p:nvCxnSpPr>
            <p:cNvPr id="72" name="直線コネクタ 71"/>
            <p:cNvCxnSpPr/>
            <p:nvPr/>
          </p:nvCxnSpPr>
          <p:spPr>
            <a:xfrm>
              <a:off x="7697808" y="1042187"/>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8014385" y="796655"/>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a:t>
              </a:r>
              <a:endParaRPr kumimoji="1" lang="ja-JP" altLang="en-US" sz="1050" i="1" dirty="0">
                <a:solidFill>
                  <a:schemeClr val="bg1"/>
                </a:solidFill>
                <a:latin typeface="Century" panose="02040604050505020304" pitchFamily="18" charset="0"/>
              </a:endParaRPr>
            </a:p>
          </p:txBody>
        </p:sp>
        <p:sp>
          <p:nvSpPr>
            <p:cNvPr id="91" name="テキスト ボックス 90"/>
            <p:cNvSpPr txBox="1"/>
            <p:nvPr/>
          </p:nvSpPr>
          <p:spPr>
            <a:xfrm>
              <a:off x="8304193" y="794630"/>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a:t>
              </a:r>
              <a:endParaRPr kumimoji="1" lang="ja-JP" altLang="en-US" sz="1050" i="1" dirty="0">
                <a:solidFill>
                  <a:schemeClr val="bg1"/>
                </a:solidFill>
                <a:latin typeface="Century" panose="02040604050505020304" pitchFamily="18" charset="0"/>
              </a:endParaRPr>
            </a:p>
          </p:txBody>
        </p:sp>
        <p:sp>
          <p:nvSpPr>
            <p:cNvPr id="92" name="テキスト ボックス 91"/>
            <p:cNvSpPr txBox="1"/>
            <p:nvPr/>
          </p:nvSpPr>
          <p:spPr>
            <a:xfrm>
              <a:off x="8582600" y="797664"/>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3</a:t>
              </a:r>
              <a:endParaRPr kumimoji="1" lang="ja-JP" altLang="en-US" sz="1050" i="1" dirty="0">
                <a:solidFill>
                  <a:schemeClr val="bg1"/>
                </a:solidFill>
                <a:latin typeface="Century" panose="02040604050505020304" pitchFamily="18" charset="0"/>
              </a:endParaRPr>
            </a:p>
          </p:txBody>
        </p:sp>
      </p:grpSp>
      <p:grpSp>
        <p:nvGrpSpPr>
          <p:cNvPr id="126" name="グループ化 125"/>
          <p:cNvGrpSpPr/>
          <p:nvPr/>
        </p:nvGrpSpPr>
        <p:grpSpPr>
          <a:xfrm>
            <a:off x="5715853" y="1753236"/>
            <a:ext cx="1180439" cy="1217254"/>
            <a:chOff x="7697808" y="1044067"/>
            <a:chExt cx="1180439" cy="1217254"/>
          </a:xfrm>
        </p:grpSpPr>
        <p:sp>
          <p:nvSpPr>
            <p:cNvPr id="122" name="正方形/長方形 121"/>
            <p:cNvSpPr/>
            <p:nvPr/>
          </p:nvSpPr>
          <p:spPr>
            <a:xfrm>
              <a:off x="8286761" y="1044067"/>
              <a:ext cx="58840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1100" dirty="0">
                <a:solidFill>
                  <a:schemeClr val="tx1"/>
                </a:solidFill>
              </a:endParaRPr>
            </a:p>
          </p:txBody>
        </p:sp>
        <p:sp>
          <p:nvSpPr>
            <p:cNvPr id="123" name="正方形/長方形 122"/>
            <p:cNvSpPr/>
            <p:nvPr/>
          </p:nvSpPr>
          <p:spPr>
            <a:xfrm>
              <a:off x="7706104" y="1299819"/>
              <a:ext cx="58840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1100" dirty="0">
                <a:solidFill>
                  <a:schemeClr val="tx1"/>
                </a:solidFill>
              </a:endParaRPr>
            </a:p>
          </p:txBody>
        </p:sp>
        <p:sp>
          <p:nvSpPr>
            <p:cNvPr id="124" name="正方形/長方形 123"/>
            <p:cNvSpPr/>
            <p:nvPr/>
          </p:nvSpPr>
          <p:spPr>
            <a:xfrm>
              <a:off x="8577656" y="1766464"/>
              <a:ext cx="300591"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1100" dirty="0">
                <a:solidFill>
                  <a:schemeClr val="tx1"/>
                </a:solidFill>
              </a:endParaRPr>
            </a:p>
          </p:txBody>
        </p:sp>
        <p:sp>
          <p:nvSpPr>
            <p:cNvPr id="125" name="正方形/長方形 124"/>
            <p:cNvSpPr/>
            <p:nvPr/>
          </p:nvSpPr>
          <p:spPr>
            <a:xfrm>
              <a:off x="7697808" y="2022216"/>
              <a:ext cx="887593"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kumimoji="1" lang="ja-JP" altLang="en-US" sz="1100" dirty="0">
                <a:solidFill>
                  <a:schemeClr val="tx1"/>
                </a:solidFill>
              </a:endParaRPr>
            </a:p>
          </p:txBody>
        </p:sp>
      </p:grpSp>
      <p:grpSp>
        <p:nvGrpSpPr>
          <p:cNvPr id="128" name="グループ化 127"/>
          <p:cNvGrpSpPr/>
          <p:nvPr/>
        </p:nvGrpSpPr>
        <p:grpSpPr>
          <a:xfrm>
            <a:off x="7728188" y="1213988"/>
            <a:ext cx="1214272" cy="2571589"/>
            <a:chOff x="7669709" y="510824"/>
            <a:chExt cx="1214272" cy="2571589"/>
          </a:xfrm>
        </p:grpSpPr>
        <p:sp>
          <p:nvSpPr>
            <p:cNvPr id="129" name="テキスト ボックス 128"/>
            <p:cNvSpPr txBox="1"/>
            <p:nvPr/>
          </p:nvSpPr>
          <p:spPr>
            <a:xfrm>
              <a:off x="7971535" y="510824"/>
              <a:ext cx="611065" cy="307777"/>
            </a:xfrm>
            <a:prstGeom prst="rect">
              <a:avLst/>
            </a:prstGeom>
            <a:noFill/>
          </p:spPr>
          <p:txBody>
            <a:bodyPr wrap="none" rtlCol="0">
              <a:spAutoFit/>
            </a:bodyPr>
            <a:lstStyle/>
            <a:p>
              <a:r>
                <a:rPr kumimoji="1" lang="ja-JP" altLang="en-US" sz="1400" dirty="0" smtClean="0"/>
                <a:t>メモリ</a:t>
              </a:r>
              <a:endParaRPr kumimoji="1" lang="ja-JP" altLang="en-US" sz="1400" dirty="0"/>
            </a:p>
          </p:txBody>
        </p:sp>
        <p:grpSp>
          <p:nvGrpSpPr>
            <p:cNvPr id="130" name="グループ化 129"/>
            <p:cNvGrpSpPr/>
            <p:nvPr/>
          </p:nvGrpSpPr>
          <p:grpSpPr>
            <a:xfrm>
              <a:off x="7697808" y="793284"/>
              <a:ext cx="1181412" cy="2289129"/>
              <a:chOff x="7697808" y="793284"/>
              <a:chExt cx="1181412" cy="4033026"/>
            </a:xfrm>
          </p:grpSpPr>
          <p:sp>
            <p:nvSpPr>
              <p:cNvPr id="171" name="正方形/長方形 170"/>
              <p:cNvSpPr/>
              <p:nvPr/>
            </p:nvSpPr>
            <p:spPr>
              <a:xfrm>
                <a:off x="7697808" y="796024"/>
                <a:ext cx="1181412" cy="4030286"/>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cxnSp>
            <p:nvCxnSpPr>
              <p:cNvPr id="172" name="直線コネクタ 171"/>
              <p:cNvCxnSpPr>
                <a:stCxn id="171" idx="0"/>
                <a:endCxn id="171" idx="2"/>
              </p:cNvCxnSpPr>
              <p:nvPr/>
            </p:nvCxnSpPr>
            <p:spPr>
              <a:xfrm>
                <a:off x="8288514" y="796024"/>
                <a:ext cx="0" cy="403028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a:off x="8575083" y="796024"/>
                <a:ext cx="0" cy="403028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7995963" y="793284"/>
                <a:ext cx="0" cy="403028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cxnSp>
          <p:nvCxnSpPr>
            <p:cNvPr id="131" name="直線コネクタ 130"/>
            <p:cNvCxnSpPr/>
            <p:nvPr/>
          </p:nvCxnSpPr>
          <p:spPr>
            <a:xfrm>
              <a:off x="7697808" y="1287274"/>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7697808" y="1526981"/>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697808" y="1769007"/>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7697808" y="2013304"/>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7696835" y="2257489"/>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7696835" y="2505246"/>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7696835" y="2744351"/>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8" name="テキスト ボックス 137"/>
            <p:cNvSpPr txBox="1"/>
            <p:nvPr/>
          </p:nvSpPr>
          <p:spPr>
            <a:xfrm>
              <a:off x="7724106" y="1035601"/>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4</a:t>
              </a:r>
              <a:endParaRPr kumimoji="1" lang="ja-JP" altLang="en-US" sz="1050" i="1" dirty="0">
                <a:solidFill>
                  <a:schemeClr val="bg1"/>
                </a:solidFill>
                <a:latin typeface="Century" panose="02040604050505020304" pitchFamily="18" charset="0"/>
              </a:endParaRPr>
            </a:p>
          </p:txBody>
        </p:sp>
        <p:sp>
          <p:nvSpPr>
            <p:cNvPr id="139" name="テキスト ボックス 138"/>
            <p:cNvSpPr txBox="1"/>
            <p:nvPr/>
          </p:nvSpPr>
          <p:spPr>
            <a:xfrm>
              <a:off x="8011249" y="1038209"/>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5</a:t>
              </a:r>
              <a:endParaRPr kumimoji="1" lang="ja-JP" altLang="en-US" sz="1050" i="1" dirty="0">
                <a:solidFill>
                  <a:schemeClr val="bg1"/>
                </a:solidFill>
                <a:latin typeface="Century" panose="02040604050505020304" pitchFamily="18" charset="0"/>
              </a:endParaRPr>
            </a:p>
          </p:txBody>
        </p:sp>
        <p:sp>
          <p:nvSpPr>
            <p:cNvPr id="140" name="テキスト ボックス 139"/>
            <p:cNvSpPr txBox="1"/>
            <p:nvPr/>
          </p:nvSpPr>
          <p:spPr>
            <a:xfrm>
              <a:off x="8301057" y="1036184"/>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6</a:t>
              </a:r>
              <a:endParaRPr kumimoji="1" lang="ja-JP" altLang="en-US" sz="1050" i="1" dirty="0">
                <a:solidFill>
                  <a:schemeClr val="bg1"/>
                </a:solidFill>
                <a:latin typeface="Century" panose="02040604050505020304" pitchFamily="18" charset="0"/>
              </a:endParaRPr>
            </a:p>
          </p:txBody>
        </p:sp>
        <p:sp>
          <p:nvSpPr>
            <p:cNvPr id="141" name="テキスト ボックス 140"/>
            <p:cNvSpPr txBox="1"/>
            <p:nvPr/>
          </p:nvSpPr>
          <p:spPr>
            <a:xfrm>
              <a:off x="8579464" y="1039218"/>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7</a:t>
              </a:r>
              <a:endParaRPr kumimoji="1" lang="ja-JP" altLang="en-US" sz="1050" i="1" dirty="0">
                <a:solidFill>
                  <a:schemeClr val="bg1"/>
                </a:solidFill>
                <a:latin typeface="Century" panose="02040604050505020304" pitchFamily="18" charset="0"/>
              </a:endParaRPr>
            </a:p>
          </p:txBody>
        </p:sp>
        <p:sp>
          <p:nvSpPr>
            <p:cNvPr id="142" name="テキスト ボックス 141"/>
            <p:cNvSpPr txBox="1"/>
            <p:nvPr/>
          </p:nvSpPr>
          <p:spPr>
            <a:xfrm>
              <a:off x="7722618" y="1273338"/>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8</a:t>
              </a:r>
              <a:endParaRPr kumimoji="1" lang="ja-JP" altLang="en-US" sz="1050" i="1" dirty="0">
                <a:solidFill>
                  <a:schemeClr val="bg1"/>
                </a:solidFill>
                <a:latin typeface="Century" panose="02040604050505020304" pitchFamily="18" charset="0"/>
              </a:endParaRPr>
            </a:p>
          </p:txBody>
        </p:sp>
        <p:sp>
          <p:nvSpPr>
            <p:cNvPr id="143" name="テキスト ボックス 142"/>
            <p:cNvSpPr txBox="1"/>
            <p:nvPr/>
          </p:nvSpPr>
          <p:spPr>
            <a:xfrm>
              <a:off x="8009761" y="1275946"/>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9</a:t>
              </a:r>
              <a:endParaRPr kumimoji="1" lang="ja-JP" altLang="en-US" sz="1050" i="1" dirty="0">
                <a:solidFill>
                  <a:schemeClr val="bg1"/>
                </a:solidFill>
                <a:latin typeface="Century" panose="02040604050505020304" pitchFamily="18" charset="0"/>
              </a:endParaRPr>
            </a:p>
          </p:txBody>
        </p:sp>
        <p:sp>
          <p:nvSpPr>
            <p:cNvPr id="144" name="テキスト ボックス 143"/>
            <p:cNvSpPr txBox="1"/>
            <p:nvPr/>
          </p:nvSpPr>
          <p:spPr>
            <a:xfrm>
              <a:off x="8256482" y="1273921"/>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10</a:t>
              </a:r>
              <a:endParaRPr kumimoji="1" lang="ja-JP" altLang="en-US" sz="1050" i="1" dirty="0">
                <a:solidFill>
                  <a:schemeClr val="bg1"/>
                </a:solidFill>
                <a:latin typeface="Century" panose="02040604050505020304" pitchFamily="18" charset="0"/>
              </a:endParaRPr>
            </a:p>
          </p:txBody>
        </p:sp>
        <p:sp>
          <p:nvSpPr>
            <p:cNvPr id="145" name="テキスト ボックス 144"/>
            <p:cNvSpPr txBox="1"/>
            <p:nvPr/>
          </p:nvSpPr>
          <p:spPr>
            <a:xfrm>
              <a:off x="8548633" y="1276955"/>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11</a:t>
              </a:r>
              <a:endParaRPr kumimoji="1" lang="ja-JP" altLang="en-US" sz="1050" i="1" dirty="0">
                <a:solidFill>
                  <a:schemeClr val="bg1"/>
                </a:solidFill>
                <a:latin typeface="Century" panose="02040604050505020304" pitchFamily="18" charset="0"/>
              </a:endParaRPr>
            </a:p>
          </p:txBody>
        </p:sp>
        <p:sp>
          <p:nvSpPr>
            <p:cNvPr id="146" name="テキスト ボックス 145"/>
            <p:cNvSpPr txBox="1"/>
            <p:nvPr/>
          </p:nvSpPr>
          <p:spPr>
            <a:xfrm>
              <a:off x="7674706" y="1512548"/>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12</a:t>
              </a:r>
              <a:endParaRPr kumimoji="1" lang="ja-JP" altLang="en-US" sz="1050" i="1" dirty="0">
                <a:solidFill>
                  <a:schemeClr val="bg1"/>
                </a:solidFill>
                <a:latin typeface="Century" panose="02040604050505020304" pitchFamily="18" charset="0"/>
              </a:endParaRPr>
            </a:p>
          </p:txBody>
        </p:sp>
        <p:sp>
          <p:nvSpPr>
            <p:cNvPr id="147" name="テキスト ボックス 146"/>
            <p:cNvSpPr txBox="1"/>
            <p:nvPr/>
          </p:nvSpPr>
          <p:spPr>
            <a:xfrm>
              <a:off x="7966765" y="1515156"/>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13</a:t>
              </a:r>
              <a:endParaRPr kumimoji="1" lang="ja-JP" altLang="en-US" sz="1050" i="1" dirty="0">
                <a:solidFill>
                  <a:schemeClr val="bg1"/>
                </a:solidFill>
                <a:latin typeface="Century" panose="02040604050505020304" pitchFamily="18" charset="0"/>
              </a:endParaRPr>
            </a:p>
          </p:txBody>
        </p:sp>
        <p:sp>
          <p:nvSpPr>
            <p:cNvPr id="148" name="テキスト ボックス 147"/>
            <p:cNvSpPr txBox="1"/>
            <p:nvPr/>
          </p:nvSpPr>
          <p:spPr>
            <a:xfrm>
              <a:off x="8256573" y="1513131"/>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14</a:t>
              </a:r>
              <a:endParaRPr kumimoji="1" lang="ja-JP" altLang="en-US" sz="1050" i="1" dirty="0">
                <a:solidFill>
                  <a:schemeClr val="bg1"/>
                </a:solidFill>
                <a:latin typeface="Century" panose="02040604050505020304" pitchFamily="18" charset="0"/>
              </a:endParaRPr>
            </a:p>
          </p:txBody>
        </p:sp>
        <p:sp>
          <p:nvSpPr>
            <p:cNvPr id="149" name="テキスト ボックス 148"/>
            <p:cNvSpPr txBox="1"/>
            <p:nvPr/>
          </p:nvSpPr>
          <p:spPr>
            <a:xfrm>
              <a:off x="8544812" y="1516165"/>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15</a:t>
              </a:r>
              <a:endParaRPr kumimoji="1" lang="ja-JP" altLang="en-US" sz="1050" i="1" dirty="0">
                <a:solidFill>
                  <a:schemeClr val="bg1"/>
                </a:solidFill>
                <a:latin typeface="Century" panose="02040604050505020304" pitchFamily="18" charset="0"/>
              </a:endParaRPr>
            </a:p>
          </p:txBody>
        </p:sp>
        <p:sp>
          <p:nvSpPr>
            <p:cNvPr id="150" name="テキスト ボックス 149"/>
            <p:cNvSpPr txBox="1"/>
            <p:nvPr/>
          </p:nvSpPr>
          <p:spPr>
            <a:xfrm>
              <a:off x="7672013" y="1753870"/>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16</a:t>
              </a:r>
              <a:endParaRPr kumimoji="1" lang="ja-JP" altLang="en-US" sz="1050" i="1" dirty="0">
                <a:solidFill>
                  <a:schemeClr val="bg1"/>
                </a:solidFill>
                <a:latin typeface="Century" panose="02040604050505020304" pitchFamily="18" charset="0"/>
              </a:endParaRPr>
            </a:p>
          </p:txBody>
        </p:sp>
        <p:sp>
          <p:nvSpPr>
            <p:cNvPr id="151" name="テキスト ボックス 150"/>
            <p:cNvSpPr txBox="1"/>
            <p:nvPr/>
          </p:nvSpPr>
          <p:spPr>
            <a:xfrm>
              <a:off x="7964072" y="1756478"/>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17</a:t>
              </a:r>
              <a:endParaRPr kumimoji="1" lang="ja-JP" altLang="en-US" sz="1050" i="1" dirty="0">
                <a:solidFill>
                  <a:schemeClr val="bg1"/>
                </a:solidFill>
                <a:latin typeface="Century" panose="02040604050505020304" pitchFamily="18" charset="0"/>
              </a:endParaRPr>
            </a:p>
          </p:txBody>
        </p:sp>
        <p:sp>
          <p:nvSpPr>
            <p:cNvPr id="152" name="テキスト ボックス 151"/>
            <p:cNvSpPr txBox="1"/>
            <p:nvPr/>
          </p:nvSpPr>
          <p:spPr>
            <a:xfrm>
              <a:off x="8253880" y="1754453"/>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18</a:t>
              </a:r>
              <a:endParaRPr kumimoji="1" lang="ja-JP" altLang="en-US" sz="1050" i="1" dirty="0">
                <a:solidFill>
                  <a:schemeClr val="bg1"/>
                </a:solidFill>
                <a:latin typeface="Century" panose="02040604050505020304" pitchFamily="18" charset="0"/>
              </a:endParaRPr>
            </a:p>
          </p:txBody>
        </p:sp>
        <p:sp>
          <p:nvSpPr>
            <p:cNvPr id="153" name="テキスト ボックス 152"/>
            <p:cNvSpPr txBox="1"/>
            <p:nvPr/>
          </p:nvSpPr>
          <p:spPr>
            <a:xfrm>
              <a:off x="8542119" y="1757487"/>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19</a:t>
              </a:r>
              <a:endParaRPr kumimoji="1" lang="ja-JP" altLang="en-US" sz="1050" i="1" dirty="0">
                <a:solidFill>
                  <a:schemeClr val="bg1"/>
                </a:solidFill>
                <a:latin typeface="Century" panose="02040604050505020304" pitchFamily="18" charset="0"/>
              </a:endParaRPr>
            </a:p>
          </p:txBody>
        </p:sp>
        <p:sp>
          <p:nvSpPr>
            <p:cNvPr id="154" name="テキスト ボックス 153"/>
            <p:cNvSpPr txBox="1"/>
            <p:nvPr/>
          </p:nvSpPr>
          <p:spPr>
            <a:xfrm>
              <a:off x="7674706" y="2004169"/>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20</a:t>
              </a:r>
              <a:endParaRPr kumimoji="1" lang="ja-JP" altLang="en-US" sz="1050" i="1" dirty="0">
                <a:solidFill>
                  <a:schemeClr val="bg1"/>
                </a:solidFill>
                <a:latin typeface="Century" panose="02040604050505020304" pitchFamily="18" charset="0"/>
              </a:endParaRPr>
            </a:p>
          </p:txBody>
        </p:sp>
        <p:sp>
          <p:nvSpPr>
            <p:cNvPr id="155" name="テキスト ボックス 154"/>
            <p:cNvSpPr txBox="1"/>
            <p:nvPr/>
          </p:nvSpPr>
          <p:spPr>
            <a:xfrm>
              <a:off x="7966765" y="2006777"/>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21</a:t>
              </a:r>
              <a:endParaRPr kumimoji="1" lang="ja-JP" altLang="en-US" sz="1050" i="1" dirty="0">
                <a:solidFill>
                  <a:schemeClr val="bg1"/>
                </a:solidFill>
                <a:latin typeface="Century" panose="02040604050505020304" pitchFamily="18" charset="0"/>
              </a:endParaRPr>
            </a:p>
          </p:txBody>
        </p:sp>
        <p:sp>
          <p:nvSpPr>
            <p:cNvPr id="156" name="テキスト ボックス 155"/>
            <p:cNvSpPr txBox="1"/>
            <p:nvPr/>
          </p:nvSpPr>
          <p:spPr>
            <a:xfrm>
              <a:off x="8256573" y="2004752"/>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22</a:t>
              </a:r>
              <a:endParaRPr kumimoji="1" lang="ja-JP" altLang="en-US" sz="1050" i="1" dirty="0">
                <a:solidFill>
                  <a:schemeClr val="bg1"/>
                </a:solidFill>
                <a:latin typeface="Century" panose="02040604050505020304" pitchFamily="18" charset="0"/>
              </a:endParaRPr>
            </a:p>
          </p:txBody>
        </p:sp>
        <p:sp>
          <p:nvSpPr>
            <p:cNvPr id="157" name="テキスト ボックス 156"/>
            <p:cNvSpPr txBox="1"/>
            <p:nvPr/>
          </p:nvSpPr>
          <p:spPr>
            <a:xfrm>
              <a:off x="8544812" y="2007786"/>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23</a:t>
              </a:r>
              <a:endParaRPr kumimoji="1" lang="ja-JP" altLang="en-US" sz="1050" i="1" dirty="0">
                <a:solidFill>
                  <a:schemeClr val="bg1"/>
                </a:solidFill>
                <a:latin typeface="Century" panose="02040604050505020304" pitchFamily="18" charset="0"/>
              </a:endParaRPr>
            </a:p>
          </p:txBody>
        </p:sp>
        <p:sp>
          <p:nvSpPr>
            <p:cNvPr id="158" name="テキスト ボックス 157"/>
            <p:cNvSpPr txBox="1"/>
            <p:nvPr/>
          </p:nvSpPr>
          <p:spPr>
            <a:xfrm>
              <a:off x="7669709" y="2249691"/>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24</a:t>
              </a:r>
              <a:endParaRPr kumimoji="1" lang="ja-JP" altLang="en-US" sz="1050" i="1" dirty="0">
                <a:solidFill>
                  <a:schemeClr val="bg1"/>
                </a:solidFill>
                <a:latin typeface="Century" panose="02040604050505020304" pitchFamily="18" charset="0"/>
              </a:endParaRPr>
            </a:p>
          </p:txBody>
        </p:sp>
        <p:sp>
          <p:nvSpPr>
            <p:cNvPr id="159" name="テキスト ボックス 158"/>
            <p:cNvSpPr txBox="1"/>
            <p:nvPr/>
          </p:nvSpPr>
          <p:spPr>
            <a:xfrm>
              <a:off x="7961768" y="2252299"/>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25</a:t>
              </a:r>
              <a:endParaRPr kumimoji="1" lang="ja-JP" altLang="en-US" sz="1050" i="1" dirty="0">
                <a:solidFill>
                  <a:schemeClr val="bg1"/>
                </a:solidFill>
                <a:latin typeface="Century" panose="02040604050505020304" pitchFamily="18" charset="0"/>
              </a:endParaRPr>
            </a:p>
          </p:txBody>
        </p:sp>
        <p:sp>
          <p:nvSpPr>
            <p:cNvPr id="160" name="テキスト ボックス 159"/>
            <p:cNvSpPr txBox="1"/>
            <p:nvPr/>
          </p:nvSpPr>
          <p:spPr>
            <a:xfrm>
              <a:off x="8251576" y="2250274"/>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26</a:t>
              </a:r>
              <a:endParaRPr kumimoji="1" lang="ja-JP" altLang="en-US" sz="1050" i="1" dirty="0">
                <a:solidFill>
                  <a:schemeClr val="bg1"/>
                </a:solidFill>
                <a:latin typeface="Century" panose="02040604050505020304" pitchFamily="18" charset="0"/>
              </a:endParaRPr>
            </a:p>
          </p:txBody>
        </p:sp>
        <p:sp>
          <p:nvSpPr>
            <p:cNvPr id="161" name="テキスト ボックス 160"/>
            <p:cNvSpPr txBox="1"/>
            <p:nvPr/>
          </p:nvSpPr>
          <p:spPr>
            <a:xfrm>
              <a:off x="8539815" y="2253308"/>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27</a:t>
              </a:r>
              <a:endParaRPr kumimoji="1" lang="ja-JP" altLang="en-US" sz="1050" i="1" dirty="0">
                <a:solidFill>
                  <a:schemeClr val="bg1"/>
                </a:solidFill>
                <a:latin typeface="Century" panose="02040604050505020304" pitchFamily="18" charset="0"/>
              </a:endParaRPr>
            </a:p>
          </p:txBody>
        </p:sp>
        <p:sp>
          <p:nvSpPr>
            <p:cNvPr id="162" name="テキスト ボックス 161"/>
            <p:cNvSpPr txBox="1"/>
            <p:nvPr/>
          </p:nvSpPr>
          <p:spPr>
            <a:xfrm>
              <a:off x="7669709" y="2486428"/>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28</a:t>
              </a:r>
              <a:endParaRPr kumimoji="1" lang="ja-JP" altLang="en-US" sz="1050" i="1" dirty="0">
                <a:solidFill>
                  <a:schemeClr val="bg1"/>
                </a:solidFill>
                <a:latin typeface="Century" panose="02040604050505020304" pitchFamily="18" charset="0"/>
              </a:endParaRPr>
            </a:p>
          </p:txBody>
        </p:sp>
        <p:sp>
          <p:nvSpPr>
            <p:cNvPr id="163" name="テキスト ボックス 162"/>
            <p:cNvSpPr txBox="1"/>
            <p:nvPr/>
          </p:nvSpPr>
          <p:spPr>
            <a:xfrm>
              <a:off x="7961768" y="2489036"/>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29</a:t>
              </a:r>
              <a:endParaRPr kumimoji="1" lang="ja-JP" altLang="en-US" sz="1050" i="1" dirty="0">
                <a:solidFill>
                  <a:schemeClr val="bg1"/>
                </a:solidFill>
                <a:latin typeface="Century" panose="02040604050505020304" pitchFamily="18" charset="0"/>
              </a:endParaRPr>
            </a:p>
          </p:txBody>
        </p:sp>
        <p:sp>
          <p:nvSpPr>
            <p:cNvPr id="164" name="テキスト ボックス 163"/>
            <p:cNvSpPr txBox="1"/>
            <p:nvPr/>
          </p:nvSpPr>
          <p:spPr>
            <a:xfrm>
              <a:off x="8251576" y="2487011"/>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30</a:t>
              </a:r>
              <a:endParaRPr kumimoji="1" lang="ja-JP" altLang="en-US" sz="1050" i="1" dirty="0">
                <a:solidFill>
                  <a:schemeClr val="bg1"/>
                </a:solidFill>
                <a:latin typeface="Century" panose="02040604050505020304" pitchFamily="18" charset="0"/>
              </a:endParaRPr>
            </a:p>
          </p:txBody>
        </p:sp>
        <p:sp>
          <p:nvSpPr>
            <p:cNvPr id="165" name="テキスト ボックス 164"/>
            <p:cNvSpPr txBox="1"/>
            <p:nvPr/>
          </p:nvSpPr>
          <p:spPr>
            <a:xfrm>
              <a:off x="8539815" y="2490045"/>
              <a:ext cx="335348" cy="253916"/>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31</a:t>
              </a:r>
              <a:endParaRPr kumimoji="1" lang="ja-JP" altLang="en-US" sz="1050" i="1" dirty="0">
                <a:solidFill>
                  <a:schemeClr val="bg1"/>
                </a:solidFill>
                <a:latin typeface="Century" panose="02040604050505020304" pitchFamily="18" charset="0"/>
              </a:endParaRPr>
            </a:p>
          </p:txBody>
        </p:sp>
        <p:sp>
          <p:nvSpPr>
            <p:cNvPr id="166" name="テキスト ボックス 165"/>
            <p:cNvSpPr txBox="1"/>
            <p:nvPr/>
          </p:nvSpPr>
          <p:spPr>
            <a:xfrm>
              <a:off x="7727242" y="794047"/>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0</a:t>
              </a:r>
              <a:endParaRPr kumimoji="1" lang="ja-JP" altLang="en-US" sz="1050" i="1" dirty="0">
                <a:solidFill>
                  <a:schemeClr val="bg1"/>
                </a:solidFill>
                <a:latin typeface="Century" panose="02040604050505020304" pitchFamily="18" charset="0"/>
              </a:endParaRPr>
            </a:p>
          </p:txBody>
        </p:sp>
        <p:cxnSp>
          <p:nvCxnSpPr>
            <p:cNvPr id="167" name="直線コネクタ 166"/>
            <p:cNvCxnSpPr/>
            <p:nvPr/>
          </p:nvCxnSpPr>
          <p:spPr>
            <a:xfrm>
              <a:off x="7697808" y="1042187"/>
              <a:ext cx="118141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8" name="テキスト ボックス 167"/>
            <p:cNvSpPr txBox="1"/>
            <p:nvPr/>
          </p:nvSpPr>
          <p:spPr>
            <a:xfrm>
              <a:off x="8014385" y="796655"/>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1</a:t>
              </a:r>
              <a:endParaRPr kumimoji="1" lang="ja-JP" altLang="en-US" sz="1050" i="1" dirty="0">
                <a:solidFill>
                  <a:schemeClr val="bg1"/>
                </a:solidFill>
                <a:latin typeface="Century" panose="02040604050505020304" pitchFamily="18" charset="0"/>
              </a:endParaRPr>
            </a:p>
          </p:txBody>
        </p:sp>
        <p:sp>
          <p:nvSpPr>
            <p:cNvPr id="169" name="テキスト ボックス 168"/>
            <p:cNvSpPr txBox="1"/>
            <p:nvPr/>
          </p:nvSpPr>
          <p:spPr>
            <a:xfrm>
              <a:off x="8304193" y="794630"/>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2</a:t>
              </a:r>
              <a:endParaRPr kumimoji="1" lang="ja-JP" altLang="en-US" sz="1050" i="1" dirty="0">
                <a:solidFill>
                  <a:schemeClr val="bg1"/>
                </a:solidFill>
                <a:latin typeface="Century" panose="02040604050505020304" pitchFamily="18" charset="0"/>
              </a:endParaRPr>
            </a:p>
          </p:txBody>
        </p:sp>
        <p:sp>
          <p:nvSpPr>
            <p:cNvPr id="170" name="テキスト ボックス 169"/>
            <p:cNvSpPr txBox="1"/>
            <p:nvPr/>
          </p:nvSpPr>
          <p:spPr>
            <a:xfrm>
              <a:off x="8582600" y="797664"/>
              <a:ext cx="263214" cy="261610"/>
            </a:xfrm>
            <a:prstGeom prst="rect">
              <a:avLst/>
            </a:prstGeom>
            <a:noFill/>
          </p:spPr>
          <p:txBody>
            <a:bodyPr wrap="none" rtlCol="0">
              <a:spAutoFit/>
            </a:bodyPr>
            <a:lstStyle/>
            <a:p>
              <a:r>
                <a:rPr kumimoji="1" lang="en-US" altLang="ja-JP" sz="1050" i="1" dirty="0" smtClean="0">
                  <a:solidFill>
                    <a:schemeClr val="bg1"/>
                  </a:solidFill>
                  <a:latin typeface="Century" panose="02040604050505020304" pitchFamily="18" charset="0"/>
                </a:rPr>
                <a:t>3</a:t>
              </a:r>
              <a:endParaRPr kumimoji="1" lang="ja-JP" altLang="en-US" sz="1050" i="1" dirty="0">
                <a:solidFill>
                  <a:schemeClr val="bg1"/>
                </a:solidFill>
                <a:latin typeface="Century" panose="02040604050505020304" pitchFamily="18" charset="0"/>
              </a:endParaRPr>
            </a:p>
          </p:txBody>
        </p:sp>
      </p:grpSp>
      <p:grpSp>
        <p:nvGrpSpPr>
          <p:cNvPr id="175" name="グループ化 174"/>
          <p:cNvGrpSpPr/>
          <p:nvPr/>
        </p:nvGrpSpPr>
        <p:grpSpPr>
          <a:xfrm>
            <a:off x="7760075" y="1490580"/>
            <a:ext cx="1184389" cy="1951067"/>
            <a:chOff x="9407809" y="793284"/>
            <a:chExt cx="1184389" cy="1951067"/>
          </a:xfrm>
        </p:grpSpPr>
        <p:sp>
          <p:nvSpPr>
            <p:cNvPr id="10" name="正方形/長方形 9"/>
            <p:cNvSpPr/>
            <p:nvPr/>
          </p:nvSpPr>
          <p:spPr>
            <a:xfrm>
              <a:off x="9407809" y="793284"/>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smtClean="0">
                  <a:solidFill>
                    <a:schemeClr val="tx1"/>
                  </a:solidFill>
                </a:rPr>
                <a:t>lw</a:t>
              </a:r>
              <a:r>
                <a:rPr kumimoji="1" lang="en-US" altLang="ja-JP" sz="1100" dirty="0" smtClean="0">
                  <a:solidFill>
                    <a:schemeClr val="tx1"/>
                  </a:solidFill>
                </a:rPr>
                <a:t> $s1, </a:t>
              </a:r>
              <a:r>
                <a:rPr lang="en-US" altLang="ja-JP" sz="1100" dirty="0" smtClean="0">
                  <a:solidFill>
                    <a:schemeClr val="tx1"/>
                  </a:solidFill>
                </a:rPr>
                <a:t>0($t0)</a:t>
              </a:r>
              <a:endParaRPr kumimoji="1" lang="ja-JP" altLang="en-US" sz="1100" dirty="0">
                <a:solidFill>
                  <a:schemeClr val="tx1"/>
                </a:solidFill>
              </a:endParaRPr>
            </a:p>
          </p:txBody>
        </p:sp>
        <p:sp>
          <p:nvSpPr>
            <p:cNvPr id="11" name="正方形/長方形 10"/>
            <p:cNvSpPr/>
            <p:nvPr/>
          </p:nvSpPr>
          <p:spPr>
            <a:xfrm>
              <a:off x="9407809" y="1037850"/>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a:t>
              </a:r>
              <a:r>
                <a:rPr lang="en-US" altLang="ja-JP" sz="1100" dirty="0" err="1" smtClean="0">
                  <a:solidFill>
                    <a:schemeClr val="tx1"/>
                  </a:solidFill>
                </a:rPr>
                <a:t>w</a:t>
              </a:r>
              <a:r>
                <a:rPr lang="en-US" altLang="ja-JP" sz="1100" dirty="0" smtClean="0">
                  <a:solidFill>
                    <a:schemeClr val="tx1"/>
                  </a:solidFill>
                </a:rPr>
                <a:t> $s2, 4($t0)</a:t>
              </a:r>
              <a:endParaRPr kumimoji="1" lang="ja-JP" altLang="en-US" sz="1100" dirty="0">
                <a:solidFill>
                  <a:schemeClr val="tx1"/>
                </a:solidFill>
              </a:endParaRPr>
            </a:p>
          </p:txBody>
        </p:sp>
        <p:sp>
          <p:nvSpPr>
            <p:cNvPr id="12" name="正方形/長方形 11"/>
            <p:cNvSpPr/>
            <p:nvPr/>
          </p:nvSpPr>
          <p:spPr>
            <a:xfrm>
              <a:off x="9407809" y="1282416"/>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a:t>
              </a:r>
              <a:r>
                <a:rPr lang="en-US" altLang="ja-JP" sz="1100" dirty="0" err="1" smtClean="0">
                  <a:solidFill>
                    <a:schemeClr val="tx1"/>
                  </a:solidFill>
                </a:rPr>
                <a:t>w</a:t>
              </a:r>
              <a:r>
                <a:rPr lang="en-US" altLang="ja-JP" sz="1100" dirty="0" smtClean="0">
                  <a:solidFill>
                    <a:schemeClr val="tx1"/>
                  </a:solidFill>
                </a:rPr>
                <a:t> $s3, 8($t0)</a:t>
              </a:r>
              <a:endParaRPr kumimoji="1" lang="ja-JP" altLang="en-US" sz="1100" dirty="0">
                <a:solidFill>
                  <a:schemeClr val="tx1"/>
                </a:solidFill>
              </a:endParaRPr>
            </a:p>
          </p:txBody>
        </p:sp>
        <p:sp>
          <p:nvSpPr>
            <p:cNvPr id="16" name="正方形/長方形 15"/>
            <p:cNvSpPr/>
            <p:nvPr/>
          </p:nvSpPr>
          <p:spPr>
            <a:xfrm>
              <a:off x="9409297" y="1526981"/>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a:t>
              </a:r>
              <a:r>
                <a:rPr lang="en-US" altLang="ja-JP" sz="1100" dirty="0" err="1" smtClean="0">
                  <a:solidFill>
                    <a:schemeClr val="tx1"/>
                  </a:solidFill>
                </a:rPr>
                <a:t>w</a:t>
              </a:r>
              <a:r>
                <a:rPr lang="en-US" altLang="ja-JP" sz="1100" dirty="0" smtClean="0">
                  <a:solidFill>
                    <a:schemeClr val="tx1"/>
                  </a:solidFill>
                </a:rPr>
                <a:t> $s4, 16($t0)</a:t>
              </a:r>
              <a:endParaRPr kumimoji="1" lang="ja-JP" altLang="en-US" sz="1100" dirty="0">
                <a:solidFill>
                  <a:schemeClr val="tx1"/>
                </a:solidFill>
              </a:endParaRPr>
            </a:p>
          </p:txBody>
        </p:sp>
        <p:sp>
          <p:nvSpPr>
            <p:cNvPr id="17" name="正方形/長方形 16"/>
            <p:cNvSpPr/>
            <p:nvPr/>
          </p:nvSpPr>
          <p:spPr>
            <a:xfrm>
              <a:off x="9409297" y="1771547"/>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a:solidFill>
                    <a:schemeClr val="tx1"/>
                  </a:solidFill>
                </a:rPr>
                <a:t>a</a:t>
              </a:r>
              <a:r>
                <a:rPr kumimoji="1" lang="en-US" altLang="ja-JP" sz="1100" dirty="0" smtClean="0">
                  <a:solidFill>
                    <a:schemeClr val="tx1"/>
                  </a:solidFill>
                </a:rPr>
                <a:t>dd $t1, $s1, $s2</a:t>
              </a:r>
              <a:endParaRPr kumimoji="1" lang="ja-JP" altLang="en-US" sz="1100" dirty="0">
                <a:solidFill>
                  <a:schemeClr val="tx1"/>
                </a:solidFill>
              </a:endParaRPr>
            </a:p>
          </p:txBody>
        </p:sp>
        <p:sp>
          <p:nvSpPr>
            <p:cNvPr id="18" name="正方形/長方形 17"/>
            <p:cNvSpPr/>
            <p:nvPr/>
          </p:nvSpPr>
          <p:spPr>
            <a:xfrm>
              <a:off x="9409297" y="2016113"/>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smtClean="0">
                  <a:solidFill>
                    <a:schemeClr val="tx1"/>
                  </a:solidFill>
                </a:rPr>
                <a:t>add</a:t>
              </a:r>
              <a:r>
                <a:rPr kumimoji="1" lang="en-US" altLang="ja-JP" sz="1100" dirty="0" smtClean="0">
                  <a:solidFill>
                    <a:schemeClr val="tx1"/>
                  </a:solidFill>
                </a:rPr>
                <a:t> $</a:t>
              </a:r>
              <a:r>
                <a:rPr lang="en-US" altLang="ja-JP" sz="1100" dirty="0" smtClean="0">
                  <a:solidFill>
                    <a:schemeClr val="tx1"/>
                  </a:solidFill>
                </a:rPr>
                <a:t>t2</a:t>
              </a:r>
              <a:r>
                <a:rPr kumimoji="1" lang="en-US" altLang="ja-JP" sz="1100" dirty="0" smtClean="0">
                  <a:solidFill>
                    <a:schemeClr val="tx1"/>
                  </a:solidFill>
                </a:rPr>
                <a:t>, $s3, $s4</a:t>
              </a:r>
              <a:endParaRPr kumimoji="1" lang="ja-JP" altLang="en-US" sz="1100" dirty="0">
                <a:solidFill>
                  <a:schemeClr val="tx1"/>
                </a:solidFill>
              </a:endParaRPr>
            </a:p>
          </p:txBody>
        </p:sp>
        <p:sp>
          <p:nvSpPr>
            <p:cNvPr id="21" name="正方形/長方形 20"/>
            <p:cNvSpPr/>
            <p:nvPr/>
          </p:nvSpPr>
          <p:spPr>
            <a:xfrm>
              <a:off x="9410786" y="2260678"/>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smtClean="0">
                  <a:solidFill>
                    <a:schemeClr val="tx1"/>
                  </a:solidFill>
                </a:rPr>
                <a:t>sub</a:t>
              </a:r>
              <a:r>
                <a:rPr kumimoji="1" lang="en-US" altLang="ja-JP" sz="1100" dirty="0" smtClean="0">
                  <a:solidFill>
                    <a:schemeClr val="tx1"/>
                  </a:solidFill>
                </a:rPr>
                <a:t> $s0, $t1, $t2</a:t>
              </a:r>
              <a:endParaRPr kumimoji="1" lang="ja-JP" altLang="en-US" sz="1100" dirty="0">
                <a:solidFill>
                  <a:schemeClr val="tx1"/>
                </a:solidFill>
              </a:endParaRPr>
            </a:p>
          </p:txBody>
        </p:sp>
        <p:sp>
          <p:nvSpPr>
            <p:cNvPr id="22" name="正方形/長方形 21"/>
            <p:cNvSpPr/>
            <p:nvPr/>
          </p:nvSpPr>
          <p:spPr>
            <a:xfrm>
              <a:off x="9410786" y="2505246"/>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smtClean="0">
                  <a:solidFill>
                    <a:schemeClr val="tx1"/>
                  </a:solidFill>
                </a:rPr>
                <a:t>sw</a:t>
              </a:r>
              <a:r>
                <a:rPr kumimoji="1" lang="en-US" altLang="ja-JP" sz="1100" dirty="0" smtClean="0">
                  <a:solidFill>
                    <a:schemeClr val="tx1"/>
                  </a:solidFill>
                </a:rPr>
                <a:t> $s0, 20($t0)</a:t>
              </a:r>
              <a:endParaRPr kumimoji="1" lang="ja-JP" altLang="en-US" sz="1100" dirty="0">
                <a:solidFill>
                  <a:schemeClr val="tx1"/>
                </a:solidFill>
              </a:endParaRPr>
            </a:p>
          </p:txBody>
        </p:sp>
        <p:sp>
          <p:nvSpPr>
            <p:cNvPr id="35" name="正方形/長方形 34"/>
            <p:cNvSpPr/>
            <p:nvPr/>
          </p:nvSpPr>
          <p:spPr>
            <a:xfrm>
              <a:off x="9407809" y="793284"/>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smtClean="0">
                  <a:solidFill>
                    <a:schemeClr val="tx1"/>
                  </a:solidFill>
                </a:rPr>
                <a:t>lw</a:t>
              </a:r>
              <a:r>
                <a:rPr kumimoji="1" lang="en-US" altLang="ja-JP" sz="1100" dirty="0" smtClean="0">
                  <a:solidFill>
                    <a:schemeClr val="tx1"/>
                  </a:solidFill>
                </a:rPr>
                <a:t> $s1, </a:t>
              </a:r>
              <a:r>
                <a:rPr lang="en-US" altLang="ja-JP" sz="1100" dirty="0" smtClean="0">
                  <a:solidFill>
                    <a:schemeClr val="tx1"/>
                  </a:solidFill>
                </a:rPr>
                <a:t>0($t0)</a:t>
              </a:r>
              <a:endParaRPr kumimoji="1" lang="ja-JP" altLang="en-US" sz="1100" dirty="0">
                <a:solidFill>
                  <a:schemeClr val="tx1"/>
                </a:solidFill>
              </a:endParaRPr>
            </a:p>
          </p:txBody>
        </p:sp>
        <p:sp>
          <p:nvSpPr>
            <p:cNvPr id="36" name="正方形/長方形 35"/>
            <p:cNvSpPr/>
            <p:nvPr/>
          </p:nvSpPr>
          <p:spPr>
            <a:xfrm>
              <a:off x="9407809" y="1037850"/>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a:t>
              </a:r>
              <a:r>
                <a:rPr lang="en-US" altLang="ja-JP" sz="1100" dirty="0" err="1" smtClean="0">
                  <a:solidFill>
                    <a:schemeClr val="tx1"/>
                  </a:solidFill>
                </a:rPr>
                <a:t>w</a:t>
              </a:r>
              <a:r>
                <a:rPr lang="en-US" altLang="ja-JP" sz="1100" dirty="0" smtClean="0">
                  <a:solidFill>
                    <a:schemeClr val="tx1"/>
                  </a:solidFill>
                </a:rPr>
                <a:t> $s2, 4($t0)</a:t>
              </a:r>
              <a:endParaRPr kumimoji="1" lang="ja-JP" altLang="en-US" sz="1100" dirty="0">
                <a:solidFill>
                  <a:schemeClr val="tx1"/>
                </a:solidFill>
              </a:endParaRPr>
            </a:p>
          </p:txBody>
        </p:sp>
        <p:sp>
          <p:nvSpPr>
            <p:cNvPr id="37" name="正方形/長方形 36"/>
            <p:cNvSpPr/>
            <p:nvPr/>
          </p:nvSpPr>
          <p:spPr>
            <a:xfrm>
              <a:off x="9407809" y="1282416"/>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a:t>
              </a:r>
              <a:r>
                <a:rPr lang="en-US" altLang="ja-JP" sz="1100" dirty="0" err="1" smtClean="0">
                  <a:solidFill>
                    <a:schemeClr val="tx1"/>
                  </a:solidFill>
                </a:rPr>
                <a:t>w</a:t>
              </a:r>
              <a:r>
                <a:rPr lang="en-US" altLang="ja-JP" sz="1100" dirty="0" smtClean="0">
                  <a:solidFill>
                    <a:schemeClr val="tx1"/>
                  </a:solidFill>
                </a:rPr>
                <a:t> $s3, 8($t0)</a:t>
              </a:r>
              <a:endParaRPr kumimoji="1" lang="ja-JP" altLang="en-US" sz="1100" dirty="0">
                <a:solidFill>
                  <a:schemeClr val="tx1"/>
                </a:solidFill>
              </a:endParaRPr>
            </a:p>
          </p:txBody>
        </p:sp>
        <p:sp>
          <p:nvSpPr>
            <p:cNvPr id="38" name="正方形/長方形 37"/>
            <p:cNvSpPr/>
            <p:nvPr/>
          </p:nvSpPr>
          <p:spPr>
            <a:xfrm>
              <a:off x="9409297" y="1526981"/>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a:t>
              </a:r>
              <a:r>
                <a:rPr lang="en-US" altLang="ja-JP" sz="1100" dirty="0" err="1" smtClean="0">
                  <a:solidFill>
                    <a:schemeClr val="tx1"/>
                  </a:solidFill>
                </a:rPr>
                <a:t>w</a:t>
              </a:r>
              <a:r>
                <a:rPr lang="en-US" altLang="ja-JP" sz="1100" dirty="0" smtClean="0">
                  <a:solidFill>
                    <a:schemeClr val="tx1"/>
                  </a:solidFill>
                </a:rPr>
                <a:t> $s4, 16($t0)</a:t>
              </a:r>
              <a:endParaRPr kumimoji="1" lang="ja-JP" altLang="en-US" sz="1100" dirty="0">
                <a:solidFill>
                  <a:schemeClr val="tx1"/>
                </a:solidFill>
              </a:endParaRPr>
            </a:p>
          </p:txBody>
        </p:sp>
        <p:sp>
          <p:nvSpPr>
            <p:cNvPr id="39" name="正方形/長方形 38"/>
            <p:cNvSpPr/>
            <p:nvPr/>
          </p:nvSpPr>
          <p:spPr>
            <a:xfrm>
              <a:off x="9409297" y="1771547"/>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a:solidFill>
                    <a:schemeClr val="tx1"/>
                  </a:solidFill>
                </a:rPr>
                <a:t>a</a:t>
              </a:r>
              <a:r>
                <a:rPr kumimoji="1" lang="en-US" altLang="ja-JP" sz="1100" dirty="0" smtClean="0">
                  <a:solidFill>
                    <a:schemeClr val="tx1"/>
                  </a:solidFill>
                </a:rPr>
                <a:t>dd $t1, $s1, $s2</a:t>
              </a:r>
              <a:endParaRPr kumimoji="1" lang="ja-JP" altLang="en-US" sz="1100" dirty="0">
                <a:solidFill>
                  <a:schemeClr val="tx1"/>
                </a:solidFill>
              </a:endParaRPr>
            </a:p>
          </p:txBody>
        </p:sp>
        <p:sp>
          <p:nvSpPr>
            <p:cNvPr id="40" name="正方形/長方形 39"/>
            <p:cNvSpPr/>
            <p:nvPr/>
          </p:nvSpPr>
          <p:spPr>
            <a:xfrm>
              <a:off x="9409297" y="2016113"/>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smtClean="0">
                  <a:solidFill>
                    <a:schemeClr val="tx1"/>
                  </a:solidFill>
                </a:rPr>
                <a:t>add</a:t>
              </a:r>
              <a:r>
                <a:rPr kumimoji="1" lang="en-US" altLang="ja-JP" sz="1100" dirty="0" smtClean="0">
                  <a:solidFill>
                    <a:schemeClr val="tx1"/>
                  </a:solidFill>
                </a:rPr>
                <a:t> $</a:t>
              </a:r>
              <a:r>
                <a:rPr lang="en-US" altLang="ja-JP" sz="1100" dirty="0" smtClean="0">
                  <a:solidFill>
                    <a:schemeClr val="tx1"/>
                  </a:solidFill>
                </a:rPr>
                <a:t>t2</a:t>
              </a:r>
              <a:r>
                <a:rPr kumimoji="1" lang="en-US" altLang="ja-JP" sz="1100" dirty="0" smtClean="0">
                  <a:solidFill>
                    <a:schemeClr val="tx1"/>
                  </a:solidFill>
                </a:rPr>
                <a:t>, $s3, $s4</a:t>
              </a:r>
              <a:endParaRPr kumimoji="1" lang="ja-JP" altLang="en-US" sz="1100" dirty="0">
                <a:solidFill>
                  <a:schemeClr val="tx1"/>
                </a:solidFill>
              </a:endParaRPr>
            </a:p>
          </p:txBody>
        </p:sp>
        <p:sp>
          <p:nvSpPr>
            <p:cNvPr id="41" name="正方形/長方形 40"/>
            <p:cNvSpPr/>
            <p:nvPr/>
          </p:nvSpPr>
          <p:spPr>
            <a:xfrm>
              <a:off x="9410786" y="2260678"/>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smtClean="0">
                  <a:solidFill>
                    <a:schemeClr val="tx1"/>
                  </a:solidFill>
                </a:rPr>
                <a:t>sub</a:t>
              </a:r>
              <a:r>
                <a:rPr kumimoji="1" lang="en-US" altLang="ja-JP" sz="1100" dirty="0" smtClean="0">
                  <a:solidFill>
                    <a:schemeClr val="tx1"/>
                  </a:solidFill>
                </a:rPr>
                <a:t> $s0, $t1, $t2</a:t>
              </a:r>
              <a:endParaRPr kumimoji="1" lang="ja-JP" altLang="en-US" sz="1100" dirty="0">
                <a:solidFill>
                  <a:schemeClr val="tx1"/>
                </a:solidFill>
              </a:endParaRPr>
            </a:p>
          </p:txBody>
        </p:sp>
        <p:sp>
          <p:nvSpPr>
            <p:cNvPr id="42" name="正方形/長方形 41"/>
            <p:cNvSpPr/>
            <p:nvPr/>
          </p:nvSpPr>
          <p:spPr>
            <a:xfrm>
              <a:off x="9410786" y="2505246"/>
              <a:ext cx="1181412" cy="23910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smtClean="0">
                  <a:solidFill>
                    <a:schemeClr val="tx1"/>
                  </a:solidFill>
                </a:rPr>
                <a:t>sw</a:t>
              </a:r>
              <a:r>
                <a:rPr kumimoji="1" lang="en-US" altLang="ja-JP" sz="1100" dirty="0" smtClean="0">
                  <a:solidFill>
                    <a:schemeClr val="tx1"/>
                  </a:solidFill>
                </a:rPr>
                <a:t> $s0, 16($t0)</a:t>
              </a:r>
              <a:endParaRPr kumimoji="1" lang="ja-JP" altLang="en-US" sz="1100" dirty="0">
                <a:solidFill>
                  <a:schemeClr val="tx1"/>
                </a:solidFill>
              </a:endParaRPr>
            </a:p>
          </p:txBody>
        </p:sp>
      </p:grpSp>
      <p:sp>
        <p:nvSpPr>
          <p:cNvPr id="176" name="右矢印 175"/>
          <p:cNvSpPr/>
          <p:nvPr/>
        </p:nvSpPr>
        <p:spPr>
          <a:xfrm>
            <a:off x="7159672" y="2457034"/>
            <a:ext cx="384128" cy="39390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テキスト ボックス 176"/>
          <p:cNvSpPr txBox="1"/>
          <p:nvPr/>
        </p:nvSpPr>
        <p:spPr>
          <a:xfrm>
            <a:off x="6927011" y="2846850"/>
            <a:ext cx="800219" cy="338554"/>
          </a:xfrm>
          <a:prstGeom prst="rect">
            <a:avLst/>
          </a:prstGeom>
          <a:noFill/>
        </p:spPr>
        <p:txBody>
          <a:bodyPr wrap="none" rtlCol="0">
            <a:spAutoFit/>
          </a:bodyPr>
          <a:lstStyle/>
          <a:p>
            <a:r>
              <a:rPr kumimoji="1" lang="ja-JP" altLang="en-US" sz="1600" dirty="0" smtClean="0"/>
              <a:t>整列化</a:t>
            </a:r>
            <a:endParaRPr kumimoji="1" lang="ja-JP" altLang="en-US" sz="1600" dirty="0"/>
          </a:p>
        </p:txBody>
      </p:sp>
      <p:sp>
        <p:nvSpPr>
          <p:cNvPr id="186" name="正方形/長方形 185"/>
          <p:cNvSpPr/>
          <p:nvPr/>
        </p:nvSpPr>
        <p:spPr>
          <a:xfrm>
            <a:off x="6936131" y="5410976"/>
            <a:ext cx="527319" cy="237745"/>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050" i="1" dirty="0" smtClean="0">
                <a:solidFill>
                  <a:schemeClr val="bg1"/>
                </a:solidFill>
                <a:latin typeface="Century" panose="02040604050505020304" pitchFamily="18" charset="0"/>
              </a:rPr>
              <a:t>2048</a:t>
            </a:r>
            <a:endParaRPr kumimoji="1" lang="ja-JP" altLang="en-US" sz="1050" i="1" dirty="0">
              <a:solidFill>
                <a:schemeClr val="bg1"/>
              </a:solidFill>
              <a:latin typeface="Century" panose="02040604050505020304" pitchFamily="18" charset="0"/>
            </a:endParaRPr>
          </a:p>
        </p:txBody>
      </p:sp>
      <p:sp>
        <p:nvSpPr>
          <p:cNvPr id="187" name="正方形/長方形 186"/>
          <p:cNvSpPr/>
          <p:nvPr/>
        </p:nvSpPr>
        <p:spPr>
          <a:xfrm>
            <a:off x="7463450" y="5410976"/>
            <a:ext cx="527319" cy="237745"/>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050" i="1" dirty="0" smtClean="0">
                <a:solidFill>
                  <a:schemeClr val="bg1"/>
                </a:solidFill>
                <a:latin typeface="Century" panose="02040604050505020304" pitchFamily="18" charset="0"/>
              </a:rPr>
              <a:t>2049</a:t>
            </a:r>
            <a:endParaRPr kumimoji="1" lang="ja-JP" altLang="en-US" sz="1050" i="1" dirty="0">
              <a:solidFill>
                <a:schemeClr val="bg1"/>
              </a:solidFill>
              <a:latin typeface="Century" panose="02040604050505020304" pitchFamily="18" charset="0"/>
            </a:endParaRPr>
          </a:p>
        </p:txBody>
      </p:sp>
      <p:sp>
        <p:nvSpPr>
          <p:cNvPr id="188" name="正方形/長方形 187"/>
          <p:cNvSpPr/>
          <p:nvPr/>
        </p:nvSpPr>
        <p:spPr>
          <a:xfrm>
            <a:off x="7990769" y="5410975"/>
            <a:ext cx="527319" cy="237745"/>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050" i="1" dirty="0" smtClean="0">
                <a:solidFill>
                  <a:schemeClr val="bg1"/>
                </a:solidFill>
                <a:latin typeface="Century" panose="02040604050505020304" pitchFamily="18" charset="0"/>
              </a:rPr>
              <a:t>2050</a:t>
            </a:r>
            <a:endParaRPr kumimoji="1" lang="ja-JP" altLang="en-US" sz="1050" i="1" dirty="0">
              <a:solidFill>
                <a:schemeClr val="bg1"/>
              </a:solidFill>
              <a:latin typeface="Century" panose="02040604050505020304" pitchFamily="18" charset="0"/>
            </a:endParaRPr>
          </a:p>
        </p:txBody>
      </p:sp>
      <p:sp>
        <p:nvSpPr>
          <p:cNvPr id="189" name="正方形/長方形 188"/>
          <p:cNvSpPr/>
          <p:nvPr/>
        </p:nvSpPr>
        <p:spPr>
          <a:xfrm>
            <a:off x="8518088" y="5411480"/>
            <a:ext cx="527319" cy="237745"/>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050" i="1" dirty="0" smtClean="0">
                <a:solidFill>
                  <a:schemeClr val="bg1"/>
                </a:solidFill>
                <a:latin typeface="Century" panose="02040604050505020304" pitchFamily="18" charset="0"/>
              </a:rPr>
              <a:t>2051</a:t>
            </a:r>
            <a:endParaRPr kumimoji="1" lang="ja-JP" altLang="en-US" sz="1050" i="1" dirty="0">
              <a:solidFill>
                <a:schemeClr val="bg1"/>
              </a:solidFill>
              <a:latin typeface="Century" panose="02040604050505020304" pitchFamily="18" charset="0"/>
            </a:endParaRPr>
          </a:p>
        </p:txBody>
      </p:sp>
      <p:sp>
        <p:nvSpPr>
          <p:cNvPr id="190" name="正方形/長方形 189"/>
          <p:cNvSpPr/>
          <p:nvPr/>
        </p:nvSpPr>
        <p:spPr>
          <a:xfrm>
            <a:off x="6943284" y="6005139"/>
            <a:ext cx="527319" cy="237745"/>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050" i="1" dirty="0" smtClean="0">
                <a:solidFill>
                  <a:schemeClr val="bg1"/>
                </a:solidFill>
                <a:latin typeface="Century" panose="02040604050505020304" pitchFamily="18" charset="0"/>
              </a:rPr>
              <a:t>2048</a:t>
            </a:r>
            <a:endParaRPr kumimoji="1" lang="ja-JP" altLang="en-US" sz="1050" i="1" dirty="0">
              <a:solidFill>
                <a:schemeClr val="bg1"/>
              </a:solidFill>
              <a:latin typeface="Century" panose="02040604050505020304" pitchFamily="18" charset="0"/>
            </a:endParaRPr>
          </a:p>
        </p:txBody>
      </p:sp>
      <p:sp>
        <p:nvSpPr>
          <p:cNvPr id="191" name="正方形/長方形 190"/>
          <p:cNvSpPr/>
          <p:nvPr/>
        </p:nvSpPr>
        <p:spPr>
          <a:xfrm>
            <a:off x="7470603" y="6005139"/>
            <a:ext cx="527319" cy="237745"/>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050" i="1" dirty="0" smtClean="0">
                <a:solidFill>
                  <a:schemeClr val="bg1"/>
                </a:solidFill>
                <a:latin typeface="Century" panose="02040604050505020304" pitchFamily="18" charset="0"/>
              </a:rPr>
              <a:t>2049</a:t>
            </a:r>
            <a:endParaRPr kumimoji="1" lang="ja-JP" altLang="en-US" sz="1050" i="1" dirty="0">
              <a:solidFill>
                <a:schemeClr val="bg1"/>
              </a:solidFill>
              <a:latin typeface="Century" panose="02040604050505020304" pitchFamily="18" charset="0"/>
            </a:endParaRPr>
          </a:p>
        </p:txBody>
      </p:sp>
      <p:sp>
        <p:nvSpPr>
          <p:cNvPr id="192" name="正方形/長方形 191"/>
          <p:cNvSpPr/>
          <p:nvPr/>
        </p:nvSpPr>
        <p:spPr>
          <a:xfrm>
            <a:off x="7997922" y="6005138"/>
            <a:ext cx="527319" cy="237745"/>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050" i="1" dirty="0" smtClean="0">
                <a:solidFill>
                  <a:schemeClr val="bg1"/>
                </a:solidFill>
                <a:latin typeface="Century" panose="02040604050505020304" pitchFamily="18" charset="0"/>
              </a:rPr>
              <a:t>2050</a:t>
            </a:r>
            <a:endParaRPr kumimoji="1" lang="ja-JP" altLang="en-US" sz="1050" i="1" dirty="0">
              <a:solidFill>
                <a:schemeClr val="bg1"/>
              </a:solidFill>
              <a:latin typeface="Century" panose="02040604050505020304" pitchFamily="18" charset="0"/>
            </a:endParaRPr>
          </a:p>
        </p:txBody>
      </p:sp>
      <p:sp>
        <p:nvSpPr>
          <p:cNvPr id="193" name="正方形/長方形 192"/>
          <p:cNvSpPr/>
          <p:nvPr/>
        </p:nvSpPr>
        <p:spPr>
          <a:xfrm>
            <a:off x="8525241" y="6005643"/>
            <a:ext cx="527319" cy="237745"/>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050" i="1" dirty="0" smtClean="0">
                <a:solidFill>
                  <a:schemeClr val="bg1"/>
                </a:solidFill>
                <a:latin typeface="Century" panose="02040604050505020304" pitchFamily="18" charset="0"/>
              </a:rPr>
              <a:t>2051</a:t>
            </a:r>
            <a:endParaRPr kumimoji="1" lang="ja-JP" altLang="en-US" sz="1050" i="1" dirty="0">
              <a:solidFill>
                <a:schemeClr val="bg1"/>
              </a:solidFill>
              <a:latin typeface="Century" panose="02040604050505020304" pitchFamily="18" charset="0"/>
            </a:endParaRPr>
          </a:p>
        </p:txBody>
      </p:sp>
      <p:sp>
        <p:nvSpPr>
          <p:cNvPr id="194" name="右矢印 193"/>
          <p:cNvSpPr/>
          <p:nvPr/>
        </p:nvSpPr>
        <p:spPr>
          <a:xfrm rot="20227015">
            <a:off x="6426196" y="5558576"/>
            <a:ext cx="436124" cy="14218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右矢印 194"/>
          <p:cNvSpPr/>
          <p:nvPr/>
        </p:nvSpPr>
        <p:spPr>
          <a:xfrm rot="1372985" flipV="1">
            <a:off x="6426194" y="5965893"/>
            <a:ext cx="436124" cy="14218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テキスト ボックス 195"/>
          <p:cNvSpPr txBox="1"/>
          <p:nvPr/>
        </p:nvSpPr>
        <p:spPr>
          <a:xfrm>
            <a:off x="7133464" y="5068926"/>
            <a:ext cx="1832553" cy="338554"/>
          </a:xfrm>
          <a:prstGeom prst="rect">
            <a:avLst/>
          </a:prstGeom>
          <a:noFill/>
        </p:spPr>
        <p:txBody>
          <a:bodyPr wrap="none" rtlCol="0">
            <a:spAutoFit/>
          </a:bodyPr>
          <a:lstStyle/>
          <a:p>
            <a:r>
              <a:rPr lang="ja-JP" altLang="en-US" sz="1600" dirty="0" smtClean="0"/>
              <a:t>ビッグエンディ</a:t>
            </a:r>
            <a:r>
              <a:rPr lang="ja-JP" altLang="en-US" sz="1600" dirty="0"/>
              <a:t>アン</a:t>
            </a:r>
            <a:endParaRPr kumimoji="1" lang="ja-JP" altLang="en-US" sz="1600" dirty="0"/>
          </a:p>
        </p:txBody>
      </p:sp>
      <p:sp>
        <p:nvSpPr>
          <p:cNvPr id="197" name="テキスト ボックス 196"/>
          <p:cNvSpPr txBox="1"/>
          <p:nvPr/>
        </p:nvSpPr>
        <p:spPr>
          <a:xfrm>
            <a:off x="7125300" y="6258798"/>
            <a:ext cx="1729961" cy="338554"/>
          </a:xfrm>
          <a:prstGeom prst="rect">
            <a:avLst/>
          </a:prstGeom>
          <a:noFill/>
        </p:spPr>
        <p:txBody>
          <a:bodyPr wrap="none" rtlCol="0">
            <a:spAutoFit/>
          </a:bodyPr>
          <a:lstStyle/>
          <a:p>
            <a:r>
              <a:rPr lang="ja-JP" altLang="en-US" sz="1600" dirty="0" smtClean="0"/>
              <a:t>リトルエンディアン</a:t>
            </a:r>
            <a:endParaRPr kumimoji="1" lang="ja-JP" altLang="en-US" sz="1600" dirty="0"/>
          </a:p>
        </p:txBody>
      </p:sp>
      <p:sp>
        <p:nvSpPr>
          <p:cNvPr id="52" name="正方形/長方形 51"/>
          <p:cNvSpPr/>
          <p:nvPr/>
        </p:nvSpPr>
        <p:spPr>
          <a:xfrm>
            <a:off x="6940763" y="5408999"/>
            <a:ext cx="527319" cy="23774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400" dirty="0" smtClean="0">
                <a:solidFill>
                  <a:schemeClr val="tx1"/>
                </a:solidFill>
              </a:rPr>
              <a:t>0A</a:t>
            </a:r>
            <a:endParaRPr kumimoji="1" lang="ja-JP" altLang="en-US" sz="1400" dirty="0">
              <a:solidFill>
                <a:schemeClr val="tx1"/>
              </a:solidFill>
            </a:endParaRPr>
          </a:p>
        </p:txBody>
      </p:sp>
      <p:sp>
        <p:nvSpPr>
          <p:cNvPr id="53" name="正方形/長方形 52"/>
          <p:cNvSpPr/>
          <p:nvPr/>
        </p:nvSpPr>
        <p:spPr>
          <a:xfrm>
            <a:off x="7468082" y="5408999"/>
            <a:ext cx="527319" cy="23774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400" dirty="0" smtClean="0">
                <a:solidFill>
                  <a:schemeClr val="tx1"/>
                </a:solidFill>
              </a:rPr>
              <a:t>0B</a:t>
            </a:r>
            <a:endParaRPr kumimoji="1" lang="ja-JP" altLang="en-US" sz="1400" dirty="0">
              <a:solidFill>
                <a:schemeClr val="tx1"/>
              </a:solidFill>
            </a:endParaRPr>
          </a:p>
        </p:txBody>
      </p:sp>
      <p:sp>
        <p:nvSpPr>
          <p:cNvPr id="54" name="正方形/長方形 53"/>
          <p:cNvSpPr/>
          <p:nvPr/>
        </p:nvSpPr>
        <p:spPr>
          <a:xfrm>
            <a:off x="7995401" y="5408998"/>
            <a:ext cx="527319" cy="23774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400" dirty="0" smtClean="0">
                <a:solidFill>
                  <a:schemeClr val="tx1"/>
                </a:solidFill>
              </a:rPr>
              <a:t>0C</a:t>
            </a:r>
            <a:endParaRPr kumimoji="1" lang="ja-JP" altLang="en-US" sz="1400" dirty="0">
              <a:solidFill>
                <a:schemeClr val="tx1"/>
              </a:solidFill>
            </a:endParaRPr>
          </a:p>
        </p:txBody>
      </p:sp>
      <p:sp>
        <p:nvSpPr>
          <p:cNvPr id="55" name="正方形/長方形 54"/>
          <p:cNvSpPr/>
          <p:nvPr/>
        </p:nvSpPr>
        <p:spPr>
          <a:xfrm>
            <a:off x="8522720" y="5409503"/>
            <a:ext cx="527319" cy="23774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400" dirty="0" smtClean="0">
                <a:solidFill>
                  <a:schemeClr val="tx1"/>
                </a:solidFill>
              </a:rPr>
              <a:t>0D</a:t>
            </a:r>
            <a:endParaRPr kumimoji="1" lang="ja-JP" altLang="en-US" sz="1400" dirty="0">
              <a:solidFill>
                <a:schemeClr val="tx1"/>
              </a:solidFill>
            </a:endParaRPr>
          </a:p>
        </p:txBody>
      </p:sp>
      <p:sp>
        <p:nvSpPr>
          <p:cNvPr id="178" name="正方形/長方形 177"/>
          <p:cNvSpPr/>
          <p:nvPr/>
        </p:nvSpPr>
        <p:spPr>
          <a:xfrm>
            <a:off x="6939676" y="5999920"/>
            <a:ext cx="527319" cy="23774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400" dirty="0" smtClean="0">
                <a:solidFill>
                  <a:schemeClr val="tx1"/>
                </a:solidFill>
              </a:rPr>
              <a:t>0D</a:t>
            </a:r>
            <a:endParaRPr kumimoji="1" lang="ja-JP" altLang="en-US" sz="1400" dirty="0">
              <a:solidFill>
                <a:schemeClr val="tx1"/>
              </a:solidFill>
            </a:endParaRPr>
          </a:p>
        </p:txBody>
      </p:sp>
      <p:sp>
        <p:nvSpPr>
          <p:cNvPr id="179" name="正方形/長方形 178"/>
          <p:cNvSpPr/>
          <p:nvPr/>
        </p:nvSpPr>
        <p:spPr>
          <a:xfrm>
            <a:off x="7466995" y="5999920"/>
            <a:ext cx="527319" cy="23774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400" dirty="0" smtClean="0">
                <a:solidFill>
                  <a:schemeClr val="tx1"/>
                </a:solidFill>
              </a:rPr>
              <a:t>0C</a:t>
            </a:r>
            <a:endParaRPr kumimoji="1" lang="ja-JP" altLang="en-US" sz="1400" dirty="0">
              <a:solidFill>
                <a:schemeClr val="tx1"/>
              </a:solidFill>
            </a:endParaRPr>
          </a:p>
        </p:txBody>
      </p:sp>
      <p:sp>
        <p:nvSpPr>
          <p:cNvPr id="180" name="正方形/長方形 179"/>
          <p:cNvSpPr/>
          <p:nvPr/>
        </p:nvSpPr>
        <p:spPr>
          <a:xfrm>
            <a:off x="7994314" y="5999919"/>
            <a:ext cx="527319" cy="23774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400" dirty="0" smtClean="0">
                <a:solidFill>
                  <a:schemeClr val="tx1"/>
                </a:solidFill>
              </a:rPr>
              <a:t>0B</a:t>
            </a:r>
            <a:endParaRPr kumimoji="1" lang="ja-JP" altLang="en-US" sz="1400" dirty="0">
              <a:solidFill>
                <a:schemeClr val="tx1"/>
              </a:solidFill>
            </a:endParaRPr>
          </a:p>
        </p:txBody>
      </p:sp>
      <p:sp>
        <p:nvSpPr>
          <p:cNvPr id="181" name="正方形/長方形 180"/>
          <p:cNvSpPr/>
          <p:nvPr/>
        </p:nvSpPr>
        <p:spPr>
          <a:xfrm>
            <a:off x="8521633" y="6000424"/>
            <a:ext cx="527319" cy="23774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400" dirty="0" smtClean="0">
                <a:solidFill>
                  <a:schemeClr val="tx1"/>
                </a:solidFill>
              </a:rPr>
              <a:t>0A</a:t>
            </a:r>
            <a:endParaRPr kumimoji="1" lang="ja-JP" altLang="en-US" sz="1400" dirty="0">
              <a:solidFill>
                <a:schemeClr val="tx1"/>
              </a:solidFill>
            </a:endParaRPr>
          </a:p>
        </p:txBody>
      </p:sp>
    </p:spTree>
    <p:extLst>
      <p:ext uri="{BB962C8B-B14F-4D97-AF65-F5344CB8AC3E}">
        <p14:creationId xmlns:p14="http://schemas.microsoft.com/office/powerpoint/2010/main" val="165615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randombar(horizontal)">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wipe(left)">
                                      <p:cBhvr>
                                        <p:cTn id="12" dur="500"/>
                                        <p:tgtEl>
                                          <p:spTgt spid="17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7"/>
                                        </p:tgtEl>
                                        <p:attrNameLst>
                                          <p:attrName>style.visibility</p:attrName>
                                        </p:attrNameLst>
                                      </p:cBhvr>
                                      <p:to>
                                        <p:strVal val="visible"/>
                                      </p:to>
                                    </p:set>
                                    <p:animEffect transition="in" filter="wipe(left)">
                                      <p:cBhvr>
                                        <p:cTn id="15" dur="500"/>
                                        <p:tgtEl>
                                          <p:spTgt spid="177"/>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randombar(horizontal)">
                                      <p:cBhvr>
                                        <p:cTn id="19" dur="500"/>
                                        <p:tgtEl>
                                          <p:spTgt spid="128"/>
                                        </p:tgtEl>
                                      </p:cBhvr>
                                    </p:animEffect>
                                  </p:childTnLst>
                                </p:cTn>
                              </p:par>
                              <p:par>
                                <p:cTn id="20" presetID="14" presetClass="entr" presetSubtype="10" fill="hold" nodeType="withEffect">
                                  <p:stCondLst>
                                    <p:cond delay="0"/>
                                  </p:stCondLst>
                                  <p:childTnLst>
                                    <p:set>
                                      <p:cBhvr>
                                        <p:cTn id="21" dur="1" fill="hold">
                                          <p:stCondLst>
                                            <p:cond delay="0"/>
                                          </p:stCondLst>
                                        </p:cTn>
                                        <p:tgtEl>
                                          <p:spTgt spid="175"/>
                                        </p:tgtEl>
                                        <p:attrNameLst>
                                          <p:attrName>style.visibility</p:attrName>
                                        </p:attrNameLst>
                                      </p:cBhvr>
                                      <p:to>
                                        <p:strVal val="visible"/>
                                      </p:to>
                                    </p:set>
                                    <p:animEffect transition="in" filter="randombar(horizontal)">
                                      <p:cBhvr>
                                        <p:cTn id="22" dur="500"/>
                                        <p:tgtEl>
                                          <p:spTgt spid="17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500"/>
                                        <p:tgtEl>
                                          <p:spTgt spid="3">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3" dur="500"/>
                                        <p:tgtEl>
                                          <p:spTgt spid="3">
                                            <p:txEl>
                                              <p:pRg st="7" end="7"/>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6" dur="500"/>
                                        <p:tgtEl>
                                          <p:spTgt spid="3">
                                            <p:txEl>
                                              <p:pRg st="8" end="8"/>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9" dur="500"/>
                                        <p:tgtEl>
                                          <p:spTgt spid="3">
                                            <p:txEl>
                                              <p:pRg st="9" end="9"/>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2" dur="500"/>
                                        <p:tgtEl>
                                          <p:spTgt spid="3">
                                            <p:txEl>
                                              <p:pRg st="10" end="1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5" dur="500"/>
                                        <p:tgtEl>
                                          <p:spTgt spid="3">
                                            <p:txEl>
                                              <p:pRg st="11" end="11"/>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randombar(horizontal)">
                                      <p:cBhvr>
                                        <p:cTn id="48" dur="500"/>
                                        <p:tgtEl>
                                          <p:spTgt spid="51"/>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86"/>
                                        </p:tgtEl>
                                        <p:attrNameLst>
                                          <p:attrName>style.visibility</p:attrName>
                                        </p:attrNameLst>
                                      </p:cBhvr>
                                      <p:to>
                                        <p:strVal val="visible"/>
                                      </p:to>
                                    </p:set>
                                    <p:animEffect transition="in" filter="randombar(horizontal)">
                                      <p:cBhvr>
                                        <p:cTn id="51" dur="500"/>
                                        <p:tgtEl>
                                          <p:spTgt spid="186"/>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87"/>
                                        </p:tgtEl>
                                        <p:attrNameLst>
                                          <p:attrName>style.visibility</p:attrName>
                                        </p:attrNameLst>
                                      </p:cBhvr>
                                      <p:to>
                                        <p:strVal val="visible"/>
                                      </p:to>
                                    </p:set>
                                    <p:animEffect transition="in" filter="randombar(horizontal)">
                                      <p:cBhvr>
                                        <p:cTn id="54" dur="500"/>
                                        <p:tgtEl>
                                          <p:spTgt spid="187"/>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88"/>
                                        </p:tgtEl>
                                        <p:attrNameLst>
                                          <p:attrName>style.visibility</p:attrName>
                                        </p:attrNameLst>
                                      </p:cBhvr>
                                      <p:to>
                                        <p:strVal val="visible"/>
                                      </p:to>
                                    </p:set>
                                    <p:animEffect transition="in" filter="randombar(horizontal)">
                                      <p:cBhvr>
                                        <p:cTn id="57" dur="500"/>
                                        <p:tgtEl>
                                          <p:spTgt spid="18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89"/>
                                        </p:tgtEl>
                                        <p:attrNameLst>
                                          <p:attrName>style.visibility</p:attrName>
                                        </p:attrNameLst>
                                      </p:cBhvr>
                                      <p:to>
                                        <p:strVal val="visible"/>
                                      </p:to>
                                    </p:set>
                                    <p:animEffect transition="in" filter="randombar(horizontal)">
                                      <p:cBhvr>
                                        <p:cTn id="60" dur="500"/>
                                        <p:tgtEl>
                                          <p:spTgt spid="189"/>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90"/>
                                        </p:tgtEl>
                                        <p:attrNameLst>
                                          <p:attrName>style.visibility</p:attrName>
                                        </p:attrNameLst>
                                      </p:cBhvr>
                                      <p:to>
                                        <p:strVal val="visible"/>
                                      </p:to>
                                    </p:set>
                                    <p:animEffect transition="in" filter="randombar(horizontal)">
                                      <p:cBhvr>
                                        <p:cTn id="63" dur="500"/>
                                        <p:tgtEl>
                                          <p:spTgt spid="19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91"/>
                                        </p:tgtEl>
                                        <p:attrNameLst>
                                          <p:attrName>style.visibility</p:attrName>
                                        </p:attrNameLst>
                                      </p:cBhvr>
                                      <p:to>
                                        <p:strVal val="visible"/>
                                      </p:to>
                                    </p:set>
                                    <p:animEffect transition="in" filter="randombar(horizontal)">
                                      <p:cBhvr>
                                        <p:cTn id="66" dur="500"/>
                                        <p:tgtEl>
                                          <p:spTgt spid="191"/>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92"/>
                                        </p:tgtEl>
                                        <p:attrNameLst>
                                          <p:attrName>style.visibility</p:attrName>
                                        </p:attrNameLst>
                                      </p:cBhvr>
                                      <p:to>
                                        <p:strVal val="visible"/>
                                      </p:to>
                                    </p:set>
                                    <p:animEffect transition="in" filter="randombar(horizontal)">
                                      <p:cBhvr>
                                        <p:cTn id="69" dur="500"/>
                                        <p:tgtEl>
                                          <p:spTgt spid="192"/>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93"/>
                                        </p:tgtEl>
                                        <p:attrNameLst>
                                          <p:attrName>style.visibility</p:attrName>
                                        </p:attrNameLst>
                                      </p:cBhvr>
                                      <p:to>
                                        <p:strVal val="visible"/>
                                      </p:to>
                                    </p:set>
                                    <p:animEffect transition="in" filter="randombar(horizontal)">
                                      <p:cBhvr>
                                        <p:cTn id="72" dur="500"/>
                                        <p:tgtEl>
                                          <p:spTgt spid="193"/>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94"/>
                                        </p:tgtEl>
                                        <p:attrNameLst>
                                          <p:attrName>style.visibility</p:attrName>
                                        </p:attrNameLst>
                                      </p:cBhvr>
                                      <p:to>
                                        <p:strVal val="visible"/>
                                      </p:to>
                                    </p:set>
                                    <p:animEffect transition="in" filter="randombar(horizontal)">
                                      <p:cBhvr>
                                        <p:cTn id="75" dur="500"/>
                                        <p:tgtEl>
                                          <p:spTgt spid="194"/>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95"/>
                                        </p:tgtEl>
                                        <p:attrNameLst>
                                          <p:attrName>style.visibility</p:attrName>
                                        </p:attrNameLst>
                                      </p:cBhvr>
                                      <p:to>
                                        <p:strVal val="visible"/>
                                      </p:to>
                                    </p:set>
                                    <p:animEffect transition="in" filter="randombar(horizontal)">
                                      <p:cBhvr>
                                        <p:cTn id="78" dur="500"/>
                                        <p:tgtEl>
                                          <p:spTgt spid="195"/>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96"/>
                                        </p:tgtEl>
                                        <p:attrNameLst>
                                          <p:attrName>style.visibility</p:attrName>
                                        </p:attrNameLst>
                                      </p:cBhvr>
                                      <p:to>
                                        <p:strVal val="visible"/>
                                      </p:to>
                                    </p:set>
                                    <p:animEffect transition="in" filter="randombar(horizontal)">
                                      <p:cBhvr>
                                        <p:cTn id="81" dur="500"/>
                                        <p:tgtEl>
                                          <p:spTgt spid="196"/>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197"/>
                                        </p:tgtEl>
                                        <p:attrNameLst>
                                          <p:attrName>style.visibility</p:attrName>
                                        </p:attrNameLst>
                                      </p:cBhvr>
                                      <p:to>
                                        <p:strVal val="visible"/>
                                      </p:to>
                                    </p:set>
                                    <p:animEffect transition="in" filter="randombar(horizontal)">
                                      <p:cBhvr>
                                        <p:cTn id="84" dur="500"/>
                                        <p:tgtEl>
                                          <p:spTgt spid="19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left)">
                                      <p:cBhvr>
                                        <p:cTn id="93" dur="500"/>
                                        <p:tgtEl>
                                          <p:spTgt spid="53"/>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500"/>
                                        <p:tgtEl>
                                          <p:spTgt spid="54"/>
                                        </p:tgtEl>
                                      </p:cBhvr>
                                    </p:animEffect>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wipe(left)">
                                      <p:cBhvr>
                                        <p:cTn id="101" dur="500"/>
                                        <p:tgtEl>
                                          <p:spTgt spid="5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81"/>
                                        </p:tgtEl>
                                        <p:attrNameLst>
                                          <p:attrName>style.visibility</p:attrName>
                                        </p:attrNameLst>
                                      </p:cBhvr>
                                      <p:to>
                                        <p:strVal val="visible"/>
                                      </p:to>
                                    </p:set>
                                    <p:animEffect transition="in" filter="wipe(left)">
                                      <p:cBhvr>
                                        <p:cTn id="106" dur="500"/>
                                        <p:tgtEl>
                                          <p:spTgt spid="181"/>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180"/>
                                        </p:tgtEl>
                                        <p:attrNameLst>
                                          <p:attrName>style.visibility</p:attrName>
                                        </p:attrNameLst>
                                      </p:cBhvr>
                                      <p:to>
                                        <p:strVal val="visible"/>
                                      </p:to>
                                    </p:set>
                                    <p:animEffect transition="in" filter="wipe(left)">
                                      <p:cBhvr>
                                        <p:cTn id="110" dur="500"/>
                                        <p:tgtEl>
                                          <p:spTgt spid="180"/>
                                        </p:tgtEl>
                                      </p:cBhvr>
                                    </p:animEffect>
                                  </p:childTnLst>
                                </p:cTn>
                              </p:par>
                            </p:childTnLst>
                          </p:cTn>
                        </p:par>
                        <p:par>
                          <p:cTn id="111" fill="hold">
                            <p:stCondLst>
                              <p:cond delay="1000"/>
                            </p:stCondLst>
                            <p:childTnLst>
                              <p:par>
                                <p:cTn id="112" presetID="22" presetClass="entr" presetSubtype="8" fill="hold" grpId="0" nodeType="afterEffect">
                                  <p:stCondLst>
                                    <p:cond delay="0"/>
                                  </p:stCondLst>
                                  <p:childTnLst>
                                    <p:set>
                                      <p:cBhvr>
                                        <p:cTn id="113" dur="1" fill="hold">
                                          <p:stCondLst>
                                            <p:cond delay="0"/>
                                          </p:stCondLst>
                                        </p:cTn>
                                        <p:tgtEl>
                                          <p:spTgt spid="179"/>
                                        </p:tgtEl>
                                        <p:attrNameLst>
                                          <p:attrName>style.visibility</p:attrName>
                                        </p:attrNameLst>
                                      </p:cBhvr>
                                      <p:to>
                                        <p:strVal val="visible"/>
                                      </p:to>
                                    </p:set>
                                    <p:animEffect transition="in" filter="wipe(left)">
                                      <p:cBhvr>
                                        <p:cTn id="114" dur="500"/>
                                        <p:tgtEl>
                                          <p:spTgt spid="179"/>
                                        </p:tgtEl>
                                      </p:cBhvr>
                                    </p:animEffect>
                                  </p:childTnLst>
                                </p:cTn>
                              </p:par>
                            </p:childTnLst>
                          </p:cTn>
                        </p:par>
                        <p:par>
                          <p:cTn id="115" fill="hold">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178"/>
                                        </p:tgtEl>
                                        <p:attrNameLst>
                                          <p:attrName>style.visibility</p:attrName>
                                        </p:attrNameLst>
                                      </p:cBhvr>
                                      <p:to>
                                        <p:strVal val="visible"/>
                                      </p:to>
                                    </p:set>
                                    <p:animEffect transition="in" filter="wipe(left)">
                                      <p:cBhvr>
                                        <p:cTn id="118"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76" grpId="0" animBg="1"/>
      <p:bldP spid="177" grpId="0"/>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p:bldP spid="197" grpId="0"/>
      <p:bldP spid="52" grpId="0" animBg="1"/>
      <p:bldP spid="53" grpId="0" animBg="1"/>
      <p:bldP spid="54" grpId="0" animBg="1"/>
      <p:bldP spid="55" grpId="0" animBg="1"/>
      <p:bldP spid="178" grpId="0" animBg="1"/>
      <p:bldP spid="179" grpId="0" animBg="1"/>
      <p:bldP spid="180" grpId="0" animBg="1"/>
      <p:bldP spid="1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1731" y="116632"/>
            <a:ext cx="7055891" cy="490538"/>
          </a:xfrm>
        </p:spPr>
        <p:txBody>
          <a:bodyPr>
            <a:normAutofit fontScale="90000"/>
          </a:bodyPr>
          <a:lstStyle/>
          <a:p>
            <a:r>
              <a:rPr lang="ja-JP" altLang="en-US" dirty="0" smtClean="0"/>
              <a:t>その他の</a:t>
            </a:r>
            <a:r>
              <a:rPr kumimoji="1" lang="ja-JP" altLang="en-US" dirty="0" smtClean="0"/>
              <a:t>命令セットアーキテクチャ</a:t>
            </a:r>
            <a:endParaRPr kumimoji="1" lang="ja-JP" altLang="en-US" dirty="0"/>
          </a:p>
        </p:txBody>
      </p:sp>
      <p:sp>
        <p:nvSpPr>
          <p:cNvPr id="3" name="コンテンツ プレースホルダー 2"/>
          <p:cNvSpPr>
            <a:spLocks noGrp="1"/>
          </p:cNvSpPr>
          <p:nvPr>
            <p:ph idx="1"/>
          </p:nvPr>
        </p:nvSpPr>
        <p:spPr>
          <a:xfrm>
            <a:off x="489716" y="1693143"/>
            <a:ext cx="8583355" cy="5145087"/>
          </a:xfrm>
        </p:spPr>
        <p:txBody>
          <a:bodyPr>
            <a:normAutofit/>
          </a:bodyPr>
          <a:lstStyle/>
          <a:p>
            <a:pPr>
              <a:buFont typeface="Wingdings" panose="05000000000000000000" pitchFamily="2" charset="2"/>
              <a:buChar char="n"/>
            </a:pPr>
            <a:r>
              <a:rPr lang="en-US" altLang="ja-JP" sz="2000" dirty="0" smtClean="0"/>
              <a:t>Intel</a:t>
            </a:r>
            <a:r>
              <a:rPr lang="ja-JP" altLang="en-US" sz="2000" dirty="0" smtClean="0"/>
              <a:t>の命令セット．</a:t>
            </a:r>
            <a:r>
              <a:rPr kumimoji="1" lang="en-US" altLang="ja-JP" sz="2000" dirty="0" smtClean="0"/>
              <a:t>PC </a:t>
            </a:r>
            <a:r>
              <a:rPr lang="ja-JP" altLang="en-US" sz="2000" dirty="0"/>
              <a:t>や</a:t>
            </a:r>
            <a:r>
              <a:rPr kumimoji="1" lang="ja-JP" altLang="en-US" sz="2000" dirty="0" smtClean="0"/>
              <a:t>サーバ用途の大多数のプロセッサが採用</a:t>
            </a:r>
            <a:endParaRPr kumimoji="1" lang="en-US" altLang="ja-JP" sz="2000" dirty="0" smtClean="0"/>
          </a:p>
          <a:p>
            <a:pPr lvl="1">
              <a:buFont typeface="Wingdings" panose="05000000000000000000" pitchFamily="2" charset="2"/>
              <a:buChar char="p"/>
            </a:pPr>
            <a:r>
              <a:rPr lang="en-US" altLang="ja-JP" sz="1800" dirty="0"/>
              <a:t>x</a:t>
            </a:r>
            <a:r>
              <a:rPr lang="en-US" altLang="ja-JP" sz="1800" dirty="0" smtClean="0"/>
              <a:t>86</a:t>
            </a:r>
            <a:r>
              <a:rPr lang="ja-JP" altLang="en-US" sz="1800" dirty="0" smtClean="0"/>
              <a:t>は</a:t>
            </a:r>
            <a:r>
              <a:rPr lang="en-US" altLang="ja-JP" sz="1800" dirty="0" smtClean="0"/>
              <a:t>16bit</a:t>
            </a:r>
            <a:r>
              <a:rPr lang="ja-JP" altLang="en-US" sz="1800" dirty="0" smtClean="0"/>
              <a:t>から始まり</a:t>
            </a:r>
            <a:r>
              <a:rPr lang="en-US" altLang="ja-JP" sz="1800" dirty="0" smtClean="0"/>
              <a:t>32bit</a:t>
            </a:r>
            <a:r>
              <a:rPr lang="ja-JP" altLang="en-US" sz="1800" dirty="0" smtClean="0"/>
              <a:t>拡張</a:t>
            </a:r>
            <a:r>
              <a:rPr lang="en-US" altLang="ja-JP" sz="1800" dirty="0" smtClean="0"/>
              <a:t>(</a:t>
            </a:r>
            <a:r>
              <a:rPr lang="ja-JP" altLang="en-US" sz="1800" dirty="0" smtClean="0"/>
              <a:t>これが</a:t>
            </a:r>
            <a:r>
              <a:rPr lang="en-US" altLang="ja-JP" sz="1800" dirty="0" smtClean="0"/>
              <a:t>i386)</a:t>
            </a:r>
            <a:r>
              <a:rPr lang="ja-JP" altLang="en-US" sz="1800" dirty="0" err="1" smtClean="0"/>
              <a:t>、</a:t>
            </a:r>
            <a:r>
              <a:rPr lang="en-US" altLang="ja-JP" sz="1800" dirty="0" smtClean="0"/>
              <a:t>64bit</a:t>
            </a:r>
            <a:r>
              <a:rPr lang="ja-JP" altLang="en-US" sz="1800" dirty="0" smtClean="0"/>
              <a:t>拡張</a:t>
            </a:r>
            <a:r>
              <a:rPr lang="en-US" altLang="ja-JP" sz="1800" dirty="0" smtClean="0"/>
              <a:t>(IA-64</a:t>
            </a:r>
            <a:r>
              <a:rPr lang="en-US" altLang="ja-JP" sz="1800" dirty="0"/>
              <a:t>…</a:t>
            </a:r>
            <a:r>
              <a:rPr lang="ja-JP" altLang="en-US" sz="1800" dirty="0" smtClean="0"/>
              <a:t>普及せず</a:t>
            </a:r>
            <a:r>
              <a:rPr lang="en-US" altLang="ja-JP" sz="1800" dirty="0" smtClean="0"/>
              <a:t>)</a:t>
            </a:r>
            <a:endParaRPr kumimoji="1" lang="en-US" altLang="ja-JP" sz="1800" dirty="0" smtClean="0"/>
          </a:p>
          <a:p>
            <a:pPr>
              <a:buFont typeface="Wingdings" panose="05000000000000000000" pitchFamily="2" charset="2"/>
              <a:buChar char="n"/>
            </a:pPr>
            <a:r>
              <a:rPr kumimoji="1" lang="ja-JP" altLang="en-US" sz="2000" dirty="0" smtClean="0"/>
              <a:t>主な特徴</a:t>
            </a:r>
            <a:endParaRPr kumimoji="1" lang="en-US" altLang="ja-JP" sz="2000" dirty="0" smtClean="0"/>
          </a:p>
          <a:p>
            <a:pPr lvl="1">
              <a:buFont typeface="Wingdings" panose="05000000000000000000" pitchFamily="2" charset="2"/>
              <a:buChar char="p"/>
            </a:pPr>
            <a:r>
              <a:rPr kumimoji="1" lang="ja-JP" altLang="en-US" sz="1800" dirty="0" smtClean="0"/>
              <a:t>命令長が命令によって異なる</a:t>
            </a:r>
            <a:endParaRPr kumimoji="1" lang="en-US" altLang="ja-JP" sz="1800" dirty="0" smtClean="0"/>
          </a:p>
          <a:p>
            <a:pPr lvl="1">
              <a:buFont typeface="Wingdings" panose="05000000000000000000" pitchFamily="2" charset="2"/>
              <a:buChar char="p"/>
            </a:pPr>
            <a:r>
              <a:rPr lang="ja-JP" altLang="en-US" sz="1800" dirty="0" smtClean="0"/>
              <a:t>汎用レジスタが少ない（</a:t>
            </a:r>
            <a:r>
              <a:rPr lang="en-US" altLang="ja-JP" sz="1800" dirty="0" smtClean="0"/>
              <a:t>8</a:t>
            </a:r>
            <a:r>
              <a:rPr lang="ja-JP" altLang="en-US" sz="1800" dirty="0" smtClean="0"/>
              <a:t>本）</a:t>
            </a:r>
            <a:endParaRPr lang="en-US" altLang="ja-JP" sz="1800" dirty="0"/>
          </a:p>
          <a:p>
            <a:pPr lvl="1">
              <a:buFont typeface="Wingdings" panose="05000000000000000000" pitchFamily="2" charset="2"/>
              <a:buChar char="p"/>
            </a:pPr>
            <a:r>
              <a:rPr kumimoji="1" lang="en-US" altLang="ja-JP" sz="1800" dirty="0" smtClean="0"/>
              <a:t>1</a:t>
            </a:r>
            <a:r>
              <a:rPr kumimoji="1" lang="ja-JP" altLang="en-US" sz="1800" dirty="0" smtClean="0"/>
              <a:t>命令で複雑な処理が可能</a:t>
            </a:r>
            <a:endParaRPr kumimoji="1" lang="en-US" altLang="ja-JP" sz="1800" dirty="0" smtClean="0"/>
          </a:p>
          <a:p>
            <a:pPr marL="914400" lvl="2" indent="0">
              <a:buNone/>
            </a:pPr>
            <a:r>
              <a:rPr lang="ja-JP" altLang="en-US" sz="1600" dirty="0" smtClean="0"/>
              <a:t>例： メモリから読み込んだ値にレジスタの値を加算し，</a:t>
            </a:r>
            <a:r>
              <a:rPr lang="en-US" altLang="ja-JP" sz="1600" dirty="0" smtClean="0"/>
              <a:t/>
            </a:r>
            <a:br>
              <a:rPr lang="en-US" altLang="ja-JP" sz="1600" dirty="0" smtClean="0"/>
            </a:br>
            <a:r>
              <a:rPr lang="ja-JP" altLang="en-US" sz="1600" dirty="0" smtClean="0"/>
              <a:t>　　 結果をメモリに格納</a:t>
            </a:r>
            <a:endParaRPr kumimoji="1" lang="en-US" altLang="ja-JP" sz="1600" dirty="0" smtClean="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31</a:t>
            </a:fld>
            <a:endParaRPr kumimoji="1" lang="ja-JP" altLang="en-US"/>
          </a:p>
        </p:txBody>
      </p:sp>
      <p:sp>
        <p:nvSpPr>
          <p:cNvPr id="6" name="テキスト ボックス 5"/>
          <p:cNvSpPr txBox="1"/>
          <p:nvPr/>
        </p:nvSpPr>
        <p:spPr>
          <a:xfrm>
            <a:off x="525150" y="1124859"/>
            <a:ext cx="8583354" cy="523220"/>
          </a:xfrm>
          <a:prstGeom prst="rect">
            <a:avLst/>
          </a:prstGeom>
          <a:noFill/>
        </p:spPr>
        <p:txBody>
          <a:bodyPr wrap="square" rtlCol="0">
            <a:spAutoFit/>
          </a:bodyPr>
          <a:lstStyle/>
          <a:p>
            <a:r>
              <a:rPr lang="en-US" altLang="ja-JP" sz="2800" u="sng" dirty="0" smtClean="0">
                <a:latin typeface="HGSｺﾞｼｯｸE" panose="020B0900000000000000" pitchFamily="50" charset="-128"/>
                <a:ea typeface="HGSｺﾞｼｯｸE" panose="020B0900000000000000" pitchFamily="50" charset="-128"/>
              </a:rPr>
              <a:t>x86, i386</a:t>
            </a:r>
          </a:p>
        </p:txBody>
      </p:sp>
      <p:sp>
        <p:nvSpPr>
          <p:cNvPr id="9" name="コンテンツ プレースホルダー 2"/>
          <p:cNvSpPr txBox="1">
            <a:spLocks/>
          </p:cNvSpPr>
          <p:nvPr/>
        </p:nvSpPr>
        <p:spPr bwMode="gray">
          <a:xfrm>
            <a:off x="454284" y="5005397"/>
            <a:ext cx="8229600" cy="123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kumimoji="1" sz="32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Calibri" panose="020F0502020204030204" pitchFamily="34" charset="0"/>
                <a:ea typeface="+mn-ea"/>
              </a:defRPr>
            </a:lvl2pPr>
            <a:lvl3pPr marL="1143000" indent="-228600" algn="l" rtl="0" eaLnBrk="1" fontAlgn="base" hangingPunct="1">
              <a:spcBef>
                <a:spcPct val="20000"/>
              </a:spcBef>
              <a:spcAft>
                <a:spcPct val="0"/>
              </a:spcAft>
              <a:buChar char="•"/>
              <a:defRPr kumimoji="1" sz="2400">
                <a:solidFill>
                  <a:schemeClr val="tx1"/>
                </a:solidFill>
                <a:latin typeface="Calibri" panose="020F0502020204030204" pitchFamily="34" charset="0"/>
                <a:ea typeface="+mn-ea"/>
              </a:defRPr>
            </a:lvl3pPr>
            <a:lvl4pPr marL="1600200" indent="-228600" algn="l" rtl="0" eaLnBrk="1" fontAlgn="base" hangingPunct="1">
              <a:spcBef>
                <a:spcPct val="20000"/>
              </a:spcBef>
              <a:spcAft>
                <a:spcPct val="0"/>
              </a:spcAft>
              <a:buChar char="–"/>
              <a:defRPr kumimoji="1" sz="2000">
                <a:solidFill>
                  <a:schemeClr val="tx1"/>
                </a:solidFill>
                <a:latin typeface="Calibri" panose="020F0502020204030204" pitchFamily="34"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Calibri" panose="020F0502020204030204" pitchFamily="34"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n"/>
            </a:pPr>
            <a:r>
              <a:rPr lang="en-US" altLang="ja-JP" sz="2000" kern="0" dirty="0" smtClean="0"/>
              <a:t>x64</a:t>
            </a:r>
            <a:r>
              <a:rPr lang="ja-JP" altLang="en-US" sz="2000" kern="0" dirty="0" smtClean="0"/>
              <a:t>は</a:t>
            </a:r>
            <a:r>
              <a:rPr lang="en-US" altLang="ja-JP" sz="2000" kern="0" dirty="0" smtClean="0"/>
              <a:t>AMD</a:t>
            </a:r>
            <a:r>
              <a:rPr lang="ja-JP" altLang="en-US" sz="2000" kern="0" dirty="0" smtClean="0"/>
              <a:t>社の開発した、</a:t>
            </a:r>
            <a:r>
              <a:rPr lang="en-US" altLang="ja-JP" sz="2000" kern="0" dirty="0" smtClean="0"/>
              <a:t>x86</a:t>
            </a:r>
            <a:r>
              <a:rPr lang="ja-JP" altLang="en-US" sz="2000" kern="0" dirty="0" smtClean="0"/>
              <a:t>の命令セットを</a:t>
            </a:r>
            <a:r>
              <a:rPr lang="en-US" altLang="ja-JP" sz="2000" kern="0" dirty="0" smtClean="0"/>
              <a:t>64bit</a:t>
            </a:r>
            <a:r>
              <a:rPr lang="ja-JP" altLang="en-US" sz="2000" kern="0" dirty="0" smtClean="0"/>
              <a:t>に拡張したもの</a:t>
            </a:r>
            <a:endParaRPr lang="en-US" altLang="ja-JP" sz="2000" kern="0" dirty="0" smtClean="0"/>
          </a:p>
          <a:p>
            <a:pPr>
              <a:buFont typeface="Wingdings" panose="05000000000000000000" pitchFamily="2" charset="2"/>
              <a:buChar char="n"/>
            </a:pPr>
            <a:r>
              <a:rPr lang="en-US" altLang="ja-JP" sz="2000" kern="0" dirty="0" smtClean="0"/>
              <a:t>64bit</a:t>
            </a:r>
            <a:r>
              <a:rPr lang="ja-JP" altLang="en-US" sz="2000" kern="0" dirty="0" smtClean="0"/>
              <a:t>の命令セットアーキテクチャはこっちがメジャー</a:t>
            </a:r>
            <a:endParaRPr lang="en-US" altLang="ja-JP" sz="2000" kern="0" dirty="0" smtClean="0"/>
          </a:p>
        </p:txBody>
      </p:sp>
      <p:sp>
        <p:nvSpPr>
          <p:cNvPr id="10" name="テキスト ボックス 9"/>
          <p:cNvSpPr txBox="1"/>
          <p:nvPr/>
        </p:nvSpPr>
        <p:spPr>
          <a:xfrm>
            <a:off x="489717" y="4437112"/>
            <a:ext cx="8583354" cy="523220"/>
          </a:xfrm>
          <a:prstGeom prst="rect">
            <a:avLst/>
          </a:prstGeom>
          <a:noFill/>
        </p:spPr>
        <p:txBody>
          <a:bodyPr wrap="square" rtlCol="0">
            <a:spAutoFit/>
          </a:bodyPr>
          <a:lstStyle/>
          <a:p>
            <a:r>
              <a:rPr lang="en-US" altLang="ja-JP" sz="2800" u="sng" dirty="0">
                <a:latin typeface="HGSｺﾞｼｯｸE" panose="020B0900000000000000" pitchFamily="50" charset="-128"/>
                <a:ea typeface="HGSｺﾞｼｯｸE" panose="020B0900000000000000" pitchFamily="50" charset="-128"/>
              </a:rPr>
              <a:t>x</a:t>
            </a:r>
            <a:r>
              <a:rPr lang="en-US" altLang="ja-JP" sz="2800" u="sng" dirty="0" smtClean="0">
                <a:latin typeface="HGSｺﾞｼｯｸE" panose="020B0900000000000000" pitchFamily="50" charset="-128"/>
                <a:ea typeface="HGSｺﾞｼｯｸE" panose="020B0900000000000000" pitchFamily="50" charset="-128"/>
              </a:rPr>
              <a:t>86-64 (x64)</a:t>
            </a:r>
          </a:p>
        </p:txBody>
      </p:sp>
      <p:sp>
        <p:nvSpPr>
          <p:cNvPr id="11" name="正方形/長方形 10"/>
          <p:cNvSpPr/>
          <p:nvPr/>
        </p:nvSpPr>
        <p:spPr>
          <a:xfrm>
            <a:off x="2560932" y="1309524"/>
            <a:ext cx="5040560" cy="338554"/>
          </a:xfrm>
          <a:prstGeom prst="rect">
            <a:avLst/>
          </a:prstGeom>
        </p:spPr>
        <p:txBody>
          <a:bodyPr wrap="square">
            <a:spAutoFit/>
          </a:bodyPr>
          <a:lstStyle/>
          <a:p>
            <a:r>
              <a:rPr lang="en-US" altLang="ja-JP" sz="1600" dirty="0" smtClean="0"/>
              <a:t>Intel 8086, Intel 80186, Intel 80286, Intel 80386…</a:t>
            </a:r>
            <a:endParaRPr lang="en-US" altLang="ja-JP" sz="1400" dirty="0" smtClean="0"/>
          </a:p>
        </p:txBody>
      </p:sp>
    </p:spTree>
    <p:extLst>
      <p:ext uri="{BB962C8B-B14F-4D97-AF65-F5344CB8AC3E}">
        <p14:creationId xmlns:p14="http://schemas.microsoft.com/office/powerpoint/2010/main" val="945282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25150" y="1124859"/>
            <a:ext cx="8583354" cy="523220"/>
          </a:xfrm>
          <a:prstGeom prst="rect">
            <a:avLst/>
          </a:prstGeom>
          <a:noFill/>
        </p:spPr>
        <p:txBody>
          <a:bodyPr wrap="square" rtlCol="0">
            <a:spAutoFit/>
          </a:bodyPr>
          <a:lstStyle/>
          <a:p>
            <a:r>
              <a:rPr lang="ja-JP" altLang="en-US" sz="2800" b="1" u="sng" dirty="0" smtClean="0">
                <a:latin typeface="游ゴシック" panose="020B0400000000000000" pitchFamily="50" charset="-128"/>
                <a:ea typeface="游ゴシック" panose="020B0400000000000000" pitchFamily="50" charset="-128"/>
              </a:rPr>
              <a:t>プログラム（プログラミング）言語</a:t>
            </a:r>
            <a:endParaRPr lang="en-US" altLang="ja-JP" sz="2800" b="1" u="sng" dirty="0" smtClean="0">
              <a:latin typeface="游ゴシック" panose="020B0400000000000000" pitchFamily="50" charset="-128"/>
              <a:ea typeface="游ゴシック" panose="020B0400000000000000" pitchFamily="50" charset="-128"/>
            </a:endParaRPr>
          </a:p>
        </p:txBody>
      </p:sp>
      <p:sp>
        <p:nvSpPr>
          <p:cNvPr id="1336" name="タイトル 3"/>
          <p:cNvSpPr>
            <a:spLocks noGrp="1"/>
          </p:cNvSpPr>
          <p:nvPr>
            <p:ph type="title"/>
          </p:nvPr>
        </p:nvSpPr>
        <p:spPr>
          <a:xfrm>
            <a:off x="333047" y="130175"/>
            <a:ext cx="6839867" cy="490538"/>
          </a:xfrm>
        </p:spPr>
        <p:txBody>
          <a:bodyPr/>
          <a:lstStyle/>
          <a:p>
            <a:r>
              <a:rPr lang="ja-JP" altLang="en-US" dirty="0">
                <a:solidFill>
                  <a:schemeClr val="bg1"/>
                </a:solidFill>
              </a:rPr>
              <a:t>　</a:t>
            </a:r>
            <a:r>
              <a:rPr lang="ja-JP" altLang="en-US" dirty="0" smtClean="0">
                <a:solidFill>
                  <a:schemeClr val="bg1"/>
                </a:solidFill>
              </a:rPr>
              <a:t>プログラムの作り方</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15FF992-0EB6-4062-B198-36E0943037F4}" type="slidenum">
              <a:rPr kumimoji="1" lang="ja-JP" altLang="en-US" smtClean="0"/>
              <a:t>4</a:t>
            </a:fld>
            <a:endParaRPr kumimoji="1" lang="ja-JP" altLang="en-US"/>
          </a:p>
        </p:txBody>
      </p:sp>
      <p:sp>
        <p:nvSpPr>
          <p:cNvPr id="24" name="テキスト ボックス 23"/>
          <p:cNvSpPr txBox="1"/>
          <p:nvPr/>
        </p:nvSpPr>
        <p:spPr>
          <a:xfrm>
            <a:off x="588366" y="1633443"/>
            <a:ext cx="8088090" cy="2095958"/>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よく耳にする</a:t>
            </a:r>
            <a:r>
              <a:rPr lang="en-US" altLang="ja-JP"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C</a:t>
            </a:r>
            <a:r>
              <a:rPr lang="ja-JP" altLang="en-US"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言語とか</a:t>
            </a:r>
            <a:r>
              <a:rPr lang="en-US" altLang="ja-JP"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Java</a:t>
            </a:r>
            <a:r>
              <a:rPr lang="ja-JP" altLang="en-US"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とか</a:t>
            </a:r>
            <a:endParaRPr lang="en-US" altLang="ja-JP"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342900" indent="-342900">
              <a:lnSpc>
                <a:spcPct val="120000"/>
              </a:lnSpc>
              <a:spcAft>
                <a:spcPts val="600"/>
              </a:spcAft>
              <a:buClr>
                <a:schemeClr val="tx1"/>
              </a:buClr>
              <a:buFont typeface="Wingdings" panose="05000000000000000000" pitchFamily="2" charset="2"/>
              <a:buChar char="n"/>
            </a:pPr>
            <a:r>
              <a:rPr lang="ja-JP" altLang="en-US" sz="2400" dirty="0" smtClean="0">
                <a:solidFill>
                  <a:srgbClr val="C00000"/>
                </a:solidFill>
                <a:latin typeface="游ゴシック Medium" panose="020B0500000000000000" pitchFamily="50" charset="-128"/>
                <a:ea typeface="游ゴシック Medium" panose="020B0500000000000000" pitchFamily="50" charset="-128"/>
              </a:rPr>
              <a:t>高水準言語（高級言語）</a:t>
            </a:r>
            <a:r>
              <a:rPr lang="ja-JP" altLang="en-US"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と呼ばれる</a:t>
            </a:r>
            <a:endParaRPr lang="en-US" altLang="ja-JP"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342900" indent="-342900">
              <a:lnSpc>
                <a:spcPct val="120000"/>
              </a:lnSpc>
              <a:spcAft>
                <a:spcPts val="600"/>
              </a:spcAft>
              <a:buFont typeface="Wingdings" panose="05000000000000000000" pitchFamily="2" charset="2"/>
              <a:buChar char="n"/>
            </a:pPr>
            <a:r>
              <a:rPr lang="ja-JP" altLang="en-US"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人が理解しやすい命令シーケンス</a:t>
            </a:r>
            <a:endPar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プロセッサは理解</a:t>
            </a:r>
            <a:r>
              <a:rPr lang="ja-JP" altLang="en-US"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できない</a:t>
            </a:r>
            <a:endPar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pic>
        <p:nvPicPr>
          <p:cNvPr id="4" name="図 3"/>
          <p:cNvPicPr>
            <a:picLocks noChangeAspect="1"/>
          </p:cNvPicPr>
          <p:nvPr/>
        </p:nvPicPr>
        <p:blipFill>
          <a:blip r:embed="rId3"/>
          <a:stretch>
            <a:fillRect/>
          </a:stretch>
        </p:blipFill>
        <p:spPr>
          <a:xfrm>
            <a:off x="6084168" y="1796700"/>
            <a:ext cx="2905125" cy="1333500"/>
          </a:xfrm>
          <a:prstGeom prst="rect">
            <a:avLst/>
          </a:prstGeom>
        </p:spPr>
      </p:pic>
      <p:sp>
        <p:nvSpPr>
          <p:cNvPr id="16" name="テキスト ボックス 15"/>
          <p:cNvSpPr txBox="1"/>
          <p:nvPr/>
        </p:nvSpPr>
        <p:spPr>
          <a:xfrm>
            <a:off x="525150" y="4509120"/>
            <a:ext cx="8583354" cy="523220"/>
          </a:xfrm>
          <a:prstGeom prst="rect">
            <a:avLst/>
          </a:prstGeom>
          <a:noFill/>
        </p:spPr>
        <p:txBody>
          <a:bodyPr wrap="square" rtlCol="0">
            <a:spAutoFit/>
          </a:bodyPr>
          <a:lstStyle/>
          <a:p>
            <a:r>
              <a:rPr lang="ja-JP" altLang="en-US" sz="2800" b="1" u="sng" dirty="0" smtClean="0">
                <a:latin typeface="游ゴシック" panose="020B0400000000000000" pitchFamily="50" charset="-128"/>
                <a:ea typeface="游ゴシック" panose="020B0400000000000000" pitchFamily="50" charset="-128"/>
              </a:rPr>
              <a:t>機械語</a:t>
            </a:r>
            <a:endParaRPr lang="en-US" altLang="ja-JP" sz="2800" b="1" u="sng" dirty="0" smtClean="0">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578834" y="5009671"/>
            <a:ext cx="7953606" cy="1575816"/>
          </a:xfrm>
          <a:prstGeom prst="rect">
            <a:avLst/>
          </a:prstGeom>
        </p:spPr>
        <p:txBody>
          <a:bodyPr wrap="square">
            <a:spAutoFit/>
          </a:bodyPr>
          <a:lstStyle/>
          <a:p>
            <a:pPr marL="342900" indent="-342900">
              <a:lnSpc>
                <a:spcPct val="120000"/>
              </a:lnSpc>
              <a:spcAft>
                <a:spcPts val="600"/>
              </a:spcAft>
              <a:buFont typeface="Wingdings" panose="05000000000000000000" pitchFamily="2" charset="2"/>
              <a:buChar char="n"/>
            </a:pPr>
            <a:r>
              <a:rPr lang="ja-JP" altLang="en-US"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プロセッサの理解できる命令シーケンス</a:t>
            </a:r>
            <a:endParaRPr lang="en-US" altLang="ja-JP"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342900" indent="-342900">
              <a:lnSpc>
                <a:spcPct val="120000"/>
              </a:lnSpc>
              <a:spcAft>
                <a:spcPts val="600"/>
              </a:spcAft>
              <a:buFont typeface="Wingdings" panose="05000000000000000000" pitchFamily="2" charset="2"/>
              <a:buChar char="n"/>
            </a:pPr>
            <a:r>
              <a:rPr lang="en-US" altLang="ja-JP"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0</a:t>
            </a:r>
            <a:r>
              <a:rPr lang="ja-JP" altLang="en-US"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と</a:t>
            </a:r>
            <a:r>
              <a:rPr lang="en-US" altLang="ja-JP"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1</a:t>
            </a:r>
            <a:r>
              <a:rPr lang="ja-JP" altLang="en-US"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による</a:t>
            </a:r>
            <a:r>
              <a:rPr lang="en-US" altLang="ja-JP"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2</a:t>
            </a:r>
            <a:r>
              <a:rPr lang="ja-JP" altLang="en-US"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進数の数値列</a:t>
            </a:r>
            <a:endParaRPr lang="en-US" altLang="ja-JP"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正</a:t>
            </a:r>
            <a:r>
              <a:rPr lang="ja-JP" altLang="en-US"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しくは，アセンブリ言語を経て機械語に変換される</a:t>
            </a:r>
            <a:endParaRPr lang="en-US" altLang="ja-JP" sz="24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
        <p:nvSpPr>
          <p:cNvPr id="12" name="正方形/長方形 11"/>
          <p:cNvSpPr/>
          <p:nvPr/>
        </p:nvSpPr>
        <p:spPr>
          <a:xfrm>
            <a:off x="3055536" y="3958002"/>
            <a:ext cx="5974099" cy="461665"/>
          </a:xfrm>
          <a:prstGeom prst="rect">
            <a:avLst/>
          </a:prstGeom>
        </p:spPr>
        <p:txBody>
          <a:bodyPr wrap="square">
            <a:spAutoFit/>
          </a:bodyPr>
          <a:lstStyle/>
          <a:p>
            <a:pPr>
              <a:lnSpc>
                <a:spcPct val="120000"/>
              </a:lnSpc>
              <a:spcAft>
                <a:spcPts val="600"/>
              </a:spcAft>
            </a:pPr>
            <a:r>
              <a:rPr lang="ja-JP" altLang="en-US" sz="20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プロセッサの理解できる形に</a:t>
            </a:r>
            <a:r>
              <a:rPr lang="ja-JP" altLang="en-US" sz="2000" dirty="0" smtClean="0">
                <a:solidFill>
                  <a:srgbClr val="C00000"/>
                </a:solidFill>
                <a:latin typeface="游ゴシック Medium" panose="020B0500000000000000" pitchFamily="50" charset="-128"/>
                <a:ea typeface="游ゴシック Medium" panose="020B0500000000000000" pitchFamily="50" charset="-128"/>
              </a:rPr>
              <a:t>変換</a:t>
            </a:r>
            <a:r>
              <a:rPr lang="ja-JP" altLang="en-US" sz="20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する必要がある</a:t>
            </a:r>
            <a:endPar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
        <p:nvSpPr>
          <p:cNvPr id="13" name="下矢印 12"/>
          <p:cNvSpPr/>
          <p:nvPr/>
        </p:nvSpPr>
        <p:spPr>
          <a:xfrm>
            <a:off x="2555776" y="3899702"/>
            <a:ext cx="476086" cy="609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18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矢印コネクタ 11"/>
          <p:cNvCxnSpPr>
            <a:stCxn id="9" idx="2"/>
            <a:endCxn id="4" idx="0"/>
          </p:cNvCxnSpPr>
          <p:nvPr/>
        </p:nvCxnSpPr>
        <p:spPr>
          <a:xfrm flipH="1">
            <a:off x="2151116" y="3144856"/>
            <a:ext cx="1" cy="165229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6" name="タイトル 3"/>
          <p:cNvSpPr>
            <a:spLocks noGrp="1"/>
          </p:cNvSpPr>
          <p:nvPr>
            <p:ph type="title"/>
          </p:nvPr>
        </p:nvSpPr>
        <p:spPr>
          <a:xfrm>
            <a:off x="333047" y="130175"/>
            <a:ext cx="7623329" cy="490538"/>
          </a:xfrm>
        </p:spPr>
        <p:txBody>
          <a:bodyPr/>
          <a:lstStyle/>
          <a:p>
            <a:r>
              <a:rPr lang="ja-JP" altLang="en-US" dirty="0">
                <a:solidFill>
                  <a:schemeClr val="bg1"/>
                </a:solidFill>
              </a:rPr>
              <a:t>　</a:t>
            </a:r>
            <a:r>
              <a:rPr lang="ja-JP" altLang="en-US" dirty="0" smtClean="0">
                <a:solidFill>
                  <a:schemeClr val="bg1"/>
                </a:solidFill>
              </a:rPr>
              <a:t>プログラム言語から</a:t>
            </a:r>
            <a:r>
              <a:rPr lang="en-US" altLang="ja-JP" b="1" dirty="0" smtClean="0">
                <a:solidFill>
                  <a:schemeClr val="bg1"/>
                </a:solidFill>
              </a:rPr>
              <a:t>CPU</a:t>
            </a:r>
            <a:r>
              <a:rPr lang="ja-JP" altLang="en-US" dirty="0" smtClean="0">
                <a:solidFill>
                  <a:schemeClr val="bg1"/>
                </a:solidFill>
              </a:rPr>
              <a:t>実行までの流れ</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15FF992-0EB6-4062-B198-36E0943037F4}" type="slidenum">
              <a:rPr kumimoji="1" lang="ja-JP" altLang="en-US" smtClean="0"/>
              <a:t>5</a:t>
            </a:fld>
            <a:endParaRPr kumimoji="1" lang="ja-JP" altLang="en-US"/>
          </a:p>
        </p:txBody>
      </p:sp>
      <p:sp>
        <p:nvSpPr>
          <p:cNvPr id="5" name="テキスト ボックス 4"/>
          <p:cNvSpPr txBox="1"/>
          <p:nvPr/>
        </p:nvSpPr>
        <p:spPr>
          <a:xfrm>
            <a:off x="698077" y="1493167"/>
            <a:ext cx="1338828" cy="369332"/>
          </a:xfrm>
          <a:prstGeom prst="rect">
            <a:avLst/>
          </a:prstGeom>
          <a:noFill/>
        </p:spPr>
        <p:txBody>
          <a:bodyPr wrap="none" rtlCol="0">
            <a:spAutoFit/>
          </a:bodyPr>
          <a:lstStyle/>
          <a:p>
            <a:pPr algn="ctr"/>
            <a:r>
              <a:rPr kumimoji="1" lang="ja-JP" altLang="en-US" dirty="0" smtClean="0">
                <a:latin typeface="游ゴシック Medium" panose="020B0500000000000000" pitchFamily="50" charset="-128"/>
                <a:ea typeface="游ゴシック Medium" panose="020B0500000000000000" pitchFamily="50" charset="-128"/>
              </a:rPr>
              <a:t>高水準言語</a:t>
            </a:r>
            <a:endParaRPr kumimoji="1" lang="en-US" altLang="ja-JP" dirty="0" smtClean="0">
              <a:latin typeface="游ゴシック Medium" panose="020B0500000000000000" pitchFamily="50" charset="-128"/>
              <a:ea typeface="游ゴシック Medium" panose="020B0500000000000000" pitchFamily="50" charset="-128"/>
            </a:endParaRPr>
          </a:p>
        </p:txBody>
      </p:sp>
      <p:sp>
        <p:nvSpPr>
          <p:cNvPr id="15" name="テキスト ボックス 14"/>
          <p:cNvSpPr txBox="1"/>
          <p:nvPr/>
        </p:nvSpPr>
        <p:spPr>
          <a:xfrm>
            <a:off x="2252122" y="4293096"/>
            <a:ext cx="1338828" cy="369332"/>
          </a:xfrm>
          <a:prstGeom prst="rect">
            <a:avLst/>
          </a:prstGeom>
          <a:noFill/>
        </p:spPr>
        <p:txBody>
          <a:bodyPr wrap="none" rtlCol="0">
            <a:spAutoFit/>
          </a:bodyPr>
          <a:lstStyle/>
          <a:p>
            <a:r>
              <a:rPr kumimoji="1" lang="ja-JP" altLang="en-US" dirty="0" smtClean="0">
                <a:solidFill>
                  <a:srgbClr val="C00000"/>
                </a:solidFill>
                <a:latin typeface="游ゴシック Medium" panose="020B0500000000000000" pitchFamily="50" charset="-128"/>
                <a:ea typeface="游ゴシック Medium" panose="020B0500000000000000" pitchFamily="50" charset="-128"/>
              </a:rPr>
              <a:t>コンパイル</a:t>
            </a:r>
            <a:endParaRPr kumimoji="1" lang="ja-JP" altLang="en-US" dirty="0">
              <a:solidFill>
                <a:srgbClr val="C00000"/>
              </a:solidFill>
              <a:latin typeface="游ゴシック Medium" panose="020B0500000000000000" pitchFamily="50" charset="-128"/>
              <a:ea typeface="游ゴシック Medium" panose="020B0500000000000000" pitchFamily="50" charset="-128"/>
            </a:endParaRPr>
          </a:p>
        </p:txBody>
      </p:sp>
      <p:sp>
        <p:nvSpPr>
          <p:cNvPr id="18" name="テキスト ボックス 17"/>
          <p:cNvSpPr txBox="1"/>
          <p:nvPr/>
        </p:nvSpPr>
        <p:spPr>
          <a:xfrm>
            <a:off x="4247546" y="5904522"/>
            <a:ext cx="1338828" cy="369332"/>
          </a:xfrm>
          <a:prstGeom prst="rect">
            <a:avLst/>
          </a:prstGeom>
          <a:noFill/>
        </p:spPr>
        <p:txBody>
          <a:bodyPr wrap="none" rtlCol="0">
            <a:spAutoFit/>
          </a:bodyPr>
          <a:lstStyle/>
          <a:p>
            <a:r>
              <a:rPr kumimoji="1" lang="ja-JP" altLang="en-US" dirty="0" smtClean="0">
                <a:solidFill>
                  <a:srgbClr val="C00000"/>
                </a:solidFill>
                <a:latin typeface="游ゴシック Medium" panose="020B0500000000000000" pitchFamily="50" charset="-128"/>
                <a:ea typeface="游ゴシック Medium" panose="020B0500000000000000" pitchFamily="50" charset="-128"/>
              </a:rPr>
              <a:t>アセンブル</a:t>
            </a:r>
            <a:endParaRPr kumimoji="1" lang="ja-JP" altLang="en-US" dirty="0">
              <a:solidFill>
                <a:srgbClr val="C00000"/>
              </a:solidFill>
              <a:latin typeface="游ゴシック Medium" panose="020B0500000000000000" pitchFamily="50" charset="-128"/>
              <a:ea typeface="游ゴシック Medium" panose="020B0500000000000000" pitchFamily="50" charset="-128"/>
            </a:endParaRPr>
          </a:p>
        </p:txBody>
      </p:sp>
      <p:pic>
        <p:nvPicPr>
          <p:cNvPr id="9" name="図 8"/>
          <p:cNvPicPr>
            <a:picLocks noChangeAspect="1"/>
          </p:cNvPicPr>
          <p:nvPr/>
        </p:nvPicPr>
        <p:blipFill>
          <a:blip r:embed="rId3"/>
          <a:stretch>
            <a:fillRect/>
          </a:stretch>
        </p:blipFill>
        <p:spPr>
          <a:xfrm>
            <a:off x="698554" y="1811356"/>
            <a:ext cx="2905125" cy="1333500"/>
          </a:xfrm>
          <a:prstGeom prst="rect">
            <a:avLst/>
          </a:prstGeom>
        </p:spPr>
      </p:pic>
      <p:pic>
        <p:nvPicPr>
          <p:cNvPr id="4" name="図 3"/>
          <p:cNvPicPr>
            <a:picLocks noChangeAspect="1"/>
          </p:cNvPicPr>
          <p:nvPr/>
        </p:nvPicPr>
        <p:blipFill>
          <a:blip r:embed="rId4"/>
          <a:stretch>
            <a:fillRect/>
          </a:stretch>
        </p:blipFill>
        <p:spPr>
          <a:xfrm>
            <a:off x="941441" y="4797152"/>
            <a:ext cx="2419350" cy="1333500"/>
          </a:xfrm>
          <a:prstGeom prst="rect">
            <a:avLst/>
          </a:prstGeom>
        </p:spPr>
      </p:pic>
      <p:pic>
        <p:nvPicPr>
          <p:cNvPr id="6" name="図 5"/>
          <p:cNvPicPr>
            <a:picLocks noChangeAspect="1"/>
          </p:cNvPicPr>
          <p:nvPr/>
        </p:nvPicPr>
        <p:blipFill>
          <a:blip r:embed="rId5"/>
          <a:stretch>
            <a:fillRect/>
          </a:stretch>
        </p:blipFill>
        <p:spPr>
          <a:xfrm>
            <a:off x="6473130" y="4539977"/>
            <a:ext cx="2419350" cy="1590675"/>
          </a:xfrm>
          <a:prstGeom prst="rect">
            <a:avLst/>
          </a:prstGeom>
        </p:spPr>
      </p:pic>
      <p:pic>
        <p:nvPicPr>
          <p:cNvPr id="7" name="図 6"/>
          <p:cNvPicPr>
            <a:picLocks noChangeAspect="1"/>
          </p:cNvPicPr>
          <p:nvPr/>
        </p:nvPicPr>
        <p:blipFill>
          <a:blip r:embed="rId6"/>
          <a:stretch>
            <a:fillRect/>
          </a:stretch>
        </p:blipFill>
        <p:spPr>
          <a:xfrm>
            <a:off x="1274816" y="6165304"/>
            <a:ext cx="1752600" cy="342900"/>
          </a:xfrm>
          <a:prstGeom prst="rect">
            <a:avLst/>
          </a:prstGeom>
        </p:spPr>
      </p:pic>
      <p:pic>
        <p:nvPicPr>
          <p:cNvPr id="8" name="図 7"/>
          <p:cNvPicPr>
            <a:picLocks noChangeAspect="1"/>
          </p:cNvPicPr>
          <p:nvPr/>
        </p:nvPicPr>
        <p:blipFill>
          <a:blip r:embed="rId7"/>
          <a:stretch>
            <a:fillRect/>
          </a:stretch>
        </p:blipFill>
        <p:spPr>
          <a:xfrm>
            <a:off x="6885309" y="2396935"/>
            <a:ext cx="1514475" cy="762000"/>
          </a:xfrm>
          <a:prstGeom prst="rect">
            <a:avLst/>
          </a:prstGeom>
        </p:spPr>
      </p:pic>
      <p:sp>
        <p:nvSpPr>
          <p:cNvPr id="14" name="テキスト ボックス 13"/>
          <p:cNvSpPr txBox="1"/>
          <p:nvPr/>
        </p:nvSpPr>
        <p:spPr>
          <a:xfrm>
            <a:off x="698554" y="4491342"/>
            <a:ext cx="1338828" cy="369332"/>
          </a:xfrm>
          <a:prstGeom prst="rect">
            <a:avLst/>
          </a:prstGeom>
          <a:noFill/>
        </p:spPr>
        <p:txBody>
          <a:bodyPr wrap="none" rtlCol="0">
            <a:spAutoFit/>
          </a:bodyPr>
          <a:lstStyle/>
          <a:p>
            <a:r>
              <a:rPr kumimoji="1" lang="ja-JP" altLang="en-US" dirty="0" smtClean="0">
                <a:latin typeface="游ゴシック Medium" panose="020B0500000000000000" pitchFamily="50" charset="-128"/>
                <a:ea typeface="游ゴシック Medium" panose="020B0500000000000000" pitchFamily="50" charset="-128"/>
              </a:rPr>
              <a:t>低水準言語</a:t>
            </a:r>
            <a:endParaRPr kumimoji="1" lang="ja-JP" altLang="en-US" dirty="0">
              <a:latin typeface="游ゴシック Medium" panose="020B0500000000000000" pitchFamily="50" charset="-128"/>
              <a:ea typeface="游ゴシック Medium" panose="020B0500000000000000" pitchFamily="50" charset="-128"/>
            </a:endParaRPr>
          </a:p>
        </p:txBody>
      </p:sp>
      <p:cxnSp>
        <p:nvCxnSpPr>
          <p:cNvPr id="17" name="直線矢印コネクタ 16"/>
          <p:cNvCxnSpPr>
            <a:stCxn id="4" idx="3"/>
          </p:cNvCxnSpPr>
          <p:nvPr/>
        </p:nvCxnSpPr>
        <p:spPr>
          <a:xfrm>
            <a:off x="3360791" y="5463902"/>
            <a:ext cx="311233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4067944" y="2095945"/>
            <a:ext cx="1468125" cy="2197151"/>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21" name="正方形/長方形 20"/>
          <p:cNvSpPr/>
          <p:nvPr/>
        </p:nvSpPr>
        <p:spPr>
          <a:xfrm>
            <a:off x="4069082" y="2096535"/>
            <a:ext cx="1466988"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200" dirty="0" smtClean="0">
                <a:solidFill>
                  <a:schemeClr val="tx1"/>
                </a:solidFill>
                <a:latin typeface="游ゴシック Medium" panose="020B0500000000000000" pitchFamily="50" charset="-128"/>
                <a:ea typeface="游ゴシック Medium" panose="020B0500000000000000" pitchFamily="50" charset="-128"/>
              </a:rPr>
              <a:t>100101001010100</a:t>
            </a:r>
            <a:endParaRPr kumimoji="1" lang="ja-JP" altLang="en-US" sz="1200" dirty="0">
              <a:solidFill>
                <a:schemeClr val="tx1"/>
              </a:solidFill>
              <a:latin typeface="游ゴシック Medium" panose="020B0500000000000000" pitchFamily="50" charset="-128"/>
              <a:ea typeface="游ゴシック Medium" panose="020B0500000000000000" pitchFamily="50" charset="-128"/>
            </a:endParaRPr>
          </a:p>
        </p:txBody>
      </p:sp>
      <p:sp>
        <p:nvSpPr>
          <p:cNvPr id="22" name="正方形/長方形 21"/>
          <p:cNvSpPr/>
          <p:nvPr/>
        </p:nvSpPr>
        <p:spPr>
          <a:xfrm>
            <a:off x="4069082" y="2404572"/>
            <a:ext cx="1466988"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200" dirty="0" smtClean="0">
                <a:solidFill>
                  <a:schemeClr val="tx1"/>
                </a:solidFill>
                <a:latin typeface="游ゴシック Medium" panose="020B0500000000000000" pitchFamily="50" charset="-128"/>
                <a:ea typeface="游ゴシック Medium" panose="020B0500000000000000" pitchFamily="50" charset="-128"/>
              </a:rPr>
              <a:t>000001011011100</a:t>
            </a:r>
            <a:endParaRPr kumimoji="1" lang="ja-JP" altLang="en-US" sz="1200" dirty="0">
              <a:solidFill>
                <a:schemeClr val="tx1"/>
              </a:solidFill>
              <a:latin typeface="游ゴシック Medium" panose="020B0500000000000000" pitchFamily="50" charset="-128"/>
              <a:ea typeface="游ゴシック Medium" panose="020B0500000000000000" pitchFamily="50" charset="-128"/>
            </a:endParaRPr>
          </a:p>
        </p:txBody>
      </p:sp>
      <p:sp>
        <p:nvSpPr>
          <p:cNvPr id="23" name="正方形/長方形 22"/>
          <p:cNvSpPr/>
          <p:nvPr/>
        </p:nvSpPr>
        <p:spPr>
          <a:xfrm>
            <a:off x="4069082" y="2712678"/>
            <a:ext cx="1466988"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200" dirty="0" smtClean="0">
                <a:solidFill>
                  <a:schemeClr val="tx1"/>
                </a:solidFill>
                <a:latin typeface="游ゴシック Medium" panose="020B0500000000000000" pitchFamily="50" charset="-128"/>
                <a:ea typeface="游ゴシック Medium" panose="020B0500000000000000" pitchFamily="50" charset="-128"/>
              </a:rPr>
              <a:t>111001111010011</a:t>
            </a:r>
            <a:endParaRPr kumimoji="1" lang="ja-JP" altLang="en-US" sz="1200" dirty="0">
              <a:solidFill>
                <a:schemeClr val="tx1"/>
              </a:solidFill>
              <a:latin typeface="游ゴシック Medium" panose="020B0500000000000000" pitchFamily="50" charset="-128"/>
              <a:ea typeface="游ゴシック Medium" panose="020B0500000000000000" pitchFamily="50" charset="-128"/>
            </a:endParaRPr>
          </a:p>
        </p:txBody>
      </p:sp>
      <p:sp>
        <p:nvSpPr>
          <p:cNvPr id="24" name="テキスト ボックス 23"/>
          <p:cNvSpPr txBox="1"/>
          <p:nvPr/>
        </p:nvSpPr>
        <p:spPr>
          <a:xfrm>
            <a:off x="4381620" y="1723987"/>
            <a:ext cx="877163" cy="369332"/>
          </a:xfrm>
          <a:prstGeom prst="rect">
            <a:avLst/>
          </a:prstGeom>
          <a:noFill/>
        </p:spPr>
        <p:txBody>
          <a:bodyPr wrap="none" rtlCol="0">
            <a:spAutoFit/>
          </a:bodyPr>
          <a:lstStyle/>
          <a:p>
            <a:r>
              <a:rPr kumimoji="1" lang="ja-JP" altLang="en-US" dirty="0" smtClean="0">
                <a:latin typeface="游ゴシック Medium" panose="020B0500000000000000" pitchFamily="50" charset="-128"/>
                <a:ea typeface="游ゴシック Medium" panose="020B0500000000000000" pitchFamily="50" charset="-128"/>
              </a:rPr>
              <a:t>メモリ</a:t>
            </a:r>
            <a:endParaRPr kumimoji="1" lang="en-US" altLang="ja-JP" dirty="0" smtClean="0">
              <a:latin typeface="游ゴシック Medium" panose="020B0500000000000000" pitchFamily="50" charset="-128"/>
              <a:ea typeface="游ゴシック Medium" panose="020B0500000000000000" pitchFamily="50" charset="-128"/>
            </a:endParaRPr>
          </a:p>
        </p:txBody>
      </p:sp>
      <p:cxnSp>
        <p:nvCxnSpPr>
          <p:cNvPr id="26" name="直線矢印コネクタ 25"/>
          <p:cNvCxnSpPr/>
          <p:nvPr/>
        </p:nvCxnSpPr>
        <p:spPr>
          <a:xfrm flipH="1" flipV="1">
            <a:off x="5526718" y="4302178"/>
            <a:ext cx="1114854" cy="8550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左右矢印 27"/>
          <p:cNvSpPr/>
          <p:nvPr/>
        </p:nvSpPr>
        <p:spPr>
          <a:xfrm>
            <a:off x="5520506" y="2577198"/>
            <a:ext cx="1436811" cy="359366"/>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Medium" panose="020B0500000000000000" pitchFamily="50" charset="-128"/>
              <a:ea typeface="游ゴシック Medium" panose="020B0500000000000000" pitchFamily="50" charset="-128"/>
            </a:endParaRPr>
          </a:p>
        </p:txBody>
      </p:sp>
      <p:sp>
        <p:nvSpPr>
          <p:cNvPr id="43" name="テキスト ボックス 42"/>
          <p:cNvSpPr txBox="1"/>
          <p:nvPr/>
        </p:nvSpPr>
        <p:spPr>
          <a:xfrm>
            <a:off x="525150" y="952511"/>
            <a:ext cx="8583354" cy="523220"/>
          </a:xfrm>
          <a:prstGeom prst="rect">
            <a:avLst/>
          </a:prstGeom>
          <a:noFill/>
        </p:spPr>
        <p:txBody>
          <a:bodyPr wrap="square" rtlCol="0">
            <a:spAutoFit/>
          </a:bodyPr>
          <a:lstStyle/>
          <a:p>
            <a:r>
              <a:rPr lang="ja-JP" altLang="en-US" sz="2800" b="1" u="sng" dirty="0" smtClean="0">
                <a:latin typeface="游ゴシック" panose="020B0400000000000000" pitchFamily="50" charset="-128"/>
                <a:ea typeface="游ゴシック" panose="020B0400000000000000" pitchFamily="50" charset="-128"/>
              </a:rPr>
              <a:t>プログラム言語→アセンブリ言語→機械語</a:t>
            </a:r>
            <a:endParaRPr lang="en-US" altLang="ja-JP" sz="2800" b="1" u="sng" dirty="0" smtClean="0">
              <a:latin typeface="游ゴシック" panose="020B0400000000000000" pitchFamily="50" charset="-128"/>
              <a:ea typeface="游ゴシック" panose="020B0400000000000000" pitchFamily="50" charset="-128"/>
            </a:endParaRPr>
          </a:p>
        </p:txBody>
      </p:sp>
      <p:sp>
        <p:nvSpPr>
          <p:cNvPr id="3" name="楕円 2"/>
          <p:cNvSpPr/>
          <p:nvPr/>
        </p:nvSpPr>
        <p:spPr>
          <a:xfrm>
            <a:off x="1175639" y="3502152"/>
            <a:ext cx="1944671" cy="7821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C00000"/>
                </a:solidFill>
              </a:rPr>
              <a:t>コンパイラ</a:t>
            </a:r>
            <a:endParaRPr kumimoji="1" lang="en-US" altLang="ja-JP" dirty="0" smtClean="0">
              <a:solidFill>
                <a:srgbClr val="C00000"/>
              </a:solidFill>
            </a:endParaRPr>
          </a:p>
          <a:p>
            <a:pPr algn="ctr"/>
            <a:r>
              <a:rPr lang="en-US" altLang="ja-JP" dirty="0" smtClean="0">
                <a:solidFill>
                  <a:srgbClr val="C00000"/>
                </a:solidFill>
                <a:latin typeface="Calibri" panose="020F0502020204030204" pitchFamily="34" charset="0"/>
              </a:rPr>
              <a:t>Compiler</a:t>
            </a:r>
            <a:endParaRPr kumimoji="1" lang="ja-JP" altLang="en-US" dirty="0">
              <a:solidFill>
                <a:srgbClr val="C00000"/>
              </a:solidFill>
              <a:latin typeface="Calibri" panose="020F0502020204030204" pitchFamily="34" charset="0"/>
            </a:endParaRPr>
          </a:p>
        </p:txBody>
      </p:sp>
      <p:sp>
        <p:nvSpPr>
          <p:cNvPr id="27" name="楕円 26"/>
          <p:cNvSpPr/>
          <p:nvPr/>
        </p:nvSpPr>
        <p:spPr>
          <a:xfrm>
            <a:off x="3874847" y="5072839"/>
            <a:ext cx="1944671" cy="7821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C00000"/>
                </a:solidFill>
              </a:rPr>
              <a:t>アセンブラ</a:t>
            </a:r>
            <a:endParaRPr kumimoji="1" lang="en-US" altLang="ja-JP" dirty="0" smtClean="0">
              <a:solidFill>
                <a:srgbClr val="C00000"/>
              </a:solidFill>
            </a:endParaRPr>
          </a:p>
          <a:p>
            <a:pPr algn="ctr"/>
            <a:r>
              <a:rPr lang="en-US" altLang="ja-JP" dirty="0" smtClean="0">
                <a:solidFill>
                  <a:srgbClr val="C00000"/>
                </a:solidFill>
                <a:latin typeface="Calibri" panose="020F0502020204030204" pitchFamily="34" charset="0"/>
              </a:rPr>
              <a:t>assembler</a:t>
            </a:r>
            <a:endParaRPr kumimoji="1" lang="ja-JP" altLang="en-US" dirty="0">
              <a:solidFill>
                <a:srgbClr val="C00000"/>
              </a:solidFill>
              <a:latin typeface="Calibri" panose="020F0502020204030204" pitchFamily="34" charset="0"/>
            </a:endParaRPr>
          </a:p>
        </p:txBody>
      </p:sp>
      <p:sp>
        <p:nvSpPr>
          <p:cNvPr id="31" name="テキスト ボックス 30"/>
          <p:cNvSpPr txBox="1"/>
          <p:nvPr/>
        </p:nvSpPr>
        <p:spPr>
          <a:xfrm>
            <a:off x="5880737" y="3961111"/>
            <a:ext cx="1107996" cy="646331"/>
          </a:xfrm>
          <a:prstGeom prst="rect">
            <a:avLst/>
          </a:prstGeom>
          <a:noFill/>
        </p:spPr>
        <p:txBody>
          <a:bodyPr wrap="none" rtlCol="0">
            <a:spAutoFit/>
          </a:bodyPr>
          <a:lstStyle/>
          <a:p>
            <a:pPr algn="ctr"/>
            <a:r>
              <a:rPr lang="ja-JP" altLang="en-US" dirty="0" smtClean="0">
                <a:latin typeface="游ゴシック Medium" panose="020B0500000000000000" pitchFamily="50" charset="-128"/>
                <a:ea typeface="游ゴシック Medium" panose="020B0500000000000000" pitchFamily="50" charset="-128"/>
              </a:rPr>
              <a:t>命令の</a:t>
            </a:r>
            <a:r>
              <a:rPr lang="en-US" altLang="ja-JP" dirty="0" smtClean="0">
                <a:latin typeface="游ゴシック Medium" panose="020B0500000000000000" pitchFamily="50" charset="-128"/>
                <a:ea typeface="游ゴシック Medium" panose="020B0500000000000000" pitchFamily="50" charset="-128"/>
              </a:rPr>
              <a:t/>
            </a:r>
            <a:br>
              <a:rPr lang="en-US" altLang="ja-JP" dirty="0" smtClean="0">
                <a:latin typeface="游ゴシック Medium" panose="020B0500000000000000" pitchFamily="50" charset="-128"/>
                <a:ea typeface="游ゴシック Medium" panose="020B0500000000000000" pitchFamily="50" charset="-128"/>
              </a:rPr>
            </a:br>
            <a:r>
              <a:rPr lang="ja-JP" altLang="en-US" dirty="0" smtClean="0">
                <a:latin typeface="游ゴシック Medium" panose="020B0500000000000000" pitchFamily="50" charset="-128"/>
                <a:ea typeface="游ゴシック Medium" panose="020B0500000000000000" pitchFamily="50" charset="-128"/>
              </a:rPr>
              <a:t>書き込み</a:t>
            </a:r>
            <a:endParaRPr kumimoji="1" lang="en-US" altLang="ja-JP" dirty="0" smtClean="0">
              <a:latin typeface="游ゴシック Medium" panose="020B0500000000000000" pitchFamily="50" charset="-128"/>
              <a:ea typeface="游ゴシック Medium" panose="020B0500000000000000" pitchFamily="50" charset="-128"/>
            </a:endParaRPr>
          </a:p>
        </p:txBody>
      </p:sp>
      <p:sp>
        <p:nvSpPr>
          <p:cNvPr id="33" name="テキスト ボックス 32"/>
          <p:cNvSpPr txBox="1"/>
          <p:nvPr/>
        </p:nvSpPr>
        <p:spPr>
          <a:xfrm>
            <a:off x="5670226" y="1918573"/>
            <a:ext cx="1107996" cy="646331"/>
          </a:xfrm>
          <a:prstGeom prst="rect">
            <a:avLst/>
          </a:prstGeom>
          <a:noFill/>
        </p:spPr>
        <p:txBody>
          <a:bodyPr wrap="none" rtlCol="0">
            <a:spAutoFit/>
          </a:bodyPr>
          <a:lstStyle/>
          <a:p>
            <a:pPr algn="ctr"/>
            <a:r>
              <a:rPr lang="ja-JP" altLang="en-US" dirty="0" smtClean="0">
                <a:latin typeface="游ゴシック Medium" panose="020B0500000000000000" pitchFamily="50" charset="-128"/>
                <a:ea typeface="游ゴシック Medium" panose="020B0500000000000000" pitchFamily="50" charset="-128"/>
              </a:rPr>
              <a:t>命令の</a:t>
            </a:r>
            <a:r>
              <a:rPr lang="en-US" altLang="ja-JP" dirty="0" smtClean="0">
                <a:latin typeface="游ゴシック Medium" panose="020B0500000000000000" pitchFamily="50" charset="-128"/>
                <a:ea typeface="游ゴシック Medium" panose="020B0500000000000000" pitchFamily="50" charset="-128"/>
              </a:rPr>
              <a:t/>
            </a:r>
            <a:br>
              <a:rPr lang="en-US" altLang="ja-JP" dirty="0" smtClean="0">
                <a:latin typeface="游ゴシック Medium" panose="020B0500000000000000" pitchFamily="50" charset="-128"/>
                <a:ea typeface="游ゴシック Medium" panose="020B0500000000000000" pitchFamily="50" charset="-128"/>
              </a:rPr>
            </a:br>
            <a:r>
              <a:rPr lang="ja-JP" altLang="en-US" dirty="0" smtClean="0">
                <a:latin typeface="游ゴシック Medium" panose="020B0500000000000000" pitchFamily="50" charset="-128"/>
                <a:ea typeface="游ゴシック Medium" panose="020B0500000000000000" pitchFamily="50" charset="-128"/>
              </a:rPr>
              <a:t>読み出し</a:t>
            </a:r>
            <a:endParaRPr kumimoji="1" lang="en-US" altLang="ja-JP" dirty="0" smtClean="0">
              <a:latin typeface="游ゴシック Medium" panose="020B0500000000000000" pitchFamily="50" charset="-128"/>
              <a:ea typeface="游ゴシック Medium" panose="020B0500000000000000" pitchFamily="50" charset="-128"/>
            </a:endParaRPr>
          </a:p>
        </p:txBody>
      </p:sp>
      <p:sp>
        <p:nvSpPr>
          <p:cNvPr id="38" name="テキスト ボックス 37"/>
          <p:cNvSpPr txBox="1"/>
          <p:nvPr/>
        </p:nvSpPr>
        <p:spPr>
          <a:xfrm>
            <a:off x="6932077" y="3190691"/>
            <a:ext cx="1338829" cy="369332"/>
          </a:xfrm>
          <a:prstGeom prst="rect">
            <a:avLst/>
          </a:prstGeom>
          <a:noFill/>
        </p:spPr>
        <p:txBody>
          <a:bodyPr wrap="none" rtlCol="0">
            <a:spAutoFit/>
          </a:bodyPr>
          <a:lstStyle/>
          <a:p>
            <a:pPr algn="ctr"/>
            <a:r>
              <a:rPr lang="ja-JP" altLang="en-US" dirty="0" smtClean="0">
                <a:latin typeface="游ゴシック Medium" panose="020B0500000000000000" pitchFamily="50" charset="-128"/>
                <a:ea typeface="游ゴシック Medium" panose="020B0500000000000000" pitchFamily="50" charset="-128"/>
              </a:rPr>
              <a:t>命令の実行</a:t>
            </a:r>
            <a:endParaRPr kumimoji="1" lang="en-US" altLang="ja-JP" dirty="0" smtClean="0">
              <a:latin typeface="游ゴシック Medium" panose="020B0500000000000000" pitchFamily="50" charset="-128"/>
              <a:ea typeface="游ゴシック Medium" panose="020B0500000000000000" pitchFamily="50" charset="-128"/>
            </a:endParaRPr>
          </a:p>
        </p:txBody>
      </p:sp>
      <p:sp>
        <p:nvSpPr>
          <p:cNvPr id="36" name="角丸四角形 35"/>
          <p:cNvSpPr/>
          <p:nvPr/>
        </p:nvSpPr>
        <p:spPr>
          <a:xfrm>
            <a:off x="3603679" y="1628800"/>
            <a:ext cx="5144785" cy="2978642"/>
          </a:xfrm>
          <a:prstGeom prst="roundRect">
            <a:avLst/>
          </a:prstGeom>
          <a:noFill/>
          <a:ln w="1270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079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8" grpId="0"/>
      <p:bldP spid="14" grpId="0"/>
      <p:bldP spid="20" grpId="0" animBg="1"/>
      <p:bldP spid="21" grpId="0" animBg="1"/>
      <p:bldP spid="22" grpId="0" animBg="1"/>
      <p:bldP spid="23" grpId="0" animBg="1"/>
      <p:bldP spid="24" grpId="0"/>
      <p:bldP spid="28" grpId="0" animBg="1"/>
      <p:bldP spid="3" grpId="0" animBg="1"/>
      <p:bldP spid="27" grpId="0" animBg="1"/>
      <p:bldP spid="31" grpId="0"/>
      <p:bldP spid="33" grpId="0"/>
      <p:bldP spid="38"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タイトル 3"/>
          <p:cNvSpPr>
            <a:spLocks noGrp="1"/>
          </p:cNvSpPr>
          <p:nvPr>
            <p:ph type="title"/>
          </p:nvPr>
        </p:nvSpPr>
        <p:spPr>
          <a:xfrm>
            <a:off x="333047" y="130175"/>
            <a:ext cx="6839867" cy="490538"/>
          </a:xfrm>
        </p:spPr>
        <p:txBody>
          <a:bodyPr/>
          <a:lstStyle/>
          <a:p>
            <a:r>
              <a:rPr lang="ja-JP" altLang="en-US" dirty="0">
                <a:solidFill>
                  <a:schemeClr val="bg1"/>
                </a:solidFill>
              </a:rPr>
              <a:t>　</a:t>
            </a:r>
            <a:r>
              <a:rPr lang="ja-JP" altLang="en-US" dirty="0" smtClean="0">
                <a:solidFill>
                  <a:schemeClr val="bg1"/>
                </a:solidFill>
              </a:rPr>
              <a:t>命令とデータの格納</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15FF992-0EB6-4062-B198-36E0943037F4}" type="slidenum">
              <a:rPr kumimoji="1" lang="ja-JP" altLang="en-US" smtClean="0"/>
              <a:t>6</a:t>
            </a:fld>
            <a:endParaRPr kumimoji="1" lang="ja-JP" altLang="en-US"/>
          </a:p>
        </p:txBody>
      </p:sp>
      <p:pic>
        <p:nvPicPr>
          <p:cNvPr id="8" name="図 7"/>
          <p:cNvPicPr>
            <a:picLocks noChangeAspect="1"/>
          </p:cNvPicPr>
          <p:nvPr/>
        </p:nvPicPr>
        <p:blipFill>
          <a:blip r:embed="rId3"/>
          <a:stretch>
            <a:fillRect/>
          </a:stretch>
        </p:blipFill>
        <p:spPr>
          <a:xfrm>
            <a:off x="3068885" y="2485554"/>
            <a:ext cx="1514475" cy="762000"/>
          </a:xfrm>
          <a:prstGeom prst="rect">
            <a:avLst/>
          </a:prstGeom>
        </p:spPr>
      </p:pic>
      <p:sp>
        <p:nvSpPr>
          <p:cNvPr id="20" name="正方形/長方形 19"/>
          <p:cNvSpPr/>
          <p:nvPr/>
        </p:nvSpPr>
        <p:spPr>
          <a:xfrm>
            <a:off x="467544" y="2276872"/>
            <a:ext cx="1468125" cy="2197151"/>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21" name="正方形/長方形 20"/>
          <p:cNvSpPr/>
          <p:nvPr/>
        </p:nvSpPr>
        <p:spPr>
          <a:xfrm>
            <a:off x="468682" y="2277462"/>
            <a:ext cx="1466988"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latin typeface="游ゴシック Medium" panose="020B0500000000000000" pitchFamily="50" charset="-128"/>
                <a:ea typeface="游ゴシック Medium" panose="020B0500000000000000" pitchFamily="50" charset="-128"/>
              </a:rPr>
              <a:t>lw</a:t>
            </a:r>
            <a:r>
              <a:rPr lang="en-US" altLang="ja-JP" sz="1400" dirty="0" smtClean="0">
                <a:solidFill>
                  <a:schemeClr val="tx1"/>
                </a:solidFill>
                <a:latin typeface="游ゴシック Medium" panose="020B0500000000000000" pitchFamily="50" charset="-128"/>
                <a:ea typeface="游ゴシック Medium" panose="020B0500000000000000" pitchFamily="50" charset="-128"/>
              </a:rPr>
              <a:t> $4, 0($1)</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22" name="正方形/長方形 21"/>
          <p:cNvSpPr/>
          <p:nvPr/>
        </p:nvSpPr>
        <p:spPr>
          <a:xfrm>
            <a:off x="468682" y="2585499"/>
            <a:ext cx="1466988"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latin typeface="游ゴシック Medium" panose="020B0500000000000000" pitchFamily="50" charset="-128"/>
                <a:ea typeface="游ゴシック Medium" panose="020B0500000000000000" pitchFamily="50" charset="-128"/>
              </a:rPr>
              <a:t>lw</a:t>
            </a:r>
            <a:r>
              <a:rPr lang="en-US" altLang="ja-JP" sz="1400" dirty="0" smtClean="0">
                <a:solidFill>
                  <a:schemeClr val="tx1"/>
                </a:solidFill>
                <a:latin typeface="游ゴシック Medium" panose="020B0500000000000000" pitchFamily="50" charset="-128"/>
                <a:ea typeface="游ゴシック Medium" panose="020B0500000000000000" pitchFamily="50" charset="-128"/>
              </a:rPr>
              <a:t> $5, 4($1)</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23" name="正方形/長方形 22"/>
          <p:cNvSpPr/>
          <p:nvPr/>
        </p:nvSpPr>
        <p:spPr>
          <a:xfrm>
            <a:off x="468682" y="2893605"/>
            <a:ext cx="1466988"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latin typeface="游ゴシック Medium" panose="020B0500000000000000" pitchFamily="50" charset="-128"/>
                <a:ea typeface="游ゴシック Medium" panose="020B0500000000000000" pitchFamily="50" charset="-128"/>
              </a:rPr>
              <a:t>add $2, $4, $5</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24" name="テキスト ボックス 23"/>
          <p:cNvSpPr txBox="1"/>
          <p:nvPr/>
        </p:nvSpPr>
        <p:spPr>
          <a:xfrm>
            <a:off x="781220" y="1916832"/>
            <a:ext cx="877163" cy="369332"/>
          </a:xfrm>
          <a:prstGeom prst="rect">
            <a:avLst/>
          </a:prstGeom>
          <a:noFill/>
        </p:spPr>
        <p:txBody>
          <a:bodyPr wrap="none" rtlCol="0">
            <a:spAutoFit/>
          </a:bodyPr>
          <a:lstStyle/>
          <a:p>
            <a:r>
              <a:rPr kumimoji="1" lang="ja-JP" altLang="en-US" dirty="0" smtClean="0">
                <a:latin typeface="游ゴシック Medium" panose="020B0500000000000000" pitchFamily="50" charset="-128"/>
                <a:ea typeface="游ゴシック Medium" panose="020B0500000000000000" pitchFamily="50" charset="-128"/>
              </a:rPr>
              <a:t>メモリ</a:t>
            </a:r>
            <a:endParaRPr kumimoji="1" lang="en-US" altLang="ja-JP" dirty="0" smtClean="0">
              <a:latin typeface="游ゴシック Medium" panose="020B0500000000000000" pitchFamily="50" charset="-128"/>
              <a:ea typeface="游ゴシック Medium" panose="020B0500000000000000" pitchFamily="50" charset="-128"/>
            </a:endParaRPr>
          </a:p>
        </p:txBody>
      </p:sp>
      <p:sp>
        <p:nvSpPr>
          <p:cNvPr id="28" name="左右矢印 27"/>
          <p:cNvSpPr/>
          <p:nvPr/>
        </p:nvSpPr>
        <p:spPr>
          <a:xfrm>
            <a:off x="1988765" y="2665817"/>
            <a:ext cx="1152128" cy="359366"/>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Medium" panose="020B0500000000000000" pitchFamily="50" charset="-128"/>
              <a:ea typeface="游ゴシック Medium" panose="020B0500000000000000" pitchFamily="50" charset="-128"/>
            </a:endParaRPr>
          </a:p>
        </p:txBody>
      </p:sp>
      <p:sp>
        <p:nvSpPr>
          <p:cNvPr id="30" name="正方形/長方形 29"/>
          <p:cNvSpPr/>
          <p:nvPr/>
        </p:nvSpPr>
        <p:spPr>
          <a:xfrm>
            <a:off x="467544" y="3581079"/>
            <a:ext cx="1468125" cy="298955"/>
          </a:xfrm>
          <a:prstGeom prst="rect">
            <a:avLst/>
          </a:prstGeom>
          <a:solidFill>
            <a:schemeClr val="accent6">
              <a:lumMod val="20000"/>
              <a:lumOff val="80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latin typeface="游ゴシック Medium" panose="020B0500000000000000" pitchFamily="50" charset="-128"/>
                <a:ea typeface="游ゴシック Medium" panose="020B0500000000000000" pitchFamily="50" charset="-128"/>
              </a:rPr>
              <a:t>Data 1</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31" name="正方形/長方形 30"/>
          <p:cNvSpPr/>
          <p:nvPr/>
        </p:nvSpPr>
        <p:spPr>
          <a:xfrm>
            <a:off x="468021" y="3879030"/>
            <a:ext cx="1468125" cy="298955"/>
          </a:xfrm>
          <a:prstGeom prst="rect">
            <a:avLst/>
          </a:prstGeom>
          <a:solidFill>
            <a:schemeClr val="accent6">
              <a:lumMod val="20000"/>
              <a:lumOff val="80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latin typeface="游ゴシック Medium" panose="020B0500000000000000" pitchFamily="50" charset="-128"/>
                <a:ea typeface="游ゴシック Medium" panose="020B0500000000000000" pitchFamily="50" charset="-128"/>
              </a:rPr>
              <a:t>Data 2</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34" name="正方形/長方形 33"/>
          <p:cNvSpPr/>
          <p:nvPr/>
        </p:nvSpPr>
        <p:spPr>
          <a:xfrm>
            <a:off x="2241663" y="2956076"/>
            <a:ext cx="646331" cy="369332"/>
          </a:xfrm>
          <a:prstGeom prst="rect">
            <a:avLst/>
          </a:prstGeom>
        </p:spPr>
        <p:txBody>
          <a:bodyPr wrap="none">
            <a:spAutoFit/>
          </a:bodyPr>
          <a:lstStyle/>
          <a:p>
            <a:r>
              <a:rPr lang="ja-JP" altLang="en-US" dirty="0" smtClean="0">
                <a:latin typeface="游ゴシック Medium" panose="020B0500000000000000" pitchFamily="50" charset="-128"/>
                <a:ea typeface="游ゴシック Medium" panose="020B0500000000000000" pitchFamily="50" charset="-128"/>
              </a:rPr>
              <a:t>命令</a:t>
            </a:r>
            <a:endParaRPr lang="ja-JP" altLang="en-US" dirty="0">
              <a:latin typeface="游ゴシック Medium" panose="020B0500000000000000" pitchFamily="50" charset="-128"/>
              <a:ea typeface="游ゴシック Medium" panose="020B0500000000000000" pitchFamily="50" charset="-128"/>
            </a:endParaRPr>
          </a:p>
        </p:txBody>
      </p:sp>
      <p:sp>
        <p:nvSpPr>
          <p:cNvPr id="36" name="正方形/長方形 35"/>
          <p:cNvSpPr/>
          <p:nvPr/>
        </p:nvSpPr>
        <p:spPr>
          <a:xfrm>
            <a:off x="2132781" y="3275931"/>
            <a:ext cx="877163" cy="369332"/>
          </a:xfrm>
          <a:prstGeom prst="rect">
            <a:avLst/>
          </a:prstGeom>
        </p:spPr>
        <p:txBody>
          <a:bodyPr wrap="none">
            <a:spAutoFit/>
          </a:bodyPr>
          <a:lstStyle/>
          <a:p>
            <a:r>
              <a:rPr lang="ja-JP" altLang="en-US" dirty="0" smtClean="0">
                <a:latin typeface="游ゴシック Medium" panose="020B0500000000000000" pitchFamily="50" charset="-128"/>
                <a:ea typeface="游ゴシック Medium" panose="020B0500000000000000" pitchFamily="50" charset="-128"/>
              </a:rPr>
              <a:t>データ</a:t>
            </a:r>
            <a:endParaRPr lang="ja-JP" altLang="en-US" dirty="0">
              <a:latin typeface="游ゴシック Medium" panose="020B0500000000000000" pitchFamily="50" charset="-128"/>
              <a:ea typeface="游ゴシック Medium" panose="020B0500000000000000" pitchFamily="50" charset="-128"/>
            </a:endParaRPr>
          </a:p>
        </p:txBody>
      </p:sp>
      <p:sp>
        <p:nvSpPr>
          <p:cNvPr id="37" name="正方形/長方形 36"/>
          <p:cNvSpPr/>
          <p:nvPr/>
        </p:nvSpPr>
        <p:spPr>
          <a:xfrm>
            <a:off x="824758" y="1588730"/>
            <a:ext cx="3262432" cy="400110"/>
          </a:xfrm>
          <a:prstGeom prst="rect">
            <a:avLst/>
          </a:prstGeom>
        </p:spPr>
        <p:txBody>
          <a:bodyPr wrap="none">
            <a:spAutoFit/>
          </a:bodyPr>
          <a:lstStyle/>
          <a:p>
            <a:pPr algn="ctr"/>
            <a:r>
              <a:rPr lang="ja-JP" altLang="en-US" sz="2000" b="1" dirty="0" smtClean="0">
                <a:latin typeface="游ゴシック" panose="020B0400000000000000" pitchFamily="50" charset="-128"/>
                <a:ea typeface="游ゴシック" panose="020B0400000000000000" pitchFamily="50" charset="-128"/>
              </a:rPr>
              <a:t>ノイマン型アーキテクチャ</a:t>
            </a:r>
            <a:endParaRPr lang="en-US" altLang="ja-JP" sz="2000" b="1" dirty="0">
              <a:latin typeface="游ゴシック" panose="020B0400000000000000" pitchFamily="50" charset="-128"/>
              <a:ea typeface="游ゴシック" panose="020B0400000000000000" pitchFamily="50" charset="-128"/>
            </a:endParaRPr>
          </a:p>
        </p:txBody>
      </p:sp>
      <p:sp>
        <p:nvSpPr>
          <p:cNvPr id="43" name="テキスト ボックス 42"/>
          <p:cNvSpPr txBox="1"/>
          <p:nvPr/>
        </p:nvSpPr>
        <p:spPr>
          <a:xfrm>
            <a:off x="525150" y="994929"/>
            <a:ext cx="8583354" cy="523220"/>
          </a:xfrm>
          <a:prstGeom prst="rect">
            <a:avLst/>
          </a:prstGeom>
          <a:noFill/>
        </p:spPr>
        <p:txBody>
          <a:bodyPr wrap="square" rtlCol="0">
            <a:spAutoFit/>
          </a:bodyPr>
          <a:lstStyle/>
          <a:p>
            <a:r>
              <a:rPr lang="ja-JP" altLang="en-US" sz="2800" b="1" u="sng" dirty="0" smtClean="0">
                <a:latin typeface="游ゴシック" panose="020B0400000000000000" pitchFamily="50" charset="-128"/>
                <a:ea typeface="游ゴシック" panose="020B0400000000000000" pitchFamily="50" charset="-128"/>
              </a:rPr>
              <a:t>プログラム内蔵方式</a:t>
            </a:r>
            <a:endParaRPr lang="en-US" altLang="ja-JP" sz="2800" b="1" u="sng" dirty="0" smtClean="0">
              <a:latin typeface="游ゴシック" panose="020B0400000000000000" pitchFamily="50" charset="-128"/>
              <a:ea typeface="游ゴシック" panose="020B0400000000000000" pitchFamily="50" charset="-128"/>
            </a:endParaRPr>
          </a:p>
        </p:txBody>
      </p:sp>
      <p:pic>
        <p:nvPicPr>
          <p:cNvPr id="38" name="図 37"/>
          <p:cNvPicPr>
            <a:picLocks noChangeAspect="1"/>
          </p:cNvPicPr>
          <p:nvPr/>
        </p:nvPicPr>
        <p:blipFill>
          <a:blip r:embed="rId3"/>
          <a:stretch>
            <a:fillRect/>
          </a:stretch>
        </p:blipFill>
        <p:spPr>
          <a:xfrm>
            <a:off x="7457903" y="2485554"/>
            <a:ext cx="1514475" cy="762000"/>
          </a:xfrm>
          <a:prstGeom prst="rect">
            <a:avLst/>
          </a:prstGeom>
        </p:spPr>
      </p:pic>
      <p:sp>
        <p:nvSpPr>
          <p:cNvPr id="39" name="正方形/長方形 38"/>
          <p:cNvSpPr/>
          <p:nvPr/>
        </p:nvSpPr>
        <p:spPr>
          <a:xfrm>
            <a:off x="4856562" y="2276873"/>
            <a:ext cx="1468125" cy="1047266"/>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40" name="正方形/長方形 39"/>
          <p:cNvSpPr/>
          <p:nvPr/>
        </p:nvSpPr>
        <p:spPr>
          <a:xfrm>
            <a:off x="4857700" y="2277462"/>
            <a:ext cx="1466988"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latin typeface="游ゴシック Medium" panose="020B0500000000000000" pitchFamily="50" charset="-128"/>
                <a:ea typeface="游ゴシック Medium" panose="020B0500000000000000" pitchFamily="50" charset="-128"/>
              </a:rPr>
              <a:t>lw</a:t>
            </a:r>
            <a:r>
              <a:rPr lang="en-US" altLang="ja-JP" sz="1400" dirty="0" smtClean="0">
                <a:solidFill>
                  <a:schemeClr val="tx1"/>
                </a:solidFill>
                <a:latin typeface="游ゴシック Medium" panose="020B0500000000000000" pitchFamily="50" charset="-128"/>
                <a:ea typeface="游ゴシック Medium" panose="020B0500000000000000" pitchFamily="50" charset="-128"/>
              </a:rPr>
              <a:t> $4, 0($1)</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41" name="正方形/長方形 40"/>
          <p:cNvSpPr/>
          <p:nvPr/>
        </p:nvSpPr>
        <p:spPr>
          <a:xfrm>
            <a:off x="4857700" y="2585499"/>
            <a:ext cx="1466988"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err="1" smtClean="0">
                <a:solidFill>
                  <a:schemeClr val="tx1"/>
                </a:solidFill>
                <a:latin typeface="游ゴシック Medium" panose="020B0500000000000000" pitchFamily="50" charset="-128"/>
                <a:ea typeface="游ゴシック Medium" panose="020B0500000000000000" pitchFamily="50" charset="-128"/>
              </a:rPr>
              <a:t>lw</a:t>
            </a:r>
            <a:r>
              <a:rPr lang="en-US" altLang="ja-JP" sz="1400" dirty="0" smtClean="0">
                <a:solidFill>
                  <a:schemeClr val="tx1"/>
                </a:solidFill>
                <a:latin typeface="游ゴシック Medium" panose="020B0500000000000000" pitchFamily="50" charset="-128"/>
                <a:ea typeface="游ゴシック Medium" panose="020B0500000000000000" pitchFamily="50" charset="-128"/>
              </a:rPr>
              <a:t> $5, 4($1)</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42" name="正方形/長方形 41"/>
          <p:cNvSpPr/>
          <p:nvPr/>
        </p:nvSpPr>
        <p:spPr>
          <a:xfrm>
            <a:off x="4857700" y="2893605"/>
            <a:ext cx="1466988"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latin typeface="游ゴシック Medium" panose="020B0500000000000000" pitchFamily="50" charset="-128"/>
                <a:ea typeface="游ゴシック Medium" panose="020B0500000000000000" pitchFamily="50" charset="-128"/>
              </a:rPr>
              <a:t>add $2, $4, $5</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44" name="テキスト ボックス 43"/>
          <p:cNvSpPr txBox="1"/>
          <p:nvPr/>
        </p:nvSpPr>
        <p:spPr>
          <a:xfrm>
            <a:off x="5170238" y="1950197"/>
            <a:ext cx="877163" cy="369332"/>
          </a:xfrm>
          <a:prstGeom prst="rect">
            <a:avLst/>
          </a:prstGeom>
          <a:noFill/>
        </p:spPr>
        <p:txBody>
          <a:bodyPr wrap="none" rtlCol="0">
            <a:spAutoFit/>
          </a:bodyPr>
          <a:lstStyle/>
          <a:p>
            <a:r>
              <a:rPr kumimoji="1" lang="ja-JP" altLang="en-US" dirty="0" smtClean="0">
                <a:latin typeface="游ゴシック Medium" panose="020B0500000000000000" pitchFamily="50" charset="-128"/>
                <a:ea typeface="游ゴシック Medium" panose="020B0500000000000000" pitchFamily="50" charset="-128"/>
              </a:rPr>
              <a:t>メモリ</a:t>
            </a:r>
            <a:endParaRPr kumimoji="1" lang="en-US" altLang="ja-JP" dirty="0" smtClean="0">
              <a:latin typeface="游ゴシック Medium" panose="020B0500000000000000" pitchFamily="50" charset="-128"/>
              <a:ea typeface="游ゴシック Medium" panose="020B0500000000000000" pitchFamily="50" charset="-128"/>
            </a:endParaRPr>
          </a:p>
        </p:txBody>
      </p:sp>
      <p:sp>
        <p:nvSpPr>
          <p:cNvPr id="45" name="左右矢印 44"/>
          <p:cNvSpPr/>
          <p:nvPr/>
        </p:nvSpPr>
        <p:spPr>
          <a:xfrm>
            <a:off x="6377783" y="2665817"/>
            <a:ext cx="1152128" cy="359366"/>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Medium" panose="020B0500000000000000" pitchFamily="50" charset="-128"/>
              <a:ea typeface="游ゴシック Medium" panose="020B0500000000000000" pitchFamily="50" charset="-128"/>
            </a:endParaRPr>
          </a:p>
        </p:txBody>
      </p:sp>
      <p:sp>
        <p:nvSpPr>
          <p:cNvPr id="46" name="正方形/長方形 45"/>
          <p:cNvSpPr/>
          <p:nvPr/>
        </p:nvSpPr>
        <p:spPr>
          <a:xfrm>
            <a:off x="4866040" y="3718923"/>
            <a:ext cx="1468125" cy="298955"/>
          </a:xfrm>
          <a:prstGeom prst="rect">
            <a:avLst/>
          </a:prstGeom>
          <a:solidFill>
            <a:schemeClr val="accent6">
              <a:lumMod val="20000"/>
              <a:lumOff val="80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latin typeface="游ゴシック Medium" panose="020B0500000000000000" pitchFamily="50" charset="-128"/>
                <a:ea typeface="游ゴシック Medium" panose="020B0500000000000000" pitchFamily="50" charset="-128"/>
              </a:rPr>
              <a:t>Data 1</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47" name="正方形/長方形 46"/>
          <p:cNvSpPr/>
          <p:nvPr/>
        </p:nvSpPr>
        <p:spPr>
          <a:xfrm>
            <a:off x="4866517" y="4016874"/>
            <a:ext cx="1468125" cy="298955"/>
          </a:xfrm>
          <a:prstGeom prst="rect">
            <a:avLst/>
          </a:prstGeom>
          <a:solidFill>
            <a:schemeClr val="accent6">
              <a:lumMod val="20000"/>
              <a:lumOff val="80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latin typeface="游ゴシック Medium" panose="020B0500000000000000" pitchFamily="50" charset="-128"/>
                <a:ea typeface="游ゴシック Medium" panose="020B0500000000000000" pitchFamily="50" charset="-128"/>
              </a:rPr>
              <a:t>Data 2</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48" name="上矢印 47"/>
          <p:cNvSpPr/>
          <p:nvPr/>
        </p:nvSpPr>
        <p:spPr>
          <a:xfrm>
            <a:off x="7906317" y="3324138"/>
            <a:ext cx="327309" cy="709831"/>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Medium" panose="020B0500000000000000" pitchFamily="50" charset="-128"/>
              <a:ea typeface="游ゴシック Medium" panose="020B0500000000000000" pitchFamily="50" charset="-128"/>
            </a:endParaRPr>
          </a:p>
        </p:txBody>
      </p:sp>
      <p:sp>
        <p:nvSpPr>
          <p:cNvPr id="49" name="左矢印 48"/>
          <p:cNvSpPr/>
          <p:nvPr/>
        </p:nvSpPr>
        <p:spPr>
          <a:xfrm>
            <a:off x="6372134" y="3742544"/>
            <a:ext cx="1733841" cy="389236"/>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Medium" panose="020B0500000000000000" pitchFamily="50" charset="-128"/>
              <a:ea typeface="游ゴシック Medium" panose="020B0500000000000000" pitchFamily="50" charset="-128"/>
            </a:endParaRPr>
          </a:p>
        </p:txBody>
      </p:sp>
      <p:sp>
        <p:nvSpPr>
          <p:cNvPr id="50" name="正方形/長方形 49"/>
          <p:cNvSpPr/>
          <p:nvPr/>
        </p:nvSpPr>
        <p:spPr>
          <a:xfrm>
            <a:off x="6408412" y="2348880"/>
            <a:ext cx="1107996" cy="369332"/>
          </a:xfrm>
          <a:prstGeom prst="rect">
            <a:avLst/>
          </a:prstGeom>
        </p:spPr>
        <p:txBody>
          <a:bodyPr wrap="none">
            <a:spAutoFit/>
          </a:bodyPr>
          <a:lstStyle/>
          <a:p>
            <a:r>
              <a:rPr lang="ja-JP" altLang="en-US" dirty="0" smtClean="0">
                <a:latin typeface="游ゴシック Medium" panose="020B0500000000000000" pitchFamily="50" charset="-128"/>
                <a:ea typeface="游ゴシック Medium" panose="020B0500000000000000" pitchFamily="50" charset="-128"/>
              </a:rPr>
              <a:t>命令バス</a:t>
            </a:r>
            <a:endParaRPr lang="ja-JP" altLang="en-US" dirty="0">
              <a:latin typeface="游ゴシック Medium" panose="020B0500000000000000" pitchFamily="50" charset="-128"/>
              <a:ea typeface="游ゴシック Medium" panose="020B0500000000000000" pitchFamily="50" charset="-128"/>
            </a:endParaRPr>
          </a:p>
        </p:txBody>
      </p:sp>
      <p:sp>
        <p:nvSpPr>
          <p:cNvPr id="51" name="正方形/長方形 50"/>
          <p:cNvSpPr/>
          <p:nvPr/>
        </p:nvSpPr>
        <p:spPr>
          <a:xfrm>
            <a:off x="6633073" y="3491716"/>
            <a:ext cx="1338828" cy="369332"/>
          </a:xfrm>
          <a:prstGeom prst="rect">
            <a:avLst/>
          </a:prstGeom>
        </p:spPr>
        <p:txBody>
          <a:bodyPr wrap="none">
            <a:spAutoFit/>
          </a:bodyPr>
          <a:lstStyle/>
          <a:p>
            <a:r>
              <a:rPr lang="ja-JP" altLang="en-US" dirty="0" smtClean="0">
                <a:latin typeface="游ゴシック Medium" panose="020B0500000000000000" pitchFamily="50" charset="-128"/>
                <a:ea typeface="游ゴシック Medium" panose="020B0500000000000000" pitchFamily="50" charset="-128"/>
              </a:rPr>
              <a:t>データバス</a:t>
            </a:r>
            <a:endParaRPr lang="ja-JP" altLang="en-US" dirty="0">
              <a:latin typeface="游ゴシック Medium" panose="020B0500000000000000" pitchFamily="50" charset="-128"/>
              <a:ea typeface="游ゴシック Medium" panose="020B0500000000000000" pitchFamily="50" charset="-128"/>
            </a:endParaRPr>
          </a:p>
        </p:txBody>
      </p:sp>
      <p:sp>
        <p:nvSpPr>
          <p:cNvPr id="53" name="正方形/長方形 52"/>
          <p:cNvSpPr/>
          <p:nvPr/>
        </p:nvSpPr>
        <p:spPr>
          <a:xfrm>
            <a:off x="5085536" y="1588730"/>
            <a:ext cx="3518912" cy="400110"/>
          </a:xfrm>
          <a:prstGeom prst="rect">
            <a:avLst/>
          </a:prstGeom>
        </p:spPr>
        <p:txBody>
          <a:bodyPr wrap="none">
            <a:spAutoFit/>
          </a:bodyPr>
          <a:lstStyle/>
          <a:p>
            <a:pPr algn="ctr"/>
            <a:r>
              <a:rPr lang="ja-JP" altLang="en-US" sz="2000" b="1" dirty="0" smtClean="0">
                <a:latin typeface="游ゴシック" panose="020B0400000000000000" pitchFamily="50" charset="-128"/>
                <a:ea typeface="游ゴシック" panose="020B0400000000000000" pitchFamily="50" charset="-128"/>
              </a:rPr>
              <a:t>ハーバード型アーキテクチャ</a:t>
            </a:r>
            <a:endParaRPr lang="en-US" altLang="ja-JP" sz="2000" b="1" dirty="0">
              <a:latin typeface="游ゴシック" panose="020B0400000000000000" pitchFamily="50" charset="-128"/>
              <a:ea typeface="游ゴシック" panose="020B0400000000000000" pitchFamily="50" charset="-128"/>
            </a:endParaRPr>
          </a:p>
        </p:txBody>
      </p:sp>
      <p:sp>
        <p:nvSpPr>
          <p:cNvPr id="54" name="正方形/長方形 53"/>
          <p:cNvSpPr/>
          <p:nvPr/>
        </p:nvSpPr>
        <p:spPr>
          <a:xfrm>
            <a:off x="4862623" y="3715635"/>
            <a:ext cx="1468125" cy="896232"/>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55" name="テキスト ボックス 54"/>
          <p:cNvSpPr txBox="1"/>
          <p:nvPr/>
        </p:nvSpPr>
        <p:spPr>
          <a:xfrm>
            <a:off x="5176299" y="3378439"/>
            <a:ext cx="877163" cy="369332"/>
          </a:xfrm>
          <a:prstGeom prst="rect">
            <a:avLst/>
          </a:prstGeom>
          <a:noFill/>
        </p:spPr>
        <p:txBody>
          <a:bodyPr wrap="none" rtlCol="0">
            <a:spAutoFit/>
          </a:bodyPr>
          <a:lstStyle/>
          <a:p>
            <a:r>
              <a:rPr kumimoji="1" lang="ja-JP" altLang="en-US" dirty="0" smtClean="0">
                <a:latin typeface="游ゴシック Medium" panose="020B0500000000000000" pitchFamily="50" charset="-128"/>
                <a:ea typeface="游ゴシック Medium" panose="020B0500000000000000" pitchFamily="50" charset="-128"/>
              </a:rPr>
              <a:t>メモリ</a:t>
            </a:r>
            <a:endParaRPr kumimoji="1" lang="en-US" altLang="ja-JP" dirty="0" smtClean="0">
              <a:latin typeface="游ゴシック Medium" panose="020B0500000000000000" pitchFamily="50" charset="-128"/>
              <a:ea typeface="游ゴシック Medium" panose="020B0500000000000000" pitchFamily="50" charset="-128"/>
            </a:endParaRPr>
          </a:p>
        </p:txBody>
      </p:sp>
      <p:sp>
        <p:nvSpPr>
          <p:cNvPr id="56" name="正方形/長方形 55"/>
          <p:cNvSpPr/>
          <p:nvPr/>
        </p:nvSpPr>
        <p:spPr>
          <a:xfrm>
            <a:off x="467544" y="4581128"/>
            <a:ext cx="7369328" cy="1575816"/>
          </a:xfrm>
          <a:prstGeom prst="rect">
            <a:avLst/>
          </a:prstGeom>
        </p:spPr>
        <p:txBody>
          <a:bodyPr wrap="square">
            <a:spAutoFit/>
          </a:bodyPr>
          <a:lstStyle/>
          <a:p>
            <a:pPr marL="342900" indent="-342900">
              <a:lnSpc>
                <a:spcPct val="120000"/>
              </a:lnSpc>
              <a:spcAft>
                <a:spcPts val="600"/>
              </a:spcAft>
              <a:buFont typeface="Wingdings" panose="05000000000000000000" pitchFamily="2" charset="2"/>
              <a:buChar char="n"/>
            </a:pPr>
            <a:r>
              <a:rPr lang="ja-JP" altLang="en-US" dirty="0" smtClean="0">
                <a:latin typeface="游ゴシック Medium" panose="020B0500000000000000" pitchFamily="50" charset="-128"/>
                <a:ea typeface="游ゴシック Medium" panose="020B0500000000000000" pitchFamily="50" charset="-128"/>
              </a:rPr>
              <a:t>命令とデータを</a:t>
            </a:r>
            <a:r>
              <a:rPr lang="ja-JP" altLang="en-US" dirty="0" smtClean="0">
                <a:solidFill>
                  <a:srgbClr val="C00000"/>
                </a:solidFill>
                <a:latin typeface="游ゴシック Medium" panose="020B0500000000000000" pitchFamily="50" charset="-128"/>
                <a:ea typeface="游ゴシック Medium" panose="020B0500000000000000" pitchFamily="50" charset="-128"/>
              </a:rPr>
              <a:t>同一メモリ</a:t>
            </a:r>
            <a:r>
              <a:rPr lang="ja-JP" altLang="en-US" dirty="0" smtClean="0">
                <a:latin typeface="游ゴシック Medium" panose="020B0500000000000000" pitchFamily="50" charset="-128"/>
                <a:ea typeface="游ゴシック Medium" panose="020B0500000000000000" pitchFamily="50" charset="-128"/>
              </a:rPr>
              <a:t>に格納</a:t>
            </a:r>
            <a:endParaRPr lang="en-US" altLang="ja-JP" dirty="0" smtClean="0">
              <a:latin typeface="游ゴシック Medium" panose="020B0500000000000000" pitchFamily="50" charset="-128"/>
              <a:ea typeface="游ゴシック Medium" panose="020B0500000000000000" pitchFamily="50" charset="-128"/>
            </a:endParaRPr>
          </a:p>
          <a:p>
            <a:pPr marL="342900" indent="-342900">
              <a:lnSpc>
                <a:spcPct val="120000"/>
              </a:lnSpc>
              <a:spcAft>
                <a:spcPts val="600"/>
              </a:spcAft>
              <a:buFont typeface="Wingdings" panose="05000000000000000000" pitchFamily="2" charset="2"/>
              <a:buChar char="n"/>
            </a:pPr>
            <a:r>
              <a:rPr lang="ja-JP" altLang="en-US" dirty="0" smtClean="0">
                <a:latin typeface="游ゴシック Medium" panose="020B0500000000000000" pitchFamily="50" charset="-128"/>
                <a:ea typeface="游ゴシック Medium" panose="020B0500000000000000" pitchFamily="50" charset="-128"/>
              </a:rPr>
              <a:t>作りが単純</a:t>
            </a:r>
            <a:endParaRPr lang="en-US" altLang="ja-JP" dirty="0">
              <a:latin typeface="游ゴシック Medium" panose="020B0500000000000000" pitchFamily="50" charset="-128"/>
              <a:ea typeface="游ゴシック Medium" panose="020B0500000000000000" pitchFamily="50" charset="-128"/>
            </a:endParaRPr>
          </a:p>
          <a:p>
            <a:pPr marL="342900" indent="-342900">
              <a:lnSpc>
                <a:spcPct val="120000"/>
              </a:lnSpc>
              <a:spcAft>
                <a:spcPts val="600"/>
              </a:spcAft>
              <a:buClr>
                <a:schemeClr val="tx1"/>
              </a:buClr>
              <a:buFont typeface="Wingdings" panose="05000000000000000000" pitchFamily="2" charset="2"/>
              <a:buChar char="n"/>
            </a:pPr>
            <a:r>
              <a:rPr lang="ja-JP" altLang="en-US" dirty="0" smtClean="0">
                <a:latin typeface="游ゴシック Medium" panose="020B0500000000000000" pitchFamily="50" charset="-128"/>
                <a:ea typeface="游ゴシック Medium" panose="020B0500000000000000" pitchFamily="50" charset="-128"/>
              </a:rPr>
              <a:t>命令とデータのアクセス競合により</a:t>
            </a:r>
            <a:r>
              <a:rPr lang="en-US" altLang="ja-JP" dirty="0" smtClean="0">
                <a:latin typeface="游ゴシック Medium" panose="020B0500000000000000" pitchFamily="50" charset="-128"/>
                <a:ea typeface="游ゴシック Medium" panose="020B0500000000000000" pitchFamily="50" charset="-128"/>
              </a:rPr>
              <a:t/>
            </a:r>
            <a:br>
              <a:rPr lang="en-US" altLang="ja-JP" dirty="0" smtClean="0">
                <a:latin typeface="游ゴシック Medium" panose="020B0500000000000000" pitchFamily="50" charset="-128"/>
                <a:ea typeface="游ゴシック Medium" panose="020B0500000000000000" pitchFamily="50" charset="-128"/>
              </a:rPr>
            </a:br>
            <a:r>
              <a:rPr lang="ja-JP" altLang="en-US" dirty="0" smtClean="0">
                <a:solidFill>
                  <a:srgbClr val="C00000"/>
                </a:solidFill>
                <a:latin typeface="游ゴシック Medium" panose="020B0500000000000000" pitchFamily="50" charset="-128"/>
                <a:ea typeface="游ゴシック Medium" panose="020B0500000000000000" pitchFamily="50" charset="-128"/>
              </a:rPr>
              <a:t>フォンノイマンボトルネック</a:t>
            </a:r>
            <a:r>
              <a:rPr lang="ja-JP" altLang="en-US" dirty="0" smtClean="0">
                <a:latin typeface="游ゴシック Medium" panose="020B0500000000000000" pitchFamily="50" charset="-128"/>
                <a:ea typeface="游ゴシック Medium" panose="020B0500000000000000" pitchFamily="50" charset="-128"/>
              </a:rPr>
              <a:t>が顕著</a:t>
            </a:r>
            <a:endParaRPr lang="en-US" altLang="ja-JP" dirty="0" smtClean="0">
              <a:latin typeface="游ゴシック Medium" panose="020B0500000000000000" pitchFamily="50" charset="-128"/>
              <a:ea typeface="游ゴシック Medium" panose="020B0500000000000000" pitchFamily="50" charset="-128"/>
            </a:endParaRPr>
          </a:p>
        </p:txBody>
      </p:sp>
      <p:cxnSp>
        <p:nvCxnSpPr>
          <p:cNvPr id="11" name="直線コネクタ 10"/>
          <p:cNvCxnSpPr/>
          <p:nvPr/>
        </p:nvCxnSpPr>
        <p:spPr>
          <a:xfrm>
            <a:off x="4689273" y="1700808"/>
            <a:ext cx="26743" cy="4339761"/>
          </a:xfrm>
          <a:prstGeom prst="line">
            <a:avLst/>
          </a:prstGeom>
          <a:ln w="38100">
            <a:solidFill>
              <a:schemeClr val="accent6">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4716016" y="4797152"/>
            <a:ext cx="7369328" cy="1243417"/>
          </a:xfrm>
          <a:prstGeom prst="rect">
            <a:avLst/>
          </a:prstGeom>
        </p:spPr>
        <p:txBody>
          <a:bodyPr wrap="square">
            <a:spAutoFit/>
          </a:bodyPr>
          <a:lstStyle/>
          <a:p>
            <a:pPr marL="342900" indent="-342900">
              <a:lnSpc>
                <a:spcPct val="120000"/>
              </a:lnSpc>
              <a:spcAft>
                <a:spcPts val="600"/>
              </a:spcAft>
              <a:buFont typeface="Wingdings" panose="05000000000000000000" pitchFamily="2" charset="2"/>
              <a:buChar char="n"/>
            </a:pPr>
            <a:r>
              <a:rPr lang="ja-JP" altLang="en-US" dirty="0" smtClean="0">
                <a:solidFill>
                  <a:schemeClr val="tx1">
                    <a:lumMod val="75000"/>
                    <a:lumOff val="25000"/>
                  </a:schemeClr>
                </a:solidFill>
                <a:latin typeface="+mn-ea"/>
              </a:rPr>
              <a:t>命令とデータを</a:t>
            </a:r>
            <a:r>
              <a:rPr lang="ja-JP" altLang="en-US" dirty="0" smtClean="0">
                <a:solidFill>
                  <a:srgbClr val="C00000"/>
                </a:solidFill>
                <a:latin typeface="+mn-ea"/>
              </a:rPr>
              <a:t>別々</a:t>
            </a:r>
            <a:r>
              <a:rPr lang="ja-JP" altLang="en-US" dirty="0">
                <a:solidFill>
                  <a:srgbClr val="C00000"/>
                </a:solidFill>
                <a:latin typeface="+mn-ea"/>
              </a:rPr>
              <a:t>の</a:t>
            </a:r>
            <a:r>
              <a:rPr lang="ja-JP" altLang="en-US" dirty="0" smtClean="0">
                <a:solidFill>
                  <a:srgbClr val="C00000"/>
                </a:solidFill>
                <a:latin typeface="+mn-ea"/>
              </a:rPr>
              <a:t>メモリ</a:t>
            </a:r>
            <a:r>
              <a:rPr lang="ja-JP" altLang="en-US" dirty="0" smtClean="0">
                <a:solidFill>
                  <a:schemeClr val="tx1">
                    <a:lumMod val="75000"/>
                    <a:lumOff val="25000"/>
                  </a:schemeClr>
                </a:solidFill>
                <a:latin typeface="+mn-ea"/>
              </a:rPr>
              <a:t>に格納</a:t>
            </a:r>
            <a:endParaRPr lang="en-US" altLang="ja-JP" dirty="0" smtClean="0">
              <a:solidFill>
                <a:schemeClr val="tx1">
                  <a:lumMod val="75000"/>
                  <a:lumOff val="25000"/>
                </a:schemeClr>
              </a:solidFill>
              <a:latin typeface="+mn-ea"/>
            </a:endParaRPr>
          </a:p>
          <a:p>
            <a:pPr marL="342900" indent="-342900">
              <a:lnSpc>
                <a:spcPct val="120000"/>
              </a:lnSpc>
              <a:spcAft>
                <a:spcPts val="600"/>
              </a:spcAft>
              <a:buFont typeface="Wingdings" panose="05000000000000000000" pitchFamily="2" charset="2"/>
              <a:buChar char="n"/>
            </a:pPr>
            <a:r>
              <a:rPr lang="ja-JP" altLang="en-US" dirty="0" smtClean="0">
                <a:solidFill>
                  <a:schemeClr val="tx1">
                    <a:lumMod val="75000"/>
                    <a:lumOff val="25000"/>
                  </a:schemeClr>
                </a:solidFill>
                <a:latin typeface="+mn-ea"/>
              </a:rPr>
              <a:t>作りは複雑</a:t>
            </a:r>
            <a:endParaRPr lang="en-US" altLang="ja-JP" dirty="0">
              <a:solidFill>
                <a:schemeClr val="tx1">
                  <a:lumMod val="75000"/>
                  <a:lumOff val="25000"/>
                </a:schemeClr>
              </a:solidFill>
              <a:latin typeface="+mn-ea"/>
            </a:endParaRPr>
          </a:p>
          <a:p>
            <a:pPr marL="342900" indent="-342900">
              <a:lnSpc>
                <a:spcPct val="120000"/>
              </a:lnSpc>
              <a:spcAft>
                <a:spcPts val="600"/>
              </a:spcAft>
              <a:buFont typeface="Wingdings" panose="05000000000000000000" pitchFamily="2" charset="2"/>
              <a:buChar char="n"/>
            </a:pPr>
            <a:r>
              <a:rPr lang="ja-JP" altLang="en-US" dirty="0" smtClean="0">
                <a:solidFill>
                  <a:schemeClr val="tx1">
                    <a:lumMod val="75000"/>
                    <a:lumOff val="25000"/>
                  </a:schemeClr>
                </a:solidFill>
                <a:latin typeface="+mn-ea"/>
              </a:rPr>
              <a:t>遅延</a:t>
            </a:r>
            <a:r>
              <a:rPr lang="en-US" altLang="ja-JP" dirty="0" smtClean="0">
                <a:solidFill>
                  <a:schemeClr val="tx1">
                    <a:lumMod val="75000"/>
                    <a:lumOff val="25000"/>
                  </a:schemeClr>
                </a:solidFill>
                <a:latin typeface="+mn-ea"/>
              </a:rPr>
              <a:t>(latency)</a:t>
            </a:r>
            <a:r>
              <a:rPr lang="ja-JP" altLang="en-US" dirty="0" smtClean="0">
                <a:solidFill>
                  <a:schemeClr val="tx1">
                    <a:lumMod val="75000"/>
                    <a:lumOff val="25000"/>
                  </a:schemeClr>
                </a:solidFill>
                <a:latin typeface="+mn-ea"/>
              </a:rPr>
              <a:t>の隠ぺいが可能</a:t>
            </a:r>
            <a:endParaRPr lang="en-US" altLang="ja-JP" dirty="0" smtClean="0">
              <a:solidFill>
                <a:schemeClr val="tx1">
                  <a:lumMod val="75000"/>
                  <a:lumOff val="25000"/>
                </a:schemeClr>
              </a:solidFill>
              <a:latin typeface="+mn-ea"/>
            </a:endParaRPr>
          </a:p>
        </p:txBody>
      </p:sp>
      <p:sp>
        <p:nvSpPr>
          <p:cNvPr id="19" name="正方形/長方形 18"/>
          <p:cNvSpPr/>
          <p:nvPr/>
        </p:nvSpPr>
        <p:spPr>
          <a:xfrm>
            <a:off x="1062761" y="6093296"/>
            <a:ext cx="7109639" cy="400110"/>
          </a:xfrm>
          <a:prstGeom prst="rect">
            <a:avLst/>
          </a:prstGeom>
          <a:ln>
            <a:solidFill>
              <a:schemeClr val="tx1"/>
            </a:solidFill>
          </a:ln>
        </p:spPr>
        <p:txBody>
          <a:bodyPr wrap="none">
            <a:spAutoFit/>
          </a:bodyPr>
          <a:lstStyle/>
          <a:p>
            <a:r>
              <a:rPr lang="ja-JP" altLang="en-US" sz="2000" dirty="0" smtClean="0">
                <a:solidFill>
                  <a:schemeClr val="tx1">
                    <a:lumMod val="75000"/>
                    <a:lumOff val="25000"/>
                  </a:schemeClr>
                </a:solidFill>
                <a:latin typeface="游ゴシック Medium" panose="020B0500000000000000" pitchFamily="50" charset="-128"/>
                <a:ea typeface="游ゴシック Medium" panose="020B0500000000000000" pitchFamily="50" charset="-128"/>
              </a:rPr>
              <a:t>現在はノイマン型にハーバードを取り入れたハイブリッド型</a:t>
            </a:r>
            <a:endParaRPr lang="ja-JP" altLang="en-US" sz="2000" dirty="0">
              <a:latin typeface="游ゴシック Medium" panose="020B0500000000000000" pitchFamily="50" charset="-128"/>
              <a:ea typeface="游ゴシック Medium" panose="020B0500000000000000" pitchFamily="50" charset="-128"/>
            </a:endParaRPr>
          </a:p>
        </p:txBody>
      </p:sp>
      <p:sp>
        <p:nvSpPr>
          <p:cNvPr id="52" name="正方形/長方形 51"/>
          <p:cNvSpPr/>
          <p:nvPr/>
        </p:nvSpPr>
        <p:spPr>
          <a:xfrm>
            <a:off x="2030685" y="2278578"/>
            <a:ext cx="1107996" cy="369332"/>
          </a:xfrm>
          <a:prstGeom prst="rect">
            <a:avLst/>
          </a:prstGeom>
        </p:spPr>
        <p:txBody>
          <a:bodyPr wrap="none">
            <a:spAutoFit/>
          </a:bodyPr>
          <a:lstStyle/>
          <a:p>
            <a:r>
              <a:rPr lang="ja-JP" altLang="en-US" dirty="0" smtClean="0">
                <a:latin typeface="游ゴシック Medium" panose="020B0500000000000000" pitchFamily="50" charset="-128"/>
                <a:ea typeface="游ゴシック Medium" panose="020B0500000000000000" pitchFamily="50" charset="-128"/>
              </a:rPr>
              <a:t>共用バス</a:t>
            </a:r>
            <a:endParaRPr lang="ja-JP" altLang="en-US"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10490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4" grpId="0"/>
      <p:bldP spid="45" grpId="0" animBg="1"/>
      <p:bldP spid="46" grpId="0" animBg="1"/>
      <p:bldP spid="47" grpId="0" animBg="1"/>
      <p:bldP spid="48" grpId="0" animBg="1"/>
      <p:bldP spid="49" grpId="0" animBg="1"/>
      <p:bldP spid="50" grpId="0"/>
      <p:bldP spid="51" grpId="0"/>
      <p:bldP spid="53" grpId="0"/>
      <p:bldP spid="54" grpId="0" animBg="1"/>
      <p:bldP spid="55" grpId="0"/>
      <p:bldP spid="57"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704085"/>
            <a:ext cx="8279878" cy="5145087"/>
          </a:xfrm>
        </p:spPr>
        <p:txBody>
          <a:bodyPr>
            <a:noAutofit/>
          </a:bodyPr>
          <a:lstStyle/>
          <a:p>
            <a:pPr>
              <a:buFont typeface="Wingdings" panose="05000000000000000000" pitchFamily="2" charset="2"/>
              <a:buChar char="n"/>
            </a:pPr>
            <a:r>
              <a:rPr lang="ja-JP" altLang="en-US" sz="2400" dirty="0" smtClean="0">
                <a:latin typeface="游ゴシック Medium" panose="020B0500000000000000" pitchFamily="50" charset="-128"/>
                <a:ea typeface="游ゴシック Medium" panose="020B0500000000000000" pitchFamily="50" charset="-128"/>
              </a:rPr>
              <a:t>データとアドレス</a:t>
            </a:r>
            <a:endParaRPr lang="en-US" altLang="ja-JP" sz="2400" dirty="0" smtClean="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kumimoji="1" lang="ja-JP" altLang="en-US" sz="2000" dirty="0" smtClean="0">
                <a:latin typeface="游ゴシック Medium" panose="020B0500000000000000" pitchFamily="50" charset="-128"/>
                <a:ea typeface="游ゴシック Medium" panose="020B0500000000000000" pitchFamily="50" charset="-128"/>
              </a:rPr>
              <a:t>データ： </a:t>
            </a:r>
            <a:r>
              <a:rPr lang="ja-JP" altLang="en-US" sz="2000" dirty="0" smtClean="0">
                <a:latin typeface="游ゴシック Medium" panose="020B0500000000000000" pitchFamily="50" charset="-128"/>
                <a:ea typeface="游ゴシック Medium" panose="020B0500000000000000" pitchFamily="50" charset="-128"/>
              </a:rPr>
              <a:t>物</a:t>
            </a:r>
            <a:r>
              <a:rPr lang="en-US" altLang="ja-JP" sz="2000" dirty="0" smtClean="0">
                <a:latin typeface="游ゴシック Medium" panose="020B0500000000000000" pitchFamily="50" charset="-128"/>
                <a:ea typeface="游ゴシック Medium" panose="020B0500000000000000" pitchFamily="50" charset="-128"/>
              </a:rPr>
              <a:t/>
            </a:r>
            <a:br>
              <a:rPr lang="en-US" altLang="ja-JP" sz="2000" dirty="0" smtClean="0">
                <a:latin typeface="游ゴシック Medium" panose="020B0500000000000000" pitchFamily="50" charset="-128"/>
                <a:ea typeface="游ゴシック Medium" panose="020B0500000000000000" pitchFamily="50" charset="-128"/>
              </a:rPr>
            </a:br>
            <a:r>
              <a:rPr kumimoji="1" lang="ja-JP" altLang="en-US" sz="2000" dirty="0" smtClean="0">
                <a:latin typeface="游ゴシック Medium" panose="020B0500000000000000" pitchFamily="50" charset="-128"/>
                <a:ea typeface="游ゴシック Medium" panose="020B0500000000000000" pitchFamily="50" charset="-128"/>
              </a:rPr>
              <a:t>（</a:t>
            </a:r>
            <a:r>
              <a:rPr kumimoji="1" lang="en-US" altLang="ja-JP" sz="2000" dirty="0" smtClean="0">
                <a:latin typeface="游ゴシック Medium" panose="020B0500000000000000" pitchFamily="50" charset="-128"/>
                <a:ea typeface="游ゴシック Medium" panose="020B0500000000000000" pitchFamily="50" charset="-128"/>
              </a:rPr>
              <a:t>ex.</a:t>
            </a:r>
            <a:r>
              <a:rPr kumimoji="1" lang="ja-JP" altLang="en-US" sz="2000" dirty="0" smtClean="0">
                <a:latin typeface="游ゴシック Medium" panose="020B0500000000000000" pitchFamily="50" charset="-128"/>
                <a:ea typeface="游ゴシック Medium" panose="020B0500000000000000" pitchFamily="50" charset="-128"/>
              </a:rPr>
              <a:t> </a:t>
            </a:r>
            <a:r>
              <a:rPr lang="ja-JP" altLang="en-US" sz="2000" dirty="0" smtClean="0">
                <a:latin typeface="游ゴシック Medium" panose="020B0500000000000000" pitchFamily="50" charset="-128"/>
                <a:ea typeface="游ゴシック Medium" panose="020B0500000000000000" pitchFamily="50" charset="-128"/>
              </a:rPr>
              <a:t>電通大</a:t>
            </a:r>
            <a:r>
              <a:rPr lang="ja-JP" altLang="en-US" sz="2000" dirty="0">
                <a:latin typeface="游ゴシック Medium" panose="020B0500000000000000" pitchFamily="50" charset="-128"/>
                <a:ea typeface="游ゴシック Medium" panose="020B0500000000000000" pitchFamily="50" charset="-128"/>
              </a:rPr>
              <a:t>）</a:t>
            </a:r>
            <a:endParaRPr kumimoji="1" lang="en-US" altLang="ja-JP" sz="2000" dirty="0" smtClean="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lang="ja-JP" altLang="en-US" sz="2000" dirty="0" smtClean="0">
                <a:latin typeface="游ゴシック Medium" panose="020B0500000000000000" pitchFamily="50" charset="-128"/>
                <a:ea typeface="游ゴシック Medium" panose="020B0500000000000000" pitchFamily="50" charset="-128"/>
              </a:rPr>
              <a:t>アドレス： </a:t>
            </a:r>
            <a:r>
              <a:rPr lang="ja-JP" altLang="en-US" sz="2000" dirty="0">
                <a:latin typeface="游ゴシック Medium" panose="020B0500000000000000" pitchFamily="50" charset="-128"/>
                <a:ea typeface="游ゴシック Medium" panose="020B0500000000000000" pitchFamily="50" charset="-128"/>
              </a:rPr>
              <a:t>場所</a:t>
            </a:r>
            <a:r>
              <a:rPr lang="en-US" altLang="ja-JP" sz="2000" dirty="0" smtClean="0">
                <a:latin typeface="游ゴシック Medium" panose="020B0500000000000000" pitchFamily="50" charset="-128"/>
                <a:ea typeface="游ゴシック Medium" panose="020B0500000000000000" pitchFamily="50" charset="-128"/>
              </a:rPr>
              <a:t/>
            </a:r>
            <a:br>
              <a:rPr lang="en-US" altLang="ja-JP" sz="2000" dirty="0" smtClean="0">
                <a:latin typeface="游ゴシック Medium" panose="020B0500000000000000" pitchFamily="50" charset="-128"/>
                <a:ea typeface="游ゴシック Medium" panose="020B0500000000000000" pitchFamily="50" charset="-128"/>
              </a:rPr>
            </a:br>
            <a:r>
              <a:rPr lang="ja-JP" altLang="en-US" sz="2000" dirty="0" smtClean="0">
                <a:latin typeface="游ゴシック Medium" panose="020B0500000000000000" pitchFamily="50" charset="-128"/>
                <a:ea typeface="游ゴシック Medium" panose="020B0500000000000000" pitchFamily="50" charset="-128"/>
              </a:rPr>
              <a:t>（</a:t>
            </a:r>
            <a:r>
              <a:rPr lang="en-US" altLang="ja-JP" sz="2000" dirty="0" smtClean="0">
                <a:latin typeface="游ゴシック Medium" panose="020B0500000000000000" pitchFamily="50" charset="-128"/>
                <a:ea typeface="游ゴシック Medium" panose="020B0500000000000000" pitchFamily="50" charset="-128"/>
              </a:rPr>
              <a:t>ex.</a:t>
            </a:r>
            <a:r>
              <a:rPr lang="ja-JP" altLang="en-US" sz="2000" dirty="0" smtClean="0">
                <a:latin typeface="游ゴシック Medium" panose="020B0500000000000000" pitchFamily="50" charset="-128"/>
                <a:ea typeface="游ゴシック Medium" panose="020B0500000000000000" pitchFamily="50" charset="-128"/>
              </a:rPr>
              <a:t> 調布市調布ヶ丘</a:t>
            </a:r>
            <a:r>
              <a:rPr lang="en-US" altLang="ja-JP" sz="2000" dirty="0" smtClean="0">
                <a:latin typeface="游ゴシック Medium" panose="020B0500000000000000" pitchFamily="50" charset="-128"/>
                <a:ea typeface="游ゴシック Medium" panose="020B0500000000000000" pitchFamily="50" charset="-128"/>
              </a:rPr>
              <a:t>1-5-1</a:t>
            </a:r>
            <a:r>
              <a:rPr lang="ja-JP" altLang="en-US" sz="2000" dirty="0" smtClean="0">
                <a:latin typeface="游ゴシック Medium" panose="020B0500000000000000" pitchFamily="50" charset="-128"/>
                <a:ea typeface="游ゴシック Medium" panose="020B0500000000000000" pitchFamily="50" charset="-128"/>
              </a:rPr>
              <a:t>）</a:t>
            </a:r>
            <a:endParaRPr lang="en-US" altLang="ja-JP" sz="2000"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kumimoji="1" lang="ja-JP" altLang="en-US" sz="2400" dirty="0" smtClean="0">
                <a:latin typeface="游ゴシック Medium" panose="020B0500000000000000" pitchFamily="50" charset="-128"/>
                <a:ea typeface="游ゴシック Medium" panose="020B0500000000000000" pitchFamily="50" charset="-128"/>
              </a:rPr>
              <a:t>命令のアドレス</a:t>
            </a:r>
            <a:endParaRPr kumimoji="1" lang="en-US" altLang="ja-JP" sz="2400" dirty="0" smtClean="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lang="ja-JP" altLang="en-US" sz="2000" dirty="0" smtClean="0">
                <a:latin typeface="游ゴシック Medium" panose="020B0500000000000000" pitchFamily="50" charset="-128"/>
                <a:ea typeface="游ゴシック Medium" panose="020B0500000000000000" pitchFamily="50" charset="-128"/>
              </a:rPr>
              <a:t>プログラム内蔵方式では</a:t>
            </a:r>
            <a:r>
              <a:rPr lang="en-US" altLang="ja-JP" sz="2000" dirty="0" smtClean="0">
                <a:latin typeface="游ゴシック Medium" panose="020B0500000000000000" pitchFamily="50" charset="-128"/>
                <a:ea typeface="游ゴシック Medium" panose="020B0500000000000000" pitchFamily="50" charset="-128"/>
              </a:rPr>
              <a:t/>
            </a:r>
            <a:br>
              <a:rPr lang="en-US" altLang="ja-JP" sz="2000" dirty="0" smtClean="0">
                <a:latin typeface="游ゴシック Medium" panose="020B0500000000000000" pitchFamily="50" charset="-128"/>
                <a:ea typeface="游ゴシック Medium" panose="020B0500000000000000" pitchFamily="50" charset="-128"/>
              </a:rPr>
            </a:br>
            <a:r>
              <a:rPr lang="ja-JP" altLang="en-US" sz="2000" dirty="0" smtClean="0">
                <a:solidFill>
                  <a:srgbClr val="C00000"/>
                </a:solidFill>
                <a:latin typeface="游ゴシック Medium" panose="020B0500000000000000" pitchFamily="50" charset="-128"/>
                <a:ea typeface="游ゴシック Medium" panose="020B0500000000000000" pitchFamily="50" charset="-128"/>
              </a:rPr>
              <a:t>命令もメモリに格納</a:t>
            </a:r>
            <a:endParaRPr lang="en-US" altLang="ja-JP" sz="2000" dirty="0" smtClean="0">
              <a:solidFill>
                <a:srgbClr val="C00000"/>
              </a:solidFill>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lang="ja-JP" altLang="en-US" sz="2000" dirty="0" smtClean="0">
                <a:latin typeface="游ゴシック Medium" panose="020B0500000000000000" pitchFamily="50" charset="-128"/>
                <a:ea typeface="游ゴシック Medium" panose="020B0500000000000000" pitchFamily="50" charset="-128"/>
              </a:rPr>
              <a:t>命令にもアドレスが存在</a:t>
            </a:r>
            <a:endParaRPr lang="en-US" altLang="ja-JP" sz="2000"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kumimoji="1" lang="ja-JP" altLang="en-US" sz="2400" dirty="0" smtClean="0">
                <a:latin typeface="游ゴシック Medium" panose="020B0500000000000000" pitchFamily="50" charset="-128"/>
                <a:ea typeface="游ゴシック Medium" panose="020B0500000000000000" pitchFamily="50" charset="-128"/>
              </a:rPr>
              <a:t>プログラムカウンタ（</a:t>
            </a:r>
            <a:r>
              <a:rPr kumimoji="1" lang="en-US" altLang="ja-JP" sz="2400" dirty="0" smtClean="0">
                <a:latin typeface="游ゴシック Medium" panose="020B0500000000000000" pitchFamily="50" charset="-128"/>
                <a:ea typeface="游ゴシック Medium" panose="020B0500000000000000" pitchFamily="50" charset="-128"/>
              </a:rPr>
              <a:t>PC</a:t>
            </a:r>
            <a:r>
              <a:rPr kumimoji="1" lang="ja-JP" altLang="en-US" sz="2400" dirty="0" smtClean="0">
                <a:latin typeface="游ゴシック Medium" panose="020B0500000000000000" pitchFamily="50" charset="-128"/>
                <a:ea typeface="游ゴシック Medium" panose="020B0500000000000000" pitchFamily="50" charset="-128"/>
              </a:rPr>
              <a:t>）</a:t>
            </a:r>
            <a:endParaRPr kumimoji="1" lang="en-US" altLang="ja-JP" sz="2400" dirty="0" smtClean="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lang="ja-JP" altLang="en-US" sz="2000" dirty="0" smtClean="0">
                <a:latin typeface="游ゴシック Medium" panose="020B0500000000000000" pitchFamily="50" charset="-128"/>
                <a:ea typeface="游ゴシック Medium" panose="020B0500000000000000" pitchFamily="50" charset="-128"/>
              </a:rPr>
              <a:t>プロセッサ内にある小さなメモリ</a:t>
            </a:r>
            <a:endParaRPr lang="en-US" altLang="ja-JP" sz="2000" dirty="0" smtClean="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kumimoji="1" lang="ja-JP" altLang="en-US" sz="2000" dirty="0" smtClean="0">
                <a:latin typeface="游ゴシック Medium" panose="020B0500000000000000" pitchFamily="50" charset="-128"/>
                <a:ea typeface="游ゴシック Medium" panose="020B0500000000000000" pitchFamily="50" charset="-128"/>
              </a:rPr>
              <a:t>実行する命令のアドレスを示す</a:t>
            </a:r>
            <a:endParaRPr kumimoji="1" lang="en-US" altLang="ja-JP" sz="2000" dirty="0" smtClean="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lang="ja-JP" altLang="en-US" sz="2000" dirty="0" smtClean="0">
                <a:latin typeface="游ゴシック Medium" panose="020B0500000000000000" pitchFamily="50" charset="-128"/>
                <a:ea typeface="游ゴシック Medium" panose="020B0500000000000000" pitchFamily="50" charset="-128"/>
              </a:rPr>
              <a:t>プロセッサは</a:t>
            </a:r>
            <a:r>
              <a:rPr lang="en-US" altLang="ja-JP" sz="2000" dirty="0" smtClean="0">
                <a:solidFill>
                  <a:srgbClr val="C00000"/>
                </a:solidFill>
                <a:latin typeface="游ゴシック Medium" panose="020B0500000000000000" pitchFamily="50" charset="-128"/>
                <a:ea typeface="游ゴシック Medium" panose="020B0500000000000000" pitchFamily="50" charset="-128"/>
              </a:rPr>
              <a:t>P</a:t>
            </a:r>
            <a:r>
              <a:rPr lang="en-US" altLang="ja-JP" sz="2000" dirty="0">
                <a:solidFill>
                  <a:srgbClr val="C00000"/>
                </a:solidFill>
                <a:latin typeface="游ゴシック Medium" panose="020B0500000000000000" pitchFamily="50" charset="-128"/>
                <a:ea typeface="游ゴシック Medium" panose="020B0500000000000000" pitchFamily="50" charset="-128"/>
              </a:rPr>
              <a:t>C</a:t>
            </a:r>
            <a:r>
              <a:rPr lang="ja-JP" altLang="en-US" sz="2000" dirty="0" smtClean="0">
                <a:solidFill>
                  <a:srgbClr val="C00000"/>
                </a:solidFill>
                <a:latin typeface="游ゴシック Medium" panose="020B0500000000000000" pitchFamily="50" charset="-128"/>
                <a:ea typeface="游ゴシック Medium" panose="020B0500000000000000" pitchFamily="50" charset="-128"/>
              </a:rPr>
              <a:t>にしたがって命令をメモリから取得</a:t>
            </a:r>
            <a:endParaRPr kumimoji="1" lang="ja-JP" altLang="en-US" sz="2000" dirty="0">
              <a:solidFill>
                <a:srgbClr val="C00000"/>
              </a:solidFill>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7</a:t>
            </a:fld>
            <a:endParaRPr kumimoji="1" lang="ja-JP" altLang="en-US"/>
          </a:p>
        </p:txBody>
      </p:sp>
      <p:sp>
        <p:nvSpPr>
          <p:cNvPr id="16" name="正方形/長方形 15"/>
          <p:cNvSpPr/>
          <p:nvPr/>
        </p:nvSpPr>
        <p:spPr>
          <a:xfrm>
            <a:off x="4894367" y="1691137"/>
            <a:ext cx="4142129" cy="3297334"/>
          </a:xfrm>
          <a:prstGeom prst="rect">
            <a:avLst/>
          </a:prstGeom>
          <a:solidFill>
            <a:schemeClr val="bg1">
              <a:lumMod val="9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Medium" panose="020B0500000000000000" pitchFamily="50" charset="-128"/>
              <a:ea typeface="游ゴシック Medium" panose="020B0500000000000000" pitchFamily="50" charset="-128"/>
            </a:endParaRPr>
          </a:p>
        </p:txBody>
      </p:sp>
      <p:sp>
        <p:nvSpPr>
          <p:cNvPr id="17" name="正方形/長方形 16"/>
          <p:cNvSpPr/>
          <p:nvPr/>
        </p:nvSpPr>
        <p:spPr>
          <a:xfrm>
            <a:off x="7445761" y="2115513"/>
            <a:ext cx="1468127" cy="2668527"/>
          </a:xfrm>
          <a:prstGeom prst="rect">
            <a:avLst/>
          </a:prstGeom>
          <a:solidFill>
            <a:srgbClr val="00808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latin typeface="游ゴシック Medium" panose="020B0500000000000000" pitchFamily="50" charset="-128"/>
              <a:ea typeface="游ゴシック Medium" panose="020B0500000000000000" pitchFamily="50" charset="-128"/>
            </a:endParaRPr>
          </a:p>
        </p:txBody>
      </p:sp>
      <p:sp>
        <p:nvSpPr>
          <p:cNvPr id="18" name="正方形/長方形 17"/>
          <p:cNvSpPr/>
          <p:nvPr/>
        </p:nvSpPr>
        <p:spPr>
          <a:xfrm>
            <a:off x="5499541" y="2113525"/>
            <a:ext cx="1468125" cy="2670515"/>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19" name="上下矢印 18"/>
          <p:cNvSpPr/>
          <p:nvPr/>
        </p:nvSpPr>
        <p:spPr>
          <a:xfrm rot="5400000">
            <a:off x="6992902" y="3255459"/>
            <a:ext cx="432048" cy="394070"/>
          </a:xfrm>
          <a:prstGeom prst="upDownArrow">
            <a:avLst>
              <a:gd name="adj1" fmla="val 67636"/>
              <a:gd name="adj2" fmla="val 27954"/>
            </a:avLst>
          </a:prstGeom>
          <a:solidFill>
            <a:srgbClr val="FF00FF"/>
          </a:solid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Medium" panose="020B0500000000000000" pitchFamily="50" charset="-128"/>
              <a:ea typeface="游ゴシック Medium" panose="020B0500000000000000" pitchFamily="50" charset="-128"/>
            </a:endParaRPr>
          </a:p>
        </p:txBody>
      </p:sp>
      <p:sp>
        <p:nvSpPr>
          <p:cNvPr id="13" name="テキスト ボックス 12"/>
          <p:cNvSpPr txBox="1"/>
          <p:nvPr/>
        </p:nvSpPr>
        <p:spPr>
          <a:xfrm>
            <a:off x="5183474" y="2063583"/>
            <a:ext cx="312906" cy="369332"/>
          </a:xfrm>
          <a:prstGeom prst="rect">
            <a:avLst/>
          </a:prstGeom>
          <a:noFill/>
        </p:spPr>
        <p:txBody>
          <a:bodyPr wrap="none" rtlCol="0">
            <a:spAutoFit/>
          </a:bodyPr>
          <a:lstStyle/>
          <a:p>
            <a:r>
              <a:rPr kumimoji="1" lang="en-US" altLang="ja-JP" dirty="0" smtClean="0">
                <a:latin typeface="游ゴシック Medium" panose="020B0500000000000000" pitchFamily="50" charset="-128"/>
                <a:ea typeface="游ゴシック Medium" panose="020B0500000000000000" pitchFamily="50" charset="-128"/>
              </a:rPr>
              <a:t>0</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14" name="テキスト ボックス 13"/>
          <p:cNvSpPr txBox="1"/>
          <p:nvPr/>
        </p:nvSpPr>
        <p:spPr>
          <a:xfrm>
            <a:off x="5187516" y="2391957"/>
            <a:ext cx="312906" cy="369332"/>
          </a:xfrm>
          <a:prstGeom prst="rect">
            <a:avLst/>
          </a:prstGeom>
          <a:noFill/>
        </p:spPr>
        <p:txBody>
          <a:bodyPr wrap="none" rtlCol="0">
            <a:spAutoFit/>
          </a:bodyPr>
          <a:lstStyle/>
          <a:p>
            <a:r>
              <a:rPr kumimoji="1" lang="en-US" altLang="ja-JP" dirty="0" smtClean="0">
                <a:latin typeface="游ゴシック Medium" panose="020B0500000000000000" pitchFamily="50" charset="-128"/>
                <a:ea typeface="游ゴシック Medium" panose="020B0500000000000000" pitchFamily="50" charset="-128"/>
              </a:rPr>
              <a:t>4</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15" name="テキスト ボックス 14"/>
          <p:cNvSpPr txBox="1"/>
          <p:nvPr/>
        </p:nvSpPr>
        <p:spPr>
          <a:xfrm>
            <a:off x="5187514" y="2695703"/>
            <a:ext cx="312906" cy="369332"/>
          </a:xfrm>
          <a:prstGeom prst="rect">
            <a:avLst/>
          </a:prstGeom>
          <a:noFill/>
        </p:spPr>
        <p:txBody>
          <a:bodyPr wrap="none" rtlCol="0">
            <a:spAutoFit/>
          </a:bodyPr>
          <a:lstStyle/>
          <a:p>
            <a:r>
              <a:rPr kumimoji="1" lang="en-US" altLang="ja-JP" dirty="0" smtClean="0">
                <a:latin typeface="游ゴシック Medium" panose="020B0500000000000000" pitchFamily="50" charset="-128"/>
                <a:ea typeface="游ゴシック Medium" panose="020B0500000000000000" pitchFamily="50" charset="-128"/>
              </a:rPr>
              <a:t>8</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26" name="正方形/長方形 25"/>
          <p:cNvSpPr/>
          <p:nvPr/>
        </p:nvSpPr>
        <p:spPr>
          <a:xfrm>
            <a:off x="5499539" y="3658021"/>
            <a:ext cx="1468127"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2000" dirty="0" smtClean="0">
                <a:solidFill>
                  <a:schemeClr val="tx1"/>
                </a:solidFill>
                <a:latin typeface="游ゴシック Medium" panose="020B0500000000000000" pitchFamily="50" charset="-128"/>
                <a:ea typeface="游ゴシック Medium" panose="020B0500000000000000" pitchFamily="50" charset="-128"/>
              </a:rPr>
              <a:t>100</a:t>
            </a:r>
            <a:endParaRPr kumimoji="1" lang="ja-JP" altLang="en-US" sz="2000" dirty="0">
              <a:solidFill>
                <a:schemeClr val="tx1"/>
              </a:solidFill>
              <a:latin typeface="游ゴシック Medium" panose="020B0500000000000000" pitchFamily="50" charset="-128"/>
              <a:ea typeface="游ゴシック Medium" panose="020B0500000000000000" pitchFamily="50" charset="-128"/>
            </a:endParaRPr>
          </a:p>
        </p:txBody>
      </p:sp>
      <p:sp>
        <p:nvSpPr>
          <p:cNvPr id="27" name="正方形/長方形 26"/>
          <p:cNvSpPr/>
          <p:nvPr/>
        </p:nvSpPr>
        <p:spPr>
          <a:xfrm>
            <a:off x="5499541" y="3948535"/>
            <a:ext cx="1468127"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2000" dirty="0" smtClean="0">
                <a:solidFill>
                  <a:schemeClr val="tx1"/>
                </a:solidFill>
                <a:latin typeface="游ゴシック Medium" panose="020B0500000000000000" pitchFamily="50" charset="-128"/>
                <a:ea typeface="游ゴシック Medium" panose="020B0500000000000000" pitchFamily="50" charset="-128"/>
              </a:rPr>
              <a:t>10</a:t>
            </a:r>
            <a:endParaRPr kumimoji="1" lang="ja-JP" altLang="en-US" sz="2000" dirty="0">
              <a:solidFill>
                <a:schemeClr val="tx1"/>
              </a:solidFill>
              <a:latin typeface="游ゴシック Medium" panose="020B0500000000000000" pitchFamily="50" charset="-128"/>
              <a:ea typeface="游ゴシック Medium" panose="020B0500000000000000" pitchFamily="50" charset="-128"/>
            </a:endParaRPr>
          </a:p>
        </p:txBody>
      </p:sp>
      <p:sp>
        <p:nvSpPr>
          <p:cNvPr id="28" name="正方形/長方形 27"/>
          <p:cNvSpPr/>
          <p:nvPr/>
        </p:nvSpPr>
        <p:spPr>
          <a:xfrm>
            <a:off x="5499540" y="4246217"/>
            <a:ext cx="1468127" cy="297255"/>
          </a:xfrm>
          <a:prstGeom prst="rect">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2000" dirty="0" smtClean="0">
                <a:solidFill>
                  <a:schemeClr val="tx1"/>
                </a:solidFill>
                <a:latin typeface="游ゴシック Medium" panose="020B0500000000000000" pitchFamily="50" charset="-128"/>
                <a:ea typeface="游ゴシック Medium" panose="020B0500000000000000" pitchFamily="50" charset="-128"/>
              </a:rPr>
              <a:t>500</a:t>
            </a:r>
            <a:endParaRPr kumimoji="1" lang="ja-JP" altLang="en-US" sz="2000" dirty="0">
              <a:solidFill>
                <a:schemeClr val="tx1"/>
              </a:solidFill>
              <a:latin typeface="游ゴシック Medium" panose="020B0500000000000000" pitchFamily="50" charset="-128"/>
              <a:ea typeface="游ゴシック Medium" panose="020B0500000000000000" pitchFamily="50" charset="-128"/>
            </a:endParaRPr>
          </a:p>
        </p:txBody>
      </p:sp>
      <p:sp>
        <p:nvSpPr>
          <p:cNvPr id="29" name="テキスト ボックス 28"/>
          <p:cNvSpPr txBox="1"/>
          <p:nvPr/>
        </p:nvSpPr>
        <p:spPr>
          <a:xfrm>
            <a:off x="5079721" y="3618210"/>
            <a:ext cx="441146" cy="369332"/>
          </a:xfrm>
          <a:prstGeom prst="rect">
            <a:avLst/>
          </a:prstGeom>
          <a:noFill/>
        </p:spPr>
        <p:txBody>
          <a:bodyPr wrap="none" rtlCol="0">
            <a:spAutoFit/>
          </a:bodyPr>
          <a:lstStyle/>
          <a:p>
            <a:r>
              <a:rPr kumimoji="1" lang="en-US" altLang="ja-JP" dirty="0" smtClean="0">
                <a:latin typeface="游ゴシック Medium" panose="020B0500000000000000" pitchFamily="50" charset="-128"/>
                <a:ea typeface="游ゴシック Medium" panose="020B0500000000000000" pitchFamily="50" charset="-128"/>
              </a:rPr>
              <a:t>64</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30" name="テキスト ボックス 29"/>
          <p:cNvSpPr txBox="1"/>
          <p:nvPr/>
        </p:nvSpPr>
        <p:spPr>
          <a:xfrm>
            <a:off x="5070346" y="3933895"/>
            <a:ext cx="441146" cy="369332"/>
          </a:xfrm>
          <a:prstGeom prst="rect">
            <a:avLst/>
          </a:prstGeom>
          <a:noFill/>
        </p:spPr>
        <p:txBody>
          <a:bodyPr wrap="none" rtlCol="0">
            <a:spAutoFit/>
          </a:bodyPr>
          <a:lstStyle/>
          <a:p>
            <a:r>
              <a:rPr kumimoji="1" lang="en-US" altLang="ja-JP" dirty="0" smtClean="0">
                <a:latin typeface="游ゴシック Medium" panose="020B0500000000000000" pitchFamily="50" charset="-128"/>
                <a:ea typeface="游ゴシック Medium" panose="020B0500000000000000" pitchFamily="50" charset="-128"/>
              </a:rPr>
              <a:t>68</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31" name="テキスト ボックス 30"/>
          <p:cNvSpPr txBox="1"/>
          <p:nvPr/>
        </p:nvSpPr>
        <p:spPr>
          <a:xfrm>
            <a:off x="5070346" y="4234202"/>
            <a:ext cx="441146" cy="369332"/>
          </a:xfrm>
          <a:prstGeom prst="rect">
            <a:avLst/>
          </a:prstGeom>
          <a:noFill/>
        </p:spPr>
        <p:txBody>
          <a:bodyPr wrap="none" rtlCol="0">
            <a:spAutoFit/>
          </a:bodyPr>
          <a:lstStyle/>
          <a:p>
            <a:r>
              <a:rPr kumimoji="1" lang="en-US" altLang="ja-JP" dirty="0" smtClean="0">
                <a:latin typeface="游ゴシック Medium" panose="020B0500000000000000" pitchFamily="50" charset="-128"/>
                <a:ea typeface="游ゴシック Medium" panose="020B0500000000000000" pitchFamily="50" charset="-128"/>
              </a:rPr>
              <a:t>72</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32" name="正方形/長方形 31"/>
          <p:cNvSpPr/>
          <p:nvPr/>
        </p:nvSpPr>
        <p:spPr>
          <a:xfrm>
            <a:off x="5502539" y="2111192"/>
            <a:ext cx="1475995"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a:solidFill>
                  <a:schemeClr val="tx1"/>
                </a:solidFill>
                <a:latin typeface="游ゴシック Medium" panose="020B0500000000000000" pitchFamily="50" charset="-128"/>
                <a:ea typeface="游ゴシック Medium" panose="020B0500000000000000" pitchFamily="50" charset="-128"/>
              </a:rPr>
              <a:t>a</a:t>
            </a:r>
            <a:r>
              <a:rPr kumimoji="1" lang="en-US" altLang="ja-JP" sz="1400" dirty="0" smtClean="0">
                <a:solidFill>
                  <a:schemeClr val="tx1"/>
                </a:solidFill>
                <a:latin typeface="游ゴシック Medium" panose="020B0500000000000000" pitchFamily="50" charset="-128"/>
                <a:ea typeface="游ゴシック Medium" panose="020B0500000000000000" pitchFamily="50" charset="-128"/>
              </a:rPr>
              <a:t>dd $t1, $s1, $s2</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33" name="正方形/長方形 32"/>
          <p:cNvSpPr/>
          <p:nvPr/>
        </p:nvSpPr>
        <p:spPr>
          <a:xfrm>
            <a:off x="5502539" y="2419229"/>
            <a:ext cx="1475995"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a:solidFill>
                  <a:schemeClr val="tx1"/>
                </a:solidFill>
                <a:latin typeface="游ゴシック Medium" panose="020B0500000000000000" pitchFamily="50" charset="-128"/>
                <a:ea typeface="游ゴシック Medium" panose="020B0500000000000000" pitchFamily="50" charset="-128"/>
              </a:rPr>
              <a:t>a</a:t>
            </a:r>
            <a:r>
              <a:rPr kumimoji="1" lang="en-US" altLang="ja-JP" sz="1400" dirty="0" smtClean="0">
                <a:solidFill>
                  <a:schemeClr val="tx1"/>
                </a:solidFill>
                <a:latin typeface="游ゴシック Medium" panose="020B0500000000000000" pitchFamily="50" charset="-128"/>
                <a:ea typeface="游ゴシック Medium" panose="020B0500000000000000" pitchFamily="50" charset="-128"/>
              </a:rPr>
              <a:t>dd $t2, $s3, $s4</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34" name="正方形/長方形 33"/>
          <p:cNvSpPr/>
          <p:nvPr/>
        </p:nvSpPr>
        <p:spPr>
          <a:xfrm>
            <a:off x="5502539" y="2727335"/>
            <a:ext cx="1475995"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latin typeface="游ゴシック Medium" panose="020B0500000000000000" pitchFamily="50" charset="-128"/>
                <a:ea typeface="游ゴシック Medium" panose="020B0500000000000000" pitchFamily="50" charset="-128"/>
              </a:rPr>
              <a:t>sub</a:t>
            </a:r>
            <a:r>
              <a:rPr kumimoji="1" lang="en-US" altLang="ja-JP" sz="1400" dirty="0" smtClean="0">
                <a:solidFill>
                  <a:schemeClr val="tx1"/>
                </a:solidFill>
                <a:latin typeface="游ゴシック Medium" panose="020B0500000000000000" pitchFamily="50" charset="-128"/>
                <a:ea typeface="游ゴシック Medium" panose="020B0500000000000000" pitchFamily="50" charset="-128"/>
              </a:rPr>
              <a:t> $s0, $t2, $t3</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35" name="正方形/長方形 34"/>
          <p:cNvSpPr/>
          <p:nvPr/>
        </p:nvSpPr>
        <p:spPr>
          <a:xfrm>
            <a:off x="5500678" y="2114114"/>
            <a:ext cx="1475995"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a:solidFill>
                  <a:schemeClr val="tx1"/>
                </a:solidFill>
                <a:latin typeface="游ゴシック Medium" panose="020B0500000000000000" pitchFamily="50" charset="-128"/>
                <a:ea typeface="游ゴシック Medium" panose="020B0500000000000000" pitchFamily="50" charset="-128"/>
              </a:rPr>
              <a:t>a</a:t>
            </a:r>
            <a:r>
              <a:rPr kumimoji="1" lang="en-US" altLang="ja-JP" sz="1400" dirty="0" smtClean="0">
                <a:solidFill>
                  <a:schemeClr val="tx1"/>
                </a:solidFill>
                <a:latin typeface="游ゴシック Medium" panose="020B0500000000000000" pitchFamily="50" charset="-128"/>
                <a:ea typeface="游ゴシック Medium" panose="020B0500000000000000" pitchFamily="50" charset="-128"/>
              </a:rPr>
              <a:t>dd $t1, $s1, $s2</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36" name="正方形/長方形 35"/>
          <p:cNvSpPr/>
          <p:nvPr/>
        </p:nvSpPr>
        <p:spPr>
          <a:xfrm>
            <a:off x="5500678" y="2422151"/>
            <a:ext cx="1475995"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a:solidFill>
                  <a:schemeClr val="tx1"/>
                </a:solidFill>
                <a:latin typeface="游ゴシック Medium" panose="020B0500000000000000" pitchFamily="50" charset="-128"/>
                <a:ea typeface="游ゴシック Medium" panose="020B0500000000000000" pitchFamily="50" charset="-128"/>
              </a:rPr>
              <a:t>a</a:t>
            </a:r>
            <a:r>
              <a:rPr kumimoji="1" lang="en-US" altLang="ja-JP" sz="1400" dirty="0" smtClean="0">
                <a:solidFill>
                  <a:schemeClr val="tx1"/>
                </a:solidFill>
                <a:latin typeface="游ゴシック Medium" panose="020B0500000000000000" pitchFamily="50" charset="-128"/>
                <a:ea typeface="游ゴシック Medium" panose="020B0500000000000000" pitchFamily="50" charset="-128"/>
              </a:rPr>
              <a:t>dd $t2, $s3, $s4</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sp>
        <p:nvSpPr>
          <p:cNvPr id="37" name="正方形/長方形 36"/>
          <p:cNvSpPr/>
          <p:nvPr/>
        </p:nvSpPr>
        <p:spPr>
          <a:xfrm>
            <a:off x="5500678" y="2730257"/>
            <a:ext cx="1475995" cy="298955"/>
          </a:xfrm>
          <a:prstGeom prst="rect">
            <a:avLst/>
          </a:prstGeom>
          <a:solidFill>
            <a:srgbClr val="FFFF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400" dirty="0" smtClean="0">
                <a:solidFill>
                  <a:schemeClr val="tx1"/>
                </a:solidFill>
                <a:latin typeface="游ゴシック Medium" panose="020B0500000000000000" pitchFamily="50" charset="-128"/>
                <a:ea typeface="游ゴシック Medium" panose="020B0500000000000000" pitchFamily="50" charset="-128"/>
              </a:rPr>
              <a:t>sub</a:t>
            </a:r>
            <a:r>
              <a:rPr kumimoji="1" lang="en-US" altLang="ja-JP" sz="1400" dirty="0" smtClean="0">
                <a:solidFill>
                  <a:schemeClr val="tx1"/>
                </a:solidFill>
                <a:latin typeface="游ゴシック Medium" panose="020B0500000000000000" pitchFamily="50" charset="-128"/>
                <a:ea typeface="游ゴシック Medium" panose="020B0500000000000000" pitchFamily="50" charset="-128"/>
              </a:rPr>
              <a:t> $s0, $t2, $t3</a:t>
            </a:r>
            <a:endParaRPr kumimoji="1" lang="ja-JP" altLang="en-US" sz="1400" dirty="0">
              <a:solidFill>
                <a:schemeClr val="tx1"/>
              </a:solidFill>
              <a:latin typeface="游ゴシック Medium" panose="020B0500000000000000" pitchFamily="50" charset="-128"/>
              <a:ea typeface="游ゴシック Medium" panose="020B0500000000000000" pitchFamily="50" charset="-128"/>
            </a:endParaRPr>
          </a:p>
        </p:txBody>
      </p:sp>
      <p:grpSp>
        <p:nvGrpSpPr>
          <p:cNvPr id="40" name="グループ化 39"/>
          <p:cNvGrpSpPr/>
          <p:nvPr/>
        </p:nvGrpSpPr>
        <p:grpSpPr>
          <a:xfrm>
            <a:off x="7460001" y="2151080"/>
            <a:ext cx="1083639" cy="369332"/>
            <a:chOff x="5436694" y="1701361"/>
            <a:chExt cx="1083639" cy="369332"/>
          </a:xfrm>
        </p:grpSpPr>
        <p:sp>
          <p:nvSpPr>
            <p:cNvPr id="38" name="正方形/長方形 37"/>
            <p:cNvSpPr/>
            <p:nvPr/>
          </p:nvSpPr>
          <p:spPr>
            <a:xfrm>
              <a:off x="5941961" y="1734235"/>
              <a:ext cx="578372" cy="29683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Medium" panose="020B0500000000000000" pitchFamily="50" charset="-128"/>
                <a:ea typeface="游ゴシック Medium" panose="020B0500000000000000" pitchFamily="50" charset="-128"/>
              </a:endParaRPr>
            </a:p>
          </p:txBody>
        </p:sp>
        <p:sp>
          <p:nvSpPr>
            <p:cNvPr id="39" name="テキスト ボックス 38"/>
            <p:cNvSpPr txBox="1"/>
            <p:nvPr/>
          </p:nvSpPr>
          <p:spPr>
            <a:xfrm>
              <a:off x="5436694" y="1701361"/>
              <a:ext cx="505267" cy="369332"/>
            </a:xfrm>
            <a:prstGeom prst="rect">
              <a:avLst/>
            </a:prstGeom>
            <a:noFill/>
          </p:spPr>
          <p:txBody>
            <a:bodyPr wrap="none" rtlCol="0">
              <a:spAutoFit/>
            </a:bodyPr>
            <a:lstStyle/>
            <a:p>
              <a:r>
                <a:rPr kumimoji="1" lang="en-US" altLang="ja-JP" dirty="0" smtClean="0">
                  <a:solidFill>
                    <a:schemeClr val="bg1"/>
                  </a:solidFill>
                  <a:latin typeface="游ゴシック Medium" panose="020B0500000000000000" pitchFamily="50" charset="-128"/>
                  <a:ea typeface="游ゴシック Medium" panose="020B0500000000000000" pitchFamily="50" charset="-128"/>
                </a:rPr>
                <a:t>PC</a:t>
              </a:r>
              <a:endParaRPr kumimoji="1" lang="ja-JP" altLang="en-US" dirty="0">
                <a:solidFill>
                  <a:schemeClr val="bg1"/>
                </a:solidFill>
                <a:latin typeface="游ゴシック Medium" panose="020B0500000000000000" pitchFamily="50" charset="-128"/>
                <a:ea typeface="游ゴシック Medium" panose="020B0500000000000000" pitchFamily="50" charset="-128"/>
              </a:endParaRPr>
            </a:p>
          </p:txBody>
        </p:sp>
      </p:grpSp>
      <p:sp>
        <p:nvSpPr>
          <p:cNvPr id="41" name="正方形/長方形 40"/>
          <p:cNvSpPr/>
          <p:nvPr/>
        </p:nvSpPr>
        <p:spPr>
          <a:xfrm>
            <a:off x="7961972" y="2194241"/>
            <a:ext cx="578372" cy="29683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游ゴシック Medium" panose="020B0500000000000000" pitchFamily="50" charset="-128"/>
                <a:ea typeface="游ゴシック Medium" panose="020B0500000000000000" pitchFamily="50" charset="-128"/>
              </a:rPr>
              <a:t>0</a:t>
            </a:r>
            <a:endParaRPr kumimoji="1" lang="ja-JP" altLang="en-US" dirty="0">
              <a:solidFill>
                <a:schemeClr val="tx1"/>
              </a:solidFill>
              <a:latin typeface="游ゴシック Medium" panose="020B0500000000000000" pitchFamily="50" charset="-128"/>
              <a:ea typeface="游ゴシック Medium" panose="020B0500000000000000" pitchFamily="50" charset="-128"/>
            </a:endParaRPr>
          </a:p>
        </p:txBody>
      </p:sp>
      <p:sp>
        <p:nvSpPr>
          <p:cNvPr id="42" name="正方形/長方形 41"/>
          <p:cNvSpPr/>
          <p:nvPr/>
        </p:nvSpPr>
        <p:spPr>
          <a:xfrm>
            <a:off x="7968574" y="2191921"/>
            <a:ext cx="578372" cy="29683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游ゴシック Medium" panose="020B0500000000000000" pitchFamily="50" charset="-128"/>
                <a:ea typeface="游ゴシック Medium" panose="020B0500000000000000" pitchFamily="50" charset="-128"/>
              </a:rPr>
              <a:t>4</a:t>
            </a:r>
            <a:endParaRPr kumimoji="1" lang="ja-JP" altLang="en-US" dirty="0">
              <a:solidFill>
                <a:schemeClr val="tx1"/>
              </a:solidFill>
              <a:latin typeface="游ゴシック Medium" panose="020B0500000000000000" pitchFamily="50" charset="-128"/>
              <a:ea typeface="游ゴシック Medium" panose="020B0500000000000000" pitchFamily="50" charset="-128"/>
            </a:endParaRPr>
          </a:p>
        </p:txBody>
      </p:sp>
      <p:sp>
        <p:nvSpPr>
          <p:cNvPr id="43" name="正方形/長方形 42"/>
          <p:cNvSpPr/>
          <p:nvPr/>
        </p:nvSpPr>
        <p:spPr>
          <a:xfrm>
            <a:off x="7955743" y="2188012"/>
            <a:ext cx="578372" cy="29683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游ゴシック Medium" panose="020B0500000000000000" pitchFamily="50" charset="-128"/>
                <a:ea typeface="游ゴシック Medium" panose="020B0500000000000000" pitchFamily="50" charset="-128"/>
              </a:rPr>
              <a:t>8</a:t>
            </a:r>
            <a:endParaRPr kumimoji="1" lang="ja-JP" altLang="en-US" dirty="0">
              <a:solidFill>
                <a:schemeClr val="tx1"/>
              </a:solidFill>
              <a:latin typeface="游ゴシック Medium" panose="020B0500000000000000" pitchFamily="50" charset="-128"/>
              <a:ea typeface="游ゴシック Medium" panose="020B0500000000000000" pitchFamily="50" charset="-128"/>
            </a:endParaRPr>
          </a:p>
        </p:txBody>
      </p:sp>
      <p:sp>
        <p:nvSpPr>
          <p:cNvPr id="44" name="テキスト ボックス 43"/>
          <p:cNvSpPr txBox="1"/>
          <p:nvPr/>
        </p:nvSpPr>
        <p:spPr>
          <a:xfrm>
            <a:off x="4840617" y="1691137"/>
            <a:ext cx="1107996" cy="369332"/>
          </a:xfrm>
          <a:prstGeom prst="rect">
            <a:avLst/>
          </a:prstGeom>
          <a:noFill/>
        </p:spPr>
        <p:txBody>
          <a:bodyPr wrap="none" rtlCol="0">
            <a:spAutoFit/>
          </a:bodyPr>
          <a:lstStyle/>
          <a:p>
            <a:r>
              <a:rPr kumimoji="1" lang="ja-JP" altLang="en-US" dirty="0" smtClean="0">
                <a:solidFill>
                  <a:srgbClr val="FF0000"/>
                </a:solidFill>
                <a:latin typeface="游ゴシック Medium" panose="020B0500000000000000" pitchFamily="50" charset="-128"/>
                <a:ea typeface="游ゴシック Medium" panose="020B0500000000000000" pitchFamily="50" charset="-128"/>
              </a:rPr>
              <a:t>アドレス</a:t>
            </a:r>
            <a:endParaRPr kumimoji="1" lang="ja-JP" altLang="en-US" dirty="0">
              <a:solidFill>
                <a:srgbClr val="FF0000"/>
              </a:solidFill>
              <a:latin typeface="游ゴシック Medium" panose="020B0500000000000000" pitchFamily="50" charset="-128"/>
              <a:ea typeface="游ゴシック Medium" panose="020B0500000000000000" pitchFamily="50" charset="-128"/>
            </a:endParaRPr>
          </a:p>
        </p:txBody>
      </p:sp>
      <p:sp>
        <p:nvSpPr>
          <p:cNvPr id="6" name="角丸四角形 5"/>
          <p:cNvSpPr/>
          <p:nvPr/>
        </p:nvSpPr>
        <p:spPr>
          <a:xfrm>
            <a:off x="5138420" y="2063583"/>
            <a:ext cx="306280" cy="2726895"/>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Medium" panose="020B0500000000000000" pitchFamily="50" charset="-128"/>
              <a:ea typeface="游ゴシック Medium" panose="020B0500000000000000" pitchFamily="50" charset="-128"/>
            </a:endParaRPr>
          </a:p>
        </p:txBody>
      </p:sp>
      <p:sp>
        <p:nvSpPr>
          <p:cNvPr id="48" name="テキスト ボックス 47"/>
          <p:cNvSpPr txBox="1"/>
          <p:nvPr/>
        </p:nvSpPr>
        <p:spPr>
          <a:xfrm>
            <a:off x="5873136" y="1741566"/>
            <a:ext cx="877163" cy="369332"/>
          </a:xfrm>
          <a:prstGeom prst="rect">
            <a:avLst/>
          </a:prstGeom>
          <a:noFill/>
        </p:spPr>
        <p:txBody>
          <a:bodyPr wrap="none" rtlCol="0">
            <a:spAutoFit/>
          </a:bodyPr>
          <a:lstStyle/>
          <a:p>
            <a:r>
              <a:rPr kumimoji="1" lang="ja-JP" altLang="en-US" dirty="0" smtClean="0">
                <a:latin typeface="游ゴシック Medium" panose="020B0500000000000000" pitchFamily="50" charset="-128"/>
                <a:ea typeface="游ゴシック Medium" panose="020B0500000000000000" pitchFamily="50" charset="-128"/>
              </a:rPr>
              <a:t>メモリ</a:t>
            </a:r>
            <a:endParaRPr kumimoji="1" lang="en-US" altLang="ja-JP" dirty="0" smtClean="0">
              <a:latin typeface="游ゴシック Medium" panose="020B0500000000000000" pitchFamily="50" charset="-128"/>
              <a:ea typeface="游ゴシック Medium" panose="020B0500000000000000" pitchFamily="50" charset="-128"/>
            </a:endParaRPr>
          </a:p>
        </p:txBody>
      </p:sp>
      <p:sp>
        <p:nvSpPr>
          <p:cNvPr id="49" name="テキスト ボックス 48"/>
          <p:cNvSpPr txBox="1"/>
          <p:nvPr/>
        </p:nvSpPr>
        <p:spPr>
          <a:xfrm>
            <a:off x="7532902" y="1747105"/>
            <a:ext cx="1338828" cy="369332"/>
          </a:xfrm>
          <a:prstGeom prst="rect">
            <a:avLst/>
          </a:prstGeom>
          <a:noFill/>
        </p:spPr>
        <p:txBody>
          <a:bodyPr wrap="none" rtlCol="0">
            <a:spAutoFit/>
          </a:bodyPr>
          <a:lstStyle/>
          <a:p>
            <a:r>
              <a:rPr kumimoji="1" lang="ja-JP" altLang="en-US" dirty="0" smtClean="0">
                <a:latin typeface="游ゴシック Medium" panose="020B0500000000000000" pitchFamily="50" charset="-128"/>
                <a:ea typeface="游ゴシック Medium" panose="020B0500000000000000" pitchFamily="50" charset="-128"/>
              </a:rPr>
              <a:t>プロセッサ</a:t>
            </a:r>
            <a:endParaRPr kumimoji="1" lang="en-US" altLang="ja-JP" dirty="0" smtClean="0">
              <a:latin typeface="游ゴシック Medium" panose="020B0500000000000000" pitchFamily="50" charset="-128"/>
              <a:ea typeface="游ゴシック Medium" panose="020B0500000000000000" pitchFamily="50" charset="-128"/>
            </a:endParaRPr>
          </a:p>
        </p:txBody>
      </p:sp>
      <p:sp>
        <p:nvSpPr>
          <p:cNvPr id="45" name="タイトル 3"/>
          <p:cNvSpPr txBox="1">
            <a:spLocks/>
          </p:cNvSpPr>
          <p:nvPr/>
        </p:nvSpPr>
        <p:spPr bwMode="gray">
          <a:xfrm>
            <a:off x="333047" y="130175"/>
            <a:ext cx="683986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b="0">
                <a:solidFill>
                  <a:schemeClr val="bg1"/>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a:lstStyle>
          <a:p>
            <a:r>
              <a:rPr lang="ja-JP" altLang="en-US" kern="0" dirty="0" smtClean="0"/>
              <a:t>　メモリとプロセッサの関係</a:t>
            </a:r>
            <a:endParaRPr lang="ja-JP" altLang="en-US" kern="0" dirty="0"/>
          </a:p>
        </p:txBody>
      </p:sp>
      <p:sp>
        <p:nvSpPr>
          <p:cNvPr id="46" name="テキスト ボックス 45"/>
          <p:cNvSpPr txBox="1"/>
          <p:nvPr/>
        </p:nvSpPr>
        <p:spPr>
          <a:xfrm>
            <a:off x="453142" y="1033572"/>
            <a:ext cx="8583354" cy="523220"/>
          </a:xfrm>
          <a:prstGeom prst="rect">
            <a:avLst/>
          </a:prstGeom>
          <a:noFill/>
        </p:spPr>
        <p:txBody>
          <a:bodyPr wrap="square" rtlCol="0">
            <a:spAutoFit/>
          </a:bodyPr>
          <a:lstStyle/>
          <a:p>
            <a:r>
              <a:rPr lang="ja-JP" altLang="en-US" sz="2800" b="1" u="sng" dirty="0" smtClean="0">
                <a:latin typeface="游ゴシック" panose="020B0400000000000000" pitchFamily="50" charset="-128"/>
                <a:ea typeface="游ゴシック" panose="020B0400000000000000" pitchFamily="50" charset="-128"/>
              </a:rPr>
              <a:t>アドレスとプログラムカウンタ</a:t>
            </a:r>
            <a:endParaRPr lang="en-US" altLang="ja-JP" sz="2800" b="1" u="sng"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7648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8" dur="500"/>
                                        <p:tgtEl>
                                          <p:spTgt spid="3">
                                            <p:txEl>
                                              <p:pRg st="7" end="7"/>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1" dur="500"/>
                                        <p:tgtEl>
                                          <p:spTgt spid="3">
                                            <p:txEl>
                                              <p:pRg st="8" end="8"/>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4" dur="500"/>
                                        <p:tgtEl>
                                          <p:spTgt spid="3">
                                            <p:txEl>
                                              <p:pRg st="9" end="9"/>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randombar(horizontal)">
                                      <p:cBhvr>
                                        <p:cTn id="27" dur="500"/>
                                        <p:tgtEl>
                                          <p:spTgt spid="40"/>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randombar(horizontal)">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randombar(horizontal)">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randombar(horizontal)">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矢印コネクタ 11"/>
          <p:cNvCxnSpPr>
            <a:stCxn id="9" idx="2"/>
            <a:endCxn id="4" idx="0"/>
          </p:cNvCxnSpPr>
          <p:nvPr/>
        </p:nvCxnSpPr>
        <p:spPr>
          <a:xfrm flipH="1">
            <a:off x="2151116" y="3144856"/>
            <a:ext cx="1" cy="165229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6" name="タイトル 3"/>
          <p:cNvSpPr>
            <a:spLocks noGrp="1"/>
          </p:cNvSpPr>
          <p:nvPr>
            <p:ph type="title"/>
          </p:nvPr>
        </p:nvSpPr>
        <p:spPr>
          <a:xfrm>
            <a:off x="333047" y="130175"/>
            <a:ext cx="7623329" cy="490538"/>
          </a:xfrm>
        </p:spPr>
        <p:txBody>
          <a:bodyPr/>
          <a:lstStyle/>
          <a:p>
            <a:r>
              <a:rPr lang="ja-JP" altLang="en-US" dirty="0">
                <a:solidFill>
                  <a:schemeClr val="bg1"/>
                </a:solidFill>
              </a:rPr>
              <a:t>　</a:t>
            </a:r>
            <a:r>
              <a:rPr lang="ja-JP" altLang="en-US" dirty="0" smtClean="0">
                <a:solidFill>
                  <a:schemeClr val="bg1"/>
                </a:solidFill>
              </a:rPr>
              <a:t>プログラム言語から</a:t>
            </a:r>
            <a:r>
              <a:rPr lang="en-US" altLang="ja-JP" b="1" dirty="0" smtClean="0">
                <a:solidFill>
                  <a:schemeClr val="bg1"/>
                </a:solidFill>
              </a:rPr>
              <a:t>CPU</a:t>
            </a:r>
            <a:r>
              <a:rPr lang="ja-JP" altLang="en-US" dirty="0" smtClean="0">
                <a:solidFill>
                  <a:schemeClr val="bg1"/>
                </a:solidFill>
              </a:rPr>
              <a:t>実行までの流れ</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15FF992-0EB6-4062-B198-36E0943037F4}" type="slidenum">
              <a:rPr kumimoji="1" lang="ja-JP" altLang="en-US" smtClean="0"/>
              <a:t>8</a:t>
            </a:fld>
            <a:endParaRPr kumimoji="1" lang="ja-JP" altLang="en-US"/>
          </a:p>
        </p:txBody>
      </p:sp>
      <p:sp>
        <p:nvSpPr>
          <p:cNvPr id="5" name="テキスト ボックス 4"/>
          <p:cNvSpPr txBox="1"/>
          <p:nvPr/>
        </p:nvSpPr>
        <p:spPr>
          <a:xfrm>
            <a:off x="698077" y="1493167"/>
            <a:ext cx="1338828" cy="369332"/>
          </a:xfrm>
          <a:prstGeom prst="rect">
            <a:avLst/>
          </a:prstGeom>
          <a:noFill/>
        </p:spPr>
        <p:txBody>
          <a:bodyPr wrap="none" rtlCol="0">
            <a:spAutoFit/>
          </a:bodyPr>
          <a:lstStyle/>
          <a:p>
            <a:pPr algn="ctr"/>
            <a:r>
              <a:rPr kumimoji="1" lang="ja-JP" altLang="en-US" dirty="0" smtClean="0">
                <a:latin typeface="游ゴシック Medium" panose="020B0500000000000000" pitchFamily="50" charset="-128"/>
                <a:ea typeface="游ゴシック Medium" panose="020B0500000000000000" pitchFamily="50" charset="-128"/>
              </a:rPr>
              <a:t>高水準言語</a:t>
            </a:r>
            <a:endParaRPr kumimoji="1" lang="en-US" altLang="ja-JP" dirty="0" smtClean="0">
              <a:latin typeface="游ゴシック Medium" panose="020B0500000000000000" pitchFamily="50" charset="-128"/>
              <a:ea typeface="游ゴシック Medium" panose="020B0500000000000000" pitchFamily="50" charset="-128"/>
            </a:endParaRPr>
          </a:p>
        </p:txBody>
      </p:sp>
      <p:sp>
        <p:nvSpPr>
          <p:cNvPr id="15" name="テキスト ボックス 14"/>
          <p:cNvSpPr txBox="1"/>
          <p:nvPr/>
        </p:nvSpPr>
        <p:spPr>
          <a:xfrm>
            <a:off x="2252122" y="4293096"/>
            <a:ext cx="1338828" cy="369332"/>
          </a:xfrm>
          <a:prstGeom prst="rect">
            <a:avLst/>
          </a:prstGeom>
          <a:noFill/>
        </p:spPr>
        <p:txBody>
          <a:bodyPr wrap="none" rtlCol="0">
            <a:spAutoFit/>
          </a:bodyPr>
          <a:lstStyle/>
          <a:p>
            <a:r>
              <a:rPr kumimoji="1" lang="ja-JP" altLang="en-US" dirty="0" smtClean="0">
                <a:solidFill>
                  <a:srgbClr val="C00000"/>
                </a:solidFill>
                <a:latin typeface="游ゴシック Medium" panose="020B0500000000000000" pitchFamily="50" charset="-128"/>
                <a:ea typeface="游ゴシック Medium" panose="020B0500000000000000" pitchFamily="50" charset="-128"/>
              </a:rPr>
              <a:t>コンパイル</a:t>
            </a:r>
            <a:endParaRPr kumimoji="1" lang="ja-JP" altLang="en-US" dirty="0">
              <a:solidFill>
                <a:srgbClr val="C00000"/>
              </a:solidFill>
              <a:latin typeface="游ゴシック Medium" panose="020B0500000000000000" pitchFamily="50" charset="-128"/>
              <a:ea typeface="游ゴシック Medium" panose="020B0500000000000000" pitchFamily="50" charset="-128"/>
            </a:endParaRPr>
          </a:p>
        </p:txBody>
      </p:sp>
      <p:sp>
        <p:nvSpPr>
          <p:cNvPr id="18" name="テキスト ボックス 17"/>
          <p:cNvSpPr txBox="1"/>
          <p:nvPr/>
        </p:nvSpPr>
        <p:spPr>
          <a:xfrm>
            <a:off x="4247546" y="5904522"/>
            <a:ext cx="1338828" cy="369332"/>
          </a:xfrm>
          <a:prstGeom prst="rect">
            <a:avLst/>
          </a:prstGeom>
          <a:noFill/>
        </p:spPr>
        <p:txBody>
          <a:bodyPr wrap="none" rtlCol="0">
            <a:spAutoFit/>
          </a:bodyPr>
          <a:lstStyle/>
          <a:p>
            <a:r>
              <a:rPr kumimoji="1" lang="ja-JP" altLang="en-US" dirty="0" smtClean="0">
                <a:solidFill>
                  <a:srgbClr val="C00000"/>
                </a:solidFill>
                <a:latin typeface="游ゴシック Medium" panose="020B0500000000000000" pitchFamily="50" charset="-128"/>
                <a:ea typeface="游ゴシック Medium" panose="020B0500000000000000" pitchFamily="50" charset="-128"/>
              </a:rPr>
              <a:t>アセンブル</a:t>
            </a:r>
            <a:endParaRPr kumimoji="1" lang="ja-JP" altLang="en-US" dirty="0">
              <a:solidFill>
                <a:srgbClr val="C00000"/>
              </a:solidFill>
              <a:latin typeface="游ゴシック Medium" panose="020B0500000000000000" pitchFamily="50" charset="-128"/>
              <a:ea typeface="游ゴシック Medium" panose="020B0500000000000000" pitchFamily="50" charset="-128"/>
            </a:endParaRPr>
          </a:p>
        </p:txBody>
      </p:sp>
      <p:pic>
        <p:nvPicPr>
          <p:cNvPr id="9" name="図 8"/>
          <p:cNvPicPr>
            <a:picLocks noChangeAspect="1"/>
          </p:cNvPicPr>
          <p:nvPr/>
        </p:nvPicPr>
        <p:blipFill>
          <a:blip r:embed="rId3"/>
          <a:stretch>
            <a:fillRect/>
          </a:stretch>
        </p:blipFill>
        <p:spPr>
          <a:xfrm>
            <a:off x="698554" y="1811356"/>
            <a:ext cx="2905125" cy="1333500"/>
          </a:xfrm>
          <a:prstGeom prst="rect">
            <a:avLst/>
          </a:prstGeom>
        </p:spPr>
      </p:pic>
      <p:pic>
        <p:nvPicPr>
          <p:cNvPr id="4" name="図 3"/>
          <p:cNvPicPr>
            <a:picLocks noChangeAspect="1"/>
          </p:cNvPicPr>
          <p:nvPr/>
        </p:nvPicPr>
        <p:blipFill>
          <a:blip r:embed="rId4"/>
          <a:stretch>
            <a:fillRect/>
          </a:stretch>
        </p:blipFill>
        <p:spPr>
          <a:xfrm>
            <a:off x="941441" y="4797152"/>
            <a:ext cx="2419350" cy="1333500"/>
          </a:xfrm>
          <a:prstGeom prst="rect">
            <a:avLst/>
          </a:prstGeom>
        </p:spPr>
      </p:pic>
      <p:pic>
        <p:nvPicPr>
          <p:cNvPr id="6" name="図 5"/>
          <p:cNvPicPr>
            <a:picLocks noChangeAspect="1"/>
          </p:cNvPicPr>
          <p:nvPr/>
        </p:nvPicPr>
        <p:blipFill>
          <a:blip r:embed="rId5"/>
          <a:stretch>
            <a:fillRect/>
          </a:stretch>
        </p:blipFill>
        <p:spPr>
          <a:xfrm>
            <a:off x="6473130" y="4539977"/>
            <a:ext cx="2419350" cy="1590675"/>
          </a:xfrm>
          <a:prstGeom prst="rect">
            <a:avLst/>
          </a:prstGeom>
        </p:spPr>
      </p:pic>
      <p:pic>
        <p:nvPicPr>
          <p:cNvPr id="7" name="図 6"/>
          <p:cNvPicPr>
            <a:picLocks noChangeAspect="1"/>
          </p:cNvPicPr>
          <p:nvPr/>
        </p:nvPicPr>
        <p:blipFill>
          <a:blip r:embed="rId6"/>
          <a:stretch>
            <a:fillRect/>
          </a:stretch>
        </p:blipFill>
        <p:spPr>
          <a:xfrm>
            <a:off x="1274816" y="6165304"/>
            <a:ext cx="1752600" cy="342900"/>
          </a:xfrm>
          <a:prstGeom prst="rect">
            <a:avLst/>
          </a:prstGeom>
        </p:spPr>
      </p:pic>
      <p:pic>
        <p:nvPicPr>
          <p:cNvPr id="8" name="図 7"/>
          <p:cNvPicPr>
            <a:picLocks noChangeAspect="1"/>
          </p:cNvPicPr>
          <p:nvPr/>
        </p:nvPicPr>
        <p:blipFill>
          <a:blip r:embed="rId7"/>
          <a:stretch>
            <a:fillRect/>
          </a:stretch>
        </p:blipFill>
        <p:spPr>
          <a:xfrm>
            <a:off x="6885309" y="2396935"/>
            <a:ext cx="1514475" cy="762000"/>
          </a:xfrm>
          <a:prstGeom prst="rect">
            <a:avLst/>
          </a:prstGeom>
        </p:spPr>
      </p:pic>
      <p:sp>
        <p:nvSpPr>
          <p:cNvPr id="14" name="テキスト ボックス 13"/>
          <p:cNvSpPr txBox="1"/>
          <p:nvPr/>
        </p:nvSpPr>
        <p:spPr>
          <a:xfrm>
            <a:off x="698554" y="4491342"/>
            <a:ext cx="1338828" cy="369332"/>
          </a:xfrm>
          <a:prstGeom prst="rect">
            <a:avLst/>
          </a:prstGeom>
          <a:noFill/>
        </p:spPr>
        <p:txBody>
          <a:bodyPr wrap="none" rtlCol="0">
            <a:spAutoFit/>
          </a:bodyPr>
          <a:lstStyle/>
          <a:p>
            <a:r>
              <a:rPr kumimoji="1" lang="ja-JP" altLang="en-US" dirty="0" smtClean="0">
                <a:latin typeface="游ゴシック Medium" panose="020B0500000000000000" pitchFamily="50" charset="-128"/>
                <a:ea typeface="游ゴシック Medium" panose="020B0500000000000000" pitchFamily="50" charset="-128"/>
              </a:rPr>
              <a:t>低水準言語</a:t>
            </a:r>
            <a:endParaRPr kumimoji="1" lang="ja-JP" altLang="en-US" dirty="0">
              <a:latin typeface="游ゴシック Medium" panose="020B0500000000000000" pitchFamily="50" charset="-128"/>
              <a:ea typeface="游ゴシック Medium" panose="020B0500000000000000" pitchFamily="50" charset="-128"/>
            </a:endParaRPr>
          </a:p>
        </p:txBody>
      </p:sp>
      <p:cxnSp>
        <p:nvCxnSpPr>
          <p:cNvPr id="17" name="直線矢印コネクタ 16"/>
          <p:cNvCxnSpPr>
            <a:stCxn id="4" idx="3"/>
          </p:cNvCxnSpPr>
          <p:nvPr/>
        </p:nvCxnSpPr>
        <p:spPr>
          <a:xfrm>
            <a:off x="3360791" y="5463902"/>
            <a:ext cx="311233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4067944" y="2095945"/>
            <a:ext cx="1468125" cy="2197151"/>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21" name="正方形/長方形 20"/>
          <p:cNvSpPr/>
          <p:nvPr/>
        </p:nvSpPr>
        <p:spPr>
          <a:xfrm>
            <a:off x="4069082" y="2096535"/>
            <a:ext cx="1466988" cy="298955"/>
          </a:xfrm>
          <a:prstGeom prst="rect">
            <a:avLst/>
          </a:prstGeom>
          <a:solidFill>
            <a:schemeClr val="bg1"/>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200" dirty="0" smtClean="0">
                <a:solidFill>
                  <a:schemeClr val="tx1"/>
                </a:solidFill>
                <a:latin typeface="游ゴシック Medium" panose="020B0500000000000000" pitchFamily="50" charset="-128"/>
                <a:ea typeface="游ゴシック Medium" panose="020B0500000000000000" pitchFamily="50" charset="-128"/>
              </a:rPr>
              <a:t>100101001010100</a:t>
            </a:r>
            <a:endParaRPr kumimoji="1" lang="ja-JP" altLang="en-US" sz="1200" dirty="0">
              <a:solidFill>
                <a:schemeClr val="tx1"/>
              </a:solidFill>
              <a:latin typeface="游ゴシック Medium" panose="020B0500000000000000" pitchFamily="50" charset="-128"/>
              <a:ea typeface="游ゴシック Medium" panose="020B0500000000000000" pitchFamily="50" charset="-128"/>
            </a:endParaRPr>
          </a:p>
        </p:txBody>
      </p:sp>
      <p:sp>
        <p:nvSpPr>
          <p:cNvPr id="22" name="正方形/長方形 21"/>
          <p:cNvSpPr/>
          <p:nvPr/>
        </p:nvSpPr>
        <p:spPr>
          <a:xfrm>
            <a:off x="4069082" y="2404572"/>
            <a:ext cx="1466988" cy="298955"/>
          </a:xfrm>
          <a:prstGeom prst="rect">
            <a:avLst/>
          </a:prstGeom>
          <a:solidFill>
            <a:schemeClr val="bg1"/>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200" dirty="0" smtClean="0">
                <a:solidFill>
                  <a:schemeClr val="tx1"/>
                </a:solidFill>
                <a:latin typeface="游ゴシック Medium" panose="020B0500000000000000" pitchFamily="50" charset="-128"/>
                <a:ea typeface="游ゴシック Medium" panose="020B0500000000000000" pitchFamily="50" charset="-128"/>
              </a:rPr>
              <a:t>000001011011100</a:t>
            </a:r>
            <a:endParaRPr kumimoji="1" lang="ja-JP" altLang="en-US" sz="1200" dirty="0">
              <a:solidFill>
                <a:schemeClr val="tx1"/>
              </a:solidFill>
              <a:latin typeface="游ゴシック Medium" panose="020B0500000000000000" pitchFamily="50" charset="-128"/>
              <a:ea typeface="游ゴシック Medium" panose="020B0500000000000000" pitchFamily="50" charset="-128"/>
            </a:endParaRPr>
          </a:p>
        </p:txBody>
      </p:sp>
      <p:sp>
        <p:nvSpPr>
          <p:cNvPr id="23" name="正方形/長方形 22"/>
          <p:cNvSpPr/>
          <p:nvPr/>
        </p:nvSpPr>
        <p:spPr>
          <a:xfrm>
            <a:off x="4069082" y="2712678"/>
            <a:ext cx="1466988" cy="298955"/>
          </a:xfrm>
          <a:prstGeom prst="rect">
            <a:avLst/>
          </a:prstGeom>
          <a:solidFill>
            <a:schemeClr val="bg1"/>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200" dirty="0" smtClean="0">
                <a:solidFill>
                  <a:schemeClr val="tx1"/>
                </a:solidFill>
                <a:latin typeface="游ゴシック Medium" panose="020B0500000000000000" pitchFamily="50" charset="-128"/>
                <a:ea typeface="游ゴシック Medium" panose="020B0500000000000000" pitchFamily="50" charset="-128"/>
              </a:rPr>
              <a:t>111001111010011</a:t>
            </a:r>
            <a:endParaRPr kumimoji="1" lang="ja-JP" altLang="en-US" sz="1200" dirty="0">
              <a:solidFill>
                <a:schemeClr val="tx1"/>
              </a:solidFill>
              <a:latin typeface="游ゴシック Medium" panose="020B0500000000000000" pitchFamily="50" charset="-128"/>
              <a:ea typeface="游ゴシック Medium" panose="020B0500000000000000" pitchFamily="50" charset="-128"/>
            </a:endParaRPr>
          </a:p>
        </p:txBody>
      </p:sp>
      <p:sp>
        <p:nvSpPr>
          <p:cNvPr id="24" name="テキスト ボックス 23"/>
          <p:cNvSpPr txBox="1"/>
          <p:nvPr/>
        </p:nvSpPr>
        <p:spPr>
          <a:xfrm>
            <a:off x="4381620" y="1723987"/>
            <a:ext cx="877163" cy="369332"/>
          </a:xfrm>
          <a:prstGeom prst="rect">
            <a:avLst/>
          </a:prstGeom>
          <a:noFill/>
        </p:spPr>
        <p:txBody>
          <a:bodyPr wrap="none" rtlCol="0">
            <a:spAutoFit/>
          </a:bodyPr>
          <a:lstStyle/>
          <a:p>
            <a:r>
              <a:rPr kumimoji="1" lang="ja-JP" altLang="en-US" dirty="0" smtClean="0">
                <a:latin typeface="游ゴシック Medium" panose="020B0500000000000000" pitchFamily="50" charset="-128"/>
                <a:ea typeface="游ゴシック Medium" panose="020B0500000000000000" pitchFamily="50" charset="-128"/>
              </a:rPr>
              <a:t>メモリ</a:t>
            </a:r>
            <a:endParaRPr kumimoji="1" lang="en-US" altLang="ja-JP" dirty="0" smtClean="0">
              <a:latin typeface="游ゴシック Medium" panose="020B0500000000000000" pitchFamily="50" charset="-128"/>
              <a:ea typeface="游ゴシック Medium" panose="020B0500000000000000" pitchFamily="50" charset="-128"/>
            </a:endParaRPr>
          </a:p>
        </p:txBody>
      </p:sp>
      <p:cxnSp>
        <p:nvCxnSpPr>
          <p:cNvPr id="26" name="直線矢印コネクタ 25"/>
          <p:cNvCxnSpPr/>
          <p:nvPr/>
        </p:nvCxnSpPr>
        <p:spPr>
          <a:xfrm flipH="1" flipV="1">
            <a:off x="5526718" y="4302178"/>
            <a:ext cx="1114854" cy="8550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左右矢印 27"/>
          <p:cNvSpPr/>
          <p:nvPr/>
        </p:nvSpPr>
        <p:spPr>
          <a:xfrm>
            <a:off x="5520506" y="2577198"/>
            <a:ext cx="1436811" cy="359366"/>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Medium" panose="020B0500000000000000" pitchFamily="50" charset="-128"/>
              <a:ea typeface="游ゴシック Medium" panose="020B0500000000000000" pitchFamily="50" charset="-128"/>
            </a:endParaRPr>
          </a:p>
        </p:txBody>
      </p:sp>
      <p:sp>
        <p:nvSpPr>
          <p:cNvPr id="43" name="テキスト ボックス 42"/>
          <p:cNvSpPr txBox="1"/>
          <p:nvPr/>
        </p:nvSpPr>
        <p:spPr>
          <a:xfrm>
            <a:off x="525150" y="952511"/>
            <a:ext cx="8583354" cy="523220"/>
          </a:xfrm>
          <a:prstGeom prst="rect">
            <a:avLst/>
          </a:prstGeom>
          <a:noFill/>
        </p:spPr>
        <p:txBody>
          <a:bodyPr wrap="square" rtlCol="0">
            <a:spAutoFit/>
          </a:bodyPr>
          <a:lstStyle/>
          <a:p>
            <a:r>
              <a:rPr lang="ja-JP" altLang="en-US" sz="2800" b="1" u="sng" dirty="0" smtClean="0">
                <a:latin typeface="游ゴシック" panose="020B0400000000000000" pitchFamily="50" charset="-128"/>
                <a:ea typeface="游ゴシック" panose="020B0400000000000000" pitchFamily="50" charset="-128"/>
              </a:rPr>
              <a:t>プログラム言語→アセンブリ言語→機械語</a:t>
            </a:r>
            <a:endParaRPr lang="en-US" altLang="ja-JP" sz="2800" b="1" u="sng" dirty="0" smtClean="0">
              <a:latin typeface="游ゴシック" panose="020B0400000000000000" pitchFamily="50" charset="-128"/>
              <a:ea typeface="游ゴシック" panose="020B0400000000000000" pitchFamily="50" charset="-128"/>
            </a:endParaRPr>
          </a:p>
        </p:txBody>
      </p:sp>
      <p:sp>
        <p:nvSpPr>
          <p:cNvPr id="3" name="楕円 2"/>
          <p:cNvSpPr/>
          <p:nvPr/>
        </p:nvSpPr>
        <p:spPr>
          <a:xfrm>
            <a:off x="1175639" y="3502152"/>
            <a:ext cx="1944671" cy="7821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C00000"/>
                </a:solidFill>
              </a:rPr>
              <a:t>コンパイラ</a:t>
            </a:r>
            <a:endParaRPr kumimoji="1" lang="en-US" altLang="ja-JP" dirty="0" smtClean="0">
              <a:solidFill>
                <a:srgbClr val="C00000"/>
              </a:solidFill>
            </a:endParaRPr>
          </a:p>
          <a:p>
            <a:pPr algn="ctr"/>
            <a:r>
              <a:rPr lang="en-US" altLang="ja-JP" dirty="0" smtClean="0">
                <a:solidFill>
                  <a:srgbClr val="C00000"/>
                </a:solidFill>
                <a:latin typeface="Calibri" panose="020F0502020204030204" pitchFamily="34" charset="0"/>
              </a:rPr>
              <a:t>Compiler</a:t>
            </a:r>
            <a:endParaRPr kumimoji="1" lang="ja-JP" altLang="en-US" dirty="0">
              <a:solidFill>
                <a:srgbClr val="C00000"/>
              </a:solidFill>
              <a:latin typeface="Calibri" panose="020F0502020204030204" pitchFamily="34" charset="0"/>
            </a:endParaRPr>
          </a:p>
        </p:txBody>
      </p:sp>
      <p:sp>
        <p:nvSpPr>
          <p:cNvPr id="27" name="楕円 26"/>
          <p:cNvSpPr/>
          <p:nvPr/>
        </p:nvSpPr>
        <p:spPr>
          <a:xfrm>
            <a:off x="3874847" y="5072839"/>
            <a:ext cx="1944671" cy="7821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C00000"/>
                </a:solidFill>
              </a:rPr>
              <a:t>アセンブラ</a:t>
            </a:r>
            <a:endParaRPr kumimoji="1" lang="en-US" altLang="ja-JP" dirty="0" smtClean="0">
              <a:solidFill>
                <a:srgbClr val="C00000"/>
              </a:solidFill>
            </a:endParaRPr>
          </a:p>
          <a:p>
            <a:pPr algn="ctr"/>
            <a:r>
              <a:rPr lang="en-US" altLang="ja-JP" dirty="0" smtClean="0">
                <a:solidFill>
                  <a:srgbClr val="C00000"/>
                </a:solidFill>
                <a:latin typeface="Calibri" panose="020F0502020204030204" pitchFamily="34" charset="0"/>
              </a:rPr>
              <a:t>assembler</a:t>
            </a:r>
            <a:endParaRPr kumimoji="1" lang="ja-JP" altLang="en-US" dirty="0">
              <a:solidFill>
                <a:srgbClr val="C00000"/>
              </a:solidFill>
              <a:latin typeface="Calibri" panose="020F0502020204030204" pitchFamily="34" charset="0"/>
            </a:endParaRPr>
          </a:p>
        </p:txBody>
      </p:sp>
      <p:sp>
        <p:nvSpPr>
          <p:cNvPr id="31" name="テキスト ボックス 30"/>
          <p:cNvSpPr txBox="1"/>
          <p:nvPr/>
        </p:nvSpPr>
        <p:spPr>
          <a:xfrm>
            <a:off x="5880737" y="3961111"/>
            <a:ext cx="1107996" cy="646331"/>
          </a:xfrm>
          <a:prstGeom prst="rect">
            <a:avLst/>
          </a:prstGeom>
          <a:noFill/>
        </p:spPr>
        <p:txBody>
          <a:bodyPr wrap="none" rtlCol="0">
            <a:spAutoFit/>
          </a:bodyPr>
          <a:lstStyle/>
          <a:p>
            <a:pPr algn="ctr"/>
            <a:r>
              <a:rPr lang="ja-JP" altLang="en-US" dirty="0" smtClean="0">
                <a:latin typeface="游ゴシック Medium" panose="020B0500000000000000" pitchFamily="50" charset="-128"/>
                <a:ea typeface="游ゴシック Medium" panose="020B0500000000000000" pitchFamily="50" charset="-128"/>
              </a:rPr>
              <a:t>命令の</a:t>
            </a:r>
            <a:r>
              <a:rPr lang="en-US" altLang="ja-JP" dirty="0" smtClean="0">
                <a:latin typeface="游ゴシック Medium" panose="020B0500000000000000" pitchFamily="50" charset="-128"/>
                <a:ea typeface="游ゴシック Medium" panose="020B0500000000000000" pitchFamily="50" charset="-128"/>
              </a:rPr>
              <a:t/>
            </a:r>
            <a:br>
              <a:rPr lang="en-US" altLang="ja-JP" dirty="0" smtClean="0">
                <a:latin typeface="游ゴシック Medium" panose="020B0500000000000000" pitchFamily="50" charset="-128"/>
                <a:ea typeface="游ゴシック Medium" panose="020B0500000000000000" pitchFamily="50" charset="-128"/>
              </a:rPr>
            </a:br>
            <a:r>
              <a:rPr lang="ja-JP" altLang="en-US" dirty="0" smtClean="0">
                <a:latin typeface="游ゴシック Medium" panose="020B0500000000000000" pitchFamily="50" charset="-128"/>
                <a:ea typeface="游ゴシック Medium" panose="020B0500000000000000" pitchFamily="50" charset="-128"/>
              </a:rPr>
              <a:t>書き込み</a:t>
            </a:r>
            <a:endParaRPr kumimoji="1" lang="en-US" altLang="ja-JP" dirty="0" smtClean="0">
              <a:latin typeface="游ゴシック Medium" panose="020B0500000000000000" pitchFamily="50" charset="-128"/>
              <a:ea typeface="游ゴシック Medium" panose="020B0500000000000000" pitchFamily="50" charset="-128"/>
            </a:endParaRPr>
          </a:p>
        </p:txBody>
      </p:sp>
      <p:sp>
        <p:nvSpPr>
          <p:cNvPr id="33" name="テキスト ボックス 32"/>
          <p:cNvSpPr txBox="1"/>
          <p:nvPr/>
        </p:nvSpPr>
        <p:spPr>
          <a:xfrm>
            <a:off x="5670226" y="1918573"/>
            <a:ext cx="1107996" cy="646331"/>
          </a:xfrm>
          <a:prstGeom prst="rect">
            <a:avLst/>
          </a:prstGeom>
          <a:noFill/>
        </p:spPr>
        <p:txBody>
          <a:bodyPr wrap="none" rtlCol="0">
            <a:spAutoFit/>
          </a:bodyPr>
          <a:lstStyle/>
          <a:p>
            <a:pPr algn="ctr"/>
            <a:r>
              <a:rPr lang="ja-JP" altLang="en-US" dirty="0" smtClean="0">
                <a:latin typeface="游ゴシック Medium" panose="020B0500000000000000" pitchFamily="50" charset="-128"/>
                <a:ea typeface="游ゴシック Medium" panose="020B0500000000000000" pitchFamily="50" charset="-128"/>
              </a:rPr>
              <a:t>命令の</a:t>
            </a:r>
            <a:r>
              <a:rPr lang="en-US" altLang="ja-JP" dirty="0" smtClean="0">
                <a:latin typeface="游ゴシック Medium" panose="020B0500000000000000" pitchFamily="50" charset="-128"/>
                <a:ea typeface="游ゴシック Medium" panose="020B0500000000000000" pitchFamily="50" charset="-128"/>
              </a:rPr>
              <a:t/>
            </a:r>
            <a:br>
              <a:rPr lang="en-US" altLang="ja-JP" dirty="0" smtClean="0">
                <a:latin typeface="游ゴシック Medium" panose="020B0500000000000000" pitchFamily="50" charset="-128"/>
                <a:ea typeface="游ゴシック Medium" panose="020B0500000000000000" pitchFamily="50" charset="-128"/>
              </a:rPr>
            </a:br>
            <a:r>
              <a:rPr lang="ja-JP" altLang="en-US" dirty="0" smtClean="0">
                <a:latin typeface="游ゴシック Medium" panose="020B0500000000000000" pitchFamily="50" charset="-128"/>
                <a:ea typeface="游ゴシック Medium" panose="020B0500000000000000" pitchFamily="50" charset="-128"/>
              </a:rPr>
              <a:t>読み出し</a:t>
            </a:r>
            <a:endParaRPr kumimoji="1" lang="en-US" altLang="ja-JP" dirty="0" smtClean="0">
              <a:latin typeface="游ゴシック Medium" panose="020B0500000000000000" pitchFamily="50" charset="-128"/>
              <a:ea typeface="游ゴシック Medium" panose="020B0500000000000000" pitchFamily="50" charset="-128"/>
            </a:endParaRPr>
          </a:p>
        </p:txBody>
      </p:sp>
      <p:sp>
        <p:nvSpPr>
          <p:cNvPr id="38" name="テキスト ボックス 37"/>
          <p:cNvSpPr txBox="1"/>
          <p:nvPr/>
        </p:nvSpPr>
        <p:spPr>
          <a:xfrm>
            <a:off x="6932077" y="3190691"/>
            <a:ext cx="1338829" cy="369332"/>
          </a:xfrm>
          <a:prstGeom prst="rect">
            <a:avLst/>
          </a:prstGeom>
          <a:noFill/>
        </p:spPr>
        <p:txBody>
          <a:bodyPr wrap="none" rtlCol="0">
            <a:spAutoFit/>
          </a:bodyPr>
          <a:lstStyle/>
          <a:p>
            <a:pPr algn="ctr"/>
            <a:r>
              <a:rPr lang="ja-JP" altLang="en-US" dirty="0" smtClean="0">
                <a:latin typeface="游ゴシック Medium" panose="020B0500000000000000" pitchFamily="50" charset="-128"/>
                <a:ea typeface="游ゴシック Medium" panose="020B0500000000000000" pitchFamily="50" charset="-128"/>
              </a:rPr>
              <a:t>命令の実行</a:t>
            </a:r>
            <a:endParaRPr kumimoji="1" lang="en-US" altLang="ja-JP" dirty="0" smtClean="0">
              <a:latin typeface="游ゴシック Medium" panose="020B0500000000000000" pitchFamily="50" charset="-128"/>
              <a:ea typeface="游ゴシック Medium" panose="020B0500000000000000" pitchFamily="50" charset="-128"/>
            </a:endParaRPr>
          </a:p>
        </p:txBody>
      </p:sp>
      <p:sp>
        <p:nvSpPr>
          <p:cNvPr id="29" name="テキスト ボックス 28"/>
          <p:cNvSpPr txBox="1"/>
          <p:nvPr/>
        </p:nvSpPr>
        <p:spPr>
          <a:xfrm>
            <a:off x="1646728" y="5369978"/>
            <a:ext cx="6340197" cy="584775"/>
          </a:xfrm>
          <a:prstGeom prst="rect">
            <a:avLst/>
          </a:prstGeom>
          <a:solidFill>
            <a:srgbClr val="FFFF00"/>
          </a:solidFill>
          <a:ln>
            <a:solidFill>
              <a:schemeClr val="tx1"/>
            </a:solidFill>
          </a:ln>
        </p:spPr>
        <p:txBody>
          <a:bodyPr wrap="none" rtlCol="0">
            <a:spAutoFit/>
          </a:bodyPr>
          <a:lstStyle/>
          <a:p>
            <a:r>
              <a:rPr kumimoji="1" lang="ja-JP" altLang="en-US" sz="3200" dirty="0" smtClean="0">
                <a:latin typeface="游ゴシック Medium" panose="020B0500000000000000" pitchFamily="50" charset="-128"/>
                <a:ea typeface="游ゴシック Medium" panose="020B0500000000000000" pitchFamily="50" charset="-128"/>
              </a:rPr>
              <a:t>なぜアセンブリ言語を経るのか？</a:t>
            </a:r>
            <a:endParaRPr kumimoji="1" lang="ja-JP" altLang="en-US" sz="32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48648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游ゴシック Medium" panose="020B0500000000000000" pitchFamily="50" charset="-128"/>
                <a:ea typeface="游ゴシック Medium" panose="020B0500000000000000"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400" b="0" i="0" u="none" strike="noStrike" kern="1200" cap="none" spc="0" normalizeH="0" baseline="0" noProof="0">
              <a:ln>
                <a:noFill/>
              </a:ln>
              <a:solidFill>
                <a:srgbClr val="000000"/>
              </a:solidFill>
              <a:effectLst/>
              <a:uLnTx/>
              <a:uFillTx/>
              <a:latin typeface="游ゴシック Medium" panose="020B0500000000000000" pitchFamily="50" charset="-128"/>
              <a:ea typeface="游ゴシック Medium" panose="020B0500000000000000" pitchFamily="50" charset="-128"/>
            </a:endParaRPr>
          </a:p>
        </p:txBody>
      </p:sp>
      <p:pic>
        <p:nvPicPr>
          <p:cNvPr id="5" name="図 4"/>
          <p:cNvPicPr>
            <a:picLocks noChangeAspect="1"/>
          </p:cNvPicPr>
          <p:nvPr/>
        </p:nvPicPr>
        <p:blipFill>
          <a:blip r:embed="rId2"/>
          <a:stretch>
            <a:fillRect/>
          </a:stretch>
        </p:blipFill>
        <p:spPr>
          <a:xfrm>
            <a:off x="2627784" y="3896844"/>
            <a:ext cx="4322834" cy="2609236"/>
          </a:xfrm>
          <a:prstGeom prst="rect">
            <a:avLst/>
          </a:prstGeom>
        </p:spPr>
      </p:pic>
      <p:sp>
        <p:nvSpPr>
          <p:cNvPr id="6" name="タイトル 3"/>
          <p:cNvSpPr txBox="1">
            <a:spLocks/>
          </p:cNvSpPr>
          <p:nvPr/>
        </p:nvSpPr>
        <p:spPr bwMode="gray">
          <a:xfrm>
            <a:off x="333047" y="130175"/>
            <a:ext cx="683986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b="0">
                <a:solidFill>
                  <a:schemeClr val="bg1"/>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a:lstStyle>
          <a:p>
            <a:r>
              <a:rPr lang="ja-JP" altLang="en-US" kern="0" dirty="0" smtClean="0"/>
              <a:t>　</a:t>
            </a:r>
            <a:r>
              <a:rPr lang="en-US" altLang="ja-JP" b="1" kern="0" dirty="0" smtClean="0"/>
              <a:t>CPU</a:t>
            </a:r>
            <a:r>
              <a:rPr lang="ja-JP" altLang="en-US" kern="0" dirty="0"/>
              <a:t>と</a:t>
            </a:r>
            <a:r>
              <a:rPr lang="ja-JP" altLang="en-US" kern="0" dirty="0" smtClean="0"/>
              <a:t>命令セットアーキテクチャ</a:t>
            </a:r>
            <a:endParaRPr lang="ja-JP" altLang="en-US" kern="0" dirty="0"/>
          </a:p>
        </p:txBody>
      </p:sp>
      <p:sp>
        <p:nvSpPr>
          <p:cNvPr id="8" name="正方形/長方形 7"/>
          <p:cNvSpPr/>
          <p:nvPr/>
        </p:nvSpPr>
        <p:spPr>
          <a:xfrm>
            <a:off x="767681" y="1440505"/>
            <a:ext cx="8916887" cy="2573012"/>
          </a:xfrm>
          <a:prstGeom prst="rect">
            <a:avLst/>
          </a:prstGeom>
        </p:spPr>
        <p:txBody>
          <a:bodyPr wrap="square">
            <a:spAutoFit/>
          </a:bodyPr>
          <a:lstStyle/>
          <a:p>
            <a:pPr marL="342900" indent="-342900">
              <a:lnSpc>
                <a:spcPct val="120000"/>
              </a:lnSpc>
              <a:spcAft>
                <a:spcPts val="600"/>
              </a:spcAft>
              <a:buFont typeface="Wingdings" panose="05000000000000000000" pitchFamily="2" charset="2"/>
              <a:buChar char="n"/>
            </a:pPr>
            <a:r>
              <a:rPr lang="en-US" altLang="ja-JP" sz="2400" dirty="0">
                <a:latin typeface="游ゴシック Medium" panose="020B0500000000000000" pitchFamily="50" charset="-128"/>
                <a:ea typeface="游ゴシック Medium" panose="020B0500000000000000" pitchFamily="50" charset="-128"/>
              </a:rPr>
              <a:t>CPU</a:t>
            </a:r>
            <a:r>
              <a:rPr lang="ja-JP" altLang="en-US" sz="2400" dirty="0">
                <a:latin typeface="游ゴシック Medium" panose="020B0500000000000000" pitchFamily="50" charset="-128"/>
                <a:ea typeface="游ゴシック Medium" panose="020B0500000000000000" pitchFamily="50" charset="-128"/>
              </a:rPr>
              <a:t>に</a:t>
            </a:r>
            <a:r>
              <a:rPr lang="ja-JP" altLang="en-US" sz="2400" dirty="0" smtClean="0">
                <a:latin typeface="游ゴシック Medium" panose="020B0500000000000000" pitchFamily="50" charset="-128"/>
                <a:ea typeface="游ゴシック Medium" panose="020B0500000000000000" pitchFamily="50" charset="-128"/>
              </a:rPr>
              <a:t>よって</a:t>
            </a:r>
            <a:r>
              <a:rPr lang="ja-JP" altLang="en-US" sz="2400" dirty="0" smtClean="0">
                <a:solidFill>
                  <a:srgbClr val="C00000"/>
                </a:solidFill>
                <a:latin typeface="游ゴシック Medium" panose="020B0500000000000000" pitchFamily="50" charset="-128"/>
                <a:ea typeface="游ゴシック Medium" panose="020B0500000000000000" pitchFamily="50" charset="-128"/>
              </a:rPr>
              <a:t>命令の形が違う</a:t>
            </a:r>
            <a:endParaRPr lang="en-US" altLang="ja-JP" sz="2400" dirty="0" smtClean="0">
              <a:solidFill>
                <a:srgbClr val="C00000"/>
              </a:solidFill>
              <a:latin typeface="游ゴシック Medium" panose="020B0500000000000000" pitchFamily="50" charset="-128"/>
              <a:ea typeface="游ゴシック Medium" panose="020B0500000000000000" pitchFamily="50" charset="-128"/>
            </a:endParaRPr>
          </a:p>
          <a:p>
            <a:pPr marL="800100" lvl="1" indent="-342900">
              <a:lnSpc>
                <a:spcPct val="120000"/>
              </a:lnSpc>
              <a:spcAft>
                <a:spcPts val="600"/>
              </a:spcAft>
              <a:buFont typeface="Wingdings" panose="05000000000000000000" pitchFamily="2" charset="2"/>
              <a:buChar char="p"/>
            </a:pPr>
            <a:r>
              <a:rPr lang="ja-JP" altLang="en-US" sz="2000" dirty="0" smtClean="0">
                <a:latin typeface="游ゴシック Medium" panose="020B0500000000000000" pitchFamily="50" charset="-128"/>
                <a:ea typeface="游ゴシック Medium" panose="020B0500000000000000" pitchFamily="50" charset="-128"/>
              </a:rPr>
              <a:t>実行でき</a:t>
            </a:r>
            <a:r>
              <a:rPr lang="ja-JP" altLang="en-US" sz="2000" dirty="0">
                <a:latin typeface="游ゴシック Medium" panose="020B0500000000000000" pitchFamily="50" charset="-128"/>
                <a:ea typeface="游ゴシック Medium" panose="020B0500000000000000" pitchFamily="50" charset="-128"/>
              </a:rPr>
              <a:t>る</a:t>
            </a:r>
            <a:r>
              <a:rPr lang="ja-JP" altLang="en-US" sz="2000" dirty="0" smtClean="0">
                <a:latin typeface="游ゴシック Medium" panose="020B0500000000000000" pitchFamily="50" charset="-128"/>
                <a:ea typeface="游ゴシック Medium" panose="020B0500000000000000" pitchFamily="50" charset="-128"/>
              </a:rPr>
              <a:t>命令も異なる（機械語も異なる）</a:t>
            </a:r>
            <a:r>
              <a:rPr lang="en-US" altLang="ja-JP" sz="2000" dirty="0" smtClean="0">
                <a:latin typeface="游ゴシック Medium" panose="020B0500000000000000" pitchFamily="50" charset="-128"/>
                <a:ea typeface="游ゴシック Medium" panose="020B0500000000000000" pitchFamily="50" charset="-128"/>
              </a:rPr>
              <a:t/>
            </a:r>
            <a:br>
              <a:rPr lang="en-US" altLang="ja-JP" sz="2000" dirty="0" smtClean="0">
                <a:latin typeface="游ゴシック Medium" panose="020B0500000000000000" pitchFamily="50" charset="-128"/>
                <a:ea typeface="游ゴシック Medium" panose="020B0500000000000000" pitchFamily="50" charset="-128"/>
              </a:rPr>
            </a:br>
            <a:r>
              <a:rPr lang="ja-JP" altLang="en-US" dirty="0" smtClean="0">
                <a:latin typeface="游ゴシック Medium" panose="020B0500000000000000" pitchFamily="50" charset="-128"/>
                <a:ea typeface="游ゴシック Medium" panose="020B0500000000000000" pitchFamily="50" charset="-128"/>
              </a:rPr>
              <a:t>複雑な命令の採用→性能向上，ハードウェアの複雑化</a:t>
            </a:r>
            <a:r>
              <a:rPr lang="en-US" altLang="ja-JP" dirty="0" smtClean="0">
                <a:latin typeface="游ゴシック Medium" panose="020B0500000000000000" pitchFamily="50" charset="-128"/>
                <a:ea typeface="游ゴシック Medium" panose="020B0500000000000000" pitchFamily="50" charset="-128"/>
              </a:rPr>
              <a:t/>
            </a:r>
            <a:br>
              <a:rPr lang="en-US" altLang="ja-JP" dirty="0" smtClean="0">
                <a:latin typeface="游ゴシック Medium" panose="020B0500000000000000" pitchFamily="50" charset="-128"/>
                <a:ea typeface="游ゴシック Medium" panose="020B0500000000000000" pitchFamily="50" charset="-128"/>
              </a:rPr>
            </a:br>
            <a:r>
              <a:rPr lang="ja-JP" altLang="en-US" dirty="0">
                <a:latin typeface="游ゴシック Medium" panose="020B0500000000000000" pitchFamily="50" charset="-128"/>
                <a:ea typeface="游ゴシック Medium" panose="020B0500000000000000" pitchFamily="50" charset="-128"/>
              </a:rPr>
              <a:t>単純</a:t>
            </a:r>
            <a:r>
              <a:rPr lang="ja-JP" altLang="en-US" dirty="0" smtClean="0">
                <a:latin typeface="游ゴシック Medium" panose="020B0500000000000000" pitchFamily="50" charset="-128"/>
                <a:ea typeface="游ゴシック Medium" panose="020B0500000000000000" pitchFamily="50" charset="-128"/>
              </a:rPr>
              <a:t>な命令の採用→性能低下，ハードウェアの簡易化</a:t>
            </a:r>
            <a:endParaRPr lang="ja-JP" altLang="en-US" dirty="0">
              <a:latin typeface="游ゴシック Medium" panose="020B0500000000000000" pitchFamily="50" charset="-128"/>
              <a:ea typeface="游ゴシック Medium" panose="020B0500000000000000" pitchFamily="50" charset="-128"/>
            </a:endParaRPr>
          </a:p>
          <a:p>
            <a:pPr marL="342900" indent="-342900">
              <a:lnSpc>
                <a:spcPct val="120000"/>
              </a:lnSpc>
              <a:spcAft>
                <a:spcPts val="600"/>
              </a:spcAft>
              <a:buFont typeface="Wingdings" panose="05000000000000000000" pitchFamily="2" charset="2"/>
              <a:buChar char="n"/>
            </a:pPr>
            <a:r>
              <a:rPr lang="ja-JP" altLang="en-US" sz="2400" dirty="0">
                <a:latin typeface="游ゴシック Medium" panose="020B0500000000000000" pitchFamily="50" charset="-128"/>
                <a:ea typeface="游ゴシック Medium" panose="020B0500000000000000" pitchFamily="50" charset="-128"/>
              </a:rPr>
              <a:t>さまざまな命令セットアーキテクチャが</a:t>
            </a:r>
            <a:r>
              <a:rPr lang="ja-JP" altLang="en-US" sz="2400" dirty="0" smtClean="0">
                <a:latin typeface="游ゴシック Medium" panose="020B0500000000000000" pitchFamily="50" charset="-128"/>
                <a:ea typeface="游ゴシック Medium" panose="020B0500000000000000" pitchFamily="50" charset="-128"/>
              </a:rPr>
              <a:t>存在</a:t>
            </a:r>
            <a:r>
              <a:rPr lang="en-US" altLang="ja-JP" sz="2400" dirty="0" smtClean="0">
                <a:latin typeface="游ゴシック Medium" panose="020B0500000000000000" pitchFamily="50" charset="-128"/>
                <a:ea typeface="游ゴシック Medium" panose="020B0500000000000000" pitchFamily="50" charset="-128"/>
              </a:rPr>
              <a:t/>
            </a:r>
            <a:br>
              <a:rPr lang="en-US" altLang="ja-JP" sz="2400" dirty="0" smtClean="0">
                <a:latin typeface="游ゴシック Medium" panose="020B0500000000000000" pitchFamily="50" charset="-128"/>
                <a:ea typeface="游ゴシック Medium" panose="020B0500000000000000" pitchFamily="50" charset="-128"/>
              </a:rPr>
            </a:br>
            <a:r>
              <a:rPr lang="ja-JP" altLang="en-US" dirty="0" smtClean="0">
                <a:latin typeface="游ゴシック Medium" panose="020B0500000000000000" pitchFamily="50" charset="-128"/>
                <a:ea typeface="游ゴシック Medium" panose="020B0500000000000000" pitchFamily="50" charset="-128"/>
              </a:rPr>
              <a:t>例</a:t>
            </a:r>
            <a:r>
              <a:rPr lang="ja-JP" altLang="en-US" dirty="0">
                <a:latin typeface="游ゴシック Medium" panose="020B0500000000000000" pitchFamily="50" charset="-128"/>
                <a:ea typeface="游ゴシック Medium" panose="020B0500000000000000" pitchFamily="50" charset="-128"/>
              </a:rPr>
              <a:t>： </a:t>
            </a:r>
            <a:r>
              <a:rPr lang="en-US" altLang="ja-JP" dirty="0">
                <a:latin typeface="游ゴシック Medium" panose="020B0500000000000000" pitchFamily="50" charset="-128"/>
                <a:ea typeface="游ゴシック Medium" panose="020B0500000000000000" pitchFamily="50" charset="-128"/>
              </a:rPr>
              <a:t>x86, MIPS, ARM, POWER, SPARC, </a:t>
            </a:r>
            <a:r>
              <a:rPr lang="ja-JP" altLang="en-US" dirty="0">
                <a:latin typeface="游ゴシック Medium" panose="020B0500000000000000" pitchFamily="50" charset="-128"/>
                <a:ea typeface="游ゴシック Medium" panose="020B0500000000000000" pitchFamily="50" charset="-128"/>
              </a:rPr>
              <a:t>など</a:t>
            </a:r>
          </a:p>
        </p:txBody>
      </p:sp>
      <p:sp>
        <p:nvSpPr>
          <p:cNvPr id="9" name="テキスト ボックス 8"/>
          <p:cNvSpPr txBox="1"/>
          <p:nvPr/>
        </p:nvSpPr>
        <p:spPr>
          <a:xfrm>
            <a:off x="669166" y="980728"/>
            <a:ext cx="8583354" cy="523220"/>
          </a:xfrm>
          <a:prstGeom prst="rect">
            <a:avLst/>
          </a:prstGeom>
          <a:noFill/>
        </p:spPr>
        <p:txBody>
          <a:bodyPr wrap="square" rtlCol="0">
            <a:spAutoFit/>
          </a:bodyPr>
          <a:lstStyle/>
          <a:p>
            <a:r>
              <a:rPr lang="ja-JP" altLang="en-US" sz="2800" b="1" u="sng" dirty="0" smtClean="0">
                <a:latin typeface="游ゴシック" panose="020B0400000000000000" pitchFamily="50" charset="-128"/>
                <a:ea typeface="游ゴシック" panose="020B0400000000000000" pitchFamily="50" charset="-128"/>
              </a:rPr>
              <a:t>命令セットアーキテクチャ</a:t>
            </a:r>
            <a:endParaRPr lang="en-US" altLang="ja-JP" sz="2800" b="1" u="sng"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02163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ool6-s-blue">
  <a:themeElements>
    <a:clrScheme name="cool6-s-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2">
      <a:majorFont>
        <a:latin typeface="Century Gothic"/>
        <a:ea typeface="HGS創英角ｺﾞｼｯｸUB"/>
        <a:cs typeface=""/>
      </a:majorFont>
      <a:minorFont>
        <a:latin typeface="Palatino Linotype"/>
        <a:ea typeface="HGSｺﾞｼｯ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6-s-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6-s-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6-s-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6-s-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6-s-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6-s-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6-s-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6-s-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6-s-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6-s-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6-s-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6-s-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cool6-s-1</Template>
  <TotalTime>23328</TotalTime>
  <Words>3102</Words>
  <Application>Microsoft Office PowerPoint</Application>
  <PresentationFormat>画面に合わせる (4:3)</PresentationFormat>
  <Paragraphs>1028</Paragraphs>
  <Slides>31</Slides>
  <Notes>5</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31</vt:i4>
      </vt:variant>
    </vt:vector>
  </HeadingPairs>
  <TitlesOfParts>
    <vt:vector size="46" baseType="lpstr">
      <vt:lpstr>HGSｺﾞｼｯｸE</vt:lpstr>
      <vt:lpstr>HGSｺﾞｼｯｸM</vt:lpstr>
      <vt:lpstr>HGS創英角ｺﾞｼｯｸUB</vt:lpstr>
      <vt:lpstr>HG明朝B</vt:lpstr>
      <vt:lpstr>ＭＳ Ｐゴシック</vt:lpstr>
      <vt:lpstr>游ゴシック</vt:lpstr>
      <vt:lpstr>游ゴシック Medium</vt:lpstr>
      <vt:lpstr>Arial</vt:lpstr>
      <vt:lpstr>Calibri</vt:lpstr>
      <vt:lpstr>Century</vt:lpstr>
      <vt:lpstr>Century Gothic</vt:lpstr>
      <vt:lpstr>Georgia</vt:lpstr>
      <vt:lpstr>Palatino Linotype</vt:lpstr>
      <vt:lpstr>Wingdings</vt:lpstr>
      <vt:lpstr>1_cool6-s-blue</vt:lpstr>
      <vt:lpstr>情報システム基盤学基礎１ コンピュータアーキテクチャ編</vt:lpstr>
      <vt:lpstr>ソフトウェア</vt:lpstr>
      <vt:lpstr>プログラムとは</vt:lpstr>
      <vt:lpstr>　プログラムの作り方</vt:lpstr>
      <vt:lpstr>　プログラム言語からCPU実行までの流れ</vt:lpstr>
      <vt:lpstr>　命令とデータの格納</vt:lpstr>
      <vt:lpstr>PowerPoint プレゼンテーション</vt:lpstr>
      <vt:lpstr>　プログラム言語からCPU実行までの流れ</vt:lpstr>
      <vt:lpstr>PowerPoint プレゼンテーション</vt:lpstr>
      <vt:lpstr>命令の実行</vt:lpstr>
      <vt:lpstr>PowerPoint プレゼンテーション</vt:lpstr>
      <vt:lpstr>　命令の実行</vt:lpstr>
      <vt:lpstr>PowerPoint プレゼンテーション</vt:lpstr>
      <vt:lpstr>フィールドと命令形式</vt:lpstr>
      <vt:lpstr>MIPS の命令形式</vt:lpstr>
      <vt:lpstr>MIPS 命令の種類</vt:lpstr>
      <vt:lpstr>算術演算命令</vt:lpstr>
      <vt:lpstr>論理演算命令</vt:lpstr>
      <vt:lpstr>データ転送命令</vt:lpstr>
      <vt:lpstr>分岐命令</vt:lpstr>
      <vt:lpstr>MIPS のアドレシングモード</vt:lpstr>
      <vt:lpstr>プログラムの実行例（分岐を含まない場合）</vt:lpstr>
      <vt:lpstr>プログラムの実行例（分岐を含まない場合）</vt:lpstr>
      <vt:lpstr>プログラムの実行例（分岐を含まない場合）</vt:lpstr>
      <vt:lpstr>プログラムの実行例（分岐を含む場合）</vt:lpstr>
      <vt:lpstr>プログラムの実行例（分岐を含む場合）</vt:lpstr>
      <vt:lpstr>プログラムの実行例（分岐を含む場合）</vt:lpstr>
      <vt:lpstr>メモリ領域</vt:lpstr>
      <vt:lpstr>MIPS のレジスタ規約</vt:lpstr>
      <vt:lpstr>整列化制約とエンディアン</vt:lpstr>
      <vt:lpstr>その他の命令セットアーキテクチャ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パケット処理キャッシュに特化した 低回路コストなキャッシュエントリ制御手法の実現</dc:title>
  <dc:creator>yamaki</dc:creator>
  <cp:lastModifiedBy>八巻隼人</cp:lastModifiedBy>
  <cp:revision>341</cp:revision>
  <dcterms:created xsi:type="dcterms:W3CDTF">2014-07-13T15:02:56Z</dcterms:created>
  <dcterms:modified xsi:type="dcterms:W3CDTF">2016-06-15T07:54:52Z</dcterms:modified>
</cp:coreProperties>
</file>