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39"/>
  </p:notesMasterIdLst>
  <p:sldIdLst>
    <p:sldId id="273" r:id="rId3"/>
    <p:sldId id="305" r:id="rId4"/>
    <p:sldId id="306" r:id="rId5"/>
    <p:sldId id="307" r:id="rId6"/>
    <p:sldId id="262" r:id="rId7"/>
    <p:sldId id="308" r:id="rId8"/>
    <p:sldId id="309" r:id="rId9"/>
    <p:sldId id="310" r:id="rId10"/>
    <p:sldId id="263" r:id="rId11"/>
    <p:sldId id="280" r:id="rId12"/>
    <p:sldId id="301" r:id="rId13"/>
    <p:sldId id="265" r:id="rId14"/>
    <p:sldId id="303" r:id="rId15"/>
    <p:sldId id="266" r:id="rId16"/>
    <p:sldId id="304" r:id="rId17"/>
    <p:sldId id="264" r:id="rId18"/>
    <p:sldId id="327" r:id="rId19"/>
    <p:sldId id="270" r:id="rId20"/>
    <p:sldId id="268" r:id="rId21"/>
    <p:sldId id="269" r:id="rId22"/>
    <p:sldId id="281" r:id="rId23"/>
    <p:sldId id="311" r:id="rId24"/>
    <p:sldId id="312" r:id="rId25"/>
    <p:sldId id="313" r:id="rId26"/>
    <p:sldId id="314" r:id="rId27"/>
    <p:sldId id="315" r:id="rId28"/>
    <p:sldId id="316" r:id="rId29"/>
    <p:sldId id="317" r:id="rId30"/>
    <p:sldId id="318" r:id="rId31"/>
    <p:sldId id="326" r:id="rId32"/>
    <p:sldId id="321" r:id="rId33"/>
    <p:sldId id="322" r:id="rId34"/>
    <p:sldId id="319" r:id="rId35"/>
    <p:sldId id="323" r:id="rId36"/>
    <p:sldId id="324" r:id="rId37"/>
    <p:sldId id="325" r:id="rId3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D27E9"/>
    <a:srgbClr val="CECEEF"/>
    <a:srgbClr val="74B230"/>
    <a:srgbClr val="83C937"/>
    <a:srgbClr val="B34637"/>
    <a:srgbClr val="4080C0"/>
    <a:srgbClr val="336699"/>
    <a:srgbClr val="0C33F4"/>
    <a:srgbClr val="C6E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淡色スタイル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6400" autoAdjust="0"/>
  </p:normalViewPr>
  <p:slideViewPr>
    <p:cSldViewPr>
      <p:cViewPr varScale="1">
        <p:scale>
          <a:sx n="114" d="100"/>
          <a:sy n="114" d="100"/>
        </p:scale>
        <p:origin x="840" y="84"/>
      </p:cViewPr>
      <p:guideLst>
        <p:guide orient="horz" pos="2160"/>
        <p:guide pos="2880"/>
      </p:guideLst>
    </p:cSldViewPr>
  </p:slideViewPr>
  <p:notesTextViewPr>
    <p:cViewPr>
      <p:scale>
        <a:sx n="1" d="1"/>
        <a:sy n="1" d="1"/>
      </p:scale>
      <p:origin x="0" y="0"/>
    </p:cViewPr>
  </p:notesTextViewPr>
  <p:notesViewPr>
    <p:cSldViewPr>
      <p:cViewPr varScale="1">
        <p:scale>
          <a:sx n="100" d="100"/>
          <a:sy n="100" d="100"/>
        </p:scale>
        <p:origin x="-26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949DE1-8792-4001-8CAB-C57D40F5A13A}" type="doc">
      <dgm:prSet loTypeId="urn:microsoft.com/office/officeart/2005/8/layout/pyramid1" loCatId="pyramid" qsTypeId="urn:microsoft.com/office/officeart/2005/8/quickstyle/simple1" qsCatId="simple" csTypeId="urn:microsoft.com/office/officeart/2005/8/colors/accent1_3" csCatId="accent1" phldr="1"/>
      <dgm:spPr/>
    </dgm:pt>
    <dgm:pt modelId="{3F27EDF9-D6B5-46CD-8079-1436FA2E5CC1}">
      <dgm:prSet phldrT="[テキスト]" custT="1"/>
      <dgm:spPr/>
      <dgm:t>
        <a:bodyPr/>
        <a:lstStyle/>
        <a:p>
          <a:r>
            <a:rPr kumimoji="1" lang="ja-JP" altLang="en-US" sz="2400" dirty="0"/>
            <a:t>レジスタ</a:t>
          </a:r>
        </a:p>
      </dgm:t>
    </dgm:pt>
    <dgm:pt modelId="{CED248C0-6C01-49E6-B5C1-33EF1E18431B}" type="parTrans" cxnId="{BC2D9281-50A6-46F5-9E6C-1A5802FDA0A2}">
      <dgm:prSet/>
      <dgm:spPr/>
      <dgm:t>
        <a:bodyPr/>
        <a:lstStyle/>
        <a:p>
          <a:endParaRPr kumimoji="1" lang="ja-JP" altLang="en-US"/>
        </a:p>
      </dgm:t>
    </dgm:pt>
    <dgm:pt modelId="{313999BC-4F21-4691-B915-06A768970ACC}" type="sibTrans" cxnId="{BC2D9281-50A6-46F5-9E6C-1A5802FDA0A2}">
      <dgm:prSet/>
      <dgm:spPr/>
      <dgm:t>
        <a:bodyPr/>
        <a:lstStyle/>
        <a:p>
          <a:endParaRPr kumimoji="1" lang="ja-JP" altLang="en-US"/>
        </a:p>
      </dgm:t>
    </dgm:pt>
    <dgm:pt modelId="{990D930F-B85F-46A7-B34B-26CD4CC8DB9F}">
      <dgm:prSet phldrT="[テキスト]" custT="1"/>
      <dgm:spPr/>
      <dgm:t>
        <a:bodyPr/>
        <a:lstStyle/>
        <a:p>
          <a:r>
            <a:rPr kumimoji="1" lang="ja-JP" altLang="en-US" sz="2400" dirty="0"/>
            <a:t>キャッシュ</a:t>
          </a:r>
        </a:p>
      </dgm:t>
    </dgm:pt>
    <dgm:pt modelId="{2F3EE989-8E2D-4377-80D5-688BE459A8A0}" type="parTrans" cxnId="{6B0C21C4-9288-4573-AA39-CAFED197947B}">
      <dgm:prSet/>
      <dgm:spPr/>
      <dgm:t>
        <a:bodyPr/>
        <a:lstStyle/>
        <a:p>
          <a:endParaRPr kumimoji="1" lang="ja-JP" altLang="en-US"/>
        </a:p>
      </dgm:t>
    </dgm:pt>
    <dgm:pt modelId="{4CE83F57-4264-432A-855A-C12FACBD6DB0}" type="sibTrans" cxnId="{6B0C21C4-9288-4573-AA39-CAFED197947B}">
      <dgm:prSet/>
      <dgm:spPr/>
      <dgm:t>
        <a:bodyPr/>
        <a:lstStyle/>
        <a:p>
          <a:endParaRPr kumimoji="1" lang="ja-JP" altLang="en-US"/>
        </a:p>
      </dgm:t>
    </dgm:pt>
    <dgm:pt modelId="{B0966E9E-A0BB-4885-B3CC-415BB75AF2CA}">
      <dgm:prSet phldrT="[テキスト]" custT="1"/>
      <dgm:spPr/>
      <dgm:t>
        <a:bodyPr/>
        <a:lstStyle/>
        <a:p>
          <a:r>
            <a:rPr kumimoji="1" lang="ja-JP" altLang="en-US" sz="2400" dirty="0"/>
            <a:t>メモリ</a:t>
          </a:r>
        </a:p>
      </dgm:t>
    </dgm:pt>
    <dgm:pt modelId="{BB738BB8-AC44-4BEF-A132-593C39FC0F5A}" type="parTrans" cxnId="{1EBAF344-C87A-4BE8-A160-364E3DAB75A1}">
      <dgm:prSet/>
      <dgm:spPr/>
      <dgm:t>
        <a:bodyPr/>
        <a:lstStyle/>
        <a:p>
          <a:endParaRPr kumimoji="1" lang="ja-JP" altLang="en-US"/>
        </a:p>
      </dgm:t>
    </dgm:pt>
    <dgm:pt modelId="{FBD7F57A-07FF-4207-A5C6-6170BD3C6B26}" type="sibTrans" cxnId="{1EBAF344-C87A-4BE8-A160-364E3DAB75A1}">
      <dgm:prSet/>
      <dgm:spPr/>
      <dgm:t>
        <a:bodyPr/>
        <a:lstStyle/>
        <a:p>
          <a:endParaRPr kumimoji="1" lang="ja-JP" altLang="en-US"/>
        </a:p>
      </dgm:t>
    </dgm:pt>
    <dgm:pt modelId="{276B2803-A950-43DA-86D0-6B27B90048CC}">
      <dgm:prSet phldrT="[テキスト]" custT="1"/>
      <dgm:spPr/>
      <dgm:t>
        <a:bodyPr/>
        <a:lstStyle/>
        <a:p>
          <a:r>
            <a:rPr kumimoji="1" lang="ja-JP" altLang="en-US" sz="2400" dirty="0"/>
            <a:t>ディスク</a:t>
          </a:r>
        </a:p>
      </dgm:t>
    </dgm:pt>
    <dgm:pt modelId="{FB2E57B1-8D0C-47AF-AC59-0C3A18BFE8D1}" type="parTrans" cxnId="{B79341E0-1AA5-4304-84AA-6BC6E4C6EE89}">
      <dgm:prSet/>
      <dgm:spPr/>
      <dgm:t>
        <a:bodyPr/>
        <a:lstStyle/>
        <a:p>
          <a:endParaRPr kumimoji="1" lang="ja-JP" altLang="en-US"/>
        </a:p>
      </dgm:t>
    </dgm:pt>
    <dgm:pt modelId="{64F17D64-0181-434A-A49D-40D53108780C}" type="sibTrans" cxnId="{B79341E0-1AA5-4304-84AA-6BC6E4C6EE89}">
      <dgm:prSet/>
      <dgm:spPr/>
      <dgm:t>
        <a:bodyPr/>
        <a:lstStyle/>
        <a:p>
          <a:endParaRPr kumimoji="1" lang="ja-JP" altLang="en-US"/>
        </a:p>
      </dgm:t>
    </dgm:pt>
    <dgm:pt modelId="{A1AD82B1-39CC-44FE-913C-EB66279447F5}" type="pres">
      <dgm:prSet presAssocID="{F8949DE1-8792-4001-8CAB-C57D40F5A13A}" presName="Name0" presStyleCnt="0">
        <dgm:presLayoutVars>
          <dgm:dir/>
          <dgm:animLvl val="lvl"/>
          <dgm:resizeHandles val="exact"/>
        </dgm:presLayoutVars>
      </dgm:prSet>
      <dgm:spPr/>
    </dgm:pt>
    <dgm:pt modelId="{8A5D6BA3-6E09-453E-92E1-2B6C8FD01721}" type="pres">
      <dgm:prSet presAssocID="{3F27EDF9-D6B5-46CD-8079-1436FA2E5CC1}" presName="Name8" presStyleCnt="0"/>
      <dgm:spPr/>
    </dgm:pt>
    <dgm:pt modelId="{1FD4DB0A-D3A0-418F-9A5B-F8601F13C35C}" type="pres">
      <dgm:prSet presAssocID="{3F27EDF9-D6B5-46CD-8079-1436FA2E5CC1}" presName="level" presStyleLbl="node1" presStyleIdx="0" presStyleCnt="4">
        <dgm:presLayoutVars>
          <dgm:chMax val="1"/>
          <dgm:bulletEnabled val="1"/>
        </dgm:presLayoutVars>
      </dgm:prSet>
      <dgm:spPr/>
    </dgm:pt>
    <dgm:pt modelId="{17ED0DAD-57CF-44FC-8915-0920612CA126}" type="pres">
      <dgm:prSet presAssocID="{3F27EDF9-D6B5-46CD-8079-1436FA2E5CC1}" presName="levelTx" presStyleLbl="revTx" presStyleIdx="0" presStyleCnt="0">
        <dgm:presLayoutVars>
          <dgm:chMax val="1"/>
          <dgm:bulletEnabled val="1"/>
        </dgm:presLayoutVars>
      </dgm:prSet>
      <dgm:spPr/>
    </dgm:pt>
    <dgm:pt modelId="{DB1C9963-0A24-40E7-94A4-8B15F6D7A27E}" type="pres">
      <dgm:prSet presAssocID="{990D930F-B85F-46A7-B34B-26CD4CC8DB9F}" presName="Name8" presStyleCnt="0"/>
      <dgm:spPr/>
    </dgm:pt>
    <dgm:pt modelId="{D31B2D08-AF88-466E-A6FD-3B119512D011}" type="pres">
      <dgm:prSet presAssocID="{990D930F-B85F-46A7-B34B-26CD4CC8DB9F}" presName="level" presStyleLbl="node1" presStyleIdx="1" presStyleCnt="4">
        <dgm:presLayoutVars>
          <dgm:chMax val="1"/>
          <dgm:bulletEnabled val="1"/>
        </dgm:presLayoutVars>
      </dgm:prSet>
      <dgm:spPr/>
    </dgm:pt>
    <dgm:pt modelId="{22B94F93-136D-425F-8AA3-5A4BFA0F29AD}" type="pres">
      <dgm:prSet presAssocID="{990D930F-B85F-46A7-B34B-26CD4CC8DB9F}" presName="levelTx" presStyleLbl="revTx" presStyleIdx="0" presStyleCnt="0">
        <dgm:presLayoutVars>
          <dgm:chMax val="1"/>
          <dgm:bulletEnabled val="1"/>
        </dgm:presLayoutVars>
      </dgm:prSet>
      <dgm:spPr/>
    </dgm:pt>
    <dgm:pt modelId="{2D6AF389-D83C-4D19-AE88-634A2FAED4AF}" type="pres">
      <dgm:prSet presAssocID="{B0966E9E-A0BB-4885-B3CC-415BB75AF2CA}" presName="Name8" presStyleCnt="0"/>
      <dgm:spPr/>
    </dgm:pt>
    <dgm:pt modelId="{81901645-502E-46E2-BD3C-8F36769AA2EB}" type="pres">
      <dgm:prSet presAssocID="{B0966E9E-A0BB-4885-B3CC-415BB75AF2CA}" presName="level" presStyleLbl="node1" presStyleIdx="2" presStyleCnt="4">
        <dgm:presLayoutVars>
          <dgm:chMax val="1"/>
          <dgm:bulletEnabled val="1"/>
        </dgm:presLayoutVars>
      </dgm:prSet>
      <dgm:spPr/>
    </dgm:pt>
    <dgm:pt modelId="{CCA7AAA3-FC3F-4A9B-BC45-090CDF3E46A4}" type="pres">
      <dgm:prSet presAssocID="{B0966E9E-A0BB-4885-B3CC-415BB75AF2CA}" presName="levelTx" presStyleLbl="revTx" presStyleIdx="0" presStyleCnt="0">
        <dgm:presLayoutVars>
          <dgm:chMax val="1"/>
          <dgm:bulletEnabled val="1"/>
        </dgm:presLayoutVars>
      </dgm:prSet>
      <dgm:spPr/>
    </dgm:pt>
    <dgm:pt modelId="{89541D40-2EAF-49D1-9CB9-A0D4E46683D8}" type="pres">
      <dgm:prSet presAssocID="{276B2803-A950-43DA-86D0-6B27B90048CC}" presName="Name8" presStyleCnt="0"/>
      <dgm:spPr/>
    </dgm:pt>
    <dgm:pt modelId="{B7322EF8-8D72-47AC-9B87-A17791B599D8}" type="pres">
      <dgm:prSet presAssocID="{276B2803-A950-43DA-86D0-6B27B90048CC}" presName="level" presStyleLbl="node1" presStyleIdx="3" presStyleCnt="4">
        <dgm:presLayoutVars>
          <dgm:chMax val="1"/>
          <dgm:bulletEnabled val="1"/>
        </dgm:presLayoutVars>
      </dgm:prSet>
      <dgm:spPr/>
    </dgm:pt>
    <dgm:pt modelId="{E84B9B29-CCFE-4352-A6F5-35D606C26C98}" type="pres">
      <dgm:prSet presAssocID="{276B2803-A950-43DA-86D0-6B27B90048CC}" presName="levelTx" presStyleLbl="revTx" presStyleIdx="0" presStyleCnt="0">
        <dgm:presLayoutVars>
          <dgm:chMax val="1"/>
          <dgm:bulletEnabled val="1"/>
        </dgm:presLayoutVars>
      </dgm:prSet>
      <dgm:spPr/>
    </dgm:pt>
  </dgm:ptLst>
  <dgm:cxnLst>
    <dgm:cxn modelId="{1EBAF344-C87A-4BE8-A160-364E3DAB75A1}" srcId="{F8949DE1-8792-4001-8CAB-C57D40F5A13A}" destId="{B0966E9E-A0BB-4885-B3CC-415BB75AF2CA}" srcOrd="2" destOrd="0" parTransId="{BB738BB8-AC44-4BEF-A132-593C39FC0F5A}" sibTransId="{FBD7F57A-07FF-4207-A5C6-6170BD3C6B26}"/>
    <dgm:cxn modelId="{8571C6C0-0CFE-49EF-8E0C-CA172C4E239C}" type="presOf" srcId="{990D930F-B85F-46A7-B34B-26CD4CC8DB9F}" destId="{22B94F93-136D-425F-8AA3-5A4BFA0F29AD}" srcOrd="1" destOrd="0" presId="urn:microsoft.com/office/officeart/2005/8/layout/pyramid1"/>
    <dgm:cxn modelId="{C5B956F1-833A-4297-B629-C530B5C9019C}" type="presOf" srcId="{3F27EDF9-D6B5-46CD-8079-1436FA2E5CC1}" destId="{17ED0DAD-57CF-44FC-8915-0920612CA126}" srcOrd="1" destOrd="0" presId="urn:microsoft.com/office/officeart/2005/8/layout/pyramid1"/>
    <dgm:cxn modelId="{6B0C21C4-9288-4573-AA39-CAFED197947B}" srcId="{F8949DE1-8792-4001-8CAB-C57D40F5A13A}" destId="{990D930F-B85F-46A7-B34B-26CD4CC8DB9F}" srcOrd="1" destOrd="0" parTransId="{2F3EE989-8E2D-4377-80D5-688BE459A8A0}" sibTransId="{4CE83F57-4264-432A-855A-C12FACBD6DB0}"/>
    <dgm:cxn modelId="{12959728-C684-418F-ADAB-72384C7F2EE6}" type="presOf" srcId="{F8949DE1-8792-4001-8CAB-C57D40F5A13A}" destId="{A1AD82B1-39CC-44FE-913C-EB66279447F5}" srcOrd="0" destOrd="0" presId="urn:microsoft.com/office/officeart/2005/8/layout/pyramid1"/>
    <dgm:cxn modelId="{BC2D9281-50A6-46F5-9E6C-1A5802FDA0A2}" srcId="{F8949DE1-8792-4001-8CAB-C57D40F5A13A}" destId="{3F27EDF9-D6B5-46CD-8079-1436FA2E5CC1}" srcOrd="0" destOrd="0" parTransId="{CED248C0-6C01-49E6-B5C1-33EF1E18431B}" sibTransId="{313999BC-4F21-4691-B915-06A768970ACC}"/>
    <dgm:cxn modelId="{53F1D3E5-5282-4634-AAB5-DF2D5DB1141C}" type="presOf" srcId="{B0966E9E-A0BB-4885-B3CC-415BB75AF2CA}" destId="{81901645-502E-46E2-BD3C-8F36769AA2EB}" srcOrd="0" destOrd="0" presId="urn:microsoft.com/office/officeart/2005/8/layout/pyramid1"/>
    <dgm:cxn modelId="{F42522D9-02AB-4EF4-9777-E1E43E954806}" type="presOf" srcId="{276B2803-A950-43DA-86D0-6B27B90048CC}" destId="{E84B9B29-CCFE-4352-A6F5-35D606C26C98}" srcOrd="1" destOrd="0" presId="urn:microsoft.com/office/officeart/2005/8/layout/pyramid1"/>
    <dgm:cxn modelId="{1E40232A-D031-4BA6-A4FB-F7F9AEB2B2C6}" type="presOf" srcId="{990D930F-B85F-46A7-B34B-26CD4CC8DB9F}" destId="{D31B2D08-AF88-466E-A6FD-3B119512D011}" srcOrd="0" destOrd="0" presId="urn:microsoft.com/office/officeart/2005/8/layout/pyramid1"/>
    <dgm:cxn modelId="{CA13A73A-EB02-4437-B5BB-609D930ED6BC}" type="presOf" srcId="{B0966E9E-A0BB-4885-B3CC-415BB75AF2CA}" destId="{CCA7AAA3-FC3F-4A9B-BC45-090CDF3E46A4}" srcOrd="1" destOrd="0" presId="urn:microsoft.com/office/officeart/2005/8/layout/pyramid1"/>
    <dgm:cxn modelId="{AA3ADE3B-9FDF-4AED-B8B3-BEFD2E015C5B}" type="presOf" srcId="{276B2803-A950-43DA-86D0-6B27B90048CC}" destId="{B7322EF8-8D72-47AC-9B87-A17791B599D8}" srcOrd="0" destOrd="0" presId="urn:microsoft.com/office/officeart/2005/8/layout/pyramid1"/>
    <dgm:cxn modelId="{B79341E0-1AA5-4304-84AA-6BC6E4C6EE89}" srcId="{F8949DE1-8792-4001-8CAB-C57D40F5A13A}" destId="{276B2803-A950-43DA-86D0-6B27B90048CC}" srcOrd="3" destOrd="0" parTransId="{FB2E57B1-8D0C-47AF-AC59-0C3A18BFE8D1}" sibTransId="{64F17D64-0181-434A-A49D-40D53108780C}"/>
    <dgm:cxn modelId="{47863686-9E9E-4312-8A2E-887FCD022324}" type="presOf" srcId="{3F27EDF9-D6B5-46CD-8079-1436FA2E5CC1}" destId="{1FD4DB0A-D3A0-418F-9A5B-F8601F13C35C}" srcOrd="0" destOrd="0" presId="urn:microsoft.com/office/officeart/2005/8/layout/pyramid1"/>
    <dgm:cxn modelId="{83B9F521-DCBA-43D1-8658-B0202F343A20}" type="presParOf" srcId="{A1AD82B1-39CC-44FE-913C-EB66279447F5}" destId="{8A5D6BA3-6E09-453E-92E1-2B6C8FD01721}" srcOrd="0" destOrd="0" presId="urn:microsoft.com/office/officeart/2005/8/layout/pyramid1"/>
    <dgm:cxn modelId="{25831F1C-F446-4938-9B99-7BE27D656EAA}" type="presParOf" srcId="{8A5D6BA3-6E09-453E-92E1-2B6C8FD01721}" destId="{1FD4DB0A-D3A0-418F-9A5B-F8601F13C35C}" srcOrd="0" destOrd="0" presId="urn:microsoft.com/office/officeart/2005/8/layout/pyramid1"/>
    <dgm:cxn modelId="{472972A0-1909-4429-810C-546854AE0311}" type="presParOf" srcId="{8A5D6BA3-6E09-453E-92E1-2B6C8FD01721}" destId="{17ED0DAD-57CF-44FC-8915-0920612CA126}" srcOrd="1" destOrd="0" presId="urn:microsoft.com/office/officeart/2005/8/layout/pyramid1"/>
    <dgm:cxn modelId="{7D50F578-C5DC-4E27-A9F3-FF7E4575EA12}" type="presParOf" srcId="{A1AD82B1-39CC-44FE-913C-EB66279447F5}" destId="{DB1C9963-0A24-40E7-94A4-8B15F6D7A27E}" srcOrd="1" destOrd="0" presId="urn:microsoft.com/office/officeart/2005/8/layout/pyramid1"/>
    <dgm:cxn modelId="{17ED2FEA-9CBA-41CA-B59B-F4D9BA78AE38}" type="presParOf" srcId="{DB1C9963-0A24-40E7-94A4-8B15F6D7A27E}" destId="{D31B2D08-AF88-466E-A6FD-3B119512D011}" srcOrd="0" destOrd="0" presId="urn:microsoft.com/office/officeart/2005/8/layout/pyramid1"/>
    <dgm:cxn modelId="{784FB5FF-B070-4D08-871F-1C7C6F2E7DE2}" type="presParOf" srcId="{DB1C9963-0A24-40E7-94A4-8B15F6D7A27E}" destId="{22B94F93-136D-425F-8AA3-5A4BFA0F29AD}" srcOrd="1" destOrd="0" presId="urn:microsoft.com/office/officeart/2005/8/layout/pyramid1"/>
    <dgm:cxn modelId="{0F1F25ED-9876-4870-8DF0-9E37D075E3E8}" type="presParOf" srcId="{A1AD82B1-39CC-44FE-913C-EB66279447F5}" destId="{2D6AF389-D83C-4D19-AE88-634A2FAED4AF}" srcOrd="2" destOrd="0" presId="urn:microsoft.com/office/officeart/2005/8/layout/pyramid1"/>
    <dgm:cxn modelId="{5F1A6FD1-58FD-4E9A-8797-6D6DCBB4BD76}" type="presParOf" srcId="{2D6AF389-D83C-4D19-AE88-634A2FAED4AF}" destId="{81901645-502E-46E2-BD3C-8F36769AA2EB}" srcOrd="0" destOrd="0" presId="urn:microsoft.com/office/officeart/2005/8/layout/pyramid1"/>
    <dgm:cxn modelId="{C83BE801-E02B-4221-B954-28351C99E640}" type="presParOf" srcId="{2D6AF389-D83C-4D19-AE88-634A2FAED4AF}" destId="{CCA7AAA3-FC3F-4A9B-BC45-090CDF3E46A4}" srcOrd="1" destOrd="0" presId="urn:microsoft.com/office/officeart/2005/8/layout/pyramid1"/>
    <dgm:cxn modelId="{334B344E-96F0-4856-B79F-0460D14E399E}" type="presParOf" srcId="{A1AD82B1-39CC-44FE-913C-EB66279447F5}" destId="{89541D40-2EAF-49D1-9CB9-A0D4E46683D8}" srcOrd="3" destOrd="0" presId="urn:microsoft.com/office/officeart/2005/8/layout/pyramid1"/>
    <dgm:cxn modelId="{640C3677-E9E4-4FE5-B159-6F695F45980E}" type="presParOf" srcId="{89541D40-2EAF-49D1-9CB9-A0D4E46683D8}" destId="{B7322EF8-8D72-47AC-9B87-A17791B599D8}" srcOrd="0" destOrd="0" presId="urn:microsoft.com/office/officeart/2005/8/layout/pyramid1"/>
    <dgm:cxn modelId="{2358C580-EAC5-4608-A674-C9B56C9D4E70}" type="presParOf" srcId="{89541D40-2EAF-49D1-9CB9-A0D4E46683D8}" destId="{E84B9B29-CCFE-4352-A6F5-35D606C26C98}"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4DB0A-D3A0-418F-9A5B-F8601F13C35C}">
      <dsp:nvSpPr>
        <dsp:cNvPr id="0" name=""/>
        <dsp:cNvSpPr/>
      </dsp:nvSpPr>
      <dsp:spPr>
        <a:xfrm>
          <a:off x="2286000" y="0"/>
          <a:ext cx="1524000" cy="1016000"/>
        </a:xfrm>
        <a:prstGeom prst="trapezoid">
          <a:avLst>
            <a:gd name="adj" fmla="val 75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レジスタ</a:t>
          </a:r>
        </a:p>
      </dsp:txBody>
      <dsp:txXfrm>
        <a:off x="2286000" y="0"/>
        <a:ext cx="1524000" cy="1016000"/>
      </dsp:txXfrm>
    </dsp:sp>
    <dsp:sp modelId="{D31B2D08-AF88-466E-A6FD-3B119512D011}">
      <dsp:nvSpPr>
        <dsp:cNvPr id="0" name=""/>
        <dsp:cNvSpPr/>
      </dsp:nvSpPr>
      <dsp:spPr>
        <a:xfrm>
          <a:off x="1524000" y="1015999"/>
          <a:ext cx="3048000" cy="1016000"/>
        </a:xfrm>
        <a:prstGeom prst="trapezoid">
          <a:avLst>
            <a:gd name="adj" fmla="val 75000"/>
          </a:avLst>
        </a:prstGeom>
        <a:solidFill>
          <a:schemeClr val="accent1">
            <a:shade val="80000"/>
            <a:hueOff val="4086"/>
            <a:satOff val="4306"/>
            <a:lumOff val="4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キャッシュ</a:t>
          </a:r>
        </a:p>
      </dsp:txBody>
      <dsp:txXfrm>
        <a:off x="2057400" y="1015999"/>
        <a:ext cx="1981200" cy="1016000"/>
      </dsp:txXfrm>
    </dsp:sp>
    <dsp:sp modelId="{81901645-502E-46E2-BD3C-8F36769AA2EB}">
      <dsp:nvSpPr>
        <dsp:cNvPr id="0" name=""/>
        <dsp:cNvSpPr/>
      </dsp:nvSpPr>
      <dsp:spPr>
        <a:xfrm>
          <a:off x="762000" y="2031999"/>
          <a:ext cx="4572000" cy="1016000"/>
        </a:xfrm>
        <a:prstGeom prst="trapezoid">
          <a:avLst>
            <a:gd name="adj" fmla="val 75000"/>
          </a:avLst>
        </a:prstGeom>
        <a:solidFill>
          <a:schemeClr val="accent1">
            <a:shade val="80000"/>
            <a:hueOff val="8173"/>
            <a:satOff val="8613"/>
            <a:lumOff val="93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メモリ</a:t>
          </a:r>
        </a:p>
      </dsp:txBody>
      <dsp:txXfrm>
        <a:off x="1562100" y="2031999"/>
        <a:ext cx="2971800" cy="1016000"/>
      </dsp:txXfrm>
    </dsp:sp>
    <dsp:sp modelId="{B7322EF8-8D72-47AC-9B87-A17791B599D8}">
      <dsp:nvSpPr>
        <dsp:cNvPr id="0" name=""/>
        <dsp:cNvSpPr/>
      </dsp:nvSpPr>
      <dsp:spPr>
        <a:xfrm>
          <a:off x="0" y="3047999"/>
          <a:ext cx="6096000" cy="1016000"/>
        </a:xfrm>
        <a:prstGeom prst="trapezoid">
          <a:avLst>
            <a:gd name="adj" fmla="val 75000"/>
          </a:avLst>
        </a:prstGeom>
        <a:solidFill>
          <a:schemeClr val="accent1">
            <a:shade val="80000"/>
            <a:hueOff val="12259"/>
            <a:satOff val="12919"/>
            <a:lumOff val="14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ディスク</a:t>
          </a:r>
        </a:p>
      </dsp:txBody>
      <dsp:txXfrm>
        <a:off x="1066799" y="3047999"/>
        <a:ext cx="396240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CAB30A-E2E6-4003-8051-B0FF116D04EC}" type="datetimeFigureOut">
              <a:rPr kumimoji="1" lang="ja-JP" altLang="en-US" smtClean="0"/>
              <a:t>2016/6/8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EC63C-EE08-443D-B064-38C985D8B0BB}" type="slidenum">
              <a:rPr kumimoji="1" lang="ja-JP" altLang="en-US" smtClean="0"/>
              <a:t>‹#›</a:t>
            </a:fld>
            <a:endParaRPr kumimoji="1" lang="ja-JP" altLang="en-US"/>
          </a:p>
        </p:txBody>
      </p:sp>
    </p:spTree>
    <p:extLst>
      <p:ext uri="{BB962C8B-B14F-4D97-AF65-F5344CB8AC3E}">
        <p14:creationId xmlns:p14="http://schemas.microsoft.com/office/powerpoint/2010/main" val="39751054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10</a:t>
            </a:r>
          </a:p>
          <a:p>
            <a:r>
              <a:rPr kumimoji="1" lang="en-US" altLang="ja-JP" dirty="0"/>
              <a:t>8</a:t>
            </a:r>
            <a:r>
              <a:rPr kumimoji="1" lang="ja-JP" altLang="en-US" dirty="0"/>
              <a:t>分</a:t>
            </a:r>
            <a:r>
              <a:rPr kumimoji="1" lang="en-US" altLang="ja-JP" dirty="0"/>
              <a:t>35</a:t>
            </a:r>
            <a:r>
              <a:rPr kumimoji="1" lang="ja-JP" altLang="en-US" dirty="0"/>
              <a:t>秒</a:t>
            </a: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CEC63C-EE08-443D-B064-38C985D8B0BB}" type="slidenum">
              <a:rPr kumimoji="1" lang="ja-JP" altLang="en-US" sz="1300" b="0" i="0" u="none" strike="noStrike" kern="1200" cap="none" spc="0" normalizeH="0" baseline="0" noProof="0" smtClean="0">
                <a:ln>
                  <a:noFill/>
                </a:ln>
                <a:solidFill>
                  <a:prstClr val="black"/>
                </a:solidFill>
                <a:effectLst/>
                <a:uLnTx/>
                <a:uFillTx/>
                <a:latin typeface="Georgia"/>
                <a:ea typeface="HG明朝B" panose="02020809000000000000" pitchFamily="17"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1" lang="ja-JP" altLang="en-US" sz="1300" b="0" i="0" u="none" strike="noStrike" kern="1200" cap="none" spc="0" normalizeH="0" baseline="0" noProof="0">
              <a:ln>
                <a:noFill/>
              </a:ln>
              <a:solidFill>
                <a:prstClr val="black"/>
              </a:solidFill>
              <a:effectLst/>
              <a:uLnTx/>
              <a:uFillTx/>
              <a:latin typeface="Georgia"/>
              <a:ea typeface="HG明朝B" panose="02020809000000000000" pitchFamily="17" charset="-128"/>
              <a:cs typeface="+mn-cs"/>
            </a:endParaRPr>
          </a:p>
        </p:txBody>
      </p:sp>
    </p:spTree>
    <p:extLst>
      <p:ext uri="{BB962C8B-B14F-4D97-AF65-F5344CB8AC3E}">
        <p14:creationId xmlns:p14="http://schemas.microsoft.com/office/powerpoint/2010/main" val="1821612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18</a:t>
            </a:fld>
            <a:endParaRPr kumimoji="1" lang="ja-JP" altLang="en-US"/>
          </a:p>
        </p:txBody>
      </p:sp>
    </p:spTree>
    <p:extLst>
      <p:ext uri="{BB962C8B-B14F-4D97-AF65-F5344CB8AC3E}">
        <p14:creationId xmlns:p14="http://schemas.microsoft.com/office/powerpoint/2010/main" val="405771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5</a:t>
            </a:fld>
            <a:endParaRPr kumimoji="1" lang="ja-JP" altLang="en-US"/>
          </a:p>
        </p:txBody>
      </p:sp>
    </p:spTree>
    <p:extLst>
      <p:ext uri="{BB962C8B-B14F-4D97-AF65-F5344CB8AC3E}">
        <p14:creationId xmlns:p14="http://schemas.microsoft.com/office/powerpoint/2010/main" val="4070720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9</a:t>
            </a:fld>
            <a:endParaRPr kumimoji="1" lang="ja-JP" altLang="en-US"/>
          </a:p>
        </p:txBody>
      </p:sp>
    </p:spTree>
    <p:extLst>
      <p:ext uri="{BB962C8B-B14F-4D97-AF65-F5344CB8AC3E}">
        <p14:creationId xmlns:p14="http://schemas.microsoft.com/office/powerpoint/2010/main" val="304685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10</a:t>
            </a:fld>
            <a:endParaRPr kumimoji="1" lang="ja-JP" altLang="en-US"/>
          </a:p>
        </p:txBody>
      </p:sp>
    </p:spTree>
    <p:extLst>
      <p:ext uri="{BB962C8B-B14F-4D97-AF65-F5344CB8AC3E}">
        <p14:creationId xmlns:p14="http://schemas.microsoft.com/office/powerpoint/2010/main" val="4195000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11</a:t>
            </a:fld>
            <a:endParaRPr kumimoji="1" lang="ja-JP" altLang="en-US"/>
          </a:p>
        </p:txBody>
      </p:sp>
    </p:spTree>
    <p:extLst>
      <p:ext uri="{BB962C8B-B14F-4D97-AF65-F5344CB8AC3E}">
        <p14:creationId xmlns:p14="http://schemas.microsoft.com/office/powerpoint/2010/main" val="184965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13</a:t>
            </a:fld>
            <a:endParaRPr kumimoji="1" lang="ja-JP" altLang="en-US"/>
          </a:p>
        </p:txBody>
      </p:sp>
    </p:spTree>
    <p:extLst>
      <p:ext uri="{BB962C8B-B14F-4D97-AF65-F5344CB8AC3E}">
        <p14:creationId xmlns:p14="http://schemas.microsoft.com/office/powerpoint/2010/main" val="1089047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14</a:t>
            </a:fld>
            <a:endParaRPr kumimoji="1" lang="ja-JP" altLang="en-US"/>
          </a:p>
        </p:txBody>
      </p:sp>
    </p:spTree>
    <p:extLst>
      <p:ext uri="{BB962C8B-B14F-4D97-AF65-F5344CB8AC3E}">
        <p14:creationId xmlns:p14="http://schemas.microsoft.com/office/powerpoint/2010/main" val="894301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16</a:t>
            </a:fld>
            <a:endParaRPr kumimoji="1" lang="ja-JP" altLang="en-US"/>
          </a:p>
        </p:txBody>
      </p:sp>
    </p:spTree>
    <p:extLst>
      <p:ext uri="{BB962C8B-B14F-4D97-AF65-F5344CB8AC3E}">
        <p14:creationId xmlns:p14="http://schemas.microsoft.com/office/powerpoint/2010/main" val="407670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CEC63C-EE08-443D-B064-38C985D8B0BB}" type="slidenum">
              <a:rPr kumimoji="1" lang="ja-JP" altLang="en-US" smtClean="0"/>
              <a:t>17</a:t>
            </a:fld>
            <a:endParaRPr kumimoji="1" lang="ja-JP" altLang="en-US"/>
          </a:p>
        </p:txBody>
      </p:sp>
    </p:spTree>
    <p:extLst>
      <p:ext uri="{BB962C8B-B14F-4D97-AF65-F5344CB8AC3E}">
        <p14:creationId xmlns:p14="http://schemas.microsoft.com/office/powerpoint/2010/main" val="2773751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349500"/>
            <a:ext cx="7772400" cy="1008063"/>
          </a:xfrm>
        </p:spPr>
        <p:txBody>
          <a:bodyPr/>
          <a:lstStyle>
            <a:lvl1pPr algn="ctr">
              <a:defRPr sz="3200"/>
            </a:lvl1pPr>
          </a:lstStyle>
          <a:p>
            <a:pPr lvl="0"/>
            <a:r>
              <a:rPr lang="ja-JP" altLang="en-US" noProof="0"/>
              <a:t>マスター タイトルの書式設定</a:t>
            </a:r>
          </a:p>
        </p:txBody>
      </p:sp>
      <p:sp>
        <p:nvSpPr>
          <p:cNvPr id="4099" name="Rectangle 3"/>
          <p:cNvSpPr>
            <a:spLocks noGrp="1" noChangeArrowheads="1"/>
          </p:cNvSpPr>
          <p:nvPr>
            <p:ph type="subTitle" idx="1"/>
          </p:nvPr>
        </p:nvSpPr>
        <p:spPr>
          <a:xfrm>
            <a:off x="1371600" y="3716338"/>
            <a:ext cx="6400800" cy="766762"/>
          </a:xfrm>
        </p:spPr>
        <p:txBody>
          <a:bodyPr/>
          <a:lstStyle>
            <a:lvl1pPr marL="0" indent="0" algn="ctr">
              <a:buFontTx/>
              <a:buNone/>
              <a:defRPr sz="1400">
                <a:latin typeface="游ゴシック Medium" panose="020B0500000000000000" pitchFamily="50" charset="-128"/>
                <a:ea typeface="游ゴシック Medium" panose="020B0500000000000000" pitchFamily="50" charset="-128"/>
              </a:defRPr>
            </a:lvl1pPr>
          </a:lstStyle>
          <a:p>
            <a:pPr lvl="0"/>
            <a:r>
              <a:rPr lang="ja-JP" altLang="en-US" noProof="0"/>
              <a:t>マスター サブタイトルの書式設定</a:t>
            </a:r>
          </a:p>
        </p:txBody>
      </p:sp>
      <p:sp>
        <p:nvSpPr>
          <p:cNvPr id="4100" name="Rectangle 4"/>
          <p:cNvSpPr>
            <a:spLocks noGrp="1" noChangeArrowheads="1"/>
          </p:cNvSpPr>
          <p:nvPr>
            <p:ph type="dt" sz="half" idx="2"/>
          </p:nvPr>
        </p:nvSpPr>
        <p:spPr>
          <a:xfrm>
            <a:off x="3505200" y="5059363"/>
            <a:ext cx="2133600" cy="287337"/>
          </a:xfrm>
          <a:prstGeom prst="rect">
            <a:avLst/>
          </a:prstGeom>
        </p:spPr>
        <p:txBody>
          <a:bodyPr/>
          <a:lstStyle>
            <a:lvl1pPr algn="ctr">
              <a:defRPr sz="1200">
                <a:latin typeface="游ゴシック Medium" panose="020B0500000000000000" pitchFamily="50" charset="-128"/>
                <a:ea typeface="游ゴシック Medium" panose="020B0500000000000000" pitchFamily="50" charset="-128"/>
              </a:defRPr>
            </a:lvl1pPr>
          </a:lstStyle>
          <a:p>
            <a:endParaRPr lang="ja-JP" altLang="en-US"/>
          </a:p>
        </p:txBody>
      </p:sp>
      <p:sp>
        <p:nvSpPr>
          <p:cNvPr id="4101" name="Rectangle 5"/>
          <p:cNvSpPr>
            <a:spLocks noGrp="1" noChangeArrowheads="1"/>
          </p:cNvSpPr>
          <p:nvPr>
            <p:ph type="ftr" sz="quarter" idx="3"/>
          </p:nvPr>
        </p:nvSpPr>
        <p:spPr>
          <a:xfrm>
            <a:off x="3124200" y="4627563"/>
            <a:ext cx="2895600" cy="279400"/>
          </a:xfrm>
          <a:prstGeom prst="rect">
            <a:avLst/>
          </a:prstGeom>
        </p:spPr>
        <p:txBody>
          <a:bodyPr/>
          <a:lstStyle>
            <a:lvl1pPr>
              <a:defRPr sz="1200">
                <a:latin typeface="游ゴシック Medium" panose="020B0500000000000000" pitchFamily="50" charset="-128"/>
                <a:ea typeface="游ゴシック Medium" panose="020B0500000000000000" pitchFamily="50" charset="-128"/>
              </a:defRPr>
            </a:lvl1pPr>
          </a:lstStyle>
          <a:p>
            <a:endParaRPr lang="ja-JP" altLang="en-US"/>
          </a:p>
        </p:txBody>
      </p:sp>
      <p:sp>
        <p:nvSpPr>
          <p:cNvPr id="4104" name="Rectangle 8"/>
          <p:cNvSpPr>
            <a:spLocks noChangeArrowheads="1"/>
          </p:cNvSpPr>
          <p:nvPr/>
        </p:nvSpPr>
        <p:spPr bwMode="gray">
          <a:xfrm>
            <a:off x="250825" y="3357563"/>
            <a:ext cx="8640763" cy="142875"/>
          </a:xfrm>
          <a:prstGeom prst="rect">
            <a:avLst/>
          </a:prstGeom>
          <a:solidFill>
            <a:schemeClr val="accent2"/>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ja-JP" altLang="en-US"/>
          </a:p>
        </p:txBody>
      </p:sp>
    </p:spTree>
    <p:extLst>
      <p:ext uri="{BB962C8B-B14F-4D97-AF65-F5344CB8AC3E}">
        <p14:creationId xmlns:p14="http://schemas.microsoft.com/office/powerpoint/2010/main" val="3600895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252413" y="6616700"/>
            <a:ext cx="2133600" cy="196850"/>
          </a:xfrm>
          <a:prstGeom prst="rect">
            <a:avLst/>
          </a:prstGeom>
        </p:spPr>
        <p:txBody>
          <a:bodyPr/>
          <a:lstStyle>
            <a:lvl1pPr>
              <a:defRPr/>
            </a:lvl1pPr>
          </a:lstStyle>
          <a:p>
            <a:endParaRPr kumimoji="1" lang="ja-JP" altLang="en-US"/>
          </a:p>
        </p:txBody>
      </p:sp>
      <p:sp>
        <p:nvSpPr>
          <p:cNvPr id="6" name="フッター プレースホルダー 5"/>
          <p:cNvSpPr>
            <a:spLocks noGrp="1"/>
          </p:cNvSpPr>
          <p:nvPr>
            <p:ph type="ftr" sz="quarter" idx="11"/>
          </p:nvPr>
        </p:nvSpPr>
        <p:spPr>
          <a:xfrm>
            <a:off x="6632575" y="188913"/>
            <a:ext cx="2327275" cy="431800"/>
          </a:xfrm>
          <a:prstGeom prst="rect">
            <a:avLst/>
          </a:prstGeom>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415FF992-0EB6-4062-B198-36E0943037F4}" type="slidenum">
              <a:rPr kumimoji="1" lang="ja-JP" altLang="en-US" smtClean="0"/>
              <a:t>‹#›</a:t>
            </a:fld>
            <a:endParaRPr kumimoji="1" lang="ja-JP" altLang="en-US"/>
          </a:p>
        </p:txBody>
      </p:sp>
    </p:spTree>
    <p:extLst>
      <p:ext uri="{BB962C8B-B14F-4D97-AF65-F5344CB8AC3E}">
        <p14:creationId xmlns:p14="http://schemas.microsoft.com/office/powerpoint/2010/main" val="2350090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252413" y="6616700"/>
            <a:ext cx="2133600" cy="196850"/>
          </a:xfrm>
          <a:prstGeom prst="rect">
            <a:avLst/>
          </a:prstGeom>
        </p:spPr>
        <p:txBody>
          <a:bodyPr/>
          <a:lstStyle>
            <a:lvl1pPr>
              <a:defRPr/>
            </a:lvl1pPr>
          </a:lstStyle>
          <a:p>
            <a:endParaRPr kumimoji="1" lang="ja-JP" altLang="en-US"/>
          </a:p>
        </p:txBody>
      </p:sp>
      <p:sp>
        <p:nvSpPr>
          <p:cNvPr id="5" name="フッター プレースホルダー 4"/>
          <p:cNvSpPr>
            <a:spLocks noGrp="1"/>
          </p:cNvSpPr>
          <p:nvPr>
            <p:ph type="ftr" sz="quarter" idx="11"/>
          </p:nvPr>
        </p:nvSpPr>
        <p:spPr>
          <a:xfrm>
            <a:off x="6632575" y="188913"/>
            <a:ext cx="2327275" cy="431800"/>
          </a:xfrm>
          <a:prstGeom prst="rect">
            <a:avLst/>
          </a:prstGeom>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415FF992-0EB6-4062-B198-36E0943037F4}" type="slidenum">
              <a:rPr kumimoji="1" lang="ja-JP" altLang="en-US" smtClean="0"/>
              <a:t>‹#›</a:t>
            </a:fld>
            <a:endParaRPr kumimoji="1" lang="ja-JP" altLang="en-US"/>
          </a:p>
        </p:txBody>
      </p:sp>
    </p:spTree>
    <p:extLst>
      <p:ext uri="{BB962C8B-B14F-4D97-AF65-F5344CB8AC3E}">
        <p14:creationId xmlns:p14="http://schemas.microsoft.com/office/powerpoint/2010/main" val="269215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8600" y="130175"/>
            <a:ext cx="2108200" cy="60356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52413" y="130175"/>
            <a:ext cx="6173787" cy="6035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252413" y="6616700"/>
            <a:ext cx="2133600" cy="196850"/>
          </a:xfrm>
          <a:prstGeom prst="rect">
            <a:avLst/>
          </a:prstGeom>
        </p:spPr>
        <p:txBody>
          <a:bodyPr/>
          <a:lstStyle>
            <a:lvl1pPr>
              <a:defRPr/>
            </a:lvl1pPr>
          </a:lstStyle>
          <a:p>
            <a:endParaRPr kumimoji="1" lang="ja-JP" altLang="en-US"/>
          </a:p>
        </p:txBody>
      </p:sp>
      <p:sp>
        <p:nvSpPr>
          <p:cNvPr id="5" name="フッター プレースホルダー 4"/>
          <p:cNvSpPr>
            <a:spLocks noGrp="1"/>
          </p:cNvSpPr>
          <p:nvPr>
            <p:ph type="ftr" sz="quarter" idx="11"/>
          </p:nvPr>
        </p:nvSpPr>
        <p:spPr>
          <a:xfrm>
            <a:off x="6632575" y="188913"/>
            <a:ext cx="2327275" cy="431800"/>
          </a:xfrm>
          <a:prstGeom prst="rect">
            <a:avLst/>
          </a:prstGeom>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415FF992-0EB6-4062-B198-36E0943037F4}" type="slidenum">
              <a:rPr kumimoji="1" lang="ja-JP" altLang="en-US" smtClean="0"/>
              <a:t>‹#›</a:t>
            </a:fld>
            <a:endParaRPr kumimoji="1" lang="ja-JP" altLang="en-US"/>
          </a:p>
        </p:txBody>
      </p:sp>
    </p:spTree>
    <p:extLst>
      <p:ext uri="{BB962C8B-B14F-4D97-AF65-F5344CB8AC3E}">
        <p14:creationId xmlns:p14="http://schemas.microsoft.com/office/powerpoint/2010/main" val="1923770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1_タイトル スライド">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204864"/>
            <a:ext cx="7772400" cy="1008063"/>
          </a:xfrm>
        </p:spPr>
        <p:txBody>
          <a:bodyPr/>
          <a:lstStyle>
            <a:lvl1pPr algn="ctr">
              <a:defRPr sz="3200"/>
            </a:lvl1pPr>
          </a:lstStyle>
          <a:p>
            <a:pPr lvl="0"/>
            <a:r>
              <a:rPr lang="ja-JP" altLang="en-US" noProof="0"/>
              <a:t>マスター タイトルの書式設定</a:t>
            </a:r>
          </a:p>
        </p:txBody>
      </p:sp>
      <p:sp>
        <p:nvSpPr>
          <p:cNvPr id="4099" name="Rectangle 3"/>
          <p:cNvSpPr>
            <a:spLocks noGrp="1" noChangeArrowheads="1"/>
          </p:cNvSpPr>
          <p:nvPr>
            <p:ph type="subTitle" idx="1"/>
          </p:nvPr>
        </p:nvSpPr>
        <p:spPr>
          <a:xfrm>
            <a:off x="1371600" y="3571702"/>
            <a:ext cx="6400800" cy="766762"/>
          </a:xfrm>
        </p:spPr>
        <p:txBody>
          <a:bodyPr/>
          <a:lstStyle>
            <a:lvl1pPr marL="0" indent="0" algn="ctr">
              <a:buFontTx/>
              <a:buNone/>
              <a:defRPr sz="1400"/>
            </a:lvl1pPr>
          </a:lstStyle>
          <a:p>
            <a:pPr lvl="0"/>
            <a:r>
              <a:rPr lang="ja-JP" altLang="en-US" noProof="0"/>
              <a:t>マスター サブタイトルの書式設定</a:t>
            </a:r>
          </a:p>
        </p:txBody>
      </p:sp>
      <p:sp>
        <p:nvSpPr>
          <p:cNvPr id="4100" name="Rectangle 4"/>
          <p:cNvSpPr>
            <a:spLocks noGrp="1" noChangeArrowheads="1"/>
          </p:cNvSpPr>
          <p:nvPr>
            <p:ph type="dt" sz="half" idx="2"/>
          </p:nvPr>
        </p:nvSpPr>
        <p:spPr>
          <a:xfrm>
            <a:off x="3505200" y="4914727"/>
            <a:ext cx="2133600" cy="287337"/>
          </a:xfrm>
          <a:prstGeom prst="rect">
            <a:avLst/>
          </a:prstGeom>
        </p:spPr>
        <p:txBody>
          <a:bodyPr/>
          <a:lstStyle>
            <a:lvl1pPr algn="ctr">
              <a:defRPr sz="1200"/>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4101" name="Rectangle 5"/>
          <p:cNvSpPr>
            <a:spLocks noGrp="1" noChangeArrowheads="1"/>
          </p:cNvSpPr>
          <p:nvPr>
            <p:ph type="ftr" sz="quarter" idx="3"/>
          </p:nvPr>
        </p:nvSpPr>
        <p:spPr>
          <a:xfrm>
            <a:off x="3124200" y="4482927"/>
            <a:ext cx="2895600" cy="279400"/>
          </a:xfrm>
          <a:prstGeom prst="rect">
            <a:avLst/>
          </a:prstGeom>
        </p:spPr>
        <p:txBody>
          <a:bodyPr/>
          <a:lstStyle>
            <a:lvl1pPr>
              <a:defRPr sz="1200"/>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4104" name="Rectangle 8"/>
          <p:cNvSpPr>
            <a:spLocks noChangeArrowheads="1"/>
          </p:cNvSpPr>
          <p:nvPr/>
        </p:nvSpPr>
        <p:spPr bwMode="gray">
          <a:xfrm>
            <a:off x="250825" y="3645024"/>
            <a:ext cx="8640763" cy="142875"/>
          </a:xfrm>
          <a:prstGeom prst="rect">
            <a:avLst/>
          </a:prstGeom>
          <a:solidFill>
            <a:schemeClr val="accent2"/>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29884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130" name="Rectangle 10"/>
          <p:cNvSpPr>
            <a:spLocks noChangeArrowheads="1"/>
          </p:cNvSpPr>
          <p:nvPr/>
        </p:nvSpPr>
        <p:spPr bwMode="gray">
          <a:xfrm>
            <a:off x="0" y="3861048"/>
            <a:ext cx="9144000" cy="3024336"/>
          </a:xfrm>
          <a:prstGeom prst="rect">
            <a:avLst/>
          </a:prstGeom>
          <a:gradFill rotWithShape="1">
            <a:gsLst>
              <a:gs pos="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131" name="Rectangle 11"/>
          <p:cNvSpPr>
            <a:spLocks noChangeArrowheads="1"/>
          </p:cNvSpPr>
          <p:nvPr userDrawn="1"/>
        </p:nvSpPr>
        <p:spPr bwMode="gray">
          <a:xfrm>
            <a:off x="0" y="2996952"/>
            <a:ext cx="9144000" cy="863600"/>
          </a:xfrm>
          <a:prstGeom prst="rect">
            <a:avLst/>
          </a:prstGeom>
          <a:gradFill rotWithShape="1">
            <a:gsLst>
              <a:gs pos="0">
                <a:srgbClr val="C0C0C0"/>
              </a:gs>
              <a:gs pos="100000">
                <a:srgbClr val="C0C0C0">
                  <a:gamma/>
                  <a:tint val="66667"/>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122" name="Rectangle 2"/>
          <p:cNvSpPr>
            <a:spLocks noGrp="1" noChangeArrowheads="1"/>
          </p:cNvSpPr>
          <p:nvPr>
            <p:ph type="ctrTitle"/>
          </p:nvPr>
        </p:nvSpPr>
        <p:spPr>
          <a:xfrm>
            <a:off x="684213" y="2130425"/>
            <a:ext cx="7772400" cy="1470025"/>
          </a:xfrm>
        </p:spPr>
        <p:txBody>
          <a:bodyPr/>
          <a:lstStyle>
            <a:lvl1pPr algn="ctr">
              <a:defRPr sz="4400"/>
            </a:lvl1pPr>
          </a:lstStyle>
          <a:p>
            <a:pPr lvl="0"/>
            <a:r>
              <a:rPr lang="ja-JP" altLang="en-US" noProof="0"/>
              <a:t>マスター タイトルの書式設定</a:t>
            </a:r>
          </a:p>
        </p:txBody>
      </p:sp>
      <p:sp>
        <p:nvSpPr>
          <p:cNvPr id="5123" name="Rectangle 3"/>
          <p:cNvSpPr>
            <a:spLocks noGrp="1" noChangeArrowheads="1"/>
          </p:cNvSpPr>
          <p:nvPr>
            <p:ph type="subTitle" idx="1"/>
          </p:nvPr>
        </p:nvSpPr>
        <p:spPr>
          <a:xfrm>
            <a:off x="1370013" y="4005263"/>
            <a:ext cx="6400800" cy="431800"/>
          </a:xfrm>
        </p:spPr>
        <p:txBody>
          <a:bodyPr/>
          <a:lstStyle>
            <a:lvl1pPr marL="0" indent="0" algn="ctr">
              <a:buFontTx/>
              <a:buNone/>
              <a:defRPr sz="2400"/>
            </a:lvl1pPr>
          </a:lstStyle>
          <a:p>
            <a:pPr lvl="0"/>
            <a:r>
              <a:rPr lang="ja-JP" altLang="en-US" noProof="0" dirty="0"/>
              <a:t>マスター サブタイトルの書式設定</a:t>
            </a:r>
          </a:p>
        </p:txBody>
      </p:sp>
      <p:sp>
        <p:nvSpPr>
          <p:cNvPr id="5124" name="Rectangle 4"/>
          <p:cNvSpPr>
            <a:spLocks noGrp="1" noChangeArrowheads="1"/>
          </p:cNvSpPr>
          <p:nvPr>
            <p:ph type="dt" sz="half" idx="2"/>
          </p:nvPr>
        </p:nvSpPr>
        <p:spPr>
          <a:xfrm>
            <a:off x="3503613" y="5373688"/>
            <a:ext cx="2133600" cy="360362"/>
          </a:xfrm>
          <a:prstGeom prst="rect">
            <a:avLst/>
          </a:prstGeom>
        </p:spPr>
        <p:txBody>
          <a:bodyPr anchorCtr="1"/>
          <a:lstStyle>
            <a:lvl1pPr algn="ct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125" name="Rectangle 5"/>
          <p:cNvSpPr>
            <a:spLocks noGrp="1" noChangeArrowheads="1"/>
          </p:cNvSpPr>
          <p:nvPr>
            <p:ph type="ftr" sz="quarter" idx="3"/>
          </p:nvPr>
        </p:nvSpPr>
        <p:spPr>
          <a:xfrm>
            <a:off x="3122613" y="5014913"/>
            <a:ext cx="2895600" cy="287337"/>
          </a:xfrm>
          <a:prstGeom prst="rect">
            <a:avLst/>
          </a:prstGeom>
        </p:spPr>
        <p:txBody>
          <a:bodyPr anchor="ctr" anchorCtr="1"/>
          <a:lstStyle>
            <a:lvl1pPr algn="ctr">
              <a:defRPr>
                <a:solidFill>
                  <a:schemeClr val="tx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129962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2640941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 name="フッター プレースホルダー 4"/>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814817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020763"/>
            <a:ext cx="4038600" cy="5145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020763"/>
            <a:ext cx="4038600" cy="5145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フッター プレースホルダー 5"/>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2429584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8" name="フッター プレースホルダー 7"/>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9" name="スライド番号プレースホルダー 8"/>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039208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4" name="フッター プレースホルダー 3"/>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 name="スライド番号プレースホルダー 4"/>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90916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5130" name="Rectangle 10"/>
          <p:cNvSpPr>
            <a:spLocks noChangeArrowheads="1"/>
          </p:cNvSpPr>
          <p:nvPr/>
        </p:nvSpPr>
        <p:spPr bwMode="gray">
          <a:xfrm>
            <a:off x="0" y="1052513"/>
            <a:ext cx="9144000" cy="2736850"/>
          </a:xfrm>
          <a:prstGeom prst="rect">
            <a:avLst/>
          </a:prstGeom>
          <a:gradFill rotWithShape="1">
            <a:gsLst>
              <a:gs pos="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31" name="Rectangle 11"/>
          <p:cNvSpPr>
            <a:spLocks noChangeArrowheads="1"/>
          </p:cNvSpPr>
          <p:nvPr/>
        </p:nvSpPr>
        <p:spPr bwMode="gray">
          <a:xfrm>
            <a:off x="0" y="3789363"/>
            <a:ext cx="9144000" cy="863600"/>
          </a:xfrm>
          <a:prstGeom prst="rect">
            <a:avLst/>
          </a:prstGeom>
          <a:gradFill rotWithShape="1">
            <a:gsLst>
              <a:gs pos="0">
                <a:srgbClr val="C0C0C0"/>
              </a:gs>
              <a:gs pos="100000">
                <a:srgbClr val="C0C0C0">
                  <a:gamma/>
                  <a:tint val="66667"/>
                  <a:invGamma/>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22" name="Rectangle 2"/>
          <p:cNvSpPr>
            <a:spLocks noGrp="1" noChangeArrowheads="1"/>
          </p:cNvSpPr>
          <p:nvPr>
            <p:ph type="ctrTitle"/>
          </p:nvPr>
        </p:nvSpPr>
        <p:spPr>
          <a:xfrm>
            <a:off x="684213" y="2130425"/>
            <a:ext cx="7772400" cy="1470025"/>
          </a:xfrm>
        </p:spPr>
        <p:txBody>
          <a:bodyPr/>
          <a:lstStyle>
            <a:lvl1pPr algn="ctr">
              <a:defRPr sz="4400"/>
            </a:lvl1pPr>
          </a:lstStyle>
          <a:p>
            <a:pPr lvl="0"/>
            <a:r>
              <a:rPr lang="ja-JP" altLang="en-US" noProof="0"/>
              <a:t>マスター タイトルの書式設定</a:t>
            </a:r>
          </a:p>
        </p:txBody>
      </p:sp>
      <p:sp>
        <p:nvSpPr>
          <p:cNvPr id="5123" name="Rectangle 3"/>
          <p:cNvSpPr>
            <a:spLocks noGrp="1" noChangeArrowheads="1"/>
          </p:cNvSpPr>
          <p:nvPr>
            <p:ph type="subTitle" idx="1"/>
          </p:nvPr>
        </p:nvSpPr>
        <p:spPr>
          <a:xfrm>
            <a:off x="1370013" y="4005263"/>
            <a:ext cx="6400800" cy="431800"/>
          </a:xfrm>
        </p:spPr>
        <p:txBody>
          <a:bodyPr/>
          <a:lstStyle>
            <a:lvl1pPr marL="0" indent="0" algn="ctr">
              <a:buFontTx/>
              <a:buNone/>
              <a:defRPr sz="2400"/>
            </a:lvl1pPr>
          </a:lstStyle>
          <a:p>
            <a:pPr lvl="0"/>
            <a:r>
              <a:rPr lang="ja-JP" altLang="en-US" noProof="0" dirty="0"/>
              <a:t>マスター サブタイトルの書式設定</a:t>
            </a:r>
          </a:p>
        </p:txBody>
      </p:sp>
      <p:sp>
        <p:nvSpPr>
          <p:cNvPr id="5124" name="Rectangle 4"/>
          <p:cNvSpPr>
            <a:spLocks noGrp="1" noChangeArrowheads="1"/>
          </p:cNvSpPr>
          <p:nvPr>
            <p:ph type="dt" sz="half" idx="2"/>
          </p:nvPr>
        </p:nvSpPr>
        <p:spPr>
          <a:xfrm>
            <a:off x="3503613" y="5373688"/>
            <a:ext cx="2133600" cy="360362"/>
          </a:xfrm>
          <a:prstGeom prst="rect">
            <a:avLst/>
          </a:prstGeom>
        </p:spPr>
        <p:txBody>
          <a:bodyPr anchorCtr="1"/>
          <a:lstStyle>
            <a:lvl1pPr algn="ctr">
              <a:defRPr/>
            </a:lvl1pPr>
          </a:lstStyle>
          <a:p>
            <a:endParaRPr kumimoji="1" lang="ja-JP" altLang="en-US" dirty="0"/>
          </a:p>
        </p:txBody>
      </p:sp>
      <p:sp>
        <p:nvSpPr>
          <p:cNvPr id="5125" name="Rectangle 5"/>
          <p:cNvSpPr>
            <a:spLocks noGrp="1" noChangeArrowheads="1"/>
          </p:cNvSpPr>
          <p:nvPr>
            <p:ph type="ftr" sz="quarter" idx="3"/>
          </p:nvPr>
        </p:nvSpPr>
        <p:spPr>
          <a:xfrm>
            <a:off x="3122613" y="5014913"/>
            <a:ext cx="2895600" cy="287337"/>
          </a:xfrm>
          <a:prstGeom prst="rect">
            <a:avLst/>
          </a:prstGeom>
        </p:spPr>
        <p:txBody>
          <a:bodyPr anchor="ctr" anchorCtr="1"/>
          <a:lstStyle>
            <a:lvl1pPr algn="ctr">
              <a:defRPr>
                <a:solidFill>
                  <a:schemeClr val="tx1"/>
                </a:solidFill>
              </a:defRPr>
            </a:lvl1pPr>
          </a:lstStyle>
          <a:p>
            <a:endParaRPr kumimoji="1"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3" name="フッター プレースホルダー 2"/>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4" name="スライド番号プレースホルダー 3"/>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1071687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フッター プレースホルダー 5"/>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23921212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フッター プレースホルダー 5"/>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7" name="スライド番号プレースホルダー 6"/>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342452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 name="フッター プレースホルダー 4"/>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1129654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78600" y="130175"/>
            <a:ext cx="2108200" cy="603567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252413" y="130175"/>
            <a:ext cx="6173787" cy="60356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a:xfrm>
            <a:off x="252413" y="6616700"/>
            <a:ext cx="2133600" cy="19685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5" name="フッター プレースホルダー 4"/>
          <p:cNvSpPr>
            <a:spLocks noGrp="1"/>
          </p:cNvSpPr>
          <p:nvPr>
            <p:ph type="ftr" sz="quarter" idx="11"/>
          </p:nvPr>
        </p:nvSpPr>
        <p:spPr>
          <a:xfrm>
            <a:off x="6632575" y="188913"/>
            <a:ext cx="2327275" cy="431800"/>
          </a:xfrm>
          <a:prstGeom prst="rect">
            <a:avLst/>
          </a:prstGeo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6" name="スライド番号プレースホルダー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3386114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solidFill>
                  <a:schemeClr val="bg1"/>
                </a:solidFill>
              </a:defRPr>
            </a:lvl1pPr>
          </a:lstStyle>
          <a:p>
            <a:r>
              <a:rPr lang="ja-JP" altLang="en-US" dirty="0"/>
              <a:t>マスター タイトルの書式設定</a:t>
            </a:r>
          </a:p>
        </p:txBody>
      </p:sp>
      <p:sp>
        <p:nvSpPr>
          <p:cNvPr id="3" name="コンテンツ プレースホルダー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6" name="スライド番号プレースホルダー 5"/>
          <p:cNvSpPr>
            <a:spLocks noGrp="1"/>
          </p:cNvSpPr>
          <p:nvPr>
            <p:ph type="sldNum" sz="quarter" idx="12"/>
          </p:nvPr>
        </p:nvSpPr>
        <p:spPr/>
        <p:txBody>
          <a:bodyPr/>
          <a:lstStyle>
            <a:lvl1pPr>
              <a:defRPr/>
            </a:lvl1pPr>
          </a:lstStyle>
          <a:p>
            <a:fld id="{415FF992-0EB6-4062-B198-36E0943037F4}" type="slidenum">
              <a:rPr kumimoji="1" lang="ja-JP" altLang="en-US" smtClean="0"/>
              <a:t>‹#›</a:t>
            </a:fld>
            <a:endParaRPr kumimoji="1" lang="ja-JP" altLang="en-US"/>
          </a:p>
        </p:txBody>
      </p:sp>
    </p:spTree>
    <p:extLst>
      <p:ext uri="{BB962C8B-B14F-4D97-AF65-F5344CB8AC3E}">
        <p14:creationId xmlns:p14="http://schemas.microsoft.com/office/powerpoint/2010/main" val="3450505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a:xfrm>
            <a:off x="252413" y="6616700"/>
            <a:ext cx="2133600" cy="196850"/>
          </a:xfrm>
          <a:prstGeom prst="rect">
            <a:avLst/>
          </a:prstGeom>
        </p:spPr>
        <p:txBody>
          <a:bodyPr/>
          <a:lstStyle>
            <a:lvl1pPr>
              <a:defRPr/>
            </a:lvl1p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vl1pPr>
          </a:lstStyle>
          <a:p>
            <a:fld id="{415FF992-0EB6-4062-B198-36E0943037F4}" type="slidenum">
              <a:rPr kumimoji="1" lang="ja-JP" altLang="en-US" smtClean="0"/>
              <a:t>‹#›</a:t>
            </a:fld>
            <a:endParaRPr kumimoji="1" lang="ja-JP" altLang="en-US"/>
          </a:p>
        </p:txBody>
      </p:sp>
    </p:spTree>
    <p:extLst>
      <p:ext uri="{BB962C8B-B14F-4D97-AF65-F5344CB8AC3E}">
        <p14:creationId xmlns:p14="http://schemas.microsoft.com/office/powerpoint/2010/main" val="363529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bg1"/>
                </a:solidFill>
              </a:defRPr>
            </a:lvl1pPr>
          </a:lstStyle>
          <a:p>
            <a:r>
              <a:rPr lang="ja-JP" altLang="en-US" dirty="0"/>
              <a:t>マスター タイトルの書式設定</a:t>
            </a:r>
          </a:p>
        </p:txBody>
      </p:sp>
      <p:sp>
        <p:nvSpPr>
          <p:cNvPr id="3" name="コンテンツ プレースホルダー 2"/>
          <p:cNvSpPr>
            <a:spLocks noGrp="1"/>
          </p:cNvSpPr>
          <p:nvPr>
            <p:ph sz="half" idx="1"/>
          </p:nvPr>
        </p:nvSpPr>
        <p:spPr>
          <a:xfrm>
            <a:off x="457200" y="1020763"/>
            <a:ext cx="4038600" cy="5145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020763"/>
            <a:ext cx="4038600" cy="51450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a:xfrm>
            <a:off x="252413" y="6616700"/>
            <a:ext cx="2133600" cy="196850"/>
          </a:xfrm>
          <a:prstGeom prst="rect">
            <a:avLst/>
          </a:prstGeom>
        </p:spPr>
        <p:txBody>
          <a:bodyPr/>
          <a:lstStyle>
            <a:lvl1pPr>
              <a:defRPr/>
            </a:lvl1pPr>
          </a:lstStyle>
          <a:p>
            <a:endParaRPr kumimoji="1" lang="ja-JP" altLang="en-US"/>
          </a:p>
        </p:txBody>
      </p:sp>
      <p:sp>
        <p:nvSpPr>
          <p:cNvPr id="6" name="フッター プレースホルダー 5"/>
          <p:cNvSpPr>
            <a:spLocks noGrp="1"/>
          </p:cNvSpPr>
          <p:nvPr>
            <p:ph type="ftr" sz="quarter" idx="11"/>
          </p:nvPr>
        </p:nvSpPr>
        <p:spPr>
          <a:xfrm>
            <a:off x="6632575" y="188913"/>
            <a:ext cx="2327275" cy="431800"/>
          </a:xfrm>
          <a:prstGeom prst="rect">
            <a:avLst/>
          </a:prstGeom>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415FF992-0EB6-4062-B198-36E0943037F4}" type="slidenum">
              <a:rPr kumimoji="1" lang="ja-JP" altLang="en-US" smtClean="0"/>
              <a:t>‹#›</a:t>
            </a:fld>
            <a:endParaRPr kumimoji="1" lang="ja-JP" altLang="en-US"/>
          </a:p>
        </p:txBody>
      </p:sp>
    </p:spTree>
    <p:extLst>
      <p:ext uri="{BB962C8B-B14F-4D97-AF65-F5344CB8AC3E}">
        <p14:creationId xmlns:p14="http://schemas.microsoft.com/office/powerpoint/2010/main" val="47506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dirty="0"/>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dirty="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7" name="日付プレースホルダー 6"/>
          <p:cNvSpPr>
            <a:spLocks noGrp="1"/>
          </p:cNvSpPr>
          <p:nvPr>
            <p:ph type="dt" sz="half" idx="10"/>
          </p:nvPr>
        </p:nvSpPr>
        <p:spPr>
          <a:xfrm>
            <a:off x="252413" y="6616700"/>
            <a:ext cx="2133600" cy="196850"/>
          </a:xfrm>
          <a:prstGeom prst="rect">
            <a:avLst/>
          </a:prstGeom>
        </p:spPr>
        <p:txBody>
          <a:bodyPr/>
          <a:lstStyle>
            <a:lvl1pPr>
              <a:defRPr/>
            </a:lvl1pPr>
          </a:lstStyle>
          <a:p>
            <a:endParaRPr kumimoji="1" lang="ja-JP" altLang="en-US"/>
          </a:p>
        </p:txBody>
      </p:sp>
      <p:sp>
        <p:nvSpPr>
          <p:cNvPr id="8" name="フッター プレースホルダー 7"/>
          <p:cNvSpPr>
            <a:spLocks noGrp="1"/>
          </p:cNvSpPr>
          <p:nvPr>
            <p:ph type="ftr" sz="quarter" idx="11"/>
          </p:nvPr>
        </p:nvSpPr>
        <p:spPr>
          <a:xfrm>
            <a:off x="6632575" y="188913"/>
            <a:ext cx="2327275" cy="431800"/>
          </a:xfrm>
          <a:prstGeom prst="rect">
            <a:avLst/>
          </a:prstGeom>
        </p:spPr>
        <p:txBody>
          <a:bodyPr/>
          <a:lstStyle>
            <a:lvl1pPr>
              <a:defRPr/>
            </a:lvl1pPr>
          </a:lstStyle>
          <a:p>
            <a:endParaRPr kumimoji="1" lang="ja-JP" altLang="en-US"/>
          </a:p>
        </p:txBody>
      </p:sp>
      <p:sp>
        <p:nvSpPr>
          <p:cNvPr id="9" name="スライド番号プレースホルダー 8"/>
          <p:cNvSpPr>
            <a:spLocks noGrp="1"/>
          </p:cNvSpPr>
          <p:nvPr>
            <p:ph type="sldNum" sz="quarter" idx="12"/>
          </p:nvPr>
        </p:nvSpPr>
        <p:spPr/>
        <p:txBody>
          <a:bodyPr/>
          <a:lstStyle>
            <a:lvl1pPr>
              <a:defRPr/>
            </a:lvl1pPr>
          </a:lstStyle>
          <a:p>
            <a:fld id="{415FF992-0EB6-4062-B198-36E0943037F4}" type="slidenum">
              <a:rPr kumimoji="1" lang="ja-JP" altLang="en-US" smtClean="0"/>
              <a:t>‹#›</a:t>
            </a:fld>
            <a:endParaRPr kumimoji="1" lang="ja-JP" altLang="en-US"/>
          </a:p>
        </p:txBody>
      </p:sp>
    </p:spTree>
    <p:extLst>
      <p:ext uri="{BB962C8B-B14F-4D97-AF65-F5344CB8AC3E}">
        <p14:creationId xmlns:p14="http://schemas.microsoft.com/office/powerpoint/2010/main" val="186333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a:xfrm>
            <a:off x="252413" y="6616700"/>
            <a:ext cx="2133600" cy="196850"/>
          </a:xfrm>
          <a:prstGeom prst="rect">
            <a:avLst/>
          </a:prstGeom>
        </p:spPr>
        <p:txBody>
          <a:bodyPr/>
          <a:lstStyle>
            <a:lvl1pPr>
              <a:defRPr/>
            </a:lvl1pPr>
          </a:lstStyle>
          <a:p>
            <a:endParaRPr kumimoji="1" lang="ja-JP" altLang="en-US"/>
          </a:p>
        </p:txBody>
      </p:sp>
      <p:sp>
        <p:nvSpPr>
          <p:cNvPr id="4" name="フッター プレースホルダー 3"/>
          <p:cNvSpPr>
            <a:spLocks noGrp="1"/>
          </p:cNvSpPr>
          <p:nvPr>
            <p:ph type="ftr" sz="quarter" idx="11"/>
          </p:nvPr>
        </p:nvSpPr>
        <p:spPr>
          <a:xfrm>
            <a:off x="6632575" y="188913"/>
            <a:ext cx="2327275" cy="431800"/>
          </a:xfrm>
          <a:prstGeom prst="rect">
            <a:avLst/>
          </a:prstGeom>
        </p:spPr>
        <p:txBody>
          <a:bodyPr/>
          <a:lstStyle>
            <a:lvl1pPr>
              <a:defRPr/>
            </a:lvl1pPr>
          </a:lstStyle>
          <a:p>
            <a:endParaRPr kumimoji="1" lang="ja-JP" altLang="en-US"/>
          </a:p>
        </p:txBody>
      </p:sp>
      <p:sp>
        <p:nvSpPr>
          <p:cNvPr id="5" name="スライド番号プレースホルダー 4"/>
          <p:cNvSpPr>
            <a:spLocks noGrp="1"/>
          </p:cNvSpPr>
          <p:nvPr>
            <p:ph type="sldNum" sz="quarter" idx="12"/>
          </p:nvPr>
        </p:nvSpPr>
        <p:spPr/>
        <p:txBody>
          <a:bodyPr/>
          <a:lstStyle>
            <a:lvl1pPr>
              <a:defRPr/>
            </a:lvl1pPr>
          </a:lstStyle>
          <a:p>
            <a:fld id="{415FF992-0EB6-4062-B198-36E0943037F4}" type="slidenum">
              <a:rPr kumimoji="1" lang="ja-JP" altLang="en-US" smtClean="0"/>
              <a:t>‹#›</a:t>
            </a:fld>
            <a:endParaRPr kumimoji="1" lang="ja-JP" altLang="en-US"/>
          </a:p>
        </p:txBody>
      </p:sp>
    </p:spTree>
    <p:extLst>
      <p:ext uri="{BB962C8B-B14F-4D97-AF65-F5344CB8AC3E}">
        <p14:creationId xmlns:p14="http://schemas.microsoft.com/office/powerpoint/2010/main" val="1823711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252413" y="6616700"/>
            <a:ext cx="2133600" cy="196850"/>
          </a:xfrm>
          <a:prstGeom prst="rect">
            <a:avLst/>
          </a:prstGeom>
        </p:spPr>
        <p:txBody>
          <a:bodyPr/>
          <a:lstStyle>
            <a:lvl1pPr>
              <a:defRPr/>
            </a:lvl1pPr>
          </a:lstStyle>
          <a:p>
            <a:endParaRPr kumimoji="1" lang="ja-JP" altLang="en-US"/>
          </a:p>
        </p:txBody>
      </p:sp>
      <p:sp>
        <p:nvSpPr>
          <p:cNvPr id="3" name="フッター プレースホルダー 2"/>
          <p:cNvSpPr>
            <a:spLocks noGrp="1"/>
          </p:cNvSpPr>
          <p:nvPr>
            <p:ph type="ftr" sz="quarter" idx="11"/>
          </p:nvPr>
        </p:nvSpPr>
        <p:spPr>
          <a:xfrm>
            <a:off x="6632575" y="188913"/>
            <a:ext cx="2327275" cy="431800"/>
          </a:xfrm>
          <a:prstGeom prst="rect">
            <a:avLst/>
          </a:prstGeom>
        </p:spPr>
        <p:txBody>
          <a:bodyPr/>
          <a:lstStyle>
            <a:lvl1pPr>
              <a:defRPr/>
            </a:lvl1pPr>
          </a:lstStyle>
          <a:p>
            <a:endParaRPr kumimoji="1" lang="ja-JP" altLang="en-US"/>
          </a:p>
        </p:txBody>
      </p:sp>
      <p:sp>
        <p:nvSpPr>
          <p:cNvPr id="4" name="スライド番号プレースホルダー 3"/>
          <p:cNvSpPr>
            <a:spLocks noGrp="1"/>
          </p:cNvSpPr>
          <p:nvPr>
            <p:ph type="sldNum" sz="quarter" idx="12"/>
          </p:nvPr>
        </p:nvSpPr>
        <p:spPr/>
        <p:txBody>
          <a:bodyPr/>
          <a:lstStyle>
            <a:lvl1pPr>
              <a:defRPr/>
            </a:lvl1pPr>
          </a:lstStyle>
          <a:p>
            <a:fld id="{415FF992-0EB6-4062-B198-36E0943037F4}" type="slidenum">
              <a:rPr kumimoji="1" lang="ja-JP" altLang="en-US" smtClean="0"/>
              <a:t>‹#›</a:t>
            </a:fld>
            <a:endParaRPr kumimoji="1" lang="ja-JP" altLang="en-US"/>
          </a:p>
        </p:txBody>
      </p:sp>
    </p:spTree>
    <p:extLst>
      <p:ext uri="{BB962C8B-B14F-4D97-AF65-F5344CB8AC3E}">
        <p14:creationId xmlns:p14="http://schemas.microsoft.com/office/powerpoint/2010/main" val="646186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a:xfrm>
            <a:off x="252413" y="6616700"/>
            <a:ext cx="2133600" cy="196850"/>
          </a:xfrm>
          <a:prstGeom prst="rect">
            <a:avLst/>
          </a:prstGeom>
        </p:spPr>
        <p:txBody>
          <a:bodyPr/>
          <a:lstStyle>
            <a:lvl1pPr>
              <a:defRPr/>
            </a:lvl1pPr>
          </a:lstStyle>
          <a:p>
            <a:endParaRPr kumimoji="1" lang="ja-JP" altLang="en-US"/>
          </a:p>
        </p:txBody>
      </p:sp>
      <p:sp>
        <p:nvSpPr>
          <p:cNvPr id="6" name="フッター プレースホルダー 5"/>
          <p:cNvSpPr>
            <a:spLocks noGrp="1"/>
          </p:cNvSpPr>
          <p:nvPr>
            <p:ph type="ftr" sz="quarter" idx="11"/>
          </p:nvPr>
        </p:nvSpPr>
        <p:spPr>
          <a:xfrm>
            <a:off x="6632575" y="188913"/>
            <a:ext cx="2327275" cy="431800"/>
          </a:xfrm>
          <a:prstGeom prst="rect">
            <a:avLst/>
          </a:prstGeom>
        </p:spPr>
        <p:txBody>
          <a:bodyPr/>
          <a:lstStyle>
            <a:lvl1pPr>
              <a:defRPr/>
            </a:lvl1p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vl1pPr>
          </a:lstStyle>
          <a:p>
            <a:fld id="{415FF992-0EB6-4062-B198-36E0943037F4}" type="slidenum">
              <a:rPr kumimoji="1" lang="ja-JP" altLang="en-US" smtClean="0"/>
              <a:t>‹#›</a:t>
            </a:fld>
            <a:endParaRPr kumimoji="1" lang="ja-JP" altLang="en-US"/>
          </a:p>
        </p:txBody>
      </p:sp>
    </p:spTree>
    <p:extLst>
      <p:ext uri="{BB962C8B-B14F-4D97-AF65-F5344CB8AC3E}">
        <p14:creationId xmlns:p14="http://schemas.microsoft.com/office/powerpoint/2010/main" val="1722986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gray">
          <a:xfrm>
            <a:off x="0" y="6524625"/>
            <a:ext cx="9144000" cy="36036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9" name="Rectangle 15"/>
          <p:cNvSpPr>
            <a:spLocks noChangeArrowheads="1"/>
          </p:cNvSpPr>
          <p:nvPr/>
        </p:nvSpPr>
        <p:spPr bwMode="gray">
          <a:xfrm>
            <a:off x="0" y="0"/>
            <a:ext cx="9144000" cy="765175"/>
          </a:xfrm>
          <a:prstGeom prst="rect">
            <a:avLst/>
          </a:prstGeom>
          <a:gradFill rotWithShape="1">
            <a:gsLst>
              <a:gs pos="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solidFill>
                <a:schemeClr val="bg1"/>
              </a:solidFill>
            </a:endParaRPr>
          </a:p>
        </p:txBody>
      </p:sp>
      <p:sp>
        <p:nvSpPr>
          <p:cNvPr id="1026" name="Rectangle 2"/>
          <p:cNvSpPr>
            <a:spLocks noGrp="1" noChangeArrowheads="1"/>
          </p:cNvSpPr>
          <p:nvPr>
            <p:ph type="title"/>
          </p:nvPr>
        </p:nvSpPr>
        <p:spPr bwMode="gray">
          <a:xfrm>
            <a:off x="252413" y="130175"/>
            <a:ext cx="6246812"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gray">
          <a:xfrm>
            <a:off x="457200" y="1020763"/>
            <a:ext cx="8229600"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30" name="Rectangle 6"/>
          <p:cNvSpPr>
            <a:spLocks noGrp="1" noChangeArrowheads="1"/>
          </p:cNvSpPr>
          <p:nvPr>
            <p:ph type="sldNum" sz="quarter" idx="4"/>
          </p:nvPr>
        </p:nvSpPr>
        <p:spPr bwMode="gray">
          <a:xfrm>
            <a:off x="6609995" y="661670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a:lvl1pPr>
          </a:lstStyle>
          <a:p>
            <a:fld id="{415FF992-0EB6-4062-B198-36E0943037F4}" type="slidenum">
              <a:rPr kumimoji="1" lang="ja-JP" altLang="en-US" smtClean="0"/>
              <a:t>‹#›</a:t>
            </a:fld>
            <a:endParaRPr kumimoji="1" lang="ja-JP" altLang="en-US" dirty="0"/>
          </a:p>
        </p:txBody>
      </p:sp>
      <p:sp>
        <p:nvSpPr>
          <p:cNvPr id="1040" name="Rectangle 16"/>
          <p:cNvSpPr>
            <a:spLocks noChangeArrowheads="1"/>
          </p:cNvSpPr>
          <p:nvPr/>
        </p:nvSpPr>
        <p:spPr bwMode="gray">
          <a:xfrm>
            <a:off x="0" y="765175"/>
            <a:ext cx="9144000" cy="7143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ftr="0" dt="0"/>
  <p:txStyles>
    <p:titleStyle>
      <a:lvl1pPr algn="l" rtl="0" eaLnBrk="1" fontAlgn="base" hangingPunct="1">
        <a:spcBef>
          <a:spcPct val="0"/>
        </a:spcBef>
        <a:spcAft>
          <a:spcPct val="0"/>
        </a:spcAft>
        <a:defRPr kumimoji="1" sz="2800" b="1">
          <a:solidFill>
            <a:schemeClr val="bg1"/>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游ゴシック Medium" panose="020B0500000000000000" pitchFamily="50" charset="-128"/>
          <a:ea typeface="游ゴシック Medium" panose="020B0500000000000000" pitchFamily="50" charset="-128"/>
          <a:cs typeface="+mn-cs"/>
        </a:defRPr>
      </a:lvl1pPr>
      <a:lvl2pPr marL="742950" indent="-285750" algn="l" rtl="0" eaLnBrk="1" fontAlgn="base" hangingPunct="1">
        <a:spcBef>
          <a:spcPct val="20000"/>
        </a:spcBef>
        <a:spcAft>
          <a:spcPct val="0"/>
        </a:spcAft>
        <a:buChar char="–"/>
        <a:defRPr kumimoji="1" sz="2800">
          <a:solidFill>
            <a:schemeClr val="tx1"/>
          </a:solidFill>
          <a:latin typeface="游ゴシック Medium" panose="020B0500000000000000" pitchFamily="50" charset="-128"/>
          <a:ea typeface="游ゴシック Medium" panose="020B0500000000000000" pitchFamily="50" charset="-128"/>
        </a:defRPr>
      </a:lvl2pPr>
      <a:lvl3pPr marL="1143000" indent="-228600" algn="l" rtl="0" eaLnBrk="1" fontAlgn="base" hangingPunct="1">
        <a:spcBef>
          <a:spcPct val="20000"/>
        </a:spcBef>
        <a:spcAft>
          <a:spcPct val="0"/>
        </a:spcAft>
        <a:buChar char="•"/>
        <a:defRPr kumimoji="1" sz="2400">
          <a:solidFill>
            <a:schemeClr val="tx1"/>
          </a:solidFill>
          <a:latin typeface="游ゴシック Medium" panose="020B0500000000000000" pitchFamily="50" charset="-128"/>
          <a:ea typeface="游ゴシック Medium" panose="020B0500000000000000" pitchFamily="50" charset="-128"/>
        </a:defRPr>
      </a:lvl3pPr>
      <a:lvl4pPr marL="1600200" indent="-228600" algn="l" rtl="0" eaLnBrk="1" fontAlgn="base" hangingPunct="1">
        <a:spcBef>
          <a:spcPct val="20000"/>
        </a:spcBef>
        <a:spcAft>
          <a:spcPct val="0"/>
        </a:spcAft>
        <a:buChar char="–"/>
        <a:defRPr kumimoji="1" sz="2000">
          <a:solidFill>
            <a:schemeClr val="tx1"/>
          </a:solidFill>
          <a:latin typeface="游ゴシック Medium" panose="020B0500000000000000" pitchFamily="50" charset="-128"/>
          <a:ea typeface="游ゴシック Medium" panose="020B0500000000000000" pitchFamily="50" charset="-128"/>
        </a:defRPr>
      </a:lvl4pPr>
      <a:lvl5pPr marL="2057400" indent="-228600" algn="l" rtl="0" eaLnBrk="1" fontAlgn="base" hangingPunct="1">
        <a:spcBef>
          <a:spcPct val="20000"/>
        </a:spcBef>
        <a:spcAft>
          <a:spcPct val="0"/>
        </a:spcAft>
        <a:buChar char="»"/>
        <a:defRPr kumimoji="1" sz="2000">
          <a:solidFill>
            <a:schemeClr val="tx1"/>
          </a:solidFill>
          <a:latin typeface="游ゴシック Medium" panose="020B0500000000000000" pitchFamily="50" charset="-128"/>
          <a:ea typeface="游ゴシック Medium" panose="020B0500000000000000" pitchFamily="50" charset="-128"/>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Rectangle 18"/>
          <p:cNvSpPr>
            <a:spLocks noChangeArrowheads="1"/>
          </p:cNvSpPr>
          <p:nvPr/>
        </p:nvSpPr>
        <p:spPr bwMode="gray">
          <a:xfrm>
            <a:off x="0" y="6524625"/>
            <a:ext cx="9144000" cy="360363"/>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1039" name="Rectangle 15"/>
          <p:cNvSpPr>
            <a:spLocks noChangeArrowheads="1"/>
          </p:cNvSpPr>
          <p:nvPr/>
        </p:nvSpPr>
        <p:spPr bwMode="gray">
          <a:xfrm>
            <a:off x="0" y="0"/>
            <a:ext cx="9144000" cy="765175"/>
          </a:xfrm>
          <a:prstGeom prst="rect">
            <a:avLst/>
          </a:prstGeom>
          <a:gradFill rotWithShape="1">
            <a:gsLst>
              <a:gs pos="0">
                <a:schemeClr val="accent2"/>
              </a:gs>
              <a:gs pos="100000">
                <a:schemeClr val="accent2">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
        <p:nvSpPr>
          <p:cNvPr id="1026" name="Rectangle 2"/>
          <p:cNvSpPr>
            <a:spLocks noGrp="1" noChangeArrowheads="1"/>
          </p:cNvSpPr>
          <p:nvPr>
            <p:ph type="title"/>
          </p:nvPr>
        </p:nvSpPr>
        <p:spPr bwMode="gray">
          <a:xfrm>
            <a:off x="252413" y="130175"/>
            <a:ext cx="6246812"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027" name="Rectangle 3"/>
          <p:cNvSpPr>
            <a:spLocks noGrp="1" noChangeArrowheads="1"/>
          </p:cNvSpPr>
          <p:nvPr>
            <p:ph type="body" idx="1"/>
          </p:nvPr>
        </p:nvSpPr>
        <p:spPr bwMode="gray">
          <a:xfrm>
            <a:off x="457200" y="1020763"/>
            <a:ext cx="8229600"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30" name="Rectangle 6"/>
          <p:cNvSpPr>
            <a:spLocks noGrp="1" noChangeArrowheads="1"/>
          </p:cNvSpPr>
          <p:nvPr>
            <p:ph type="sldNum" sz="quarter" idx="4"/>
          </p:nvPr>
        </p:nvSpPr>
        <p:spPr bwMode="gray">
          <a:xfrm>
            <a:off x="6534692" y="6616700"/>
            <a:ext cx="2133600" cy="19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a:defRPr sz="1400"/>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15FF992-0EB6-4062-B198-36E0943037F4}" type="slidenum">
              <a:rPr kumimoji="1" lang="ja-JP" altLang="en-US" sz="1400" b="0" i="0" u="none" strike="noStrike" kern="1200" cap="none" spc="0" normalizeH="0" baseline="0" noProof="0" smtClean="0">
                <a:ln>
                  <a:noFill/>
                </a:ln>
                <a:solidFill>
                  <a:srgbClr val="000000"/>
                </a:solidFill>
                <a:effectLst/>
                <a:uLnTx/>
                <a:uFillTx/>
                <a:latin typeface="Palatino Linotype"/>
                <a:ea typeface="HGSｺﾞｼｯｸM"/>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1400" b="0" i="0" u="none" strike="noStrike" kern="1200" cap="none" spc="0" normalizeH="0" baseline="0" noProof="0" dirty="0">
              <a:ln>
                <a:noFill/>
              </a:ln>
              <a:solidFill>
                <a:srgbClr val="000000"/>
              </a:solidFill>
              <a:effectLst/>
              <a:uLnTx/>
              <a:uFillTx/>
              <a:latin typeface="Palatino Linotype"/>
              <a:ea typeface="HGSｺﾞｼｯｸM"/>
              <a:cs typeface="+mn-cs"/>
            </a:endParaRPr>
          </a:p>
        </p:txBody>
      </p:sp>
      <p:sp>
        <p:nvSpPr>
          <p:cNvPr id="1040" name="Rectangle 16"/>
          <p:cNvSpPr>
            <a:spLocks noChangeArrowheads="1"/>
          </p:cNvSpPr>
          <p:nvPr/>
        </p:nvSpPr>
        <p:spPr bwMode="gray">
          <a:xfrm>
            <a:off x="0" y="765175"/>
            <a:ext cx="9144000" cy="71438"/>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Palatino Linotype"/>
              <a:ea typeface="HGSｺﾞｼｯｸM"/>
              <a:cs typeface="+mn-cs"/>
            </a:endParaRPr>
          </a:p>
        </p:txBody>
      </p:sp>
    </p:spTree>
    <p:extLst>
      <p:ext uri="{BB962C8B-B14F-4D97-AF65-F5344CB8AC3E}">
        <p14:creationId xmlns:p14="http://schemas.microsoft.com/office/powerpoint/2010/main" val="247024320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ftr="0" dt="0"/>
  <p:txStyles>
    <p:titleStyle>
      <a:lvl1pPr algn="l" rtl="0" eaLnBrk="1" fontAlgn="base" hangingPunct="1">
        <a:spcBef>
          <a:spcPct val="0"/>
        </a:spcBef>
        <a:spcAft>
          <a:spcPct val="0"/>
        </a:spcAft>
        <a:defRPr kumimoji="1" sz="2800" b="1">
          <a:solidFill>
            <a:schemeClr val="bg1"/>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ea"/>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Calibri" panose="020F0502020204030204" pitchFamily="34" charset="0"/>
          <a:ea typeface="+mn-ea"/>
        </a:defRPr>
      </a:lvl2pPr>
      <a:lvl3pPr marL="1143000" indent="-228600" algn="l" rtl="0" eaLnBrk="1" fontAlgn="base" hangingPunct="1">
        <a:spcBef>
          <a:spcPct val="20000"/>
        </a:spcBef>
        <a:spcAft>
          <a:spcPct val="0"/>
        </a:spcAft>
        <a:buChar char="•"/>
        <a:defRPr kumimoji="1" sz="2400">
          <a:solidFill>
            <a:schemeClr val="tx1"/>
          </a:solidFill>
          <a:latin typeface="Calibri" panose="020F0502020204030204" pitchFamily="34" charset="0"/>
          <a:ea typeface="+mn-ea"/>
        </a:defRPr>
      </a:lvl3pPr>
      <a:lvl4pPr marL="1600200" indent="-228600" algn="l" rtl="0" eaLnBrk="1" fontAlgn="base" hangingPunct="1">
        <a:spcBef>
          <a:spcPct val="20000"/>
        </a:spcBef>
        <a:spcAft>
          <a:spcPct val="0"/>
        </a:spcAft>
        <a:buChar char="–"/>
        <a:defRPr kumimoji="1" sz="2000">
          <a:solidFill>
            <a:schemeClr val="tx1"/>
          </a:solidFill>
          <a:latin typeface="Calibri" panose="020F0502020204030204" pitchFamily="34" charset="0"/>
          <a:ea typeface="+mn-ea"/>
        </a:defRPr>
      </a:lvl4pPr>
      <a:lvl5pPr marL="2057400" indent="-228600" algn="l" rtl="0" eaLnBrk="1" fontAlgn="base" hangingPunct="1">
        <a:spcBef>
          <a:spcPct val="20000"/>
        </a:spcBef>
        <a:spcAft>
          <a:spcPct val="0"/>
        </a:spcAft>
        <a:buChar char="»"/>
        <a:defRPr kumimoji="1" sz="2000">
          <a:solidFill>
            <a:schemeClr val="tx1"/>
          </a:solidFill>
          <a:latin typeface="Calibri" panose="020F0502020204030204" pitchFamily="34" charset="0"/>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10.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xml"/><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hyperlink" Target="http://ja.wikipedia.org/wiki/&#12512;&#12540;&#12450;&#12398;&#27861;&#21063;" TargetMode="External"/><Relationship Id="rId2" Type="http://schemas.openxmlformats.org/officeDocument/2006/relationships/image" Target="../media/image47.png"/><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hyperlink" Target="http://www.semiwiki.com/forum/showwiki.php?title=Semi%20Wiki:Semiconductor%20Fab%20Wiki" TargetMode="External"/><Relationship Id="rId2" Type="http://schemas.openxmlformats.org/officeDocument/2006/relationships/image" Target="../media/image49.png"/><Relationship Id="rId1" Type="http://schemas.openxmlformats.org/officeDocument/2006/relationships/slideLayout" Target="../slideLayouts/slideLayout3.xml"/><Relationship Id="rId6" Type="http://schemas.openxmlformats.org/officeDocument/2006/relationships/image" Target="../media/image52.jpeg"/><Relationship Id="rId5" Type="http://schemas.openxmlformats.org/officeDocument/2006/relationships/image" Target="../media/image51.png"/><Relationship Id="rId4" Type="http://schemas.openxmlformats.org/officeDocument/2006/relationships/image" Target="../media/image50.jpeg"/></Relationships>
</file>

<file path=ppt/slides/_rels/slide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3.xml"/><Relationship Id="rId4" Type="http://schemas.openxmlformats.org/officeDocument/2006/relationships/image" Target="../media/image60.jpeg"/></Relationships>
</file>

<file path=ppt/slides/_rels/slide3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gigazine.net/news/20130725-40-year-cpu-history/" TargetMode="External"/><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www.weblio.jp/content/&#12450;&#12540;&#12461;&#12486;&#12463;&#12481;&#1251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1043608" y="1340817"/>
            <a:ext cx="7772400" cy="1008063"/>
          </a:xfrm>
        </p:spPr>
        <p:txBody>
          <a:bodyPr/>
          <a:lstStyle/>
          <a:p>
            <a:pPr algn="l"/>
            <a:r>
              <a:rPr kumimoji="1" lang="ja-JP" altLang="en-US" sz="2800" b="0" dirty="0">
                <a:solidFill>
                  <a:schemeClr val="accent6">
                    <a:lumMod val="60000"/>
                    <a:lumOff val="40000"/>
                  </a:schemeClr>
                </a:solidFill>
              </a:rPr>
              <a:t>情報システム基盤学</a:t>
            </a:r>
            <a:r>
              <a:rPr lang="ja-JP" altLang="en-US" sz="2800" b="0" dirty="0">
                <a:solidFill>
                  <a:schemeClr val="accent6">
                    <a:lumMod val="60000"/>
                    <a:lumOff val="40000"/>
                  </a:schemeClr>
                </a:solidFill>
              </a:rPr>
              <a:t>基礎１</a:t>
            </a:r>
            <a:br>
              <a:rPr kumimoji="1" lang="en-US" altLang="ja-JP" sz="2800" b="0" dirty="0">
                <a:solidFill>
                  <a:schemeClr val="accent6">
                    <a:lumMod val="60000"/>
                    <a:lumOff val="40000"/>
                  </a:schemeClr>
                </a:solidFill>
              </a:rPr>
            </a:br>
            <a:r>
              <a:rPr lang="ja-JP" altLang="en-US" sz="2800" b="0" dirty="0">
                <a:solidFill>
                  <a:schemeClr val="accent6">
                    <a:lumMod val="60000"/>
                    <a:lumOff val="40000"/>
                  </a:schemeClr>
                </a:solidFill>
              </a:rPr>
              <a:t>コンピュータアーキテクチャ編</a:t>
            </a:r>
            <a:endParaRPr kumimoji="1" lang="ja-JP" altLang="en-US" sz="4000" b="0" dirty="0">
              <a:solidFill>
                <a:schemeClr val="accent6">
                  <a:lumMod val="60000"/>
                  <a:lumOff val="40000"/>
                </a:schemeClr>
              </a:solidFill>
            </a:endParaRPr>
          </a:p>
        </p:txBody>
      </p:sp>
      <p:sp>
        <p:nvSpPr>
          <p:cNvPr id="5" name="タイトル 3"/>
          <p:cNvSpPr txBox="1">
            <a:spLocks/>
          </p:cNvSpPr>
          <p:nvPr/>
        </p:nvSpPr>
        <p:spPr bwMode="gray">
          <a:xfrm>
            <a:off x="538472" y="4490668"/>
            <a:ext cx="7849951"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b="1">
                <a:solidFill>
                  <a:schemeClr val="bg1"/>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a:lstStyle>
          <a:p>
            <a:endParaRPr lang="ja-JP" altLang="en-US" sz="3600" b="0" kern="0" dirty="0">
              <a:solidFill>
                <a:schemeClr val="tx1">
                  <a:lumMod val="75000"/>
                  <a:lumOff val="25000"/>
                </a:schemeClr>
              </a:solidFill>
            </a:endParaRPr>
          </a:p>
        </p:txBody>
      </p:sp>
      <p:sp>
        <p:nvSpPr>
          <p:cNvPr id="2" name="正方形/長方形 1"/>
          <p:cNvSpPr/>
          <p:nvPr/>
        </p:nvSpPr>
        <p:spPr>
          <a:xfrm>
            <a:off x="1115616" y="4221088"/>
            <a:ext cx="4801314" cy="1754326"/>
          </a:xfrm>
          <a:prstGeom prst="rect">
            <a:avLst/>
          </a:prstGeom>
        </p:spPr>
        <p:txBody>
          <a:bodyPr wrap="none">
            <a:spAutoFit/>
          </a:bodyPr>
          <a:lstStyle/>
          <a:p>
            <a:pPr>
              <a:lnSpc>
                <a:spcPct val="150000"/>
              </a:lnSpc>
            </a:pPr>
            <a:r>
              <a:rPr lang="ja-JP" altLang="en-US" sz="2400" dirty="0">
                <a:solidFill>
                  <a:schemeClr val="tx1">
                    <a:lumMod val="75000"/>
                    <a:lumOff val="25000"/>
                  </a:schemeClr>
                </a:solidFill>
                <a:latin typeface="+mj-ea"/>
                <a:ea typeface="+mj-ea"/>
              </a:rPr>
              <a:t>高性能コンピューティング学講座</a:t>
            </a:r>
            <a:endParaRPr lang="en-US" altLang="ja-JP" sz="2400" dirty="0">
              <a:solidFill>
                <a:schemeClr val="tx1">
                  <a:lumMod val="75000"/>
                  <a:lumOff val="25000"/>
                </a:schemeClr>
              </a:solidFill>
              <a:latin typeface="+mj-ea"/>
              <a:ea typeface="+mj-ea"/>
            </a:endParaRPr>
          </a:p>
          <a:p>
            <a:pPr>
              <a:lnSpc>
                <a:spcPct val="150000"/>
              </a:lnSpc>
            </a:pPr>
            <a:r>
              <a:rPr lang="ja-JP" altLang="en-US" sz="2400" dirty="0">
                <a:solidFill>
                  <a:schemeClr val="tx1">
                    <a:lumMod val="75000"/>
                    <a:lumOff val="25000"/>
                  </a:schemeClr>
                </a:solidFill>
                <a:latin typeface="+mj-ea"/>
                <a:ea typeface="+mj-ea"/>
              </a:rPr>
              <a:t>八巻 隼人</a:t>
            </a:r>
            <a:endParaRPr lang="en-US" altLang="ja-JP" sz="2400" dirty="0">
              <a:solidFill>
                <a:schemeClr val="tx1">
                  <a:lumMod val="75000"/>
                  <a:lumOff val="25000"/>
                </a:schemeClr>
              </a:solidFill>
              <a:latin typeface="+mj-ea"/>
              <a:ea typeface="+mj-ea"/>
            </a:endParaRPr>
          </a:p>
          <a:p>
            <a:pPr>
              <a:lnSpc>
                <a:spcPct val="150000"/>
              </a:lnSpc>
            </a:pPr>
            <a:r>
              <a:rPr lang="en-US" altLang="ja-JP" sz="2400" dirty="0">
                <a:solidFill>
                  <a:schemeClr val="tx1">
                    <a:lumMod val="75000"/>
                    <a:lumOff val="25000"/>
                  </a:schemeClr>
                </a:solidFill>
                <a:latin typeface="+mj-ea"/>
                <a:ea typeface="+mj-ea"/>
              </a:rPr>
              <a:t>yamaki@hpc.is.uec.ac.jp</a:t>
            </a:r>
          </a:p>
        </p:txBody>
      </p:sp>
      <p:sp>
        <p:nvSpPr>
          <p:cNvPr id="8" name="正方形/長方形 7"/>
          <p:cNvSpPr/>
          <p:nvPr/>
        </p:nvSpPr>
        <p:spPr>
          <a:xfrm>
            <a:off x="1039286" y="2846546"/>
            <a:ext cx="7565162" cy="769441"/>
          </a:xfrm>
          <a:prstGeom prst="rect">
            <a:avLst/>
          </a:prstGeom>
        </p:spPr>
        <p:txBody>
          <a:bodyPr wrap="square">
            <a:spAutoFit/>
          </a:bodyPr>
          <a:lstStyle/>
          <a:p>
            <a:r>
              <a:rPr lang="ja-JP" altLang="en-US" sz="4400" kern="0" dirty="0">
                <a:solidFill>
                  <a:schemeClr val="accent6">
                    <a:lumMod val="60000"/>
                    <a:lumOff val="40000"/>
                  </a:schemeClr>
                </a:solidFill>
                <a:latin typeface="Century Gothic"/>
                <a:ea typeface="HGS創英角ｺﾞｼｯｸUB"/>
                <a:cs typeface="+mj-cs"/>
              </a:rPr>
              <a:t>第１回　コンピュータの基礎</a:t>
            </a:r>
            <a:endParaRPr lang="ja-JP" altLang="en-US" dirty="0">
              <a:solidFill>
                <a:schemeClr val="accent6">
                  <a:lumMod val="60000"/>
                  <a:lumOff val="40000"/>
                </a:schemeClr>
              </a:solidFill>
            </a:endParaRPr>
          </a:p>
        </p:txBody>
      </p:sp>
    </p:spTree>
    <p:extLst>
      <p:ext uri="{BB962C8B-B14F-4D97-AF65-F5344CB8AC3E}">
        <p14:creationId xmlns:p14="http://schemas.microsoft.com/office/powerpoint/2010/main" val="2485568433"/>
      </p:ext>
    </p:extLst>
  </p:cSld>
  <p:clrMapOvr>
    <a:masterClrMapping/>
  </p:clrMapOvr>
  <mc:AlternateContent xmlns:mc="http://schemas.openxmlformats.org/markup-compatibility/2006" xmlns:p14="http://schemas.microsoft.com/office/powerpoint/2010/main">
    <mc:Choice Requires="p14">
      <p:transition spd="slow" p14:dur="2000" advTm="10642"/>
    </mc:Choice>
    <mc:Fallback xmlns="">
      <p:transition spd="slow" advTm="106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25150" y="1124859"/>
            <a:ext cx="5703034" cy="523220"/>
          </a:xfrm>
          <a:prstGeom prst="rect">
            <a:avLst/>
          </a:prstGeom>
          <a:noFill/>
        </p:spPr>
        <p:txBody>
          <a:bodyPr wrap="square" rtlCol="0">
            <a:spAutoFit/>
          </a:bodyPr>
          <a:lstStyle/>
          <a:p>
            <a:r>
              <a:rPr lang="ja-JP" altLang="en-US" sz="2800" u="sng" dirty="0">
                <a:latin typeface="HGSｺﾞｼｯｸE" panose="020B0900000000000000" pitchFamily="50" charset="-128"/>
                <a:ea typeface="HGSｺﾞｼｯｸE" panose="020B0900000000000000" pitchFamily="50" charset="-128"/>
              </a:rPr>
              <a:t>身近なものから</a:t>
            </a:r>
            <a:endParaRPr kumimoji="1" lang="ja-JP" altLang="en-US" sz="2800" u="sng" dirty="0">
              <a:latin typeface="HGSｺﾞｼｯｸE" panose="020B0900000000000000" pitchFamily="50" charset="-128"/>
              <a:ea typeface="HGSｺﾞｼｯｸE" panose="020B0900000000000000" pitchFamily="50" charset="-128"/>
            </a:endParaRPr>
          </a:p>
        </p:txBody>
      </p:sp>
      <p:sp>
        <p:nvSpPr>
          <p:cNvPr id="1336" name="タイトル 3"/>
          <p:cNvSpPr>
            <a:spLocks noGrp="1"/>
          </p:cNvSpPr>
          <p:nvPr>
            <p:ph type="title"/>
          </p:nvPr>
        </p:nvSpPr>
        <p:spPr>
          <a:xfrm>
            <a:off x="333047" y="130175"/>
            <a:ext cx="6839867" cy="490538"/>
          </a:xfrm>
        </p:spPr>
        <p:txBody>
          <a:bodyPr/>
          <a:lstStyle/>
          <a:p>
            <a:r>
              <a:rPr lang="ja-JP" altLang="en-US" dirty="0">
                <a:solidFill>
                  <a:schemeClr val="bg1"/>
                </a:solidFill>
              </a:rPr>
              <a:t>　パーソナルコンピュータの構成</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10</a:t>
            </a:fld>
            <a:endParaRPr kumimoji="1" lang="ja-JP" altLang="en-US"/>
          </a:p>
        </p:txBody>
      </p:sp>
      <p:pic>
        <p:nvPicPr>
          <p:cNvPr id="4" name="図 3"/>
          <p:cNvPicPr>
            <a:picLocks noChangeAspect="1"/>
          </p:cNvPicPr>
          <p:nvPr/>
        </p:nvPicPr>
        <p:blipFill>
          <a:blip r:embed="rId3"/>
          <a:stretch>
            <a:fillRect/>
          </a:stretch>
        </p:blipFill>
        <p:spPr>
          <a:xfrm>
            <a:off x="333047" y="2046056"/>
            <a:ext cx="8648700" cy="2886075"/>
          </a:xfrm>
          <a:prstGeom prst="rect">
            <a:avLst/>
          </a:prstGeom>
        </p:spPr>
      </p:pic>
      <p:sp>
        <p:nvSpPr>
          <p:cNvPr id="8" name="テキスト ボックス 7"/>
          <p:cNvSpPr txBox="1"/>
          <p:nvPr/>
        </p:nvSpPr>
        <p:spPr>
          <a:xfrm>
            <a:off x="588366" y="1633443"/>
            <a:ext cx="8393381" cy="461665"/>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mn-ea"/>
              </a:rPr>
              <a:t>コントロールパネル→システムとセキュリティ→システム</a:t>
            </a:r>
            <a:r>
              <a:rPr lang="en-US" altLang="ja-JP" sz="2000" dirty="0">
                <a:solidFill>
                  <a:schemeClr val="tx1">
                    <a:lumMod val="75000"/>
                    <a:lumOff val="25000"/>
                  </a:schemeClr>
                </a:solidFill>
                <a:latin typeface="+mn-ea"/>
              </a:rPr>
              <a:t>(Windows)</a:t>
            </a:r>
          </a:p>
        </p:txBody>
      </p:sp>
      <p:pic>
        <p:nvPicPr>
          <p:cNvPr id="5" name="図 4"/>
          <p:cNvPicPr>
            <a:picLocks noChangeAspect="1"/>
          </p:cNvPicPr>
          <p:nvPr/>
        </p:nvPicPr>
        <p:blipFill>
          <a:blip r:embed="rId4"/>
          <a:stretch>
            <a:fillRect/>
          </a:stretch>
        </p:blipFill>
        <p:spPr>
          <a:xfrm>
            <a:off x="333047" y="5191357"/>
            <a:ext cx="9182100" cy="990600"/>
          </a:xfrm>
          <a:prstGeom prst="rect">
            <a:avLst/>
          </a:prstGeom>
        </p:spPr>
      </p:pic>
      <p:sp>
        <p:nvSpPr>
          <p:cNvPr id="10" name="テキスト ボックス 9"/>
          <p:cNvSpPr txBox="1"/>
          <p:nvPr/>
        </p:nvSpPr>
        <p:spPr>
          <a:xfrm>
            <a:off x="588366" y="4744579"/>
            <a:ext cx="8088090" cy="412613"/>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mn-ea"/>
              </a:rPr>
              <a:t>フォルダ画面→</a:t>
            </a:r>
            <a:r>
              <a:rPr lang="en-US" altLang="ja-JP" sz="2000" dirty="0">
                <a:solidFill>
                  <a:schemeClr val="tx1">
                    <a:lumMod val="75000"/>
                    <a:lumOff val="25000"/>
                  </a:schemeClr>
                </a:solidFill>
                <a:latin typeface="+mn-ea"/>
              </a:rPr>
              <a:t>PC</a:t>
            </a:r>
          </a:p>
        </p:txBody>
      </p:sp>
      <p:sp>
        <p:nvSpPr>
          <p:cNvPr id="9" name="正方形/長方形 8"/>
          <p:cNvSpPr/>
          <p:nvPr/>
        </p:nvSpPr>
        <p:spPr>
          <a:xfrm>
            <a:off x="525150" y="2636912"/>
            <a:ext cx="2750706"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292598" y="2704090"/>
            <a:ext cx="431528" cy="338554"/>
          </a:xfrm>
          <a:prstGeom prst="rect">
            <a:avLst/>
          </a:prstGeom>
        </p:spPr>
        <p:txBody>
          <a:bodyPr wrap="none">
            <a:spAutoFit/>
          </a:bodyPr>
          <a:lstStyle/>
          <a:p>
            <a:r>
              <a:rPr lang="en-US" altLang="ja-JP" sz="1600" dirty="0">
                <a:solidFill>
                  <a:srgbClr val="00B050"/>
                </a:solidFill>
                <a:latin typeface="+mn-ea"/>
              </a:rPr>
              <a:t>OS</a:t>
            </a:r>
            <a:endParaRPr lang="ja-JP" altLang="en-US" sz="1600" dirty="0">
              <a:solidFill>
                <a:srgbClr val="00B050"/>
              </a:solidFill>
            </a:endParaRPr>
          </a:p>
        </p:txBody>
      </p:sp>
      <p:sp>
        <p:nvSpPr>
          <p:cNvPr id="13" name="正方形/長方形 12"/>
          <p:cNvSpPr/>
          <p:nvPr/>
        </p:nvSpPr>
        <p:spPr>
          <a:xfrm>
            <a:off x="588366" y="3538944"/>
            <a:ext cx="4199658" cy="192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924097" y="3450534"/>
            <a:ext cx="1210588" cy="338554"/>
          </a:xfrm>
          <a:prstGeom prst="rect">
            <a:avLst/>
          </a:prstGeom>
        </p:spPr>
        <p:txBody>
          <a:bodyPr wrap="none">
            <a:spAutoFit/>
          </a:bodyPr>
          <a:lstStyle/>
          <a:p>
            <a:r>
              <a:rPr lang="ja-JP" altLang="en-US" sz="1600" dirty="0">
                <a:solidFill>
                  <a:srgbClr val="FF0000"/>
                </a:solidFill>
                <a:latin typeface="+mn-ea"/>
              </a:rPr>
              <a:t>プロセッサ</a:t>
            </a:r>
            <a:endParaRPr lang="ja-JP" altLang="en-US" sz="1600" dirty="0">
              <a:solidFill>
                <a:srgbClr val="FF0000"/>
              </a:solidFill>
            </a:endParaRPr>
          </a:p>
        </p:txBody>
      </p:sp>
      <p:sp>
        <p:nvSpPr>
          <p:cNvPr id="15" name="正方形/長方形 14"/>
          <p:cNvSpPr/>
          <p:nvPr/>
        </p:nvSpPr>
        <p:spPr>
          <a:xfrm>
            <a:off x="584401" y="3763973"/>
            <a:ext cx="2077495" cy="192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915816" y="3702722"/>
            <a:ext cx="800219" cy="338554"/>
          </a:xfrm>
          <a:prstGeom prst="rect">
            <a:avLst/>
          </a:prstGeom>
        </p:spPr>
        <p:txBody>
          <a:bodyPr wrap="none">
            <a:spAutoFit/>
          </a:bodyPr>
          <a:lstStyle/>
          <a:p>
            <a:r>
              <a:rPr lang="ja-JP" altLang="en-US" sz="1600" dirty="0">
                <a:solidFill>
                  <a:srgbClr val="FF0000"/>
                </a:solidFill>
                <a:latin typeface="+mn-ea"/>
              </a:rPr>
              <a:t>メモリ</a:t>
            </a:r>
            <a:endParaRPr lang="ja-JP" altLang="en-US" sz="1600" dirty="0">
              <a:solidFill>
                <a:srgbClr val="FF0000"/>
              </a:solidFill>
            </a:endParaRPr>
          </a:p>
        </p:txBody>
      </p:sp>
      <p:sp>
        <p:nvSpPr>
          <p:cNvPr id="19" name="正方形/長方形 18"/>
          <p:cNvSpPr/>
          <p:nvPr/>
        </p:nvSpPr>
        <p:spPr>
          <a:xfrm>
            <a:off x="525150" y="5416419"/>
            <a:ext cx="2390666" cy="6561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120446" y="6186790"/>
            <a:ext cx="1005403" cy="338554"/>
          </a:xfrm>
          <a:prstGeom prst="rect">
            <a:avLst/>
          </a:prstGeom>
        </p:spPr>
        <p:txBody>
          <a:bodyPr wrap="none">
            <a:spAutoFit/>
          </a:bodyPr>
          <a:lstStyle/>
          <a:p>
            <a:r>
              <a:rPr lang="ja-JP" altLang="en-US" sz="1600" dirty="0">
                <a:solidFill>
                  <a:srgbClr val="FF0000"/>
                </a:solidFill>
                <a:latin typeface="+mn-ea"/>
              </a:rPr>
              <a:t>ディスク</a:t>
            </a:r>
            <a:endParaRPr lang="ja-JP" altLang="en-US" sz="1600" dirty="0">
              <a:solidFill>
                <a:srgbClr val="FF0000"/>
              </a:solidFill>
            </a:endParaRPr>
          </a:p>
        </p:txBody>
      </p:sp>
      <p:sp>
        <p:nvSpPr>
          <p:cNvPr id="21" name="正方形/長方形 20"/>
          <p:cNvSpPr/>
          <p:nvPr/>
        </p:nvSpPr>
        <p:spPr>
          <a:xfrm>
            <a:off x="2973422" y="5413104"/>
            <a:ext cx="1526570" cy="6561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266803" y="6109368"/>
            <a:ext cx="1005403" cy="338554"/>
          </a:xfrm>
          <a:prstGeom prst="rect">
            <a:avLst/>
          </a:prstGeom>
        </p:spPr>
        <p:txBody>
          <a:bodyPr wrap="none">
            <a:spAutoFit/>
          </a:bodyPr>
          <a:lstStyle/>
          <a:p>
            <a:r>
              <a:rPr lang="ja-JP" altLang="en-US" sz="1600" dirty="0">
                <a:solidFill>
                  <a:srgbClr val="FF0000"/>
                </a:solidFill>
              </a:rPr>
              <a:t>ドライブ</a:t>
            </a:r>
          </a:p>
        </p:txBody>
      </p:sp>
      <p:pic>
        <p:nvPicPr>
          <p:cNvPr id="1026" name="Picture 2" descr="中央演算処理装置｜電子回路/クリップアート/フリー素材/イメー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685" y="3489093"/>
            <a:ext cx="1632919" cy="11430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パソコンのメモリ"/>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2454" y="4293527"/>
            <a:ext cx="1726503" cy="943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フリーイラスト素材] クリップアート, ハードディスク / HDD, PC / パソコン / コンピュータ, 記録メディア / 記憶媒体, SVG ID:201409031000"/>
          <p:cNvPicPr>
            <a:picLocks noChangeAspect="1" noChangeArrowheads="1"/>
          </p:cNvPicPr>
          <p:nvPr/>
        </p:nvPicPr>
        <p:blipFill rotWithShape="1">
          <a:blip r:embed="rId7">
            <a:extLst>
              <a:ext uri="{28A0092B-C50C-407E-A947-70E740481C1C}">
                <a14:useLocalDpi xmlns:a14="http://schemas.microsoft.com/office/drawing/2010/main" val="0"/>
              </a:ext>
            </a:extLst>
          </a:blip>
          <a:srcRect t="14875" r="-1775" b="7799"/>
          <a:stretch/>
        </p:blipFill>
        <p:spPr bwMode="auto">
          <a:xfrm>
            <a:off x="6992719" y="5425510"/>
            <a:ext cx="1368151" cy="10394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光学ドライブのイラスト（コンピューター）"/>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7482" y="5262260"/>
            <a:ext cx="1600628" cy="119647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コネクタ 6"/>
          <p:cNvCxnSpPr/>
          <p:nvPr/>
        </p:nvCxnSpPr>
        <p:spPr>
          <a:xfrm flipH="1" flipV="1">
            <a:off x="4632411" y="3871999"/>
            <a:ext cx="659670" cy="853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769504" y="3871999"/>
            <a:ext cx="862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6512654" y="3605335"/>
            <a:ext cx="317324" cy="410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134685" y="3600942"/>
            <a:ext cx="377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4962246" y="6027047"/>
            <a:ext cx="296498" cy="217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272206" y="6242816"/>
            <a:ext cx="7052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6755048" y="5969729"/>
            <a:ext cx="492594" cy="446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125849" y="6416110"/>
            <a:ext cx="4629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203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par>
                                <p:cTn id="30" presetID="10"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par>
                                <p:cTn id="33" presetID="10"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500"/>
                                        <p:tgtEl>
                                          <p:spTgt spid="10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par>
                                <p:cTn id="47" presetID="10"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par>
                                <p:cTn id="50" presetID="10" presetClass="entr" presetSubtype="0" fill="hold" nodeType="with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500"/>
                                        <p:tgtEl>
                                          <p:spTgt spid="102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par>
                                <p:cTn id="58" presetID="10" presetClass="entr" presetSubtype="0" fill="hold" nodeType="with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fade">
                                      <p:cBhvr>
                                        <p:cTn id="60" dur="500"/>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500"/>
                                        <p:tgtEl>
                                          <p:spTgt spid="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500"/>
                                        <p:tgtEl>
                                          <p:spTgt spid="20"/>
                                        </p:tgtEl>
                                      </p:cBhvr>
                                    </p:animEffect>
                                  </p:childTnLst>
                                </p:cTn>
                              </p:par>
                              <p:par>
                                <p:cTn id="69" presetID="10" presetClass="entr" presetSubtype="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fade">
                                      <p:cBhvr>
                                        <p:cTn id="71" dur="500"/>
                                        <p:tgtEl>
                                          <p:spTgt spid="47"/>
                                        </p:tgtEl>
                                      </p:cBhvr>
                                    </p:animEffect>
                                  </p:childTnLst>
                                </p:cTn>
                              </p:par>
                              <p:par>
                                <p:cTn id="72" presetID="10" presetClass="entr" presetSubtype="0" fill="hold"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par>
                                <p:cTn id="75" presetID="10" presetClass="entr" presetSubtype="0" fill="hold" nodeType="withEffect">
                                  <p:stCondLst>
                                    <p:cond delay="0"/>
                                  </p:stCondLst>
                                  <p:childTnLst>
                                    <p:set>
                                      <p:cBhvr>
                                        <p:cTn id="76" dur="1" fill="hold">
                                          <p:stCondLst>
                                            <p:cond delay="0"/>
                                          </p:stCondLst>
                                        </p:cTn>
                                        <p:tgtEl>
                                          <p:spTgt spid="1030"/>
                                        </p:tgtEl>
                                        <p:attrNameLst>
                                          <p:attrName>style.visibility</p:attrName>
                                        </p:attrNameLst>
                                      </p:cBhvr>
                                      <p:to>
                                        <p:strVal val="visible"/>
                                      </p:to>
                                    </p:set>
                                    <p:animEffect transition="in" filter="fade">
                                      <p:cBhvr>
                                        <p:cTn id="77" dur="500"/>
                                        <p:tgtEl>
                                          <p:spTgt spid="10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fade">
                                      <p:cBhvr>
                                        <p:cTn id="82" dur="500"/>
                                        <p:tgtEl>
                                          <p:spTgt spid="21"/>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2"/>
                                        </p:tgtEl>
                                        <p:attrNameLst>
                                          <p:attrName>style.visibility</p:attrName>
                                        </p:attrNameLst>
                                      </p:cBhvr>
                                      <p:to>
                                        <p:strVal val="visible"/>
                                      </p:to>
                                    </p:set>
                                    <p:animEffect transition="in" filter="fade">
                                      <p:cBhvr>
                                        <p:cTn id="85" dur="500"/>
                                        <p:tgtEl>
                                          <p:spTgt spid="22"/>
                                        </p:tgtEl>
                                      </p:cBhvr>
                                    </p:animEffect>
                                  </p:childTnLst>
                                </p:cTn>
                              </p:par>
                              <p:par>
                                <p:cTn id="86" presetID="10" presetClass="entr" presetSubtype="0" fill="hold"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childTnLst>
                                </p:cTn>
                              </p:par>
                              <p:par>
                                <p:cTn id="89" presetID="10" presetClass="entr" presetSubtype="0" fill="hold" nodeType="with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fade">
                                      <p:cBhvr>
                                        <p:cTn id="91" dur="500"/>
                                        <p:tgtEl>
                                          <p:spTgt spid="36"/>
                                        </p:tgtEl>
                                      </p:cBhvr>
                                    </p:animEffect>
                                  </p:childTnLst>
                                </p:cTn>
                              </p:par>
                              <p:par>
                                <p:cTn id="92" presetID="10" presetClass="entr" presetSubtype="0" fill="hold" nodeType="withEffect">
                                  <p:stCondLst>
                                    <p:cond delay="0"/>
                                  </p:stCondLst>
                                  <p:childTnLst>
                                    <p:set>
                                      <p:cBhvr>
                                        <p:cTn id="93" dur="1" fill="hold">
                                          <p:stCondLst>
                                            <p:cond delay="0"/>
                                          </p:stCondLst>
                                        </p:cTn>
                                        <p:tgtEl>
                                          <p:spTgt spid="1032"/>
                                        </p:tgtEl>
                                        <p:attrNameLst>
                                          <p:attrName>style.visibility</p:attrName>
                                        </p:attrNameLst>
                                      </p:cBhvr>
                                      <p:to>
                                        <p:strVal val="visible"/>
                                      </p:to>
                                    </p:set>
                                    <p:animEffect transition="in" filter="fade">
                                      <p:cBhvr>
                                        <p:cTn id="94"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animBg="1"/>
      <p:bldP spid="11" grpId="0"/>
      <p:bldP spid="13" grpId="0" animBg="1"/>
      <p:bldP spid="14" grpId="0"/>
      <p:bldP spid="15" grpId="0" animBg="1"/>
      <p:bldP spid="16"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正方形/長方形 2"/>
              <p:cNvSpPr/>
              <p:nvPr/>
            </p:nvSpPr>
            <p:spPr>
              <a:xfrm>
                <a:off x="617205" y="3789040"/>
                <a:ext cx="4572000" cy="1970604"/>
              </a:xfrm>
              <a:prstGeom prst="rect">
                <a:avLst/>
              </a:prstGeom>
            </p:spPr>
            <p:txBody>
              <a:bodyPr>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情報量の単位</a:t>
                </a:r>
                <a:b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1K = 1,024   ( K = </a:t>
                </a:r>
                <a14:m>
                  <m:oMath xmlns:m="http://schemas.openxmlformats.org/officeDocument/2006/math">
                    <m:sSup>
                      <m:sSupPr>
                        <m:ctrlPr>
                          <a:rPr lang="en-US" altLang="ja-JP" sz="2000" i="1" smtClean="0">
                            <a:solidFill>
                              <a:schemeClr val="tx1">
                                <a:lumMod val="75000"/>
                                <a:lumOff val="25000"/>
                              </a:schemeClr>
                            </a:solidFill>
                            <a:latin typeface="Cambria Math" panose="02040503050406030204" pitchFamily="18" charset="0"/>
                          </a:rPr>
                        </m:ctrlPr>
                      </m:sSupPr>
                      <m:e>
                        <m:r>
                          <a:rPr lang="en-US" altLang="ja-JP" sz="2000" b="0" i="1" smtClean="0">
                            <a:solidFill>
                              <a:schemeClr val="tx1">
                                <a:lumMod val="75000"/>
                                <a:lumOff val="25000"/>
                              </a:schemeClr>
                            </a:solidFill>
                            <a:latin typeface="Cambria Math" panose="02040503050406030204" pitchFamily="18" charset="0"/>
                          </a:rPr>
                          <m:t>2</m:t>
                        </m:r>
                      </m:e>
                      <m:sup>
                        <m:r>
                          <a:rPr lang="en-US" altLang="ja-JP" sz="2000" b="0" i="1" smtClean="0">
                            <a:solidFill>
                              <a:schemeClr val="tx1">
                                <a:lumMod val="75000"/>
                                <a:lumOff val="25000"/>
                              </a:schemeClr>
                            </a:solidFill>
                            <a:latin typeface="Cambria Math" panose="02040503050406030204" pitchFamily="18" charset="0"/>
                          </a:rPr>
                          <m:t>10</m:t>
                        </m:r>
                      </m:sup>
                    </m:sSup>
                  </m:oMath>
                </a14:m>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b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1M = 1,024K ( K = </a:t>
                </a:r>
                <a14:m>
                  <m:oMath xmlns:m="http://schemas.openxmlformats.org/officeDocument/2006/math">
                    <m:sSup>
                      <m:sSupPr>
                        <m:ctrlPr>
                          <a:rPr lang="en-US" altLang="ja-JP" sz="2000" i="1">
                            <a:solidFill>
                              <a:schemeClr val="tx1">
                                <a:lumMod val="75000"/>
                                <a:lumOff val="25000"/>
                              </a:schemeClr>
                            </a:solidFill>
                            <a:latin typeface="Cambria Math" panose="02040503050406030204" pitchFamily="18" charset="0"/>
                          </a:rPr>
                        </m:ctrlPr>
                      </m:sSupPr>
                      <m:e>
                        <m:r>
                          <a:rPr lang="en-US" altLang="ja-JP" sz="2000" b="0" i="1" smtClean="0">
                            <a:solidFill>
                              <a:schemeClr val="tx1">
                                <a:lumMod val="75000"/>
                                <a:lumOff val="25000"/>
                              </a:schemeClr>
                            </a:solidFill>
                            <a:latin typeface="Cambria Math" panose="02040503050406030204" pitchFamily="18" charset="0"/>
                          </a:rPr>
                          <m:t>2</m:t>
                        </m:r>
                      </m:e>
                      <m:sup>
                        <m:r>
                          <a:rPr lang="en-US" altLang="ja-JP" sz="2000" b="0" i="1" smtClean="0">
                            <a:solidFill>
                              <a:schemeClr val="tx1">
                                <a:lumMod val="75000"/>
                                <a:lumOff val="25000"/>
                              </a:schemeClr>
                            </a:solidFill>
                            <a:latin typeface="Cambria Math" panose="02040503050406030204" pitchFamily="18" charset="0"/>
                          </a:rPr>
                          <m:t>20</m:t>
                        </m:r>
                      </m:sup>
                    </m:sSup>
                  </m:oMath>
                </a14:m>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b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1G = 1,024M ( K = </a:t>
                </a:r>
                <a14:m>
                  <m:oMath xmlns:m="http://schemas.openxmlformats.org/officeDocument/2006/math">
                    <m:sSup>
                      <m:sSupPr>
                        <m:ctrlPr>
                          <a:rPr lang="en-US" altLang="ja-JP" sz="2000" i="1">
                            <a:solidFill>
                              <a:schemeClr val="tx1">
                                <a:lumMod val="75000"/>
                                <a:lumOff val="25000"/>
                              </a:schemeClr>
                            </a:solidFill>
                            <a:latin typeface="Cambria Math" panose="02040503050406030204" pitchFamily="18" charset="0"/>
                          </a:rPr>
                        </m:ctrlPr>
                      </m:sSupPr>
                      <m:e>
                        <m:r>
                          <a:rPr lang="en-US" altLang="ja-JP" sz="2000" b="0" i="1" smtClean="0">
                            <a:solidFill>
                              <a:schemeClr val="tx1">
                                <a:lumMod val="75000"/>
                                <a:lumOff val="25000"/>
                              </a:schemeClr>
                            </a:solidFill>
                            <a:latin typeface="Cambria Math" panose="02040503050406030204" pitchFamily="18" charset="0"/>
                          </a:rPr>
                          <m:t>2</m:t>
                        </m:r>
                      </m:e>
                      <m:sup>
                        <m:r>
                          <a:rPr lang="en-US" altLang="ja-JP" sz="2000" b="0" i="1" smtClean="0">
                            <a:solidFill>
                              <a:schemeClr val="tx1">
                                <a:lumMod val="75000"/>
                                <a:lumOff val="25000"/>
                              </a:schemeClr>
                            </a:solidFill>
                            <a:latin typeface="Cambria Math" panose="02040503050406030204" pitchFamily="18" charset="0"/>
                          </a:rPr>
                          <m:t>30</m:t>
                        </m:r>
                      </m:sup>
                    </m:sSup>
                  </m:oMath>
                </a14:m>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b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1T = 1,024G ( K = </a:t>
                </a:r>
                <a14:m>
                  <m:oMath xmlns:m="http://schemas.openxmlformats.org/officeDocument/2006/math">
                    <m:sSup>
                      <m:sSupPr>
                        <m:ctrlPr>
                          <a:rPr lang="en-US" altLang="ja-JP" sz="2000" i="1" smtClean="0">
                            <a:solidFill>
                              <a:schemeClr val="tx1">
                                <a:lumMod val="75000"/>
                                <a:lumOff val="25000"/>
                              </a:schemeClr>
                            </a:solidFill>
                            <a:latin typeface="Cambria Math" panose="02040503050406030204" pitchFamily="18" charset="0"/>
                          </a:rPr>
                        </m:ctrlPr>
                      </m:sSupPr>
                      <m:e>
                        <m:r>
                          <a:rPr lang="en-US" altLang="ja-JP" sz="2000" b="0" i="1" smtClean="0">
                            <a:solidFill>
                              <a:schemeClr val="tx1">
                                <a:lumMod val="75000"/>
                                <a:lumOff val="25000"/>
                              </a:schemeClr>
                            </a:solidFill>
                            <a:latin typeface="Cambria Math" panose="02040503050406030204" pitchFamily="18" charset="0"/>
                          </a:rPr>
                          <m:t>2</m:t>
                        </m:r>
                      </m:e>
                      <m:sup>
                        <m:r>
                          <a:rPr lang="en-US" altLang="ja-JP" sz="2000" b="0" i="1" smtClean="0">
                            <a:solidFill>
                              <a:schemeClr val="tx1">
                                <a:lumMod val="75000"/>
                                <a:lumOff val="25000"/>
                              </a:schemeClr>
                            </a:solidFill>
                            <a:latin typeface="Cambria Math" panose="02040503050406030204" pitchFamily="18" charset="0"/>
                          </a:rPr>
                          <m:t>40</m:t>
                        </m:r>
                      </m:sup>
                    </m:sSup>
                  </m:oMath>
                </a14:m>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p>
            </p:txBody>
          </p:sp>
        </mc:Choice>
        <mc:Fallback xmlns="">
          <p:sp>
            <p:nvSpPr>
              <p:cNvPr id="3" name="正方形/長方形 2"/>
              <p:cNvSpPr>
                <a:spLocks noRot="1" noChangeAspect="1" noMove="1" noResize="1" noEditPoints="1" noAdjustHandles="1" noChangeArrowheads="1" noChangeShapeType="1" noTextEdit="1"/>
              </p:cNvSpPr>
              <p:nvPr/>
            </p:nvSpPr>
            <p:spPr>
              <a:xfrm>
                <a:off x="617205" y="3789040"/>
                <a:ext cx="4572000" cy="1970604"/>
              </a:xfrm>
              <a:prstGeom prst="rect">
                <a:avLst/>
              </a:prstGeom>
              <a:blipFill>
                <a:blip r:embed="rId3"/>
                <a:stretch>
                  <a:fillRect l="-1200" b="-1858"/>
                </a:stretch>
              </a:blipFill>
            </p:spPr>
            <p:txBody>
              <a:bodyPr/>
              <a:lstStyle/>
              <a:p>
                <a:r>
                  <a:rPr lang="ja-JP" altLang="en-US">
                    <a:noFill/>
                  </a:rPr>
                  <a:t> </a:t>
                </a:r>
              </a:p>
            </p:txBody>
          </p:sp>
        </mc:Fallback>
      </mc:AlternateContent>
      <p:sp>
        <p:nvSpPr>
          <p:cNvPr id="14" name="正方形/長方形 13"/>
          <p:cNvSpPr/>
          <p:nvPr/>
        </p:nvSpPr>
        <p:spPr>
          <a:xfrm>
            <a:off x="755576" y="4171913"/>
            <a:ext cx="686556" cy="1525956"/>
          </a:xfrm>
          <a:prstGeom prst="rect">
            <a:avLst/>
          </a:prstGeom>
          <a:solidFill>
            <a:schemeClr val="bg1"/>
          </a:solidFill>
        </p:spPr>
        <p:txBody>
          <a:bodyPr wrap="square">
            <a:spAutoFit/>
          </a:bodyPr>
          <a:lstStyle/>
          <a:p>
            <a:pPr>
              <a:spcAft>
                <a:spcPts val="600"/>
              </a:spcAft>
            </a:pPr>
            <a:endPar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
        <p:nvSpPr>
          <p:cNvPr id="6" name="テキスト ボックス 5"/>
          <p:cNvSpPr txBox="1"/>
          <p:nvPr/>
        </p:nvSpPr>
        <p:spPr>
          <a:xfrm>
            <a:off x="525150" y="1124859"/>
            <a:ext cx="5703034"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データの基本単位</a:t>
            </a:r>
            <a:endParaRPr kumimoji="1" lang="ja-JP" altLang="en-US" sz="2800" b="1" u="sng" dirty="0">
              <a:latin typeface="游ゴシック" panose="020B0400000000000000" pitchFamily="50" charset="-128"/>
              <a:ea typeface="游ゴシック" panose="020B0400000000000000" pitchFamily="50" charset="-128"/>
            </a:endParaRPr>
          </a:p>
        </p:txBody>
      </p:sp>
      <p:sp>
        <p:nvSpPr>
          <p:cNvPr id="1336" name="タイトル 3"/>
          <p:cNvSpPr>
            <a:spLocks noGrp="1"/>
          </p:cNvSpPr>
          <p:nvPr>
            <p:ph type="title"/>
          </p:nvPr>
        </p:nvSpPr>
        <p:spPr>
          <a:xfrm>
            <a:off x="333047" y="130175"/>
            <a:ext cx="6839867" cy="490538"/>
          </a:xfrm>
        </p:spPr>
        <p:txBody>
          <a:bodyPr/>
          <a:lstStyle/>
          <a:p>
            <a:r>
              <a:rPr lang="ja-JP" altLang="en-US" dirty="0">
                <a:solidFill>
                  <a:schemeClr val="bg1"/>
                </a:solidFill>
              </a:rPr>
              <a:t>　ビット？バイト？ギガバイト？</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11</a:t>
            </a:fld>
            <a:endParaRPr kumimoji="1" lang="ja-JP" altLang="en-US"/>
          </a:p>
        </p:txBody>
      </p:sp>
      <p:sp>
        <p:nvSpPr>
          <p:cNvPr id="8" name="テキスト ボックス 7"/>
          <p:cNvSpPr txBox="1"/>
          <p:nvPr/>
        </p:nvSpPr>
        <p:spPr>
          <a:xfrm>
            <a:off x="588366" y="1633443"/>
            <a:ext cx="8088090" cy="1646605"/>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1bit = 0 or 1,  2bit = 00 or 01 or 10 or 11</a:t>
            </a:r>
            <a:b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1b</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と小文字</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b</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で略す</a:t>
            </a:r>
            <a:endPar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Font typeface="Wingdings" panose="05000000000000000000" pitchFamily="2" charset="2"/>
              <a:buChar char="n"/>
            </a:pP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1byte = 8bit (ex. 10101010)</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　</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0</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255</a:t>
            </a:r>
            <a:r>
              <a:rPr lang="ja-JP" altLang="en-US" sz="2000"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まで</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表現できる</a:t>
            </a:r>
            <a:b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1B</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と大文字</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B</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で略す</a:t>
            </a:r>
            <a:endPar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
        <p:nvSpPr>
          <p:cNvPr id="23" name="テキスト ボックス 22"/>
          <p:cNvSpPr txBox="1"/>
          <p:nvPr/>
        </p:nvSpPr>
        <p:spPr>
          <a:xfrm>
            <a:off x="530499" y="3212976"/>
            <a:ext cx="5703034"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とてもややこしい話</a:t>
            </a:r>
            <a:endParaRPr kumimoji="1" lang="ja-JP" altLang="en-US" sz="2800" b="1" u="sng" dirty="0">
              <a:latin typeface="游ゴシック" panose="020B0400000000000000" pitchFamily="50" charset="-128"/>
              <a:ea typeface="游ゴシック" panose="020B0400000000000000" pitchFamily="50" charset="-128"/>
            </a:endParaRPr>
          </a:p>
        </p:txBody>
      </p:sp>
      <mc:AlternateContent xmlns:mc="http://schemas.openxmlformats.org/markup-compatibility/2006" xmlns:a14="http://schemas.microsoft.com/office/drawing/2010/main">
        <mc:Choice Requires="a14">
          <p:sp>
            <p:nvSpPr>
              <p:cNvPr id="24" name="正方形/長方形 23"/>
              <p:cNvSpPr/>
              <p:nvPr/>
            </p:nvSpPr>
            <p:spPr>
              <a:xfrm>
                <a:off x="4536504" y="3790654"/>
                <a:ext cx="4572000" cy="1947393"/>
              </a:xfrm>
              <a:prstGeom prst="rect">
                <a:avLst/>
              </a:prstGeom>
            </p:spPr>
            <p:txBody>
              <a:bodyPr>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mn-ea"/>
                  </a:rPr>
                  <a:t>国際単位系</a:t>
                </a:r>
                <a:r>
                  <a:rPr lang="en-US" altLang="ja-JP" sz="2000" dirty="0">
                    <a:solidFill>
                      <a:schemeClr val="tx1">
                        <a:lumMod val="75000"/>
                        <a:lumOff val="25000"/>
                      </a:schemeClr>
                    </a:solidFill>
                    <a:latin typeface="+mn-ea"/>
                  </a:rPr>
                  <a:t>(SI)</a:t>
                </a:r>
                <a:r>
                  <a:rPr lang="ja-JP" altLang="en-US" sz="2000" dirty="0">
                    <a:solidFill>
                      <a:schemeClr val="tx1">
                        <a:lumMod val="75000"/>
                        <a:lumOff val="25000"/>
                      </a:schemeClr>
                    </a:solidFill>
                    <a:latin typeface="+mn-ea"/>
                  </a:rPr>
                  <a:t>の単位</a:t>
                </a:r>
                <a:br>
                  <a:rPr lang="en-US" altLang="ja-JP" sz="2000" dirty="0">
                    <a:solidFill>
                      <a:schemeClr val="tx1">
                        <a:lumMod val="75000"/>
                        <a:lumOff val="25000"/>
                      </a:schemeClr>
                    </a:solidFill>
                    <a:latin typeface="+mn-ea"/>
                  </a:rPr>
                </a:br>
                <a:r>
                  <a:rPr lang="en-US" altLang="ja-JP" sz="2000" dirty="0">
                    <a:solidFill>
                      <a:schemeClr val="tx1">
                        <a:lumMod val="75000"/>
                        <a:lumOff val="25000"/>
                      </a:schemeClr>
                    </a:solidFill>
                    <a:latin typeface="+mn-ea"/>
                  </a:rPr>
                  <a:t>1k = 1,000   ( K = </a:t>
                </a:r>
                <a14:m>
                  <m:oMath xmlns:m="http://schemas.openxmlformats.org/officeDocument/2006/math">
                    <m:sSup>
                      <m:sSupPr>
                        <m:ctrlPr>
                          <a:rPr lang="en-US" altLang="ja-JP" sz="2000" i="1" smtClean="0">
                            <a:solidFill>
                              <a:schemeClr val="tx1">
                                <a:lumMod val="75000"/>
                                <a:lumOff val="25000"/>
                              </a:schemeClr>
                            </a:solidFill>
                            <a:latin typeface="Cambria Math" panose="02040503050406030204" pitchFamily="18" charset="0"/>
                          </a:rPr>
                        </m:ctrlPr>
                      </m:sSupPr>
                      <m:e>
                        <m:r>
                          <a:rPr lang="en-US" altLang="ja-JP" sz="2000" b="0" i="1" smtClean="0">
                            <a:solidFill>
                              <a:schemeClr val="tx1">
                                <a:lumMod val="75000"/>
                                <a:lumOff val="25000"/>
                              </a:schemeClr>
                            </a:solidFill>
                            <a:latin typeface="Cambria Math" panose="02040503050406030204" pitchFamily="18" charset="0"/>
                          </a:rPr>
                          <m:t>10</m:t>
                        </m:r>
                      </m:e>
                      <m:sup>
                        <m:r>
                          <a:rPr lang="en-US" altLang="ja-JP" sz="2000" b="0" i="1" smtClean="0">
                            <a:solidFill>
                              <a:schemeClr val="tx1">
                                <a:lumMod val="75000"/>
                                <a:lumOff val="25000"/>
                              </a:schemeClr>
                            </a:solidFill>
                            <a:latin typeface="Cambria Math" panose="02040503050406030204" pitchFamily="18" charset="0"/>
                          </a:rPr>
                          <m:t>3</m:t>
                        </m:r>
                      </m:sup>
                    </m:sSup>
                  </m:oMath>
                </a14:m>
                <a:r>
                  <a:rPr lang="en-US" altLang="ja-JP" sz="2000" dirty="0">
                    <a:solidFill>
                      <a:schemeClr val="tx1">
                        <a:lumMod val="75000"/>
                        <a:lumOff val="25000"/>
                      </a:schemeClr>
                    </a:solidFill>
                    <a:latin typeface="+mn-ea"/>
                  </a:rPr>
                  <a:t>)</a:t>
                </a:r>
                <a:br>
                  <a:rPr lang="en-US" altLang="ja-JP" sz="2000" dirty="0">
                    <a:solidFill>
                      <a:schemeClr val="tx1">
                        <a:lumMod val="75000"/>
                        <a:lumOff val="25000"/>
                      </a:schemeClr>
                    </a:solidFill>
                    <a:latin typeface="+mn-ea"/>
                  </a:rPr>
                </a:br>
                <a:r>
                  <a:rPr lang="en-US" altLang="ja-JP" sz="2000" dirty="0">
                    <a:solidFill>
                      <a:schemeClr val="tx1">
                        <a:lumMod val="75000"/>
                        <a:lumOff val="25000"/>
                      </a:schemeClr>
                    </a:solidFill>
                    <a:latin typeface="+mn-ea"/>
                  </a:rPr>
                  <a:t>1M = 1,000k ( K = </a:t>
                </a:r>
                <a14:m>
                  <m:oMath xmlns:m="http://schemas.openxmlformats.org/officeDocument/2006/math">
                    <m:sSup>
                      <m:sSupPr>
                        <m:ctrlPr>
                          <a:rPr lang="en-US" altLang="ja-JP" sz="2000" i="1">
                            <a:solidFill>
                              <a:schemeClr val="tx1">
                                <a:lumMod val="75000"/>
                                <a:lumOff val="25000"/>
                              </a:schemeClr>
                            </a:solidFill>
                            <a:latin typeface="Cambria Math" panose="02040503050406030204" pitchFamily="18" charset="0"/>
                          </a:rPr>
                        </m:ctrlPr>
                      </m:sSupPr>
                      <m:e>
                        <m:r>
                          <a:rPr lang="en-US" altLang="ja-JP" sz="2000" i="1">
                            <a:solidFill>
                              <a:schemeClr val="tx1">
                                <a:lumMod val="75000"/>
                                <a:lumOff val="25000"/>
                              </a:schemeClr>
                            </a:solidFill>
                            <a:latin typeface="Cambria Math" panose="02040503050406030204" pitchFamily="18" charset="0"/>
                          </a:rPr>
                          <m:t>10</m:t>
                        </m:r>
                      </m:e>
                      <m:sup>
                        <m:r>
                          <a:rPr lang="en-US" altLang="ja-JP" sz="2000" b="0" i="1" smtClean="0">
                            <a:solidFill>
                              <a:schemeClr val="tx1">
                                <a:lumMod val="75000"/>
                                <a:lumOff val="25000"/>
                              </a:schemeClr>
                            </a:solidFill>
                            <a:latin typeface="Cambria Math" panose="02040503050406030204" pitchFamily="18" charset="0"/>
                          </a:rPr>
                          <m:t>6</m:t>
                        </m:r>
                      </m:sup>
                    </m:sSup>
                  </m:oMath>
                </a14:m>
                <a:r>
                  <a:rPr lang="en-US" altLang="ja-JP" sz="2000" dirty="0">
                    <a:solidFill>
                      <a:schemeClr val="tx1">
                        <a:lumMod val="75000"/>
                        <a:lumOff val="25000"/>
                      </a:schemeClr>
                    </a:solidFill>
                    <a:latin typeface="+mn-ea"/>
                  </a:rPr>
                  <a:t>)</a:t>
                </a:r>
                <a:br>
                  <a:rPr lang="en-US" altLang="ja-JP" sz="2000" dirty="0">
                    <a:solidFill>
                      <a:schemeClr val="tx1">
                        <a:lumMod val="75000"/>
                        <a:lumOff val="25000"/>
                      </a:schemeClr>
                    </a:solidFill>
                    <a:latin typeface="+mn-ea"/>
                  </a:rPr>
                </a:br>
                <a:r>
                  <a:rPr lang="en-US" altLang="ja-JP" sz="2000" dirty="0">
                    <a:solidFill>
                      <a:schemeClr val="tx1">
                        <a:lumMod val="75000"/>
                        <a:lumOff val="25000"/>
                      </a:schemeClr>
                    </a:solidFill>
                    <a:latin typeface="+mn-ea"/>
                  </a:rPr>
                  <a:t>1G = 1,000M ( K = </a:t>
                </a:r>
                <a14:m>
                  <m:oMath xmlns:m="http://schemas.openxmlformats.org/officeDocument/2006/math">
                    <m:sSup>
                      <m:sSupPr>
                        <m:ctrlPr>
                          <a:rPr lang="en-US" altLang="ja-JP" sz="2000" i="1">
                            <a:solidFill>
                              <a:schemeClr val="tx1">
                                <a:lumMod val="75000"/>
                                <a:lumOff val="25000"/>
                              </a:schemeClr>
                            </a:solidFill>
                            <a:latin typeface="Cambria Math" panose="02040503050406030204" pitchFamily="18" charset="0"/>
                          </a:rPr>
                        </m:ctrlPr>
                      </m:sSupPr>
                      <m:e>
                        <m:r>
                          <a:rPr lang="en-US" altLang="ja-JP" sz="2000" i="1">
                            <a:solidFill>
                              <a:schemeClr val="tx1">
                                <a:lumMod val="75000"/>
                                <a:lumOff val="25000"/>
                              </a:schemeClr>
                            </a:solidFill>
                            <a:latin typeface="Cambria Math" panose="02040503050406030204" pitchFamily="18" charset="0"/>
                          </a:rPr>
                          <m:t>10</m:t>
                        </m:r>
                      </m:e>
                      <m:sup>
                        <m:r>
                          <a:rPr lang="en-US" altLang="ja-JP" sz="2000" b="0" i="1" smtClean="0">
                            <a:solidFill>
                              <a:schemeClr val="tx1">
                                <a:lumMod val="75000"/>
                                <a:lumOff val="25000"/>
                              </a:schemeClr>
                            </a:solidFill>
                            <a:latin typeface="Cambria Math" panose="02040503050406030204" pitchFamily="18" charset="0"/>
                          </a:rPr>
                          <m:t>9</m:t>
                        </m:r>
                      </m:sup>
                    </m:sSup>
                  </m:oMath>
                </a14:m>
                <a:r>
                  <a:rPr lang="en-US" altLang="ja-JP" sz="2000" dirty="0">
                    <a:solidFill>
                      <a:schemeClr val="tx1">
                        <a:lumMod val="75000"/>
                        <a:lumOff val="25000"/>
                      </a:schemeClr>
                    </a:solidFill>
                    <a:latin typeface="+mn-ea"/>
                  </a:rPr>
                  <a:t>)</a:t>
                </a:r>
                <a:br>
                  <a:rPr lang="en-US" altLang="ja-JP" sz="2000" dirty="0">
                    <a:solidFill>
                      <a:schemeClr val="tx1">
                        <a:lumMod val="75000"/>
                        <a:lumOff val="25000"/>
                      </a:schemeClr>
                    </a:solidFill>
                    <a:latin typeface="+mn-ea"/>
                  </a:rPr>
                </a:br>
                <a:r>
                  <a:rPr lang="en-US" altLang="ja-JP" sz="2000" dirty="0">
                    <a:solidFill>
                      <a:schemeClr val="tx1">
                        <a:lumMod val="75000"/>
                        <a:lumOff val="25000"/>
                      </a:schemeClr>
                    </a:solidFill>
                    <a:latin typeface="+mn-ea"/>
                  </a:rPr>
                  <a:t>1T = 1,000G ( K = </a:t>
                </a:r>
                <a14:m>
                  <m:oMath xmlns:m="http://schemas.openxmlformats.org/officeDocument/2006/math">
                    <m:sSup>
                      <m:sSupPr>
                        <m:ctrlPr>
                          <a:rPr lang="en-US" altLang="ja-JP" sz="2000" i="1" smtClean="0">
                            <a:solidFill>
                              <a:schemeClr val="tx1">
                                <a:lumMod val="75000"/>
                                <a:lumOff val="25000"/>
                              </a:schemeClr>
                            </a:solidFill>
                            <a:latin typeface="Cambria Math" panose="02040503050406030204" pitchFamily="18" charset="0"/>
                          </a:rPr>
                        </m:ctrlPr>
                      </m:sSupPr>
                      <m:e>
                        <m:r>
                          <a:rPr lang="en-US" altLang="ja-JP" sz="2000" i="1">
                            <a:solidFill>
                              <a:schemeClr val="tx1">
                                <a:lumMod val="75000"/>
                                <a:lumOff val="25000"/>
                              </a:schemeClr>
                            </a:solidFill>
                            <a:latin typeface="Cambria Math" panose="02040503050406030204" pitchFamily="18" charset="0"/>
                          </a:rPr>
                          <m:t>10</m:t>
                        </m:r>
                      </m:e>
                      <m:sup>
                        <m:r>
                          <a:rPr lang="en-US" altLang="ja-JP" sz="2000" b="0" i="1" smtClean="0">
                            <a:solidFill>
                              <a:schemeClr val="tx1">
                                <a:lumMod val="75000"/>
                                <a:lumOff val="25000"/>
                              </a:schemeClr>
                            </a:solidFill>
                            <a:latin typeface="Cambria Math" panose="02040503050406030204" pitchFamily="18" charset="0"/>
                          </a:rPr>
                          <m:t>12</m:t>
                        </m:r>
                      </m:sup>
                    </m:sSup>
                  </m:oMath>
                </a14:m>
                <a:r>
                  <a:rPr lang="en-US" altLang="ja-JP" sz="2000" dirty="0">
                    <a:solidFill>
                      <a:schemeClr val="tx1">
                        <a:lumMod val="75000"/>
                        <a:lumOff val="25000"/>
                      </a:schemeClr>
                    </a:solidFill>
                    <a:latin typeface="+mn-ea"/>
                  </a:rPr>
                  <a:t>)</a:t>
                </a:r>
              </a:p>
            </p:txBody>
          </p:sp>
        </mc:Choice>
        <mc:Fallback xmlns="">
          <p:sp>
            <p:nvSpPr>
              <p:cNvPr id="24" name="正方形/長方形 23"/>
              <p:cNvSpPr>
                <a:spLocks noRot="1" noChangeAspect="1" noMove="1" noResize="1" noEditPoints="1" noAdjustHandles="1" noChangeArrowheads="1" noChangeShapeType="1" noTextEdit="1"/>
              </p:cNvSpPr>
              <p:nvPr/>
            </p:nvSpPr>
            <p:spPr>
              <a:xfrm>
                <a:off x="4536504" y="3790654"/>
                <a:ext cx="4572000" cy="1947393"/>
              </a:xfrm>
              <a:prstGeom prst="rect">
                <a:avLst/>
              </a:prstGeom>
              <a:blipFill>
                <a:blip r:embed="rId4"/>
                <a:stretch>
                  <a:fillRect l="-1200" t="-1254" b="-2194"/>
                </a:stretch>
              </a:blipFill>
            </p:spPr>
            <p:txBody>
              <a:bodyPr/>
              <a:lstStyle/>
              <a:p>
                <a:r>
                  <a:rPr lang="ja-JP" altLang="en-US">
                    <a:noFill/>
                  </a:rPr>
                  <a:t> </a:t>
                </a:r>
              </a:p>
            </p:txBody>
          </p:sp>
        </mc:Fallback>
      </mc:AlternateContent>
      <p:sp>
        <p:nvSpPr>
          <p:cNvPr id="7" name="正方形/長方形 6"/>
          <p:cNvSpPr/>
          <p:nvPr/>
        </p:nvSpPr>
        <p:spPr>
          <a:xfrm>
            <a:off x="2372768" y="5877272"/>
            <a:ext cx="4057521" cy="461665"/>
          </a:xfrm>
          <a:prstGeom prst="rect">
            <a:avLst/>
          </a:prstGeom>
        </p:spPr>
        <p:txBody>
          <a:bodyPr wrap="none">
            <a:spAutoFit/>
          </a:bodyPr>
          <a:lstStyle/>
          <a:p>
            <a:r>
              <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1Mbps (bit per second) = ?</a:t>
            </a:r>
            <a:endParaRPr lang="ja-JP" altLang="en-US" sz="2400" dirty="0">
              <a:latin typeface="游ゴシック Medium" panose="020B0500000000000000" pitchFamily="50" charset="-128"/>
              <a:ea typeface="游ゴシック Medium" panose="020B0500000000000000" pitchFamily="50" charset="-128"/>
            </a:endParaRPr>
          </a:p>
        </p:txBody>
      </p:sp>
      <p:sp>
        <p:nvSpPr>
          <p:cNvPr id="12" name="テキスト ボックス 11"/>
          <p:cNvSpPr txBox="1"/>
          <p:nvPr/>
        </p:nvSpPr>
        <p:spPr>
          <a:xfrm>
            <a:off x="6176433" y="5850529"/>
            <a:ext cx="1627369" cy="461665"/>
          </a:xfrm>
          <a:prstGeom prst="rect">
            <a:avLst/>
          </a:prstGeom>
          <a:noFill/>
        </p:spPr>
        <p:txBody>
          <a:bodyPr wrap="none" rtlCol="0">
            <a:spAutoFit/>
          </a:bodyPr>
          <a:lstStyle/>
          <a:p>
            <a:r>
              <a:rPr kumimoji="1" lang="en-US" altLang="ja-JP" sz="2400" dirty="0">
                <a:solidFill>
                  <a:srgbClr val="FF0000"/>
                </a:solidFill>
                <a:latin typeface="游ゴシック Medium" panose="020B0500000000000000" pitchFamily="50" charset="-128"/>
                <a:ea typeface="游ゴシック Medium" panose="020B0500000000000000" pitchFamily="50" charset="-128"/>
              </a:rPr>
              <a:t>1,000kbps</a:t>
            </a:r>
            <a:endParaRPr kumimoji="1" lang="ja-JP" altLang="en-US" sz="2400" dirty="0">
              <a:solidFill>
                <a:srgbClr val="FF0000"/>
              </a:solidFill>
              <a:latin typeface="游ゴシック Medium" panose="020B0500000000000000" pitchFamily="50" charset="-128"/>
              <a:ea typeface="游ゴシック Medium" panose="020B0500000000000000" pitchFamily="50" charset="-128"/>
            </a:endParaRPr>
          </a:p>
        </p:txBody>
      </p:sp>
      <p:sp>
        <p:nvSpPr>
          <p:cNvPr id="13" name="正方形/長方形 12"/>
          <p:cNvSpPr/>
          <p:nvPr/>
        </p:nvSpPr>
        <p:spPr>
          <a:xfrm>
            <a:off x="288032" y="4203398"/>
            <a:ext cx="1403648" cy="1554272"/>
          </a:xfrm>
          <a:prstGeom prst="rect">
            <a:avLst/>
          </a:prstGeom>
          <a:noFill/>
        </p:spPr>
        <p:txBody>
          <a:bodyPr wrap="square">
            <a:spAutoFit/>
          </a:bodyPr>
          <a:lstStyle/>
          <a:p>
            <a:pPr>
              <a:spcAft>
                <a:spcPts val="600"/>
              </a:spcAft>
            </a:pP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1Ki(</a:t>
            </a:r>
            <a:r>
              <a:rPr lang="en-US" altLang="ja-JP" sz="2000"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kibi</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p>
          <a:p>
            <a:pPr>
              <a:spcAft>
                <a:spcPts val="600"/>
              </a:spcAft>
            </a:pP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1Mi(</a:t>
            </a:r>
            <a:r>
              <a:rPr lang="en-US" altLang="ja-JP" sz="2000"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mibi</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p>
          <a:p>
            <a:pPr>
              <a:spcAft>
                <a:spcPts val="600"/>
              </a:spcAft>
            </a:pP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1Gi(</a:t>
            </a:r>
            <a:r>
              <a:rPr lang="en-US" altLang="ja-JP" sz="2000"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gibi</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p>
          <a:p>
            <a:pPr>
              <a:spcAft>
                <a:spcPts val="600"/>
              </a:spcAft>
            </a:pP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1Ti(</a:t>
            </a:r>
            <a:r>
              <a:rPr lang="en-US" altLang="ja-JP" sz="2000"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tibi</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p>
        </p:txBody>
      </p:sp>
    </p:spTree>
    <p:extLst>
      <p:ext uri="{BB962C8B-B14F-4D97-AF65-F5344CB8AC3E}">
        <p14:creationId xmlns:p14="http://schemas.microsoft.com/office/powerpoint/2010/main" val="51795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23" grpId="0"/>
      <p:bldP spid="24" grpId="0"/>
      <p:bldP spid="7"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12</a:t>
            </a:fld>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7042" y="4048322"/>
            <a:ext cx="4802818" cy="2701585"/>
          </a:xfrm>
          <a:prstGeom prst="rect">
            <a:avLst/>
          </a:prstGeom>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3021" y="1412777"/>
            <a:ext cx="4341180" cy="244191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799" y="1412776"/>
            <a:ext cx="4337434" cy="2439807"/>
          </a:xfrm>
          <a:prstGeom prst="rect">
            <a:avLst/>
          </a:prstGeom>
        </p:spPr>
      </p:pic>
      <p:sp>
        <p:nvSpPr>
          <p:cNvPr id="9" name="正方形/長方形 8"/>
          <p:cNvSpPr/>
          <p:nvPr/>
        </p:nvSpPr>
        <p:spPr>
          <a:xfrm>
            <a:off x="2171829" y="4413629"/>
            <a:ext cx="1287262" cy="123399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3348648" y="4517233"/>
            <a:ext cx="994299" cy="952740"/>
          </a:xfrm>
          <a:prstGeom prst="rect">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p:cNvCxnSpPr/>
          <p:nvPr/>
        </p:nvCxnSpPr>
        <p:spPr>
          <a:xfrm flipV="1">
            <a:off x="3348648" y="3852586"/>
            <a:ext cx="1294373" cy="664648"/>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4306496" y="3828940"/>
            <a:ext cx="4677705" cy="688294"/>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3459091" y="3846535"/>
            <a:ext cx="1038142" cy="567094"/>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flipV="1">
            <a:off x="155360" y="3828940"/>
            <a:ext cx="2016469" cy="584689"/>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936571" y="6084806"/>
            <a:ext cx="1570499" cy="6475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02911" y="6178357"/>
            <a:ext cx="1263487" cy="338554"/>
          </a:xfrm>
          <a:prstGeom prst="rect">
            <a:avLst/>
          </a:prstGeom>
          <a:solidFill>
            <a:schemeClr val="bg1"/>
          </a:solidFill>
        </p:spPr>
        <p:txBody>
          <a:bodyPr wrap="none" rtlCol="0">
            <a:spAutoFit/>
          </a:bodyPr>
          <a:lstStyle/>
          <a:p>
            <a:r>
              <a:rPr kumimoji="1" lang="ja-JP" altLang="en-US" sz="1600" dirty="0">
                <a:solidFill>
                  <a:srgbClr val="FF0000"/>
                </a:solidFill>
              </a:rPr>
              <a:t>電源ユニット</a:t>
            </a:r>
          </a:p>
        </p:txBody>
      </p:sp>
      <p:sp>
        <p:nvSpPr>
          <p:cNvPr id="22" name="正方形/長方形 21"/>
          <p:cNvSpPr/>
          <p:nvPr/>
        </p:nvSpPr>
        <p:spPr>
          <a:xfrm>
            <a:off x="3677980" y="6084806"/>
            <a:ext cx="1214855" cy="5256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4963008" y="6178357"/>
            <a:ext cx="2079415" cy="338554"/>
          </a:xfrm>
          <a:prstGeom prst="rect">
            <a:avLst/>
          </a:prstGeom>
          <a:solidFill>
            <a:schemeClr val="bg1"/>
          </a:solidFill>
        </p:spPr>
        <p:txBody>
          <a:bodyPr wrap="none" rtlCol="0">
            <a:spAutoFit/>
          </a:bodyPr>
          <a:lstStyle/>
          <a:p>
            <a:r>
              <a:rPr kumimoji="1" lang="ja-JP" altLang="en-US" sz="1600" dirty="0">
                <a:solidFill>
                  <a:srgbClr val="FF0000"/>
                </a:solidFill>
              </a:rPr>
              <a:t>ハードディスクドライブ</a:t>
            </a:r>
          </a:p>
        </p:txBody>
      </p:sp>
      <p:sp>
        <p:nvSpPr>
          <p:cNvPr id="24" name="正方形/長方形 23"/>
          <p:cNvSpPr/>
          <p:nvPr/>
        </p:nvSpPr>
        <p:spPr>
          <a:xfrm>
            <a:off x="4800175" y="4188180"/>
            <a:ext cx="896975" cy="1210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5740053" y="4692073"/>
            <a:ext cx="1279517" cy="338554"/>
          </a:xfrm>
          <a:prstGeom prst="rect">
            <a:avLst/>
          </a:prstGeom>
          <a:solidFill>
            <a:schemeClr val="bg1"/>
          </a:solidFill>
        </p:spPr>
        <p:txBody>
          <a:bodyPr wrap="none" rtlCol="0">
            <a:spAutoFit/>
          </a:bodyPr>
          <a:lstStyle/>
          <a:p>
            <a:r>
              <a:rPr kumimoji="1" lang="en-US" altLang="ja-JP" sz="1600" dirty="0">
                <a:solidFill>
                  <a:srgbClr val="FF0000"/>
                </a:solidFill>
              </a:rPr>
              <a:t>DVD</a:t>
            </a:r>
            <a:r>
              <a:rPr kumimoji="1" lang="ja-JP" altLang="en-US" sz="1600" dirty="0">
                <a:solidFill>
                  <a:srgbClr val="FF0000"/>
                </a:solidFill>
              </a:rPr>
              <a:t>ドライブ</a:t>
            </a:r>
          </a:p>
        </p:txBody>
      </p:sp>
      <p:sp>
        <p:nvSpPr>
          <p:cNvPr id="26" name="正方形/長方形 25"/>
          <p:cNvSpPr/>
          <p:nvPr/>
        </p:nvSpPr>
        <p:spPr>
          <a:xfrm>
            <a:off x="6335940" y="2138045"/>
            <a:ext cx="896975" cy="9260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7334314" y="2416040"/>
            <a:ext cx="1270134" cy="338554"/>
          </a:xfrm>
          <a:prstGeom prst="rect">
            <a:avLst/>
          </a:prstGeom>
          <a:solidFill>
            <a:schemeClr val="bg1"/>
          </a:solidFill>
        </p:spPr>
        <p:txBody>
          <a:bodyPr wrap="square" rtlCol="0">
            <a:spAutoFit/>
          </a:bodyPr>
          <a:lstStyle/>
          <a:p>
            <a:r>
              <a:rPr lang="ja-JP" altLang="en-US" sz="1600" dirty="0">
                <a:solidFill>
                  <a:srgbClr val="FF0000"/>
                </a:solidFill>
              </a:rPr>
              <a:t>プロセッサ</a:t>
            </a:r>
            <a:endParaRPr kumimoji="1" lang="ja-JP" altLang="en-US" sz="1600" dirty="0">
              <a:solidFill>
                <a:srgbClr val="FF0000"/>
              </a:solidFill>
            </a:endParaRPr>
          </a:p>
        </p:txBody>
      </p:sp>
      <p:sp>
        <p:nvSpPr>
          <p:cNvPr id="28" name="正方形/長方形 27"/>
          <p:cNvSpPr/>
          <p:nvPr/>
        </p:nvSpPr>
        <p:spPr>
          <a:xfrm>
            <a:off x="5849581" y="1463694"/>
            <a:ext cx="2149200" cy="47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5832845" y="3339021"/>
            <a:ext cx="2378999" cy="47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4788024" y="2429260"/>
            <a:ext cx="1500251" cy="338554"/>
          </a:xfrm>
          <a:prstGeom prst="rect">
            <a:avLst/>
          </a:prstGeom>
          <a:solidFill>
            <a:schemeClr val="bg1"/>
          </a:solidFill>
        </p:spPr>
        <p:txBody>
          <a:bodyPr wrap="square" rtlCol="0">
            <a:spAutoFit/>
          </a:bodyPr>
          <a:lstStyle/>
          <a:p>
            <a:r>
              <a:rPr kumimoji="1" lang="ja-JP" altLang="en-US" sz="1600" dirty="0">
                <a:solidFill>
                  <a:srgbClr val="FF0000"/>
                </a:solidFill>
              </a:rPr>
              <a:t>メインメモリ</a:t>
            </a:r>
          </a:p>
        </p:txBody>
      </p:sp>
      <p:cxnSp>
        <p:nvCxnSpPr>
          <p:cNvPr id="31" name="直線コネクタ 30"/>
          <p:cNvCxnSpPr/>
          <p:nvPr/>
        </p:nvCxnSpPr>
        <p:spPr>
          <a:xfrm flipV="1">
            <a:off x="5778515" y="1926928"/>
            <a:ext cx="213759" cy="49989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778515" y="2777039"/>
            <a:ext cx="213759" cy="5569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6491211" y="5623141"/>
            <a:ext cx="2492990" cy="461665"/>
          </a:xfrm>
          <a:prstGeom prst="rect">
            <a:avLst/>
          </a:prstGeom>
          <a:solidFill>
            <a:srgbClr val="FFFFCC"/>
          </a:solidFill>
          <a:ln>
            <a:solidFill>
              <a:srgbClr val="C00000"/>
            </a:solidFill>
          </a:ln>
        </p:spPr>
        <p:txBody>
          <a:bodyPr wrap="none" rtlCol="0">
            <a:spAutoFit/>
          </a:bodyPr>
          <a:lstStyle/>
          <a:p>
            <a:r>
              <a:rPr kumimoji="1" lang="en-US" altLang="ja-JP" sz="1200" dirty="0"/>
              <a:t>※</a:t>
            </a:r>
            <a:r>
              <a:rPr kumimoji="1" lang="ja-JP" altLang="en-US" sz="1200" dirty="0"/>
              <a:t>１ </a:t>
            </a:r>
            <a:r>
              <a:rPr kumimoji="1" lang="en-US" altLang="ja-JP" sz="1200" dirty="0"/>
              <a:t>Universal Serial Bus </a:t>
            </a:r>
            <a:r>
              <a:rPr kumimoji="1" lang="ja-JP" altLang="en-US" sz="1200" dirty="0"/>
              <a:t>の略</a:t>
            </a:r>
            <a:endParaRPr kumimoji="1" lang="en-US" altLang="ja-JP" sz="1200" dirty="0"/>
          </a:p>
          <a:p>
            <a:r>
              <a:rPr lang="en-US" altLang="ja-JP" sz="1200" dirty="0"/>
              <a:t>※</a:t>
            </a:r>
            <a:r>
              <a:rPr lang="ja-JP" altLang="en-US" sz="1200" dirty="0"/>
              <a:t>２ </a:t>
            </a:r>
            <a:r>
              <a:rPr lang="en-US" altLang="ja-JP" sz="1200" dirty="0"/>
              <a:t>Graphic Processing Unit </a:t>
            </a:r>
            <a:r>
              <a:rPr lang="ja-JP" altLang="en-US" sz="1200" dirty="0"/>
              <a:t>の略</a:t>
            </a:r>
            <a:endParaRPr kumimoji="1" lang="en-US" altLang="ja-JP" sz="1200" dirty="0"/>
          </a:p>
        </p:txBody>
      </p:sp>
      <p:sp>
        <p:nvSpPr>
          <p:cNvPr id="39" name="正方形/長方形 38"/>
          <p:cNvSpPr/>
          <p:nvPr/>
        </p:nvSpPr>
        <p:spPr>
          <a:xfrm>
            <a:off x="926268" y="3289542"/>
            <a:ext cx="3348330" cy="47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1297846" y="2652411"/>
            <a:ext cx="495444" cy="474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1403372" y="2165984"/>
            <a:ext cx="495444" cy="3504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p:cNvSpPr txBox="1"/>
          <p:nvPr/>
        </p:nvSpPr>
        <p:spPr>
          <a:xfrm>
            <a:off x="14011" y="3344753"/>
            <a:ext cx="857927" cy="338554"/>
          </a:xfrm>
          <a:prstGeom prst="rect">
            <a:avLst/>
          </a:prstGeom>
          <a:solidFill>
            <a:schemeClr val="bg1"/>
          </a:solidFill>
        </p:spPr>
        <p:txBody>
          <a:bodyPr wrap="none" rtlCol="0">
            <a:spAutoFit/>
          </a:bodyPr>
          <a:lstStyle/>
          <a:p>
            <a:r>
              <a:rPr kumimoji="1" lang="en-US" altLang="ja-JP" sz="1600" dirty="0">
                <a:solidFill>
                  <a:srgbClr val="FF0000"/>
                </a:solidFill>
              </a:rPr>
              <a:t>GPU</a:t>
            </a:r>
            <a:r>
              <a:rPr kumimoji="1" lang="en-US" altLang="ja-JP" sz="1600" baseline="30000" dirty="0">
                <a:solidFill>
                  <a:srgbClr val="FF0000"/>
                </a:solidFill>
              </a:rPr>
              <a:t>※</a:t>
            </a:r>
            <a:r>
              <a:rPr kumimoji="1" lang="ja-JP" altLang="en-US" sz="1600" baseline="30000" dirty="0">
                <a:solidFill>
                  <a:srgbClr val="FF0000"/>
                </a:solidFill>
              </a:rPr>
              <a:t>２</a:t>
            </a:r>
          </a:p>
        </p:txBody>
      </p:sp>
      <p:sp>
        <p:nvSpPr>
          <p:cNvPr id="43" name="テキスト ボックス 42"/>
          <p:cNvSpPr txBox="1"/>
          <p:nvPr/>
        </p:nvSpPr>
        <p:spPr>
          <a:xfrm>
            <a:off x="95522" y="2607379"/>
            <a:ext cx="1122423" cy="584775"/>
          </a:xfrm>
          <a:prstGeom prst="rect">
            <a:avLst/>
          </a:prstGeom>
          <a:solidFill>
            <a:schemeClr val="bg1"/>
          </a:solidFill>
        </p:spPr>
        <p:txBody>
          <a:bodyPr wrap="none" rtlCol="0">
            <a:spAutoFit/>
          </a:bodyPr>
          <a:lstStyle/>
          <a:p>
            <a:r>
              <a:rPr kumimoji="1" lang="en-US" altLang="ja-JP" sz="1600" dirty="0">
                <a:solidFill>
                  <a:srgbClr val="FF0000"/>
                </a:solidFill>
              </a:rPr>
              <a:t>USB</a:t>
            </a:r>
            <a:r>
              <a:rPr kumimoji="1" lang="en-US" altLang="ja-JP" sz="1600" baseline="30000" dirty="0">
                <a:solidFill>
                  <a:srgbClr val="FF0000"/>
                </a:solidFill>
              </a:rPr>
              <a:t>※</a:t>
            </a:r>
            <a:r>
              <a:rPr kumimoji="1" lang="ja-JP" altLang="en-US" sz="1600" baseline="30000" dirty="0">
                <a:solidFill>
                  <a:srgbClr val="FF0000"/>
                </a:solidFill>
              </a:rPr>
              <a:t>１</a:t>
            </a:r>
            <a:br>
              <a:rPr kumimoji="1" lang="en-US" altLang="ja-JP" sz="1600" dirty="0">
                <a:solidFill>
                  <a:srgbClr val="FF0000"/>
                </a:solidFill>
              </a:rPr>
            </a:br>
            <a:r>
              <a:rPr kumimoji="1" lang="ja-JP" altLang="en-US" sz="1600" dirty="0">
                <a:solidFill>
                  <a:srgbClr val="FF0000"/>
                </a:solidFill>
              </a:rPr>
              <a:t>モジュール</a:t>
            </a:r>
          </a:p>
        </p:txBody>
      </p:sp>
      <p:sp>
        <p:nvSpPr>
          <p:cNvPr id="44" name="テキスト ボックス 43"/>
          <p:cNvSpPr txBox="1"/>
          <p:nvPr/>
        </p:nvSpPr>
        <p:spPr>
          <a:xfrm>
            <a:off x="677142" y="1791083"/>
            <a:ext cx="2238674" cy="338554"/>
          </a:xfrm>
          <a:prstGeom prst="rect">
            <a:avLst/>
          </a:prstGeom>
          <a:solidFill>
            <a:schemeClr val="bg1"/>
          </a:solidFill>
        </p:spPr>
        <p:txBody>
          <a:bodyPr wrap="square" rtlCol="0">
            <a:spAutoFit/>
          </a:bodyPr>
          <a:lstStyle/>
          <a:p>
            <a:r>
              <a:rPr lang="ja-JP" altLang="en-US" sz="1600" dirty="0">
                <a:solidFill>
                  <a:srgbClr val="FF0000"/>
                </a:solidFill>
              </a:rPr>
              <a:t>ネットワークアダプタ</a:t>
            </a:r>
            <a:endParaRPr kumimoji="1" lang="ja-JP" altLang="en-US" sz="1600" dirty="0">
              <a:solidFill>
                <a:srgbClr val="FF0000"/>
              </a:solidFill>
            </a:endParaRPr>
          </a:p>
        </p:txBody>
      </p:sp>
      <p:sp>
        <p:nvSpPr>
          <p:cNvPr id="36" name="テキスト ボックス 35"/>
          <p:cNvSpPr txBox="1"/>
          <p:nvPr/>
        </p:nvSpPr>
        <p:spPr>
          <a:xfrm>
            <a:off x="508931" y="5448034"/>
            <a:ext cx="1356462" cy="338554"/>
          </a:xfrm>
          <a:prstGeom prst="rect">
            <a:avLst/>
          </a:prstGeom>
          <a:solidFill>
            <a:schemeClr val="bg1"/>
          </a:solidFill>
        </p:spPr>
        <p:txBody>
          <a:bodyPr wrap="none" rtlCol="0">
            <a:spAutoFit/>
          </a:bodyPr>
          <a:lstStyle/>
          <a:p>
            <a:r>
              <a:rPr lang="ja-JP" altLang="en-US" sz="1600" dirty="0">
                <a:solidFill>
                  <a:srgbClr val="FF0000"/>
                </a:solidFill>
              </a:rPr>
              <a:t>マザーボード</a:t>
            </a:r>
            <a:endParaRPr kumimoji="1" lang="ja-JP" altLang="en-US" sz="1600" dirty="0">
              <a:solidFill>
                <a:srgbClr val="FF0000"/>
              </a:solidFill>
            </a:endParaRPr>
          </a:p>
        </p:txBody>
      </p:sp>
      <p:cxnSp>
        <p:nvCxnSpPr>
          <p:cNvPr id="38" name="直線コネクタ 37"/>
          <p:cNvCxnSpPr/>
          <p:nvPr/>
        </p:nvCxnSpPr>
        <p:spPr>
          <a:xfrm>
            <a:off x="1874189" y="5623141"/>
            <a:ext cx="705991" cy="2308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708507" y="889556"/>
            <a:ext cx="5703034"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実物↓</a:t>
            </a:r>
            <a:endParaRPr lang="en-US" altLang="ja-JP" sz="2800" b="1" u="sng" dirty="0">
              <a:latin typeface="游ゴシック" panose="020B0400000000000000" pitchFamily="50" charset="-128"/>
              <a:ea typeface="游ゴシック" panose="020B0400000000000000" pitchFamily="50" charset="-128"/>
            </a:endParaRPr>
          </a:p>
        </p:txBody>
      </p:sp>
      <p:sp>
        <p:nvSpPr>
          <p:cNvPr id="47" name="タイトル 3"/>
          <p:cNvSpPr>
            <a:spLocks noGrp="1"/>
          </p:cNvSpPr>
          <p:nvPr>
            <p:ph type="title"/>
          </p:nvPr>
        </p:nvSpPr>
        <p:spPr>
          <a:xfrm>
            <a:off x="333047" y="130175"/>
            <a:ext cx="6839867" cy="490538"/>
          </a:xfrm>
        </p:spPr>
        <p:txBody>
          <a:bodyPr/>
          <a:lstStyle/>
          <a:p>
            <a:r>
              <a:rPr lang="ja-JP" altLang="en-US" dirty="0">
                <a:solidFill>
                  <a:schemeClr val="bg1"/>
                </a:solidFill>
              </a:rPr>
              <a:t>　コンピュータの構成要素</a:t>
            </a:r>
            <a:endParaRPr kumimoji="1" lang="ja-JP" altLang="en-US" dirty="0">
              <a:solidFill>
                <a:schemeClr val="bg1"/>
              </a:solidFill>
            </a:endParaRPr>
          </a:p>
        </p:txBody>
      </p:sp>
    </p:spTree>
    <p:extLst>
      <p:ext uri="{BB962C8B-B14F-4D97-AF65-F5344CB8AC3E}">
        <p14:creationId xmlns:p14="http://schemas.microsoft.com/office/powerpoint/2010/main" val="1713360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25150" y="1124859"/>
            <a:ext cx="5703034" cy="523220"/>
          </a:xfrm>
          <a:prstGeom prst="rect">
            <a:avLst/>
          </a:prstGeom>
          <a:noFill/>
        </p:spPr>
        <p:txBody>
          <a:bodyPr wrap="square" rtlCol="0">
            <a:spAutoFit/>
          </a:bodyPr>
          <a:lstStyle/>
          <a:p>
            <a:r>
              <a:rPr lang="ja-JP" altLang="en-US" sz="2800" u="sng" dirty="0">
                <a:latin typeface="HGSｺﾞｼｯｸE" panose="020B0900000000000000" pitchFamily="50" charset="-128"/>
                <a:ea typeface="HGSｺﾞｼｯｸE" panose="020B0900000000000000" pitchFamily="50" charset="-128"/>
              </a:rPr>
              <a:t>身近なところから</a:t>
            </a:r>
            <a:endParaRPr kumimoji="1" lang="ja-JP" altLang="en-US" sz="2800" u="sng" dirty="0">
              <a:latin typeface="HGSｺﾞｼｯｸE" panose="020B0900000000000000" pitchFamily="50" charset="-128"/>
              <a:ea typeface="HGSｺﾞｼｯｸE" panose="020B0900000000000000" pitchFamily="50" charset="-128"/>
            </a:endParaRPr>
          </a:p>
        </p:txBody>
      </p:sp>
      <p:sp>
        <p:nvSpPr>
          <p:cNvPr id="1336" name="タイトル 3"/>
          <p:cNvSpPr>
            <a:spLocks noGrp="1"/>
          </p:cNvSpPr>
          <p:nvPr>
            <p:ph type="title"/>
          </p:nvPr>
        </p:nvSpPr>
        <p:spPr>
          <a:xfrm>
            <a:off x="333047" y="130175"/>
            <a:ext cx="6839867" cy="490538"/>
          </a:xfrm>
        </p:spPr>
        <p:txBody>
          <a:bodyPr/>
          <a:lstStyle/>
          <a:p>
            <a:r>
              <a:rPr lang="ja-JP" altLang="en-US" dirty="0">
                <a:solidFill>
                  <a:schemeClr val="bg1"/>
                </a:solidFill>
              </a:rPr>
              <a:t>　パーソナルコンピュータの構成</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13</a:t>
            </a:fld>
            <a:endParaRPr kumimoji="1" lang="ja-JP" altLang="en-US"/>
          </a:p>
        </p:txBody>
      </p:sp>
      <p:pic>
        <p:nvPicPr>
          <p:cNvPr id="4" name="図 3"/>
          <p:cNvPicPr>
            <a:picLocks noChangeAspect="1"/>
          </p:cNvPicPr>
          <p:nvPr/>
        </p:nvPicPr>
        <p:blipFill>
          <a:blip r:embed="rId3"/>
          <a:stretch>
            <a:fillRect/>
          </a:stretch>
        </p:blipFill>
        <p:spPr>
          <a:xfrm>
            <a:off x="333047" y="2046056"/>
            <a:ext cx="8648700" cy="2886075"/>
          </a:xfrm>
          <a:prstGeom prst="rect">
            <a:avLst/>
          </a:prstGeom>
        </p:spPr>
      </p:pic>
      <p:sp>
        <p:nvSpPr>
          <p:cNvPr id="8" name="テキスト ボックス 7"/>
          <p:cNvSpPr txBox="1"/>
          <p:nvPr/>
        </p:nvSpPr>
        <p:spPr>
          <a:xfrm>
            <a:off x="588366" y="1633443"/>
            <a:ext cx="8393381" cy="461665"/>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mn-ea"/>
              </a:rPr>
              <a:t>コントロールパネル→システムとセキュリティ→システム</a:t>
            </a:r>
            <a:r>
              <a:rPr lang="en-US" altLang="ja-JP" sz="2000" dirty="0">
                <a:solidFill>
                  <a:schemeClr val="tx1">
                    <a:lumMod val="75000"/>
                    <a:lumOff val="25000"/>
                  </a:schemeClr>
                </a:solidFill>
                <a:latin typeface="+mn-ea"/>
              </a:rPr>
              <a:t>(Windows)</a:t>
            </a:r>
          </a:p>
        </p:txBody>
      </p:sp>
      <p:pic>
        <p:nvPicPr>
          <p:cNvPr id="5" name="図 4"/>
          <p:cNvPicPr>
            <a:picLocks noChangeAspect="1"/>
          </p:cNvPicPr>
          <p:nvPr/>
        </p:nvPicPr>
        <p:blipFill>
          <a:blip r:embed="rId4"/>
          <a:stretch>
            <a:fillRect/>
          </a:stretch>
        </p:blipFill>
        <p:spPr>
          <a:xfrm>
            <a:off x="333047" y="5191357"/>
            <a:ext cx="9182100" cy="990600"/>
          </a:xfrm>
          <a:prstGeom prst="rect">
            <a:avLst/>
          </a:prstGeom>
        </p:spPr>
      </p:pic>
      <p:sp>
        <p:nvSpPr>
          <p:cNvPr id="10" name="テキスト ボックス 9"/>
          <p:cNvSpPr txBox="1"/>
          <p:nvPr/>
        </p:nvSpPr>
        <p:spPr>
          <a:xfrm>
            <a:off x="588366" y="4744579"/>
            <a:ext cx="8088090" cy="412613"/>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000" dirty="0">
                <a:solidFill>
                  <a:schemeClr val="tx1">
                    <a:lumMod val="75000"/>
                    <a:lumOff val="25000"/>
                  </a:schemeClr>
                </a:solidFill>
                <a:latin typeface="+mn-ea"/>
              </a:rPr>
              <a:t>フォルダ画面→</a:t>
            </a:r>
            <a:r>
              <a:rPr lang="en-US" altLang="ja-JP" sz="2000" dirty="0">
                <a:solidFill>
                  <a:schemeClr val="tx1">
                    <a:lumMod val="75000"/>
                    <a:lumOff val="25000"/>
                  </a:schemeClr>
                </a:solidFill>
                <a:latin typeface="+mn-ea"/>
              </a:rPr>
              <a:t>PC</a:t>
            </a:r>
          </a:p>
        </p:txBody>
      </p:sp>
      <p:sp>
        <p:nvSpPr>
          <p:cNvPr id="9" name="正方形/長方形 8"/>
          <p:cNvSpPr/>
          <p:nvPr/>
        </p:nvSpPr>
        <p:spPr>
          <a:xfrm>
            <a:off x="525150" y="2636912"/>
            <a:ext cx="2750706" cy="504056"/>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292598" y="2704090"/>
            <a:ext cx="431528" cy="338554"/>
          </a:xfrm>
          <a:prstGeom prst="rect">
            <a:avLst/>
          </a:prstGeom>
        </p:spPr>
        <p:txBody>
          <a:bodyPr wrap="none">
            <a:spAutoFit/>
          </a:bodyPr>
          <a:lstStyle/>
          <a:p>
            <a:r>
              <a:rPr lang="en-US" altLang="ja-JP" sz="1600" dirty="0">
                <a:solidFill>
                  <a:srgbClr val="00B050"/>
                </a:solidFill>
                <a:latin typeface="+mn-ea"/>
              </a:rPr>
              <a:t>OS</a:t>
            </a:r>
            <a:endParaRPr lang="ja-JP" altLang="en-US" sz="1600" dirty="0">
              <a:solidFill>
                <a:srgbClr val="00B050"/>
              </a:solidFill>
            </a:endParaRPr>
          </a:p>
        </p:txBody>
      </p:sp>
      <p:sp>
        <p:nvSpPr>
          <p:cNvPr id="13" name="正方形/長方形 12"/>
          <p:cNvSpPr/>
          <p:nvPr/>
        </p:nvSpPr>
        <p:spPr>
          <a:xfrm>
            <a:off x="588366" y="3538944"/>
            <a:ext cx="4199658" cy="192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924097" y="3450534"/>
            <a:ext cx="1210588" cy="338554"/>
          </a:xfrm>
          <a:prstGeom prst="rect">
            <a:avLst/>
          </a:prstGeom>
        </p:spPr>
        <p:txBody>
          <a:bodyPr wrap="none">
            <a:spAutoFit/>
          </a:bodyPr>
          <a:lstStyle/>
          <a:p>
            <a:r>
              <a:rPr lang="ja-JP" altLang="en-US" sz="1600" dirty="0">
                <a:solidFill>
                  <a:srgbClr val="FF0000"/>
                </a:solidFill>
                <a:latin typeface="+mn-ea"/>
              </a:rPr>
              <a:t>プロセッサ</a:t>
            </a:r>
            <a:endParaRPr lang="ja-JP" altLang="en-US" sz="1600" dirty="0">
              <a:solidFill>
                <a:srgbClr val="FF0000"/>
              </a:solidFill>
            </a:endParaRPr>
          </a:p>
        </p:txBody>
      </p:sp>
      <p:sp>
        <p:nvSpPr>
          <p:cNvPr id="15" name="正方形/長方形 14"/>
          <p:cNvSpPr/>
          <p:nvPr/>
        </p:nvSpPr>
        <p:spPr>
          <a:xfrm>
            <a:off x="584401" y="3763973"/>
            <a:ext cx="2077495" cy="192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2915816" y="3702722"/>
            <a:ext cx="800219" cy="338554"/>
          </a:xfrm>
          <a:prstGeom prst="rect">
            <a:avLst/>
          </a:prstGeom>
        </p:spPr>
        <p:txBody>
          <a:bodyPr wrap="none">
            <a:spAutoFit/>
          </a:bodyPr>
          <a:lstStyle/>
          <a:p>
            <a:r>
              <a:rPr lang="ja-JP" altLang="en-US" sz="1600" dirty="0">
                <a:solidFill>
                  <a:srgbClr val="FF0000"/>
                </a:solidFill>
                <a:latin typeface="+mn-ea"/>
              </a:rPr>
              <a:t>メモリ</a:t>
            </a:r>
            <a:endParaRPr lang="ja-JP" altLang="en-US" sz="1600" dirty="0">
              <a:solidFill>
                <a:srgbClr val="FF0000"/>
              </a:solidFill>
            </a:endParaRPr>
          </a:p>
        </p:txBody>
      </p:sp>
      <p:sp>
        <p:nvSpPr>
          <p:cNvPr id="19" name="正方形/長方形 18"/>
          <p:cNvSpPr/>
          <p:nvPr/>
        </p:nvSpPr>
        <p:spPr>
          <a:xfrm>
            <a:off x="525150" y="5416419"/>
            <a:ext cx="2390666" cy="6561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120446" y="6186790"/>
            <a:ext cx="1005403" cy="338554"/>
          </a:xfrm>
          <a:prstGeom prst="rect">
            <a:avLst/>
          </a:prstGeom>
        </p:spPr>
        <p:txBody>
          <a:bodyPr wrap="none">
            <a:spAutoFit/>
          </a:bodyPr>
          <a:lstStyle/>
          <a:p>
            <a:r>
              <a:rPr lang="ja-JP" altLang="en-US" sz="1600" dirty="0">
                <a:solidFill>
                  <a:srgbClr val="FF0000"/>
                </a:solidFill>
                <a:latin typeface="+mn-ea"/>
              </a:rPr>
              <a:t>ディスク</a:t>
            </a:r>
            <a:endParaRPr lang="ja-JP" altLang="en-US" sz="1600" dirty="0">
              <a:solidFill>
                <a:srgbClr val="FF0000"/>
              </a:solidFill>
            </a:endParaRPr>
          </a:p>
        </p:txBody>
      </p:sp>
      <p:sp>
        <p:nvSpPr>
          <p:cNvPr id="21" name="正方形/長方形 20"/>
          <p:cNvSpPr/>
          <p:nvPr/>
        </p:nvSpPr>
        <p:spPr>
          <a:xfrm>
            <a:off x="2973422" y="5413104"/>
            <a:ext cx="1526570" cy="6561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3266803" y="6109368"/>
            <a:ext cx="1005403" cy="338554"/>
          </a:xfrm>
          <a:prstGeom prst="rect">
            <a:avLst/>
          </a:prstGeom>
        </p:spPr>
        <p:txBody>
          <a:bodyPr wrap="none">
            <a:spAutoFit/>
          </a:bodyPr>
          <a:lstStyle/>
          <a:p>
            <a:r>
              <a:rPr lang="ja-JP" altLang="en-US" sz="1600" dirty="0">
                <a:solidFill>
                  <a:srgbClr val="FF0000"/>
                </a:solidFill>
              </a:rPr>
              <a:t>ドライブ</a:t>
            </a:r>
          </a:p>
        </p:txBody>
      </p:sp>
      <p:pic>
        <p:nvPicPr>
          <p:cNvPr id="1026" name="Picture 2" descr="中央演算処理装置｜電子回路/クリップアート/フリー素材/イメージ"/>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4685" y="3489093"/>
            <a:ext cx="1632919" cy="11430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パソコンのメモリ"/>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82454" y="4293527"/>
            <a:ext cx="1726503" cy="9431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フリーイラスト素材] クリップアート, ハードディスク / HDD, PC / パソコン / コンピュータ, 記録メディア / 記憶媒体, SVG ID:201409031000"/>
          <p:cNvPicPr>
            <a:picLocks noChangeAspect="1" noChangeArrowheads="1"/>
          </p:cNvPicPr>
          <p:nvPr/>
        </p:nvPicPr>
        <p:blipFill rotWithShape="1">
          <a:blip r:embed="rId7">
            <a:extLst>
              <a:ext uri="{28A0092B-C50C-407E-A947-70E740481C1C}">
                <a14:useLocalDpi xmlns:a14="http://schemas.microsoft.com/office/drawing/2010/main" val="0"/>
              </a:ext>
            </a:extLst>
          </a:blip>
          <a:srcRect t="14875" r="-1775" b="7799"/>
          <a:stretch/>
        </p:blipFill>
        <p:spPr bwMode="auto">
          <a:xfrm>
            <a:off x="6992719" y="5425510"/>
            <a:ext cx="1368151" cy="10394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光学ドライブのイラスト（コンピューター）"/>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77482" y="5262260"/>
            <a:ext cx="1600628" cy="119647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線コネクタ 6"/>
          <p:cNvCxnSpPr/>
          <p:nvPr/>
        </p:nvCxnSpPr>
        <p:spPr>
          <a:xfrm flipH="1" flipV="1">
            <a:off x="4632411" y="3871999"/>
            <a:ext cx="659670" cy="8531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769504" y="3871999"/>
            <a:ext cx="86290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6512654" y="3605335"/>
            <a:ext cx="317324" cy="410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134685" y="3600942"/>
            <a:ext cx="37796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4962246" y="6027047"/>
            <a:ext cx="296498" cy="2173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4272206" y="6242816"/>
            <a:ext cx="70527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6755048" y="5969729"/>
            <a:ext cx="492594" cy="4463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125849" y="6416110"/>
            <a:ext cx="46291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60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25150" y="1124859"/>
            <a:ext cx="8583354"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ハードウェア</a:t>
            </a:r>
            <a:endParaRPr lang="en-US" altLang="ja-JP" sz="2800" b="1" u="sng" dirty="0">
              <a:latin typeface="游ゴシック" panose="020B0400000000000000" pitchFamily="50" charset="-128"/>
              <a:ea typeface="游ゴシック" panose="020B0400000000000000" pitchFamily="50" charset="-128"/>
            </a:endParaRPr>
          </a:p>
        </p:txBody>
      </p:sp>
      <p:sp>
        <p:nvSpPr>
          <p:cNvPr id="1336" name="タイトル 3"/>
          <p:cNvSpPr>
            <a:spLocks noGrp="1"/>
          </p:cNvSpPr>
          <p:nvPr>
            <p:ph type="title"/>
          </p:nvPr>
        </p:nvSpPr>
        <p:spPr>
          <a:xfrm>
            <a:off x="333047" y="130175"/>
            <a:ext cx="6839867" cy="490538"/>
          </a:xfrm>
        </p:spPr>
        <p:txBody>
          <a:bodyPr/>
          <a:lstStyle/>
          <a:p>
            <a:r>
              <a:rPr lang="ja-JP" altLang="en-US" dirty="0">
                <a:solidFill>
                  <a:schemeClr val="bg1"/>
                </a:solidFill>
              </a:rPr>
              <a:t>　コンピュータの構成要素</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14</a:t>
            </a:fld>
            <a:endParaRPr kumimoji="1" lang="ja-JP" altLang="en-US"/>
          </a:p>
        </p:txBody>
      </p:sp>
      <p:sp>
        <p:nvSpPr>
          <p:cNvPr id="24" name="テキスト ボックス 23"/>
          <p:cNvSpPr txBox="1"/>
          <p:nvPr/>
        </p:nvSpPr>
        <p:spPr>
          <a:xfrm>
            <a:off x="588366" y="1633443"/>
            <a:ext cx="8088090" cy="883512"/>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物理的</a:t>
            </a:r>
            <a:r>
              <a:rPr lang="ja-JP" altLang="en-US" sz="2400" dirty="0">
                <a:solidFill>
                  <a:srgbClr val="C00000"/>
                </a:solidFill>
                <a:latin typeface="游ゴシック Medium" panose="020B0500000000000000" pitchFamily="50" charset="-128"/>
                <a:ea typeface="游ゴシック Medium" panose="020B0500000000000000" pitchFamily="50" charset="-128"/>
              </a:rPr>
              <a:t>実体を持つ</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機械部品</a:t>
            </a:r>
            <a:br>
              <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Ex.) CPU, </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メモリ</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 </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マウスなど</a:t>
            </a:r>
            <a:endPar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
        <p:nvSpPr>
          <p:cNvPr id="25" name="テキスト ボックス 24"/>
          <p:cNvSpPr txBox="1"/>
          <p:nvPr/>
        </p:nvSpPr>
        <p:spPr>
          <a:xfrm>
            <a:off x="525150" y="3296693"/>
            <a:ext cx="8583354"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ソフトウェア</a:t>
            </a:r>
            <a:endParaRPr lang="en-US" altLang="ja-JP" sz="2800" b="1" u="sng" dirty="0">
              <a:latin typeface="游ゴシック" panose="020B0400000000000000" pitchFamily="50" charset="-128"/>
              <a:ea typeface="游ゴシック" panose="020B0400000000000000" pitchFamily="50" charset="-128"/>
            </a:endParaRPr>
          </a:p>
        </p:txBody>
      </p:sp>
      <p:sp>
        <p:nvSpPr>
          <p:cNvPr id="26" name="テキスト ボックス 25"/>
          <p:cNvSpPr txBox="1"/>
          <p:nvPr/>
        </p:nvSpPr>
        <p:spPr>
          <a:xfrm>
            <a:off x="588366" y="3805277"/>
            <a:ext cx="8088090" cy="1791260"/>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物理的</a:t>
            </a:r>
            <a:r>
              <a:rPr lang="ja-JP" altLang="en-US" sz="2400" dirty="0">
                <a:solidFill>
                  <a:srgbClr val="C00000"/>
                </a:solidFill>
                <a:latin typeface="游ゴシック Medium" panose="020B0500000000000000" pitchFamily="50" charset="-128"/>
                <a:ea typeface="游ゴシック Medium" panose="020B0500000000000000" pitchFamily="50" charset="-128"/>
              </a:rPr>
              <a:t>実体を持たない</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部分</a:t>
            </a:r>
            <a:br>
              <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ハードウェアを動かすプログラムやデータの集まり</a:t>
            </a:r>
            <a:br>
              <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Ex.) OS, </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アプリケーション</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(MS PowerPoint</a:t>
            </a:r>
            <a:r>
              <a:rPr lang="ja-JP" altLang="en-US" sz="2000" dirty="0" err="1">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Web</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ブラウザ</a:t>
            </a:r>
            <a: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a:t>
            </a:r>
            <a:r>
              <a:rPr lang="ja-JP" altLang="en-US"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など</a:t>
            </a:r>
            <a:br>
              <a:rPr lang="en-US" altLang="ja-JP" sz="2000" dirty="0">
                <a:solidFill>
                  <a:schemeClr val="tx1">
                    <a:lumMod val="75000"/>
                    <a:lumOff val="25000"/>
                  </a:schemeClr>
                </a:solidFill>
                <a:latin typeface="游ゴシック Medium" panose="020B0500000000000000" pitchFamily="50" charset="-128"/>
                <a:ea typeface="游ゴシック Medium" panose="020B0500000000000000" pitchFamily="50" charset="-128"/>
              </a:rPr>
            </a:br>
            <a:endPar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4095659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2060897"/>
            <a:ext cx="7772400" cy="1008063"/>
          </a:xfrm>
        </p:spPr>
        <p:txBody>
          <a:bodyPr/>
          <a:lstStyle/>
          <a:p>
            <a:r>
              <a:rPr lang="ja-JP" altLang="en-US" sz="4400" b="0" dirty="0">
                <a:solidFill>
                  <a:schemeClr val="accent6">
                    <a:lumMod val="60000"/>
                    <a:lumOff val="40000"/>
                  </a:schemeClr>
                </a:solidFill>
              </a:rPr>
              <a:t>コンピュータ</a:t>
            </a:r>
            <a:r>
              <a:rPr kumimoji="1" lang="ja-JP" altLang="en-US" sz="4400" b="0" dirty="0">
                <a:solidFill>
                  <a:schemeClr val="accent6">
                    <a:lumMod val="60000"/>
                    <a:lumOff val="40000"/>
                  </a:schemeClr>
                </a:solidFill>
              </a:rPr>
              <a:t>の基本構成</a:t>
            </a:r>
            <a:br>
              <a:rPr kumimoji="1" lang="en-US" altLang="ja-JP" sz="4400" b="0" dirty="0">
                <a:solidFill>
                  <a:schemeClr val="accent6">
                    <a:lumMod val="60000"/>
                    <a:lumOff val="40000"/>
                  </a:schemeClr>
                </a:solidFill>
              </a:rPr>
            </a:br>
            <a:r>
              <a:rPr kumimoji="1" lang="ja-JP" altLang="en-US" sz="4400" b="0" dirty="0">
                <a:solidFill>
                  <a:schemeClr val="accent6">
                    <a:lumMod val="60000"/>
                    <a:lumOff val="40000"/>
                  </a:schemeClr>
                </a:solidFill>
              </a:rPr>
              <a:t>（ハードウェア）</a:t>
            </a:r>
          </a:p>
        </p:txBody>
      </p:sp>
      <p:sp>
        <p:nvSpPr>
          <p:cNvPr id="4" name="スライド番号プレースホルダー 3"/>
          <p:cNvSpPr>
            <a:spLocks noGrp="1"/>
          </p:cNvSpPr>
          <p:nvPr>
            <p:ph type="sldNum" sz="quarter" idx="4294967295"/>
          </p:nvPr>
        </p:nvSpPr>
        <p:spPr>
          <a:xfrm>
            <a:off x="7010400" y="6616700"/>
            <a:ext cx="2133600" cy="196850"/>
          </a:xfrm>
        </p:spPr>
        <p:txBody>
          <a:bodyPr/>
          <a:lstStyle/>
          <a:p>
            <a:fld id="{415FF992-0EB6-4062-B198-36E0943037F4}" type="slidenum">
              <a:rPr kumimoji="1" lang="ja-JP" altLang="en-US" smtClean="0"/>
              <a:t>15</a:t>
            </a:fld>
            <a:endParaRPr kumimoji="1" lang="ja-JP" altLang="en-US"/>
          </a:p>
        </p:txBody>
      </p:sp>
    </p:spTree>
    <p:extLst>
      <p:ext uri="{BB962C8B-B14F-4D97-AF65-F5344CB8AC3E}">
        <p14:creationId xmlns:p14="http://schemas.microsoft.com/office/powerpoint/2010/main" val="299091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ttp://blog-imgs-34.fc2.com/r/i/k/rikuntyudady/memory1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448" y="4350158"/>
            <a:ext cx="1392700" cy="1044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blog.hostonnet.com/wp-content/uploads/2014/08/Intel-Core-CPU-Process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3165" y="1988315"/>
            <a:ext cx="1051585" cy="105158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25150" y="1124859"/>
            <a:ext cx="5703034"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コンピュータの構造（</a:t>
            </a:r>
            <a:r>
              <a:rPr lang="en-US" altLang="ja-JP" sz="2800" b="1" u="sng" dirty="0">
                <a:latin typeface="游ゴシック" panose="020B0400000000000000" pitchFamily="50" charset="-128"/>
                <a:ea typeface="游ゴシック" panose="020B0400000000000000" pitchFamily="50" charset="-128"/>
              </a:rPr>
              <a:t>5</a:t>
            </a:r>
            <a:r>
              <a:rPr lang="ja-JP" altLang="en-US" sz="2800" b="1" u="sng" dirty="0">
                <a:latin typeface="游ゴシック" panose="020B0400000000000000" pitchFamily="50" charset="-128"/>
                <a:ea typeface="游ゴシック" panose="020B0400000000000000" pitchFamily="50" charset="-128"/>
              </a:rPr>
              <a:t>大装置）</a:t>
            </a:r>
            <a:endParaRPr lang="en-US" altLang="ja-JP" sz="2800" b="1" u="sng" dirty="0">
              <a:latin typeface="游ゴシック" panose="020B0400000000000000" pitchFamily="50" charset="-128"/>
              <a:ea typeface="游ゴシック" panose="020B0400000000000000" pitchFamily="50" charset="-128"/>
            </a:endParaRPr>
          </a:p>
        </p:txBody>
      </p:sp>
      <p:sp>
        <p:nvSpPr>
          <p:cNvPr id="1336" name="タイトル 3"/>
          <p:cNvSpPr>
            <a:spLocks noGrp="1"/>
          </p:cNvSpPr>
          <p:nvPr>
            <p:ph type="title"/>
          </p:nvPr>
        </p:nvSpPr>
        <p:spPr>
          <a:xfrm>
            <a:off x="333047" y="130175"/>
            <a:ext cx="6839867" cy="490538"/>
          </a:xfrm>
        </p:spPr>
        <p:txBody>
          <a:bodyPr/>
          <a:lstStyle/>
          <a:p>
            <a:r>
              <a:rPr lang="ja-JP" altLang="en-US" dirty="0">
                <a:solidFill>
                  <a:schemeClr val="bg1"/>
                </a:solidFill>
              </a:rPr>
              <a:t>　ハードウェアの構成</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16</a:t>
            </a:fld>
            <a:endParaRPr kumimoji="1" lang="ja-JP" altLang="en-US"/>
          </a:p>
        </p:txBody>
      </p:sp>
      <p:sp>
        <p:nvSpPr>
          <p:cNvPr id="11" name="正方形/長方形 10"/>
          <p:cNvSpPr/>
          <p:nvPr/>
        </p:nvSpPr>
        <p:spPr>
          <a:xfrm>
            <a:off x="3169139" y="1916832"/>
            <a:ext cx="2943298" cy="1087297"/>
          </a:xfrm>
          <a:prstGeom prst="rect">
            <a:avLst/>
          </a:prstGeom>
          <a:solidFill>
            <a:srgbClr val="EF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演算・制御装置</a:t>
            </a:r>
            <a:br>
              <a:rPr kumimoji="1" lang="en-US" altLang="ja-JP" sz="2400" dirty="0">
                <a:solidFill>
                  <a:schemeClr val="tx1"/>
                </a:solidFill>
                <a:latin typeface="游ゴシック Medium" panose="020B0500000000000000" pitchFamily="50" charset="-128"/>
                <a:ea typeface="游ゴシック Medium" panose="020B0500000000000000" pitchFamily="50" charset="-128"/>
              </a:rPr>
            </a:br>
            <a:r>
              <a:rPr kumimoji="1" lang="ja-JP" altLang="en-US" dirty="0">
                <a:solidFill>
                  <a:schemeClr val="tx1"/>
                </a:solidFill>
                <a:latin typeface="游ゴシック Medium" panose="020B0500000000000000" pitchFamily="50" charset="-128"/>
                <a:ea typeface="游ゴシック Medium" panose="020B0500000000000000" pitchFamily="50" charset="-128"/>
              </a:rPr>
              <a:t>（プロセッサ）</a:t>
            </a:r>
            <a:br>
              <a:rPr lang="en-US" altLang="ja-JP" dirty="0">
                <a:solidFill>
                  <a:schemeClr val="tx1"/>
                </a:solidFill>
                <a:latin typeface="游ゴシック Medium" panose="020B0500000000000000" pitchFamily="50" charset="-128"/>
                <a:ea typeface="游ゴシック Medium" panose="020B0500000000000000" pitchFamily="50" charset="-128"/>
              </a:rPr>
            </a:br>
            <a:r>
              <a:rPr kumimoji="1" lang="en-US" altLang="ja-JP" dirty="0">
                <a:solidFill>
                  <a:srgbClr val="FF0000"/>
                </a:solidFill>
                <a:latin typeface="游ゴシック Medium" panose="020B0500000000000000" pitchFamily="50" charset="-128"/>
                <a:ea typeface="游ゴシック Medium" panose="020B0500000000000000" pitchFamily="50" charset="-128"/>
              </a:rPr>
              <a:t>C</a:t>
            </a:r>
            <a:r>
              <a:rPr kumimoji="1" lang="en-US" altLang="ja-JP" dirty="0">
                <a:solidFill>
                  <a:schemeClr val="tx1"/>
                </a:solidFill>
                <a:latin typeface="游ゴシック Medium" panose="020B0500000000000000" pitchFamily="50" charset="-128"/>
                <a:ea typeface="游ゴシック Medium" panose="020B0500000000000000" pitchFamily="50" charset="-128"/>
              </a:rPr>
              <a:t>entral </a:t>
            </a:r>
            <a:r>
              <a:rPr kumimoji="1" lang="en-US" altLang="ja-JP" dirty="0">
                <a:solidFill>
                  <a:srgbClr val="FF0000"/>
                </a:solidFill>
                <a:latin typeface="游ゴシック Medium" panose="020B0500000000000000" pitchFamily="50" charset="-128"/>
                <a:ea typeface="游ゴシック Medium" panose="020B0500000000000000" pitchFamily="50" charset="-128"/>
              </a:rPr>
              <a:t>P</a:t>
            </a:r>
            <a:r>
              <a:rPr kumimoji="1" lang="en-US" altLang="ja-JP" dirty="0">
                <a:solidFill>
                  <a:schemeClr val="tx1"/>
                </a:solidFill>
                <a:latin typeface="游ゴシック Medium" panose="020B0500000000000000" pitchFamily="50" charset="-128"/>
                <a:ea typeface="游ゴシック Medium" panose="020B0500000000000000" pitchFamily="50" charset="-128"/>
              </a:rPr>
              <a:t>rocessing </a:t>
            </a:r>
            <a:r>
              <a:rPr kumimoji="1" lang="en-US" altLang="ja-JP" dirty="0">
                <a:solidFill>
                  <a:srgbClr val="FF0000"/>
                </a:solidFill>
                <a:latin typeface="游ゴシック Medium" panose="020B0500000000000000" pitchFamily="50" charset="-128"/>
                <a:ea typeface="游ゴシック Medium" panose="020B0500000000000000" pitchFamily="50" charset="-128"/>
              </a:rPr>
              <a:t>U</a:t>
            </a:r>
            <a:r>
              <a:rPr kumimoji="1" lang="en-US" altLang="ja-JP" dirty="0">
                <a:solidFill>
                  <a:schemeClr val="tx1"/>
                </a:solidFill>
                <a:latin typeface="游ゴシック Medium" panose="020B0500000000000000" pitchFamily="50" charset="-128"/>
                <a:ea typeface="游ゴシック Medium" panose="020B0500000000000000" pitchFamily="50" charset="-128"/>
              </a:rPr>
              <a:t>nit</a:t>
            </a:r>
            <a:endParaRPr kumimoji="1" lang="ja-JP" altLang="en-US" dirty="0">
              <a:solidFill>
                <a:schemeClr val="tx1"/>
              </a:solidFill>
              <a:latin typeface="游ゴシック Medium" panose="020B0500000000000000" pitchFamily="50" charset="-128"/>
              <a:ea typeface="游ゴシック Medium" panose="020B0500000000000000" pitchFamily="50" charset="-128"/>
            </a:endParaRPr>
          </a:p>
        </p:txBody>
      </p:sp>
      <p:sp>
        <p:nvSpPr>
          <p:cNvPr id="12" name="正方形/長方形 11"/>
          <p:cNvSpPr/>
          <p:nvPr/>
        </p:nvSpPr>
        <p:spPr>
          <a:xfrm>
            <a:off x="3727010" y="3624276"/>
            <a:ext cx="1827556" cy="1087297"/>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游ゴシック Medium" panose="020B0500000000000000" pitchFamily="50" charset="-128"/>
                <a:ea typeface="游ゴシック Medium" panose="020B0500000000000000" pitchFamily="50" charset="-128"/>
              </a:rPr>
              <a:t>主記憶装置</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ja-JP" altLang="en-US" dirty="0">
                <a:solidFill>
                  <a:schemeClr val="tx1"/>
                </a:solidFill>
                <a:latin typeface="游ゴシック Medium" panose="020B0500000000000000" pitchFamily="50" charset="-128"/>
                <a:ea typeface="游ゴシック Medium" panose="020B0500000000000000" pitchFamily="50" charset="-128"/>
              </a:rPr>
              <a:t>（メモリ）</a:t>
            </a:r>
          </a:p>
        </p:txBody>
      </p:sp>
      <p:sp>
        <p:nvSpPr>
          <p:cNvPr id="14" name="正方形/長方形 13"/>
          <p:cNvSpPr/>
          <p:nvPr/>
        </p:nvSpPr>
        <p:spPr>
          <a:xfrm>
            <a:off x="949587" y="3624276"/>
            <a:ext cx="1914367" cy="1087297"/>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入力装置</a:t>
            </a:r>
            <a:endParaRPr kumimoji="1"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lang="ja-JP" altLang="en-US" dirty="0">
                <a:solidFill>
                  <a:schemeClr val="tx1"/>
                </a:solidFill>
                <a:latin typeface="游ゴシック Medium" panose="020B0500000000000000" pitchFamily="50" charset="-128"/>
                <a:ea typeface="游ゴシック Medium" panose="020B0500000000000000" pitchFamily="50" charset="-128"/>
              </a:rPr>
              <a:t>（マウス）（キーボード）</a:t>
            </a:r>
            <a:endParaRPr kumimoji="1" lang="ja-JP" altLang="en-US" dirty="0">
              <a:solidFill>
                <a:schemeClr val="tx1"/>
              </a:solidFill>
              <a:latin typeface="游ゴシック Medium" panose="020B0500000000000000" pitchFamily="50" charset="-128"/>
              <a:ea typeface="游ゴシック Medium" panose="020B0500000000000000" pitchFamily="50" charset="-128"/>
            </a:endParaRPr>
          </a:p>
        </p:txBody>
      </p:sp>
      <p:sp>
        <p:nvSpPr>
          <p:cNvPr id="15" name="正方形/長方形 14"/>
          <p:cNvSpPr/>
          <p:nvPr/>
        </p:nvSpPr>
        <p:spPr>
          <a:xfrm>
            <a:off x="6444208" y="3617746"/>
            <a:ext cx="2169361" cy="1087297"/>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出力装置</a:t>
            </a:r>
            <a:endParaRPr kumimoji="1"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lang="ja-JP" altLang="en-US" dirty="0">
                <a:solidFill>
                  <a:schemeClr val="tx1"/>
                </a:solidFill>
                <a:latin typeface="游ゴシック Medium" panose="020B0500000000000000" pitchFamily="50" charset="-128"/>
                <a:ea typeface="游ゴシック Medium" panose="020B0500000000000000" pitchFamily="50" charset="-128"/>
              </a:rPr>
              <a:t>（ディスプレイ）</a:t>
            </a:r>
            <a:endParaRPr kumimoji="1" lang="ja-JP" altLang="en-US" dirty="0">
              <a:solidFill>
                <a:schemeClr val="tx1"/>
              </a:solidFill>
              <a:latin typeface="游ゴシック Medium" panose="020B0500000000000000" pitchFamily="50" charset="-128"/>
              <a:ea typeface="游ゴシック Medium" panose="020B0500000000000000" pitchFamily="50" charset="-128"/>
            </a:endParaRPr>
          </a:p>
        </p:txBody>
      </p:sp>
      <p:sp>
        <p:nvSpPr>
          <p:cNvPr id="18" name="右矢印 17"/>
          <p:cNvSpPr/>
          <p:nvPr/>
        </p:nvSpPr>
        <p:spPr>
          <a:xfrm>
            <a:off x="3006296" y="3989199"/>
            <a:ext cx="595756" cy="34439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上下矢印 19"/>
          <p:cNvSpPr/>
          <p:nvPr/>
        </p:nvSpPr>
        <p:spPr>
          <a:xfrm>
            <a:off x="4458879" y="3062677"/>
            <a:ext cx="314580" cy="503080"/>
          </a:xfrm>
          <a:prstGeom prst="up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435667" y="5383057"/>
            <a:ext cx="2432477" cy="74263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游ゴシック Medium" panose="020B0500000000000000" pitchFamily="50" charset="-128"/>
                <a:ea typeface="游ゴシック Medium" panose="020B0500000000000000" pitchFamily="50" charset="-128"/>
              </a:rPr>
              <a:t>補助記憶装置</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ja-JP" altLang="en-US" dirty="0">
                <a:solidFill>
                  <a:schemeClr val="tx1"/>
                </a:solidFill>
                <a:latin typeface="游ゴシック Medium" panose="020B0500000000000000" pitchFamily="50" charset="-128"/>
                <a:ea typeface="游ゴシック Medium" panose="020B0500000000000000" pitchFamily="50" charset="-128"/>
              </a:rPr>
              <a:t>（</a:t>
            </a:r>
            <a:r>
              <a:rPr lang="ja-JP" altLang="en-US" dirty="0">
                <a:solidFill>
                  <a:schemeClr val="tx1"/>
                </a:solidFill>
                <a:latin typeface="游ゴシック Medium" panose="020B0500000000000000" pitchFamily="50" charset="-128"/>
                <a:ea typeface="游ゴシック Medium" panose="020B0500000000000000" pitchFamily="50" charset="-128"/>
              </a:rPr>
              <a:t>ハードディスク</a:t>
            </a:r>
            <a:r>
              <a:rPr kumimoji="1" lang="ja-JP" altLang="en-US" dirty="0">
                <a:solidFill>
                  <a:schemeClr val="tx1"/>
                </a:solidFill>
                <a:latin typeface="游ゴシック Medium" panose="020B0500000000000000" pitchFamily="50" charset="-128"/>
                <a:ea typeface="游ゴシック Medium" panose="020B0500000000000000" pitchFamily="50" charset="-128"/>
              </a:rPr>
              <a:t>）</a:t>
            </a:r>
          </a:p>
        </p:txBody>
      </p:sp>
      <p:sp>
        <p:nvSpPr>
          <p:cNvPr id="22" name="右矢印 21"/>
          <p:cNvSpPr/>
          <p:nvPr/>
        </p:nvSpPr>
        <p:spPr>
          <a:xfrm>
            <a:off x="5796136" y="3995729"/>
            <a:ext cx="595756" cy="34439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下矢印 22"/>
          <p:cNvSpPr/>
          <p:nvPr/>
        </p:nvSpPr>
        <p:spPr>
          <a:xfrm>
            <a:off x="4494615" y="4792608"/>
            <a:ext cx="314580" cy="503080"/>
          </a:xfrm>
          <a:prstGeom prst="up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descr="http://wireless-mouse.up.seesaa.net/image/logicool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527" y="2842918"/>
            <a:ext cx="926570" cy="6949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buffalo.jp/products/catalog/supply/input/keyboard/bluetooth/bskbb23/images/bskbb23bk_fu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7497" y="2912717"/>
            <a:ext cx="1353353" cy="62512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westatic.com/img/dict/binit/ha18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2479" y="5435061"/>
            <a:ext cx="844188" cy="81524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gori.me/wp-content/uploads/2014/07/4k-thunderbolt-display-concept-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1163" y="4858323"/>
            <a:ext cx="1283081" cy="1206771"/>
          </a:xfrm>
          <a:prstGeom prst="rect">
            <a:avLst/>
          </a:prstGeom>
          <a:noFill/>
          <a:extLst>
            <a:ext uri="{909E8E84-426E-40DD-AFC4-6F175D3DCCD1}">
              <a14:hiddenFill xmlns:a14="http://schemas.microsoft.com/office/drawing/2010/main">
                <a:solidFill>
                  <a:srgbClr val="FFFFFF"/>
                </a:solidFill>
              </a14:hiddenFill>
            </a:ext>
          </a:extLst>
        </p:spPr>
      </p:pic>
      <p:sp>
        <p:nvSpPr>
          <p:cNvPr id="3" name="角丸四角形吹き出し 2"/>
          <p:cNvSpPr/>
          <p:nvPr/>
        </p:nvSpPr>
        <p:spPr>
          <a:xfrm>
            <a:off x="324815" y="2770521"/>
            <a:ext cx="1916853" cy="810539"/>
          </a:xfrm>
          <a:prstGeom prst="wedgeRoundRectCallout">
            <a:avLst>
              <a:gd name="adj1" fmla="val 31582"/>
              <a:gd name="adj2" fmla="val 7505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a:t>
            </a:r>
            <a:r>
              <a:rPr kumimoji="1" lang="ja-JP" altLang="en-US" dirty="0">
                <a:solidFill>
                  <a:schemeClr val="tx1"/>
                </a:solidFill>
              </a:rPr>
              <a:t>を押した</a:t>
            </a:r>
            <a:endParaRPr kumimoji="1" lang="en-US" altLang="ja-JP" dirty="0">
              <a:solidFill>
                <a:schemeClr val="tx1"/>
              </a:solidFill>
            </a:endParaRPr>
          </a:p>
          <a:p>
            <a:pPr algn="ctr"/>
            <a:r>
              <a:rPr lang="en-US" altLang="ja-JP" dirty="0">
                <a:solidFill>
                  <a:schemeClr val="tx1"/>
                </a:solidFill>
              </a:rPr>
              <a:t>B</a:t>
            </a:r>
            <a:r>
              <a:rPr lang="ja-JP" altLang="en-US" dirty="0">
                <a:solidFill>
                  <a:schemeClr val="tx1"/>
                </a:solidFill>
              </a:rPr>
              <a:t>を押した</a:t>
            </a:r>
            <a:endParaRPr lang="en-US" altLang="ja-JP" dirty="0">
              <a:solidFill>
                <a:schemeClr val="tx1"/>
              </a:solidFill>
            </a:endParaRPr>
          </a:p>
          <a:p>
            <a:pPr algn="ctr"/>
            <a:r>
              <a:rPr kumimoji="1" lang="en-US" altLang="ja-JP" dirty="0">
                <a:solidFill>
                  <a:schemeClr val="tx1"/>
                </a:solidFill>
              </a:rPr>
              <a:t>C</a:t>
            </a:r>
            <a:r>
              <a:rPr kumimoji="1" lang="ja-JP" altLang="en-US" dirty="0">
                <a:solidFill>
                  <a:schemeClr val="tx1"/>
                </a:solidFill>
              </a:rPr>
              <a:t>を押した</a:t>
            </a:r>
          </a:p>
        </p:txBody>
      </p:sp>
      <p:sp>
        <p:nvSpPr>
          <p:cNvPr id="24" name="角丸四角形吹き出し 23"/>
          <p:cNvSpPr/>
          <p:nvPr/>
        </p:nvSpPr>
        <p:spPr>
          <a:xfrm>
            <a:off x="2580950" y="2744276"/>
            <a:ext cx="1916853" cy="836316"/>
          </a:xfrm>
          <a:prstGeom prst="wedgeRoundRectCallout">
            <a:avLst>
              <a:gd name="adj1" fmla="val 46900"/>
              <a:gd name="adj2" fmla="val 898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a:t>
            </a:r>
            <a:r>
              <a:rPr kumimoji="1" lang="ja-JP" altLang="en-US" dirty="0">
                <a:solidFill>
                  <a:schemeClr val="tx1"/>
                </a:solidFill>
              </a:rPr>
              <a:t>が押された</a:t>
            </a:r>
            <a:endParaRPr kumimoji="1" lang="en-US" altLang="ja-JP" dirty="0">
              <a:solidFill>
                <a:schemeClr val="tx1"/>
              </a:solidFill>
            </a:endParaRPr>
          </a:p>
          <a:p>
            <a:pPr algn="ctr"/>
            <a:r>
              <a:rPr lang="en-US" altLang="ja-JP" dirty="0">
                <a:solidFill>
                  <a:schemeClr val="tx1"/>
                </a:solidFill>
              </a:rPr>
              <a:t>B</a:t>
            </a:r>
            <a:r>
              <a:rPr lang="ja-JP" altLang="en-US" dirty="0">
                <a:solidFill>
                  <a:schemeClr val="tx1"/>
                </a:solidFill>
              </a:rPr>
              <a:t>が押された</a:t>
            </a:r>
            <a:endParaRPr lang="en-US" altLang="ja-JP" dirty="0">
              <a:solidFill>
                <a:schemeClr val="tx1"/>
              </a:solidFill>
            </a:endParaRPr>
          </a:p>
          <a:p>
            <a:pPr algn="ctr"/>
            <a:r>
              <a:rPr kumimoji="1" lang="en-US" altLang="ja-JP" dirty="0">
                <a:solidFill>
                  <a:schemeClr val="tx1"/>
                </a:solidFill>
              </a:rPr>
              <a:t>C</a:t>
            </a:r>
            <a:r>
              <a:rPr lang="ja-JP" altLang="en-US" dirty="0">
                <a:solidFill>
                  <a:schemeClr val="tx1"/>
                </a:solidFill>
              </a:rPr>
              <a:t>が押された</a:t>
            </a:r>
            <a:endParaRPr kumimoji="1" lang="ja-JP" altLang="en-US" dirty="0">
              <a:solidFill>
                <a:schemeClr val="tx1"/>
              </a:solidFill>
            </a:endParaRPr>
          </a:p>
        </p:txBody>
      </p:sp>
      <p:sp>
        <p:nvSpPr>
          <p:cNvPr id="25" name="角丸四角形吹き出し 24"/>
          <p:cNvSpPr/>
          <p:nvPr/>
        </p:nvSpPr>
        <p:spPr>
          <a:xfrm>
            <a:off x="5045431" y="1532622"/>
            <a:ext cx="2982953"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じゃぁ</a:t>
            </a:r>
            <a:r>
              <a:rPr kumimoji="1" lang="en-US" altLang="ja-JP" dirty="0">
                <a:solidFill>
                  <a:schemeClr val="tx1"/>
                </a:solidFill>
              </a:rPr>
              <a:t>A</a:t>
            </a:r>
            <a:r>
              <a:rPr kumimoji="1" lang="ja-JP" altLang="en-US" dirty="0">
                <a:solidFill>
                  <a:schemeClr val="tx1"/>
                </a:solidFill>
              </a:rPr>
              <a:t>を画面に表示して</a:t>
            </a:r>
          </a:p>
        </p:txBody>
      </p:sp>
      <p:sp>
        <p:nvSpPr>
          <p:cNvPr id="26" name="角丸四角形吹き出し 25"/>
          <p:cNvSpPr/>
          <p:nvPr/>
        </p:nvSpPr>
        <p:spPr>
          <a:xfrm>
            <a:off x="4860032" y="3256821"/>
            <a:ext cx="1683798"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a:t>
            </a:r>
            <a:r>
              <a:rPr kumimoji="1" lang="ja-JP" altLang="en-US" dirty="0">
                <a:solidFill>
                  <a:schemeClr val="tx1"/>
                </a:solidFill>
              </a:rPr>
              <a:t>を表示して</a:t>
            </a:r>
          </a:p>
        </p:txBody>
      </p:sp>
      <p:sp>
        <p:nvSpPr>
          <p:cNvPr id="27" name="角丸四角形吹き出し 26"/>
          <p:cNvSpPr/>
          <p:nvPr/>
        </p:nvSpPr>
        <p:spPr>
          <a:xfrm>
            <a:off x="7528888" y="3122112"/>
            <a:ext cx="1391568"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a:t>
            </a:r>
            <a:r>
              <a:rPr kumimoji="1" lang="ja-JP" altLang="en-US" dirty="0">
                <a:solidFill>
                  <a:schemeClr val="tx1"/>
                </a:solidFill>
              </a:rPr>
              <a:t>を表示</a:t>
            </a:r>
          </a:p>
        </p:txBody>
      </p:sp>
      <p:sp>
        <p:nvSpPr>
          <p:cNvPr id="28" name="角丸四角形吹き出し 27"/>
          <p:cNvSpPr/>
          <p:nvPr/>
        </p:nvSpPr>
        <p:spPr>
          <a:xfrm>
            <a:off x="2582332" y="2744276"/>
            <a:ext cx="1916853" cy="836316"/>
          </a:xfrm>
          <a:prstGeom prst="wedgeRoundRectCallout">
            <a:avLst>
              <a:gd name="adj1" fmla="val 46900"/>
              <a:gd name="adj2" fmla="val 898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B</a:t>
            </a:r>
            <a:r>
              <a:rPr lang="ja-JP" altLang="en-US" dirty="0">
                <a:solidFill>
                  <a:schemeClr val="tx1"/>
                </a:solidFill>
              </a:rPr>
              <a:t>が押された</a:t>
            </a:r>
            <a:endParaRPr lang="en-US" altLang="ja-JP" dirty="0">
              <a:solidFill>
                <a:schemeClr val="tx1"/>
              </a:solidFill>
            </a:endParaRPr>
          </a:p>
          <a:p>
            <a:pPr algn="ctr"/>
            <a:r>
              <a:rPr kumimoji="1" lang="en-US" altLang="ja-JP" dirty="0">
                <a:solidFill>
                  <a:schemeClr val="tx1"/>
                </a:solidFill>
              </a:rPr>
              <a:t>C</a:t>
            </a:r>
            <a:r>
              <a:rPr lang="ja-JP" altLang="en-US" dirty="0">
                <a:solidFill>
                  <a:schemeClr val="tx1"/>
                </a:solidFill>
              </a:rPr>
              <a:t>が押された</a:t>
            </a:r>
            <a:endParaRPr kumimoji="1" lang="ja-JP" altLang="en-US" dirty="0">
              <a:solidFill>
                <a:schemeClr val="tx1"/>
              </a:solidFill>
            </a:endParaRPr>
          </a:p>
        </p:txBody>
      </p:sp>
      <p:sp>
        <p:nvSpPr>
          <p:cNvPr id="29" name="角丸四角形吹き出し 28"/>
          <p:cNvSpPr/>
          <p:nvPr/>
        </p:nvSpPr>
        <p:spPr>
          <a:xfrm>
            <a:off x="2580949" y="2744276"/>
            <a:ext cx="1916853" cy="836316"/>
          </a:xfrm>
          <a:prstGeom prst="wedgeRoundRectCallout">
            <a:avLst>
              <a:gd name="adj1" fmla="val 46900"/>
              <a:gd name="adj2" fmla="val 89809"/>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C</a:t>
            </a:r>
            <a:r>
              <a:rPr lang="ja-JP" altLang="en-US" dirty="0">
                <a:solidFill>
                  <a:schemeClr val="tx1"/>
                </a:solidFill>
              </a:rPr>
              <a:t>が押された</a:t>
            </a:r>
            <a:endParaRPr kumimoji="1" lang="ja-JP" altLang="en-US" dirty="0">
              <a:solidFill>
                <a:schemeClr val="tx1"/>
              </a:solidFill>
            </a:endParaRPr>
          </a:p>
        </p:txBody>
      </p:sp>
      <p:sp>
        <p:nvSpPr>
          <p:cNvPr id="30" name="角丸四角形吹き出し 29"/>
          <p:cNvSpPr/>
          <p:nvPr/>
        </p:nvSpPr>
        <p:spPr>
          <a:xfrm>
            <a:off x="5052353" y="1527458"/>
            <a:ext cx="2982953"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じゃぁ</a:t>
            </a:r>
            <a:r>
              <a:rPr lang="en-US" altLang="ja-JP" dirty="0">
                <a:solidFill>
                  <a:schemeClr val="tx1"/>
                </a:solidFill>
              </a:rPr>
              <a:t>B</a:t>
            </a:r>
            <a:r>
              <a:rPr kumimoji="1" lang="ja-JP" altLang="en-US" dirty="0">
                <a:solidFill>
                  <a:schemeClr val="tx1"/>
                </a:solidFill>
              </a:rPr>
              <a:t>を画面に表示して</a:t>
            </a:r>
          </a:p>
        </p:txBody>
      </p:sp>
      <p:sp>
        <p:nvSpPr>
          <p:cNvPr id="31" name="角丸四角形吹き出し 30"/>
          <p:cNvSpPr/>
          <p:nvPr/>
        </p:nvSpPr>
        <p:spPr>
          <a:xfrm>
            <a:off x="4860032" y="3266388"/>
            <a:ext cx="1683798"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B</a:t>
            </a:r>
            <a:r>
              <a:rPr kumimoji="1" lang="ja-JP" altLang="en-US" dirty="0">
                <a:solidFill>
                  <a:schemeClr val="tx1"/>
                </a:solidFill>
              </a:rPr>
              <a:t>を表示して</a:t>
            </a:r>
          </a:p>
        </p:txBody>
      </p:sp>
      <p:sp>
        <p:nvSpPr>
          <p:cNvPr id="32" name="角丸四角形吹き出し 31"/>
          <p:cNvSpPr/>
          <p:nvPr/>
        </p:nvSpPr>
        <p:spPr>
          <a:xfrm>
            <a:off x="7545723" y="3659036"/>
            <a:ext cx="1391568"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B</a:t>
            </a:r>
            <a:r>
              <a:rPr kumimoji="1" lang="ja-JP" altLang="en-US" dirty="0">
                <a:solidFill>
                  <a:schemeClr val="tx1"/>
                </a:solidFill>
              </a:rPr>
              <a:t>を表示</a:t>
            </a:r>
          </a:p>
        </p:txBody>
      </p:sp>
      <p:sp>
        <p:nvSpPr>
          <p:cNvPr id="33" name="角丸四角形吹き出し 32"/>
          <p:cNvSpPr/>
          <p:nvPr/>
        </p:nvSpPr>
        <p:spPr>
          <a:xfrm>
            <a:off x="5045430" y="1520408"/>
            <a:ext cx="2982953"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じゃぁ</a:t>
            </a:r>
            <a:r>
              <a:rPr lang="en-US" altLang="ja-JP" dirty="0">
                <a:solidFill>
                  <a:schemeClr val="tx1"/>
                </a:solidFill>
              </a:rPr>
              <a:t>C</a:t>
            </a:r>
            <a:r>
              <a:rPr kumimoji="1" lang="ja-JP" altLang="en-US" dirty="0">
                <a:solidFill>
                  <a:schemeClr val="tx1"/>
                </a:solidFill>
              </a:rPr>
              <a:t>を画面に表示して</a:t>
            </a:r>
          </a:p>
        </p:txBody>
      </p:sp>
      <p:sp>
        <p:nvSpPr>
          <p:cNvPr id="34" name="角丸四角形吹き出し 33"/>
          <p:cNvSpPr/>
          <p:nvPr/>
        </p:nvSpPr>
        <p:spPr>
          <a:xfrm>
            <a:off x="4860032" y="3258493"/>
            <a:ext cx="1683798"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a:t>
            </a:r>
            <a:r>
              <a:rPr kumimoji="1" lang="ja-JP" altLang="en-US" dirty="0">
                <a:solidFill>
                  <a:schemeClr val="tx1"/>
                </a:solidFill>
              </a:rPr>
              <a:t>を表示して</a:t>
            </a:r>
          </a:p>
        </p:txBody>
      </p:sp>
      <p:sp>
        <p:nvSpPr>
          <p:cNvPr id="35" name="角丸四角形吹き出し 34"/>
          <p:cNvSpPr/>
          <p:nvPr/>
        </p:nvSpPr>
        <p:spPr>
          <a:xfrm>
            <a:off x="7545723" y="4114612"/>
            <a:ext cx="1391568"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a:t>
            </a:r>
            <a:r>
              <a:rPr kumimoji="1" lang="ja-JP" altLang="en-US" dirty="0">
                <a:solidFill>
                  <a:schemeClr val="tx1"/>
                </a:solidFill>
              </a:rPr>
              <a:t>を表示</a:t>
            </a:r>
          </a:p>
        </p:txBody>
      </p:sp>
    </p:spTree>
    <p:extLst>
      <p:ext uri="{BB962C8B-B14F-4D97-AF65-F5344CB8AC3E}">
        <p14:creationId xmlns:p14="http://schemas.microsoft.com/office/powerpoint/2010/main" val="740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xit" presetSubtype="0" fill="hold" grpId="1" nodeType="with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xit" presetSubtype="0" fill="hold" grpId="1" nodeType="with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1" nodeType="clickEffect">
                                  <p:stCondLst>
                                    <p:cond delay="0"/>
                                  </p:stCondLst>
                                  <p:childTnLst>
                                    <p:animEffect transition="out" filter="fade">
                                      <p:cBhvr>
                                        <p:cTn id="40" dur="500"/>
                                        <p:tgtEl>
                                          <p:spTgt spid="28"/>
                                        </p:tgtEl>
                                      </p:cBhvr>
                                    </p:animEffect>
                                    <p:set>
                                      <p:cBhvr>
                                        <p:cTn id="41" dur="1" fill="hold">
                                          <p:stCondLst>
                                            <p:cond delay="499"/>
                                          </p:stCondLst>
                                        </p:cTn>
                                        <p:tgtEl>
                                          <p:spTgt spid="28"/>
                                        </p:tgtEl>
                                        <p:attrNameLst>
                                          <p:attrName>style.visibility</p:attrName>
                                        </p:attrNameLst>
                                      </p:cBhvr>
                                      <p:to>
                                        <p:strVal val="hidden"/>
                                      </p:to>
                                    </p:set>
                                  </p:childTnLst>
                                </p:cTn>
                              </p:par>
                              <p:par>
                                <p:cTn id="42" presetID="10"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par>
                                <p:cTn id="48" presetID="10" presetClass="exit" presetSubtype="0" fill="hold" grpId="1" nodeType="withEffect">
                                  <p:stCondLst>
                                    <p:cond delay="0"/>
                                  </p:stCondLst>
                                  <p:childTnLst>
                                    <p:animEffect transition="out" filter="fade">
                                      <p:cBhvr>
                                        <p:cTn id="49" dur="500"/>
                                        <p:tgtEl>
                                          <p:spTgt spid="25"/>
                                        </p:tgtEl>
                                      </p:cBhvr>
                                    </p:animEffect>
                                    <p:set>
                                      <p:cBhvr>
                                        <p:cTn id="50" dur="1" fill="hold">
                                          <p:stCondLst>
                                            <p:cond delay="499"/>
                                          </p:stCondLst>
                                        </p:cTn>
                                        <p:tgtEl>
                                          <p:spTgt spid="2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par>
                                <p:cTn id="61" presetID="10" presetClass="exit" presetSubtype="0" fill="hold" grpId="1" nodeType="withEffect">
                                  <p:stCondLst>
                                    <p:cond delay="0"/>
                                  </p:stCondLst>
                                  <p:childTnLst>
                                    <p:animEffect transition="out" filter="fade">
                                      <p:cBhvr>
                                        <p:cTn id="62" dur="500"/>
                                        <p:tgtEl>
                                          <p:spTgt spid="31"/>
                                        </p:tgtEl>
                                      </p:cBhvr>
                                    </p:animEffect>
                                    <p:set>
                                      <p:cBhvr>
                                        <p:cTn id="63" dur="1" fill="hold">
                                          <p:stCondLst>
                                            <p:cond delay="499"/>
                                          </p:stCondLst>
                                        </p:cTn>
                                        <p:tgtEl>
                                          <p:spTgt spid="31"/>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29"/>
                                        </p:tgtEl>
                                      </p:cBhvr>
                                    </p:animEffect>
                                    <p:set>
                                      <p:cBhvr>
                                        <p:cTn id="68" dur="1" fill="hold">
                                          <p:stCondLst>
                                            <p:cond delay="499"/>
                                          </p:stCondLst>
                                        </p:cTn>
                                        <p:tgtEl>
                                          <p:spTgt spid="29"/>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fade">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par>
                                <p:cTn id="82" presetID="10" presetClass="exit" presetSubtype="0" fill="hold" grpId="2" nodeType="withEffect">
                                  <p:stCondLst>
                                    <p:cond delay="0"/>
                                  </p:stCondLst>
                                  <p:childTnLst>
                                    <p:animEffect transition="out" filter="fade">
                                      <p:cBhvr>
                                        <p:cTn id="83" dur="500"/>
                                        <p:tgtEl>
                                          <p:spTgt spid="34"/>
                                        </p:tgtEl>
                                      </p:cBhvr>
                                    </p:animEffect>
                                    <p:set>
                                      <p:cBhvr>
                                        <p:cTn id="84"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4" grpId="1" animBg="1"/>
      <p:bldP spid="25" grpId="0" animBg="1"/>
      <p:bldP spid="25" grpId="1" animBg="1"/>
      <p:bldP spid="26" grpId="0" animBg="1"/>
      <p:bldP spid="26" grpId="1" animBg="1"/>
      <p:bldP spid="27" grpId="0" animBg="1"/>
      <p:bldP spid="28" grpId="0" animBg="1"/>
      <p:bldP spid="28" grpId="1" animBg="1"/>
      <p:bldP spid="29" grpId="0" animBg="1"/>
      <p:bldP spid="29" grpId="1" animBg="1"/>
      <p:bldP spid="30" grpId="0" animBg="1"/>
      <p:bldP spid="31" grpId="0" animBg="1"/>
      <p:bldP spid="31" grpId="1" animBg="1"/>
      <p:bldP spid="32" grpId="0" animBg="1"/>
      <p:bldP spid="33" grpId="0" animBg="1"/>
      <p:bldP spid="34" grpId="0" animBg="1"/>
      <p:bldP spid="34" grpId="2"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8" name="Picture 16" descr="http://blog-imgs-34.fc2.com/r/i/k/rikuntyudady/memory1_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448" y="4350158"/>
            <a:ext cx="1392700" cy="10445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blog.hostonnet.com/wp-content/uploads/2014/08/Intel-Core-CPU-Processo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3165" y="1988315"/>
            <a:ext cx="1051585" cy="105158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25150" y="1124859"/>
            <a:ext cx="5703034"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コンピュータの構造（</a:t>
            </a:r>
            <a:r>
              <a:rPr lang="en-US" altLang="ja-JP" sz="2800" b="1" u="sng" dirty="0">
                <a:latin typeface="游ゴシック" panose="020B0400000000000000" pitchFamily="50" charset="-128"/>
                <a:ea typeface="游ゴシック" panose="020B0400000000000000" pitchFamily="50" charset="-128"/>
              </a:rPr>
              <a:t>5</a:t>
            </a:r>
            <a:r>
              <a:rPr lang="ja-JP" altLang="en-US" sz="2800" b="1" u="sng" dirty="0">
                <a:latin typeface="游ゴシック" panose="020B0400000000000000" pitchFamily="50" charset="-128"/>
                <a:ea typeface="游ゴシック" panose="020B0400000000000000" pitchFamily="50" charset="-128"/>
              </a:rPr>
              <a:t>大装置）</a:t>
            </a:r>
            <a:endParaRPr lang="en-US" altLang="ja-JP" sz="2800" b="1" u="sng" dirty="0">
              <a:latin typeface="游ゴシック" panose="020B0400000000000000" pitchFamily="50" charset="-128"/>
              <a:ea typeface="游ゴシック" panose="020B0400000000000000" pitchFamily="50" charset="-128"/>
            </a:endParaRPr>
          </a:p>
        </p:txBody>
      </p:sp>
      <p:sp>
        <p:nvSpPr>
          <p:cNvPr id="1336" name="タイトル 3"/>
          <p:cNvSpPr>
            <a:spLocks noGrp="1"/>
          </p:cNvSpPr>
          <p:nvPr>
            <p:ph type="title"/>
          </p:nvPr>
        </p:nvSpPr>
        <p:spPr>
          <a:xfrm>
            <a:off x="333047" y="130175"/>
            <a:ext cx="6839867" cy="490538"/>
          </a:xfrm>
        </p:spPr>
        <p:txBody>
          <a:bodyPr/>
          <a:lstStyle/>
          <a:p>
            <a:r>
              <a:rPr lang="ja-JP" altLang="en-US" dirty="0">
                <a:solidFill>
                  <a:schemeClr val="bg1"/>
                </a:solidFill>
              </a:rPr>
              <a:t>　ハードウェアの構成</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17</a:t>
            </a:fld>
            <a:endParaRPr kumimoji="1" lang="ja-JP" altLang="en-US"/>
          </a:p>
        </p:txBody>
      </p:sp>
      <p:sp>
        <p:nvSpPr>
          <p:cNvPr id="11" name="正方形/長方形 10"/>
          <p:cNvSpPr/>
          <p:nvPr/>
        </p:nvSpPr>
        <p:spPr>
          <a:xfrm>
            <a:off x="3169139" y="1916832"/>
            <a:ext cx="2943298" cy="1087297"/>
          </a:xfrm>
          <a:prstGeom prst="rect">
            <a:avLst/>
          </a:prstGeom>
          <a:solidFill>
            <a:srgbClr val="EFF8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演算・制御装置</a:t>
            </a:r>
            <a:br>
              <a:rPr kumimoji="1" lang="en-US" altLang="ja-JP" sz="2400" dirty="0">
                <a:solidFill>
                  <a:schemeClr val="tx1"/>
                </a:solidFill>
                <a:latin typeface="游ゴシック Medium" panose="020B0500000000000000" pitchFamily="50" charset="-128"/>
                <a:ea typeface="游ゴシック Medium" panose="020B0500000000000000" pitchFamily="50" charset="-128"/>
              </a:rPr>
            </a:br>
            <a:r>
              <a:rPr kumimoji="1" lang="ja-JP" altLang="en-US" dirty="0">
                <a:solidFill>
                  <a:schemeClr val="tx1"/>
                </a:solidFill>
                <a:latin typeface="游ゴシック Medium" panose="020B0500000000000000" pitchFamily="50" charset="-128"/>
                <a:ea typeface="游ゴシック Medium" panose="020B0500000000000000" pitchFamily="50" charset="-128"/>
              </a:rPr>
              <a:t>（プロセッサ）</a:t>
            </a:r>
            <a:br>
              <a:rPr lang="en-US" altLang="ja-JP" dirty="0">
                <a:solidFill>
                  <a:schemeClr val="tx1"/>
                </a:solidFill>
                <a:latin typeface="游ゴシック Medium" panose="020B0500000000000000" pitchFamily="50" charset="-128"/>
                <a:ea typeface="游ゴシック Medium" panose="020B0500000000000000" pitchFamily="50" charset="-128"/>
              </a:rPr>
            </a:br>
            <a:r>
              <a:rPr kumimoji="1" lang="en-US" altLang="ja-JP" dirty="0">
                <a:solidFill>
                  <a:srgbClr val="FF0000"/>
                </a:solidFill>
                <a:latin typeface="游ゴシック Medium" panose="020B0500000000000000" pitchFamily="50" charset="-128"/>
                <a:ea typeface="游ゴシック Medium" panose="020B0500000000000000" pitchFamily="50" charset="-128"/>
              </a:rPr>
              <a:t>C</a:t>
            </a:r>
            <a:r>
              <a:rPr kumimoji="1" lang="en-US" altLang="ja-JP" dirty="0">
                <a:solidFill>
                  <a:schemeClr val="tx1"/>
                </a:solidFill>
                <a:latin typeface="游ゴシック Medium" panose="020B0500000000000000" pitchFamily="50" charset="-128"/>
                <a:ea typeface="游ゴシック Medium" panose="020B0500000000000000" pitchFamily="50" charset="-128"/>
              </a:rPr>
              <a:t>entral </a:t>
            </a:r>
            <a:r>
              <a:rPr kumimoji="1" lang="en-US" altLang="ja-JP" dirty="0">
                <a:solidFill>
                  <a:srgbClr val="FF0000"/>
                </a:solidFill>
                <a:latin typeface="游ゴシック Medium" panose="020B0500000000000000" pitchFamily="50" charset="-128"/>
                <a:ea typeface="游ゴシック Medium" panose="020B0500000000000000" pitchFamily="50" charset="-128"/>
              </a:rPr>
              <a:t>P</a:t>
            </a:r>
            <a:r>
              <a:rPr kumimoji="1" lang="en-US" altLang="ja-JP" dirty="0">
                <a:solidFill>
                  <a:schemeClr val="tx1"/>
                </a:solidFill>
                <a:latin typeface="游ゴシック Medium" panose="020B0500000000000000" pitchFamily="50" charset="-128"/>
                <a:ea typeface="游ゴシック Medium" panose="020B0500000000000000" pitchFamily="50" charset="-128"/>
              </a:rPr>
              <a:t>rocessing </a:t>
            </a:r>
            <a:r>
              <a:rPr kumimoji="1" lang="en-US" altLang="ja-JP" dirty="0">
                <a:solidFill>
                  <a:srgbClr val="FF0000"/>
                </a:solidFill>
                <a:latin typeface="游ゴシック Medium" panose="020B0500000000000000" pitchFamily="50" charset="-128"/>
                <a:ea typeface="游ゴシック Medium" panose="020B0500000000000000" pitchFamily="50" charset="-128"/>
              </a:rPr>
              <a:t>U</a:t>
            </a:r>
            <a:r>
              <a:rPr kumimoji="1" lang="en-US" altLang="ja-JP" dirty="0">
                <a:solidFill>
                  <a:schemeClr val="tx1"/>
                </a:solidFill>
                <a:latin typeface="游ゴシック Medium" panose="020B0500000000000000" pitchFamily="50" charset="-128"/>
                <a:ea typeface="游ゴシック Medium" panose="020B0500000000000000" pitchFamily="50" charset="-128"/>
              </a:rPr>
              <a:t>nit</a:t>
            </a:r>
            <a:endParaRPr kumimoji="1" lang="ja-JP" altLang="en-US" dirty="0">
              <a:solidFill>
                <a:schemeClr val="tx1"/>
              </a:solidFill>
              <a:latin typeface="游ゴシック Medium" panose="020B0500000000000000" pitchFamily="50" charset="-128"/>
              <a:ea typeface="游ゴシック Medium" panose="020B0500000000000000" pitchFamily="50" charset="-128"/>
            </a:endParaRPr>
          </a:p>
        </p:txBody>
      </p:sp>
      <p:sp>
        <p:nvSpPr>
          <p:cNvPr id="14" name="正方形/長方形 13"/>
          <p:cNvSpPr/>
          <p:nvPr/>
        </p:nvSpPr>
        <p:spPr>
          <a:xfrm>
            <a:off x="949587" y="3624276"/>
            <a:ext cx="1914367" cy="1087297"/>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入力装置</a:t>
            </a:r>
            <a:endParaRPr kumimoji="1"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lang="ja-JP" altLang="en-US" dirty="0">
                <a:solidFill>
                  <a:schemeClr val="tx1"/>
                </a:solidFill>
                <a:latin typeface="游ゴシック Medium" panose="020B0500000000000000" pitchFamily="50" charset="-128"/>
                <a:ea typeface="游ゴシック Medium" panose="020B0500000000000000" pitchFamily="50" charset="-128"/>
              </a:rPr>
              <a:t>（マウス）（キーボード）</a:t>
            </a:r>
            <a:endParaRPr kumimoji="1" lang="ja-JP" altLang="en-US" dirty="0">
              <a:solidFill>
                <a:schemeClr val="tx1"/>
              </a:solidFill>
              <a:latin typeface="游ゴシック Medium" panose="020B0500000000000000" pitchFamily="50" charset="-128"/>
              <a:ea typeface="游ゴシック Medium" panose="020B0500000000000000" pitchFamily="50" charset="-128"/>
            </a:endParaRPr>
          </a:p>
        </p:txBody>
      </p:sp>
      <p:sp>
        <p:nvSpPr>
          <p:cNvPr id="15" name="正方形/長方形 14"/>
          <p:cNvSpPr/>
          <p:nvPr/>
        </p:nvSpPr>
        <p:spPr>
          <a:xfrm>
            <a:off x="6444208" y="3617746"/>
            <a:ext cx="2169361" cy="1087297"/>
          </a:xfrm>
          <a:prstGeom prst="rect">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游ゴシック Medium" panose="020B0500000000000000" pitchFamily="50" charset="-128"/>
                <a:ea typeface="游ゴシック Medium" panose="020B0500000000000000" pitchFamily="50" charset="-128"/>
              </a:rPr>
              <a:t>出力装置</a:t>
            </a:r>
            <a:endParaRPr kumimoji="1"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lang="ja-JP" altLang="en-US" dirty="0">
                <a:solidFill>
                  <a:schemeClr val="tx1"/>
                </a:solidFill>
                <a:latin typeface="游ゴシック Medium" panose="020B0500000000000000" pitchFamily="50" charset="-128"/>
                <a:ea typeface="游ゴシック Medium" panose="020B0500000000000000" pitchFamily="50" charset="-128"/>
              </a:rPr>
              <a:t>（ディスプレイ）</a:t>
            </a:r>
            <a:endParaRPr kumimoji="1" lang="ja-JP" altLang="en-US" dirty="0">
              <a:solidFill>
                <a:schemeClr val="tx1"/>
              </a:solidFill>
              <a:latin typeface="游ゴシック Medium" panose="020B0500000000000000" pitchFamily="50" charset="-128"/>
              <a:ea typeface="游ゴシック Medium" panose="020B0500000000000000" pitchFamily="50" charset="-128"/>
            </a:endParaRPr>
          </a:p>
        </p:txBody>
      </p:sp>
      <p:sp>
        <p:nvSpPr>
          <p:cNvPr id="18" name="右矢印 17"/>
          <p:cNvSpPr/>
          <p:nvPr/>
        </p:nvSpPr>
        <p:spPr>
          <a:xfrm rot="18646959">
            <a:off x="3332367" y="3399674"/>
            <a:ext cx="595756" cy="34439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435667" y="5383057"/>
            <a:ext cx="2432477" cy="742639"/>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游ゴシック Medium" panose="020B0500000000000000" pitchFamily="50" charset="-128"/>
                <a:ea typeface="游ゴシック Medium" panose="020B0500000000000000" pitchFamily="50" charset="-128"/>
              </a:rPr>
              <a:t>補助記憶装置</a:t>
            </a:r>
            <a:endParaRPr lang="en-US" altLang="ja-JP" sz="2400" dirty="0">
              <a:solidFill>
                <a:schemeClr val="tx1"/>
              </a:solidFill>
              <a:latin typeface="游ゴシック Medium" panose="020B0500000000000000" pitchFamily="50" charset="-128"/>
              <a:ea typeface="游ゴシック Medium" panose="020B0500000000000000" pitchFamily="50" charset="-128"/>
            </a:endParaRPr>
          </a:p>
          <a:p>
            <a:pPr algn="ctr"/>
            <a:r>
              <a:rPr kumimoji="1" lang="ja-JP" altLang="en-US" dirty="0">
                <a:solidFill>
                  <a:schemeClr val="tx1"/>
                </a:solidFill>
                <a:latin typeface="游ゴシック Medium" panose="020B0500000000000000" pitchFamily="50" charset="-128"/>
                <a:ea typeface="游ゴシック Medium" panose="020B0500000000000000" pitchFamily="50" charset="-128"/>
              </a:rPr>
              <a:t>（</a:t>
            </a:r>
            <a:r>
              <a:rPr lang="ja-JP" altLang="en-US" dirty="0">
                <a:solidFill>
                  <a:schemeClr val="tx1"/>
                </a:solidFill>
                <a:latin typeface="游ゴシック Medium" panose="020B0500000000000000" pitchFamily="50" charset="-128"/>
                <a:ea typeface="游ゴシック Medium" panose="020B0500000000000000" pitchFamily="50" charset="-128"/>
              </a:rPr>
              <a:t>ハードディスク</a:t>
            </a:r>
            <a:r>
              <a:rPr kumimoji="1" lang="ja-JP" altLang="en-US" dirty="0">
                <a:solidFill>
                  <a:schemeClr val="tx1"/>
                </a:solidFill>
                <a:latin typeface="游ゴシック Medium" panose="020B0500000000000000" pitchFamily="50" charset="-128"/>
                <a:ea typeface="游ゴシック Medium" panose="020B0500000000000000" pitchFamily="50" charset="-128"/>
              </a:rPr>
              <a:t>）</a:t>
            </a:r>
          </a:p>
        </p:txBody>
      </p:sp>
      <p:sp>
        <p:nvSpPr>
          <p:cNvPr id="22" name="右矢印 21"/>
          <p:cNvSpPr/>
          <p:nvPr/>
        </p:nvSpPr>
        <p:spPr>
          <a:xfrm rot="2937319">
            <a:off x="5387449" y="3421010"/>
            <a:ext cx="595756" cy="34439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上下矢印 22"/>
          <p:cNvSpPr/>
          <p:nvPr/>
        </p:nvSpPr>
        <p:spPr>
          <a:xfrm>
            <a:off x="4494615" y="4792608"/>
            <a:ext cx="314580" cy="503080"/>
          </a:xfrm>
          <a:prstGeom prst="up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descr="http://wireless-mouse.up.seesaa.net/image/logicool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527" y="2842918"/>
            <a:ext cx="926570" cy="69492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buffalo.jp/products/catalog/supply/input/keyboard/bluetooth/bskbb23/images/bskbb23bk_ful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17497" y="2912717"/>
            <a:ext cx="1353353" cy="625128"/>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westatic.com/img/dict/binit/ha188.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32479" y="5435061"/>
            <a:ext cx="844188" cy="815245"/>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gori.me/wp-content/uploads/2014/07/4k-thunderbolt-display-concept-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1163" y="4858323"/>
            <a:ext cx="1283081" cy="1206771"/>
          </a:xfrm>
          <a:prstGeom prst="rect">
            <a:avLst/>
          </a:prstGeom>
          <a:noFill/>
          <a:extLst>
            <a:ext uri="{909E8E84-426E-40DD-AFC4-6F175D3DCCD1}">
              <a14:hiddenFill xmlns:a14="http://schemas.microsoft.com/office/drawing/2010/main">
                <a:solidFill>
                  <a:srgbClr val="FFFFFF"/>
                </a:solidFill>
              </a14:hiddenFill>
            </a:ext>
          </a:extLst>
        </p:spPr>
      </p:pic>
      <p:sp>
        <p:nvSpPr>
          <p:cNvPr id="36" name="角丸四角形吹き出し 35"/>
          <p:cNvSpPr/>
          <p:nvPr/>
        </p:nvSpPr>
        <p:spPr>
          <a:xfrm>
            <a:off x="324815" y="3204932"/>
            <a:ext cx="1916853" cy="440092"/>
          </a:xfrm>
          <a:prstGeom prst="wedgeRoundRectCallout">
            <a:avLst>
              <a:gd name="adj1" fmla="val 31582"/>
              <a:gd name="adj2" fmla="val 7505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a:t>
            </a:r>
            <a:r>
              <a:rPr kumimoji="1" lang="ja-JP" altLang="en-US" dirty="0">
                <a:solidFill>
                  <a:schemeClr val="tx1"/>
                </a:solidFill>
              </a:rPr>
              <a:t>を押した</a:t>
            </a:r>
            <a:endParaRPr kumimoji="1" lang="en-US" altLang="ja-JP" dirty="0">
              <a:solidFill>
                <a:schemeClr val="tx1"/>
              </a:solidFill>
            </a:endParaRPr>
          </a:p>
        </p:txBody>
      </p:sp>
      <p:sp>
        <p:nvSpPr>
          <p:cNvPr id="38" name="角丸四角形吹き出し 37"/>
          <p:cNvSpPr/>
          <p:nvPr/>
        </p:nvSpPr>
        <p:spPr>
          <a:xfrm>
            <a:off x="5045430" y="1520408"/>
            <a:ext cx="2982953"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じゃぁ</a:t>
            </a:r>
          </a:p>
        </p:txBody>
      </p:sp>
      <p:sp>
        <p:nvSpPr>
          <p:cNvPr id="39" name="角丸四角形吹き出し 38"/>
          <p:cNvSpPr/>
          <p:nvPr/>
        </p:nvSpPr>
        <p:spPr>
          <a:xfrm>
            <a:off x="333047" y="3767748"/>
            <a:ext cx="1916853" cy="440092"/>
          </a:xfrm>
          <a:prstGeom prst="wedgeRoundRectCallout">
            <a:avLst>
              <a:gd name="adj1" fmla="val 31582"/>
              <a:gd name="adj2" fmla="val 7505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B</a:t>
            </a:r>
            <a:r>
              <a:rPr kumimoji="1" lang="ja-JP" altLang="en-US" dirty="0">
                <a:solidFill>
                  <a:schemeClr val="tx1"/>
                </a:solidFill>
              </a:rPr>
              <a:t>を押した</a:t>
            </a:r>
            <a:endParaRPr kumimoji="1" lang="en-US" altLang="ja-JP" dirty="0">
              <a:solidFill>
                <a:schemeClr val="tx1"/>
              </a:solidFill>
            </a:endParaRPr>
          </a:p>
        </p:txBody>
      </p:sp>
      <p:sp>
        <p:nvSpPr>
          <p:cNvPr id="40" name="角丸四角形吹き出し 39"/>
          <p:cNvSpPr/>
          <p:nvPr/>
        </p:nvSpPr>
        <p:spPr>
          <a:xfrm>
            <a:off x="5045429" y="1520407"/>
            <a:ext cx="2982953"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じゃぁ</a:t>
            </a:r>
            <a:r>
              <a:rPr kumimoji="1" lang="en-US" altLang="ja-JP" dirty="0">
                <a:solidFill>
                  <a:schemeClr val="tx1"/>
                </a:solidFill>
              </a:rPr>
              <a:t>A</a:t>
            </a:r>
            <a:r>
              <a:rPr kumimoji="1" lang="ja-JP" altLang="en-US" dirty="0">
                <a:solidFill>
                  <a:schemeClr val="tx1"/>
                </a:solidFill>
              </a:rPr>
              <a:t>を</a:t>
            </a:r>
          </a:p>
        </p:txBody>
      </p:sp>
      <p:sp>
        <p:nvSpPr>
          <p:cNvPr id="41" name="角丸四角形吹き出し 40"/>
          <p:cNvSpPr/>
          <p:nvPr/>
        </p:nvSpPr>
        <p:spPr>
          <a:xfrm>
            <a:off x="324815" y="4330564"/>
            <a:ext cx="1916853" cy="440092"/>
          </a:xfrm>
          <a:prstGeom prst="wedgeRoundRectCallout">
            <a:avLst>
              <a:gd name="adj1" fmla="val 31582"/>
              <a:gd name="adj2" fmla="val 7505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chemeClr val="tx1"/>
                </a:solidFill>
              </a:rPr>
              <a:t>C</a:t>
            </a:r>
            <a:r>
              <a:rPr kumimoji="1" lang="ja-JP" altLang="en-US" dirty="0">
                <a:solidFill>
                  <a:schemeClr val="tx1"/>
                </a:solidFill>
              </a:rPr>
              <a:t>を押した</a:t>
            </a:r>
            <a:endParaRPr kumimoji="1" lang="en-US" altLang="ja-JP" dirty="0">
              <a:solidFill>
                <a:schemeClr val="tx1"/>
              </a:solidFill>
            </a:endParaRPr>
          </a:p>
        </p:txBody>
      </p:sp>
      <p:sp>
        <p:nvSpPr>
          <p:cNvPr id="42" name="角丸四角形吹き出し 41"/>
          <p:cNvSpPr/>
          <p:nvPr/>
        </p:nvSpPr>
        <p:spPr>
          <a:xfrm>
            <a:off x="5045428" y="1520779"/>
            <a:ext cx="2982953"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じゃぁ</a:t>
            </a:r>
            <a:r>
              <a:rPr kumimoji="1" lang="en-US" altLang="ja-JP" dirty="0">
                <a:solidFill>
                  <a:schemeClr val="tx1"/>
                </a:solidFill>
              </a:rPr>
              <a:t>A</a:t>
            </a:r>
            <a:r>
              <a:rPr kumimoji="1" lang="ja-JP" altLang="en-US" dirty="0">
                <a:solidFill>
                  <a:schemeClr val="tx1"/>
                </a:solidFill>
              </a:rPr>
              <a:t>を</a:t>
            </a:r>
            <a:r>
              <a:rPr lang="ja-JP" altLang="en-US" dirty="0">
                <a:solidFill>
                  <a:schemeClr val="tx1"/>
                </a:solidFill>
              </a:rPr>
              <a:t>表示して</a:t>
            </a:r>
            <a:endParaRPr kumimoji="1" lang="ja-JP" altLang="en-US" dirty="0">
              <a:solidFill>
                <a:schemeClr val="tx1"/>
              </a:solidFill>
            </a:endParaRPr>
          </a:p>
        </p:txBody>
      </p:sp>
      <p:sp>
        <p:nvSpPr>
          <p:cNvPr id="43" name="角丸四角形吹き出し 42"/>
          <p:cNvSpPr/>
          <p:nvPr/>
        </p:nvSpPr>
        <p:spPr>
          <a:xfrm>
            <a:off x="7528888" y="3122112"/>
            <a:ext cx="1391568"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A</a:t>
            </a:r>
            <a:r>
              <a:rPr kumimoji="1" lang="ja-JP" altLang="en-US" dirty="0">
                <a:solidFill>
                  <a:schemeClr val="tx1"/>
                </a:solidFill>
              </a:rPr>
              <a:t>を表示</a:t>
            </a:r>
          </a:p>
        </p:txBody>
      </p:sp>
      <p:sp>
        <p:nvSpPr>
          <p:cNvPr id="44" name="角丸四角形吹き出し 43"/>
          <p:cNvSpPr/>
          <p:nvPr/>
        </p:nvSpPr>
        <p:spPr>
          <a:xfrm>
            <a:off x="5580112" y="1642930"/>
            <a:ext cx="1391568" cy="384209"/>
          </a:xfrm>
          <a:prstGeom prst="wedgeRoundRectCallout">
            <a:avLst>
              <a:gd name="adj1" fmla="val -38828"/>
              <a:gd name="adj2" fmla="val 107220"/>
              <a:gd name="adj3" fmla="val 16667"/>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あれ？</a:t>
            </a:r>
          </a:p>
        </p:txBody>
      </p:sp>
    </p:spTree>
    <p:extLst>
      <p:ext uri="{BB962C8B-B14F-4D97-AF65-F5344CB8AC3E}">
        <p14:creationId xmlns:p14="http://schemas.microsoft.com/office/powerpoint/2010/main" val="43162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xit" presetSubtype="0" fill="hold" grpId="1" nodeType="withEffect">
                                  <p:stCondLst>
                                    <p:cond delay="0"/>
                                  </p:stCondLst>
                                  <p:childTnLst>
                                    <p:animEffect transition="out" filter="fade">
                                      <p:cBhvr>
                                        <p:cTn id="22" dur="500"/>
                                        <p:tgtEl>
                                          <p:spTgt spid="36"/>
                                        </p:tgtEl>
                                      </p:cBhvr>
                                    </p:animEffect>
                                    <p:set>
                                      <p:cBhvr>
                                        <p:cTn id="23" dur="1" fill="hold">
                                          <p:stCondLst>
                                            <p:cond delay="499"/>
                                          </p:stCondLst>
                                        </p:cTn>
                                        <p:tgtEl>
                                          <p:spTgt spid="36"/>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xit" presetSubtype="0" fill="hold" grpId="1" nodeType="withEffect">
                                  <p:stCondLst>
                                    <p:cond delay="0"/>
                                  </p:stCondLst>
                                  <p:childTnLst>
                                    <p:animEffect transition="out" filter="fade">
                                      <p:cBhvr>
                                        <p:cTn id="33" dur="500"/>
                                        <p:tgtEl>
                                          <p:spTgt spid="39"/>
                                        </p:tgtEl>
                                      </p:cBhvr>
                                    </p:animEffect>
                                    <p:set>
                                      <p:cBhvr>
                                        <p:cTn id="34" dur="1" fill="hold">
                                          <p:stCondLst>
                                            <p:cond delay="499"/>
                                          </p:stCondLst>
                                        </p:cTn>
                                        <p:tgtEl>
                                          <p:spTgt spid="3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500"/>
                                        <p:tgtEl>
                                          <p:spTgt spid="43"/>
                                        </p:tgtEl>
                                      </p:cBhvr>
                                    </p:animEffect>
                                  </p:childTnLst>
                                </p:cTn>
                              </p:par>
                              <p:par>
                                <p:cTn id="40" presetID="10" presetClass="exit" presetSubtype="0" fill="hold" grpId="1" nodeType="withEffect">
                                  <p:stCondLst>
                                    <p:cond delay="0"/>
                                  </p:stCondLst>
                                  <p:childTnLst>
                                    <p:animEffect transition="out" filter="fade">
                                      <p:cBhvr>
                                        <p:cTn id="41" dur="500"/>
                                        <p:tgtEl>
                                          <p:spTgt spid="41"/>
                                        </p:tgtEl>
                                      </p:cBhvr>
                                    </p:animEffect>
                                    <p:set>
                                      <p:cBhvr>
                                        <p:cTn id="42" dur="1" fill="hold">
                                          <p:stCondLst>
                                            <p:cond delay="499"/>
                                          </p:stCondLst>
                                        </p:cTn>
                                        <p:tgtEl>
                                          <p:spTgt spid="41"/>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8"/>
                                        </p:tgtEl>
                                      </p:cBhvr>
                                    </p:animEffect>
                                    <p:set>
                                      <p:cBhvr>
                                        <p:cTn id="45" dur="1" fill="hold">
                                          <p:stCondLst>
                                            <p:cond delay="499"/>
                                          </p:stCondLst>
                                        </p:cTn>
                                        <p:tgtEl>
                                          <p:spTgt spid="38"/>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40"/>
                                        </p:tgtEl>
                                      </p:cBhvr>
                                    </p:animEffect>
                                    <p:set>
                                      <p:cBhvr>
                                        <p:cTn id="48" dur="1" fill="hold">
                                          <p:stCondLst>
                                            <p:cond delay="499"/>
                                          </p:stCondLst>
                                        </p:cTn>
                                        <p:tgtEl>
                                          <p:spTgt spid="40"/>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42"/>
                                        </p:tgtEl>
                                      </p:cBhvr>
                                    </p:animEffect>
                                    <p:set>
                                      <p:cBhvr>
                                        <p:cTn id="51" dur="1" fill="hold">
                                          <p:stCondLst>
                                            <p:cond delay="499"/>
                                          </p:stCondLst>
                                        </p:cTn>
                                        <p:tgtEl>
                                          <p:spTgt spid="4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8" grpId="0" animBg="1"/>
      <p:bldP spid="38" grpId="1" animBg="1"/>
      <p:bldP spid="39" grpId="0" animBg="1"/>
      <p:bldP spid="39" grpId="1" animBg="1"/>
      <p:bldP spid="40" grpId="0" animBg="1"/>
      <p:bldP spid="40" grpId="1" animBg="1"/>
      <p:bldP spid="41" grpId="0" animBg="1"/>
      <p:bldP spid="41" grpId="1" animBg="1"/>
      <p:bldP spid="42" grpId="0" animBg="1"/>
      <p:bldP spid="42" grpId="1"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18</a:t>
            </a:fld>
            <a:endParaRPr kumimoji="1" lang="ja-JP" altLang="en-US"/>
          </a:p>
        </p:txBody>
      </p:sp>
      <p:sp>
        <p:nvSpPr>
          <p:cNvPr id="24" name="コンテンツ プレースホルダー 2"/>
          <p:cNvSpPr>
            <a:spLocks noGrp="1"/>
          </p:cNvSpPr>
          <p:nvPr>
            <p:ph idx="1"/>
          </p:nvPr>
        </p:nvSpPr>
        <p:spPr>
          <a:xfrm>
            <a:off x="572766" y="1596827"/>
            <a:ext cx="8229600" cy="2120205"/>
          </a:xfrm>
        </p:spPr>
        <p:txBody>
          <a:bodyPr/>
          <a:lstStyle/>
          <a:p>
            <a:pPr>
              <a:buClr>
                <a:schemeClr val="tx1"/>
              </a:buClr>
              <a:buFont typeface="Wingdings" panose="05000000000000000000" pitchFamily="2" charset="2"/>
              <a:buChar char="n"/>
            </a:pPr>
            <a:r>
              <a:rPr kumimoji="1" lang="ja-JP" altLang="en-US" sz="2400" dirty="0">
                <a:solidFill>
                  <a:srgbClr val="C00000"/>
                </a:solidFill>
                <a:latin typeface="游ゴシック Medium" panose="020B0500000000000000" pitchFamily="50" charset="-128"/>
                <a:ea typeface="游ゴシック Medium" panose="020B0500000000000000" pitchFamily="50" charset="-128"/>
              </a:rPr>
              <a:t>命令の実行</a:t>
            </a:r>
            <a:r>
              <a:rPr kumimoji="1" lang="ja-JP" altLang="en-US" sz="2400" dirty="0">
                <a:solidFill>
                  <a:schemeClr val="tx1">
                    <a:lumMod val="95000"/>
                    <a:lumOff val="5000"/>
                  </a:schemeClr>
                </a:solidFill>
                <a:latin typeface="游ゴシック Medium" panose="020B0500000000000000" pitchFamily="50" charset="-128"/>
                <a:ea typeface="游ゴシック Medium" panose="020B0500000000000000" pitchFamily="50" charset="-128"/>
              </a:rPr>
              <a:t>（データの</a:t>
            </a:r>
            <a:r>
              <a:rPr kumimoji="1" lang="ja-JP" altLang="en-US" sz="2400" dirty="0">
                <a:latin typeface="游ゴシック Medium" panose="020B0500000000000000" pitchFamily="50" charset="-128"/>
                <a:ea typeface="游ゴシック Medium" panose="020B0500000000000000" pitchFamily="50" charset="-128"/>
              </a:rPr>
              <a:t>処理）</a:t>
            </a:r>
            <a:r>
              <a:rPr kumimoji="1" lang="ja-JP" altLang="en-US" sz="2400" dirty="0">
                <a:solidFill>
                  <a:schemeClr val="tx1">
                    <a:lumMod val="95000"/>
                    <a:lumOff val="5000"/>
                  </a:schemeClr>
                </a:solidFill>
                <a:latin typeface="游ゴシック Medium" panose="020B0500000000000000" pitchFamily="50" charset="-128"/>
                <a:ea typeface="游ゴシック Medium" panose="020B0500000000000000" pitchFamily="50" charset="-128"/>
              </a:rPr>
              <a:t>を行う</a:t>
            </a:r>
            <a:endParaRPr kumimoji="1" lang="en-US" altLang="ja-JP" sz="2400" dirty="0">
              <a:solidFill>
                <a:schemeClr val="tx1">
                  <a:lumMod val="95000"/>
                  <a:lumOff val="5000"/>
                </a:schemeClr>
              </a:solidFill>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ja-JP" altLang="en-US" sz="2400" dirty="0">
                <a:solidFill>
                  <a:schemeClr val="tx1">
                    <a:lumMod val="95000"/>
                    <a:lumOff val="5000"/>
                  </a:schemeClr>
                </a:solidFill>
                <a:latin typeface="游ゴシック Medium" panose="020B0500000000000000" pitchFamily="50" charset="-128"/>
                <a:ea typeface="游ゴシック Medium" panose="020B0500000000000000" pitchFamily="50" charset="-128"/>
              </a:rPr>
              <a:t>コンピュータ全体の性能や消費電力を左右する</a:t>
            </a:r>
            <a:endParaRPr kumimoji="1" lang="ja-JP" altLang="en-US" sz="2400" dirty="0">
              <a:solidFill>
                <a:schemeClr val="tx1">
                  <a:lumMod val="95000"/>
                  <a:lumOff val="5000"/>
                </a:schemeClr>
              </a:solidFill>
              <a:latin typeface="游ゴシック Medium" panose="020B0500000000000000" pitchFamily="50" charset="-128"/>
              <a:ea typeface="游ゴシック Medium" panose="020B0500000000000000" pitchFamily="50" charset="-128"/>
            </a:endParaRPr>
          </a:p>
        </p:txBody>
      </p:sp>
      <p:sp>
        <p:nvSpPr>
          <p:cNvPr id="26" name="テキスト ボックス 25"/>
          <p:cNvSpPr txBox="1"/>
          <p:nvPr/>
        </p:nvSpPr>
        <p:spPr>
          <a:xfrm>
            <a:off x="4751405" y="6456126"/>
            <a:ext cx="3781035" cy="369332"/>
          </a:xfrm>
          <a:prstGeom prst="rect">
            <a:avLst/>
          </a:prstGeom>
          <a:noFill/>
        </p:spPr>
        <p:txBody>
          <a:bodyPr wrap="none" rtlCol="0">
            <a:spAutoFit/>
          </a:bodyPr>
          <a:lstStyle/>
          <a:p>
            <a:r>
              <a:rPr kumimoji="1" lang="en-US" altLang="ja-JP" dirty="0"/>
              <a:t>[ </a:t>
            </a:r>
            <a:r>
              <a:rPr lang="en-US" altLang="ja-JP" dirty="0"/>
              <a:t>Intel Core i7-5960 </a:t>
            </a:r>
            <a:r>
              <a:rPr lang="en-US" altLang="ja-JP" dirty="0" err="1"/>
              <a:t>Haswell</a:t>
            </a:r>
            <a:r>
              <a:rPr lang="ja-JP" altLang="en-US" dirty="0"/>
              <a:t>のダイ</a:t>
            </a:r>
            <a:r>
              <a:rPr kumimoji="1" lang="en-US" altLang="ja-JP" dirty="0"/>
              <a:t>]</a:t>
            </a:r>
            <a:endParaRPr kumimoji="1" lang="ja-JP" altLang="en-US" dirty="0"/>
          </a:p>
        </p:txBody>
      </p:sp>
      <p:sp>
        <p:nvSpPr>
          <p:cNvPr id="3" name="正方形/長方形 2"/>
          <p:cNvSpPr/>
          <p:nvPr/>
        </p:nvSpPr>
        <p:spPr>
          <a:xfrm>
            <a:off x="997910" y="3068960"/>
            <a:ext cx="4078146" cy="369332"/>
          </a:xfrm>
          <a:prstGeom prst="rect">
            <a:avLst/>
          </a:prstGeom>
        </p:spPr>
        <p:txBody>
          <a:bodyPr wrap="square">
            <a:spAutoFit/>
          </a:bodyPr>
          <a:lstStyle/>
          <a:p>
            <a:r>
              <a:rPr lang="ja-JP" altLang="en-US" u="sng" dirty="0">
                <a:latin typeface="游ゴシック Medium" panose="020B0500000000000000" pitchFamily="50" charset="-128"/>
                <a:ea typeface="游ゴシック Medium" panose="020B0500000000000000" pitchFamily="50" charset="-128"/>
              </a:rPr>
              <a:t>ダイとは？</a:t>
            </a:r>
            <a:endParaRPr lang="en-US" altLang="ja-JP" u="sng" dirty="0">
              <a:latin typeface="游ゴシック Medium" panose="020B0500000000000000" pitchFamily="50" charset="-128"/>
              <a:ea typeface="游ゴシック Medium" panose="020B0500000000000000" pitchFamily="50" charset="-128"/>
            </a:endParaRPr>
          </a:p>
        </p:txBody>
      </p:sp>
      <p:sp>
        <p:nvSpPr>
          <p:cNvPr id="4" name="正方形/長方形 3"/>
          <p:cNvSpPr/>
          <p:nvPr/>
        </p:nvSpPr>
        <p:spPr>
          <a:xfrm>
            <a:off x="1128391" y="3401519"/>
            <a:ext cx="3435012" cy="1200329"/>
          </a:xfrm>
          <a:prstGeom prst="rect">
            <a:avLst/>
          </a:prstGeom>
        </p:spPr>
        <p:txBody>
          <a:bodyPr>
            <a:spAutoFit/>
          </a:bodyPr>
          <a:lstStyle/>
          <a:p>
            <a:r>
              <a:rPr lang="ja-JP" altLang="en-US" dirty="0">
                <a:latin typeface="游ゴシック Medium" panose="020B0500000000000000" pitchFamily="50" charset="-128"/>
                <a:ea typeface="游ゴシック Medium" panose="020B0500000000000000" pitchFamily="50" charset="-128"/>
              </a:rPr>
              <a:t>シリコンウエハー上には数十個の半導体が作られる。そこから一枚に切り離した半導体チップをダイと呼ぶ</a:t>
            </a:r>
          </a:p>
        </p:txBody>
      </p:sp>
      <p:pic>
        <p:nvPicPr>
          <p:cNvPr id="7" name="図 6"/>
          <p:cNvPicPr>
            <a:picLocks noChangeAspect="1"/>
          </p:cNvPicPr>
          <p:nvPr/>
        </p:nvPicPr>
        <p:blipFill>
          <a:blip r:embed="rId3"/>
          <a:stretch>
            <a:fillRect/>
          </a:stretch>
        </p:blipFill>
        <p:spPr>
          <a:xfrm>
            <a:off x="419954" y="2662719"/>
            <a:ext cx="4368070" cy="334233"/>
          </a:xfrm>
          <a:prstGeom prst="rect">
            <a:avLst/>
          </a:prstGeom>
        </p:spPr>
      </p:pic>
      <p:pic>
        <p:nvPicPr>
          <p:cNvPr id="5122" name="Picture 2" descr="Intel Haswell-E Die Diagram"/>
          <p:cNvPicPr>
            <a:picLocks noChangeAspect="1" noChangeArrowheads="1"/>
          </p:cNvPicPr>
          <p:nvPr/>
        </p:nvPicPr>
        <p:blipFill rotWithShape="1">
          <a:blip r:embed="rId4">
            <a:extLst>
              <a:ext uri="{28A0092B-C50C-407E-A947-70E740481C1C}">
                <a14:useLocalDpi xmlns:a14="http://schemas.microsoft.com/office/drawing/2010/main" val="0"/>
              </a:ext>
            </a:extLst>
          </a:blip>
          <a:srcRect l="29592" t="20539" r="32281" b="2122"/>
          <a:stretch/>
        </p:blipFill>
        <p:spPr bwMode="auto">
          <a:xfrm>
            <a:off x="5004048" y="2461991"/>
            <a:ext cx="3484449" cy="3982227"/>
          </a:xfrm>
          <a:prstGeom prst="rect">
            <a:avLst/>
          </a:prstGeom>
          <a:noFill/>
          <a:extLst>
            <a:ext uri="{909E8E84-426E-40DD-AFC4-6F175D3DCCD1}">
              <a14:hiddenFill xmlns:a14="http://schemas.microsoft.com/office/drawing/2010/main">
                <a:solidFill>
                  <a:srgbClr val="FFFFFF"/>
                </a:solidFill>
              </a14:hiddenFill>
            </a:ext>
          </a:extLst>
        </p:spPr>
      </p:pic>
      <p:sp>
        <p:nvSpPr>
          <p:cNvPr id="28" name="正方形/長方形 27"/>
          <p:cNvSpPr/>
          <p:nvPr/>
        </p:nvSpPr>
        <p:spPr>
          <a:xfrm>
            <a:off x="952805" y="4628779"/>
            <a:ext cx="4078146" cy="369332"/>
          </a:xfrm>
          <a:prstGeom prst="rect">
            <a:avLst/>
          </a:prstGeom>
        </p:spPr>
        <p:txBody>
          <a:bodyPr wrap="square">
            <a:spAutoFit/>
          </a:bodyPr>
          <a:lstStyle/>
          <a:p>
            <a:r>
              <a:rPr lang="ja-JP" altLang="en-US" u="sng" dirty="0">
                <a:latin typeface="游ゴシック Medium" panose="020B0500000000000000" pitchFamily="50" charset="-128"/>
                <a:ea typeface="游ゴシック Medium" panose="020B0500000000000000" pitchFamily="50" charset="-128"/>
              </a:rPr>
              <a:t>コアとは？</a:t>
            </a:r>
            <a:endParaRPr lang="en-US" altLang="ja-JP" u="sng" dirty="0">
              <a:latin typeface="游ゴシック Medium" panose="020B0500000000000000" pitchFamily="50" charset="-128"/>
              <a:ea typeface="游ゴシック Medium" panose="020B0500000000000000" pitchFamily="50" charset="-128"/>
            </a:endParaRPr>
          </a:p>
        </p:txBody>
      </p:sp>
      <p:sp>
        <p:nvSpPr>
          <p:cNvPr id="29" name="正方形/長方形 28"/>
          <p:cNvSpPr/>
          <p:nvPr/>
        </p:nvSpPr>
        <p:spPr>
          <a:xfrm>
            <a:off x="1083286" y="4961338"/>
            <a:ext cx="3435012" cy="369332"/>
          </a:xfrm>
          <a:prstGeom prst="rect">
            <a:avLst/>
          </a:prstGeom>
        </p:spPr>
        <p:txBody>
          <a:bodyPr>
            <a:spAutoFit/>
          </a:bodyPr>
          <a:lstStyle/>
          <a:p>
            <a:r>
              <a:rPr lang="ja-JP" altLang="en-US" dirty="0">
                <a:latin typeface="游ゴシック Medium" panose="020B0500000000000000" pitchFamily="50" charset="-128"/>
                <a:ea typeface="游ゴシック Medium" panose="020B0500000000000000" pitchFamily="50" charset="-128"/>
              </a:rPr>
              <a:t>実際に処理を行うところ</a:t>
            </a:r>
          </a:p>
        </p:txBody>
      </p:sp>
      <p:sp>
        <p:nvSpPr>
          <p:cNvPr id="30" name="正方形/長方形 29"/>
          <p:cNvSpPr/>
          <p:nvPr/>
        </p:nvSpPr>
        <p:spPr>
          <a:xfrm>
            <a:off x="953061" y="5370465"/>
            <a:ext cx="4078146" cy="369332"/>
          </a:xfrm>
          <a:prstGeom prst="rect">
            <a:avLst/>
          </a:prstGeom>
        </p:spPr>
        <p:txBody>
          <a:bodyPr wrap="square">
            <a:spAutoFit/>
          </a:bodyPr>
          <a:lstStyle/>
          <a:p>
            <a:r>
              <a:rPr lang="ja-JP" altLang="en-US" u="sng" dirty="0">
                <a:latin typeface="游ゴシック Medium" panose="020B0500000000000000" pitchFamily="50" charset="-128"/>
                <a:ea typeface="游ゴシック Medium" panose="020B0500000000000000" pitchFamily="50" charset="-128"/>
              </a:rPr>
              <a:t>キャッシュとは？</a:t>
            </a:r>
            <a:endParaRPr lang="en-US" altLang="ja-JP" u="sng" dirty="0">
              <a:latin typeface="游ゴシック Medium" panose="020B0500000000000000" pitchFamily="50" charset="-128"/>
              <a:ea typeface="游ゴシック Medium" panose="020B0500000000000000" pitchFamily="50" charset="-128"/>
            </a:endParaRPr>
          </a:p>
        </p:txBody>
      </p:sp>
      <p:sp>
        <p:nvSpPr>
          <p:cNvPr id="31" name="正方形/長方形 30"/>
          <p:cNvSpPr/>
          <p:nvPr/>
        </p:nvSpPr>
        <p:spPr>
          <a:xfrm>
            <a:off x="1083542" y="5703024"/>
            <a:ext cx="3435012" cy="646331"/>
          </a:xfrm>
          <a:prstGeom prst="rect">
            <a:avLst/>
          </a:prstGeom>
        </p:spPr>
        <p:txBody>
          <a:bodyPr>
            <a:spAutoFit/>
          </a:bodyPr>
          <a:lstStyle/>
          <a:p>
            <a:r>
              <a:rPr lang="ja-JP" altLang="en-US" dirty="0">
                <a:latin typeface="游ゴシック Medium" panose="020B0500000000000000" pitchFamily="50" charset="-128"/>
                <a:ea typeface="游ゴシック Medium" panose="020B0500000000000000" pitchFamily="50" charset="-128"/>
              </a:rPr>
              <a:t>メモリよりも更に小規模だが高速な読み書きが可能</a:t>
            </a:r>
          </a:p>
        </p:txBody>
      </p:sp>
      <p:sp>
        <p:nvSpPr>
          <p:cNvPr id="33" name="タイトル 3"/>
          <p:cNvSpPr txBox="1">
            <a:spLocks/>
          </p:cNvSpPr>
          <p:nvPr/>
        </p:nvSpPr>
        <p:spPr bwMode="gray">
          <a:xfrm>
            <a:off x="333047" y="130175"/>
            <a:ext cx="683986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b="0">
                <a:solidFill>
                  <a:srgbClr val="FFFF99"/>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a:lstStyle>
          <a:p>
            <a:r>
              <a:rPr lang="ja-JP" altLang="en-US" kern="0" dirty="0">
                <a:solidFill>
                  <a:schemeClr val="bg1"/>
                </a:solidFill>
              </a:rPr>
              <a:t>　演算装置・制御装置</a:t>
            </a:r>
          </a:p>
        </p:txBody>
      </p:sp>
      <p:sp>
        <p:nvSpPr>
          <p:cNvPr id="34" name="テキスト ボックス 33"/>
          <p:cNvSpPr txBox="1"/>
          <p:nvPr/>
        </p:nvSpPr>
        <p:spPr>
          <a:xfrm>
            <a:off x="525150" y="889556"/>
            <a:ext cx="7647250"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プロセッサ</a:t>
            </a:r>
            <a:r>
              <a:rPr lang="en-US" altLang="ja-JP" sz="2800" b="1" u="sng" dirty="0">
                <a:latin typeface="游ゴシック" panose="020B0400000000000000" pitchFamily="50" charset="-128"/>
                <a:ea typeface="游ゴシック" panose="020B0400000000000000" pitchFamily="50" charset="-128"/>
              </a:rPr>
              <a:t>CPU</a:t>
            </a:r>
            <a:r>
              <a:rPr lang="ja-JP" altLang="en-US" sz="2800" b="1" u="sng" dirty="0">
                <a:latin typeface="游ゴシック" panose="020B0400000000000000" pitchFamily="50" charset="-128"/>
                <a:ea typeface="游ゴシック" panose="020B0400000000000000" pitchFamily="50" charset="-128"/>
              </a:rPr>
              <a:t>（</a:t>
            </a:r>
            <a:r>
              <a:rPr lang="en-US" altLang="ja-JP" sz="2800" b="1" u="sng" dirty="0">
                <a:latin typeface="游ゴシック" panose="020B0400000000000000" pitchFamily="50" charset="-128"/>
                <a:ea typeface="游ゴシック" panose="020B0400000000000000" pitchFamily="50" charset="-128"/>
              </a:rPr>
              <a:t>Central Processing Unit</a:t>
            </a:r>
            <a:r>
              <a:rPr lang="ja-JP" altLang="en-US" sz="2800" b="1" u="sng" dirty="0">
                <a:latin typeface="游ゴシック" panose="020B0400000000000000" pitchFamily="50" charset="-128"/>
                <a:ea typeface="游ゴシック" panose="020B0400000000000000" pitchFamily="50" charset="-128"/>
              </a:rPr>
              <a:t>）</a:t>
            </a:r>
            <a:endParaRPr lang="en-US" altLang="ja-JP" sz="2800" b="1" u="sng" dirty="0">
              <a:latin typeface="游ゴシック" panose="020B0400000000000000" pitchFamily="50" charset="-128"/>
              <a:ea typeface="游ゴシック" panose="020B0400000000000000" pitchFamily="50" charset="-128"/>
            </a:endParaRPr>
          </a:p>
        </p:txBody>
      </p:sp>
      <p:pic>
        <p:nvPicPr>
          <p:cNvPr id="15" name="Picture 8" descr="http://blog.hostonnet.com/wp-content/uploads/2014/08/Intel-Core-CPU-Processo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1361655"/>
            <a:ext cx="1051585" cy="1051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397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8" grpId="0"/>
      <p:bldP spid="29" grpId="0"/>
      <p:bldP spid="30" grpId="0"/>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8644" y="1504528"/>
            <a:ext cx="8229600" cy="4876800"/>
          </a:xfrm>
        </p:spPr>
        <p:txBody>
          <a:bodyPr/>
          <a:lstStyle/>
          <a:p>
            <a:pPr>
              <a:buFont typeface="Wingdings" panose="05000000000000000000" pitchFamily="2" charset="2"/>
              <a:buChar char="n"/>
            </a:pPr>
            <a:r>
              <a:rPr kumimoji="1" lang="ja-JP" altLang="en-US" sz="2400" dirty="0"/>
              <a:t>日本語にすると主記憶装置</a:t>
            </a:r>
            <a:endParaRPr kumimoji="1" lang="en-US" altLang="ja-JP" sz="2400" dirty="0"/>
          </a:p>
          <a:p>
            <a:pPr>
              <a:buFont typeface="Wingdings" panose="05000000000000000000" pitchFamily="2" charset="2"/>
              <a:buChar char="n"/>
            </a:pPr>
            <a:r>
              <a:rPr lang="ja-JP" altLang="en-US" sz="2400" dirty="0"/>
              <a:t>以下の</a:t>
            </a:r>
            <a:r>
              <a:rPr lang="ja-JP" altLang="en-US" sz="2400" dirty="0">
                <a:solidFill>
                  <a:srgbClr val="C00000"/>
                </a:solidFill>
              </a:rPr>
              <a:t>データを格納</a:t>
            </a:r>
            <a:endParaRPr lang="en-US" altLang="ja-JP" sz="2400" dirty="0">
              <a:solidFill>
                <a:srgbClr val="C00000"/>
              </a:solidFill>
            </a:endParaRPr>
          </a:p>
          <a:p>
            <a:pPr lvl="1">
              <a:buFont typeface="Wingdings" panose="05000000000000000000" pitchFamily="2" charset="2"/>
              <a:buChar char="ü"/>
            </a:pPr>
            <a:r>
              <a:rPr kumimoji="1" lang="ja-JP" altLang="en-US" sz="2000" dirty="0"/>
              <a:t>一部のプログラム</a:t>
            </a:r>
            <a:endParaRPr kumimoji="1" lang="en-US" altLang="ja-JP" sz="2000" dirty="0"/>
          </a:p>
          <a:p>
            <a:pPr lvl="1">
              <a:buFont typeface="Wingdings" panose="05000000000000000000" pitchFamily="2" charset="2"/>
              <a:buChar char="ü"/>
            </a:pPr>
            <a:r>
              <a:rPr lang="ja-JP" altLang="en-US" sz="2000" dirty="0"/>
              <a:t>プログラムが必要とするデータ</a:t>
            </a:r>
            <a:endParaRPr lang="en-US" altLang="ja-JP" sz="20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19</a:t>
            </a:fld>
            <a:endParaRPr kumimoji="1" lang="ja-JP" altLang="en-US"/>
          </a:p>
        </p:txBody>
      </p:sp>
      <p:pic>
        <p:nvPicPr>
          <p:cNvPr id="1026" name="Picture 2" descr="http://www.atmarkit.co.jp/icd/root/images/587985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2254" y="1245936"/>
            <a:ext cx="428625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円/楕円 9"/>
          <p:cNvSpPr/>
          <p:nvPr/>
        </p:nvSpPr>
        <p:spPr>
          <a:xfrm rot="2024986">
            <a:off x="5329800" y="1265894"/>
            <a:ext cx="379823" cy="682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rot="2024986">
            <a:off x="5721905" y="1391660"/>
            <a:ext cx="379823" cy="682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rot="2024986">
            <a:off x="6096248" y="1508548"/>
            <a:ext cx="379823" cy="682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rot="2024986">
            <a:off x="6488346" y="1616558"/>
            <a:ext cx="379823" cy="682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rot="2024986">
            <a:off x="6898202" y="1706813"/>
            <a:ext cx="379823" cy="682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rot="2024986">
            <a:off x="7316933" y="1823701"/>
            <a:ext cx="379823" cy="682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rot="2024986">
            <a:off x="7735666" y="1940589"/>
            <a:ext cx="379823" cy="682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rot="2024986">
            <a:off x="8154394" y="2057477"/>
            <a:ext cx="379823" cy="6823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6778369" y="1052736"/>
            <a:ext cx="1412566" cy="338554"/>
          </a:xfrm>
          <a:prstGeom prst="rect">
            <a:avLst/>
          </a:prstGeom>
          <a:solidFill>
            <a:schemeClr val="bg1"/>
          </a:solidFill>
        </p:spPr>
        <p:txBody>
          <a:bodyPr wrap="none" rtlCol="0">
            <a:spAutoFit/>
          </a:bodyPr>
          <a:lstStyle/>
          <a:p>
            <a:r>
              <a:rPr kumimoji="1" lang="en-US" altLang="ja-JP" sz="1600" dirty="0">
                <a:solidFill>
                  <a:srgbClr val="FF0000"/>
                </a:solidFill>
                <a:latin typeface="游ゴシック Medium" panose="020B0500000000000000" pitchFamily="50" charset="-128"/>
                <a:ea typeface="游ゴシック Medium" panose="020B0500000000000000" pitchFamily="50" charset="-128"/>
              </a:rPr>
              <a:t>DRAM</a:t>
            </a:r>
            <a:r>
              <a:rPr kumimoji="1" lang="ja-JP" altLang="en-US" sz="1600" dirty="0">
                <a:solidFill>
                  <a:srgbClr val="FF0000"/>
                </a:solidFill>
                <a:latin typeface="游ゴシック Medium" panose="020B0500000000000000" pitchFamily="50" charset="-128"/>
                <a:ea typeface="游ゴシック Medium" panose="020B0500000000000000" pitchFamily="50" charset="-128"/>
              </a:rPr>
              <a:t>チップ</a:t>
            </a:r>
          </a:p>
        </p:txBody>
      </p:sp>
      <p:cxnSp>
        <p:nvCxnSpPr>
          <p:cNvPr id="20" name="直線コネクタ 19"/>
          <p:cNvCxnSpPr>
            <a:stCxn id="19" idx="2"/>
            <a:endCxn id="10" idx="0"/>
          </p:cNvCxnSpPr>
          <p:nvPr/>
        </p:nvCxnSpPr>
        <p:spPr>
          <a:xfrm flipH="1" flipV="1">
            <a:off x="5709250" y="1323390"/>
            <a:ext cx="1775402" cy="67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9" idx="2"/>
            <a:endCxn id="12" idx="0"/>
          </p:cNvCxnSpPr>
          <p:nvPr/>
        </p:nvCxnSpPr>
        <p:spPr>
          <a:xfrm flipH="1">
            <a:off x="6101355" y="1391290"/>
            <a:ext cx="1383297" cy="578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a:stCxn id="19" idx="2"/>
            <a:endCxn id="13" idx="0"/>
          </p:cNvCxnSpPr>
          <p:nvPr/>
        </p:nvCxnSpPr>
        <p:spPr>
          <a:xfrm flipH="1">
            <a:off x="6475698" y="1391290"/>
            <a:ext cx="1008954" cy="1747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a:stCxn id="19" idx="2"/>
            <a:endCxn id="14" idx="0"/>
          </p:cNvCxnSpPr>
          <p:nvPr/>
        </p:nvCxnSpPr>
        <p:spPr>
          <a:xfrm flipH="1">
            <a:off x="6867796" y="1391290"/>
            <a:ext cx="616856" cy="28276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a:stCxn id="19" idx="2"/>
            <a:endCxn id="15" idx="0"/>
          </p:cNvCxnSpPr>
          <p:nvPr/>
        </p:nvCxnSpPr>
        <p:spPr>
          <a:xfrm flipH="1">
            <a:off x="7277652" y="1391290"/>
            <a:ext cx="207000" cy="37301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stCxn id="19" idx="2"/>
            <a:endCxn id="16" idx="0"/>
          </p:cNvCxnSpPr>
          <p:nvPr/>
        </p:nvCxnSpPr>
        <p:spPr>
          <a:xfrm>
            <a:off x="7484652" y="1391290"/>
            <a:ext cx="211731" cy="4899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a:stCxn id="19" idx="2"/>
            <a:endCxn id="17" idx="0"/>
          </p:cNvCxnSpPr>
          <p:nvPr/>
        </p:nvCxnSpPr>
        <p:spPr>
          <a:xfrm>
            <a:off x="7484652" y="1391290"/>
            <a:ext cx="630464" cy="6067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19" idx="2"/>
            <a:endCxn id="18" idx="0"/>
          </p:cNvCxnSpPr>
          <p:nvPr/>
        </p:nvCxnSpPr>
        <p:spPr>
          <a:xfrm>
            <a:off x="7484652" y="1391290"/>
            <a:ext cx="1049192" cy="7236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タイトル 3"/>
          <p:cNvSpPr txBox="1">
            <a:spLocks/>
          </p:cNvSpPr>
          <p:nvPr/>
        </p:nvSpPr>
        <p:spPr bwMode="gray">
          <a:xfrm>
            <a:off x="333047" y="130175"/>
            <a:ext cx="683986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b="0">
                <a:solidFill>
                  <a:srgbClr val="FFFF99"/>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a:lstStyle>
          <a:p>
            <a:r>
              <a:rPr lang="ja-JP" altLang="en-US" kern="0" dirty="0">
                <a:solidFill>
                  <a:schemeClr val="bg1"/>
                </a:solidFill>
              </a:rPr>
              <a:t>　主記憶装置</a:t>
            </a:r>
          </a:p>
        </p:txBody>
      </p:sp>
      <p:sp>
        <p:nvSpPr>
          <p:cNvPr id="28" name="テキスト ボックス 27"/>
          <p:cNvSpPr txBox="1"/>
          <p:nvPr/>
        </p:nvSpPr>
        <p:spPr>
          <a:xfrm>
            <a:off x="467544" y="961564"/>
            <a:ext cx="5703034"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メモリ</a:t>
            </a:r>
            <a:endParaRPr lang="en-US" altLang="ja-JP" sz="2800" b="1" u="sng" dirty="0">
              <a:latin typeface="游ゴシック" panose="020B0400000000000000" pitchFamily="50" charset="-128"/>
              <a:ea typeface="游ゴシック" panose="020B0400000000000000" pitchFamily="50" charset="-128"/>
            </a:endParaRPr>
          </a:p>
        </p:txBody>
      </p:sp>
      <p:sp>
        <p:nvSpPr>
          <p:cNvPr id="2" name="上下矢印 1"/>
          <p:cNvSpPr/>
          <p:nvPr/>
        </p:nvSpPr>
        <p:spPr>
          <a:xfrm>
            <a:off x="3491880" y="4276253"/>
            <a:ext cx="432048" cy="720080"/>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55137" y="4941168"/>
            <a:ext cx="8099577" cy="1384995"/>
          </a:xfrm>
          <a:prstGeom prst="rect">
            <a:avLst/>
          </a:prstGeom>
        </p:spPr>
        <p:txBody>
          <a:bodyPr>
            <a:spAutoFit/>
          </a:bodyPr>
          <a:lstStyle/>
          <a:p>
            <a:pPr marL="342900" indent="-342900">
              <a:buClr>
                <a:schemeClr val="tx1"/>
              </a:buClr>
              <a:buFont typeface="Wingdings" panose="05000000000000000000" pitchFamily="2" charset="2"/>
              <a:buChar char="n"/>
            </a:pPr>
            <a:r>
              <a:rPr lang="en-US" altLang="ja-JP" sz="2400" dirty="0">
                <a:solidFill>
                  <a:srgbClr val="C00000"/>
                </a:solidFill>
                <a:latin typeface="游ゴシック Medium" panose="020B0500000000000000" pitchFamily="50" charset="-128"/>
                <a:ea typeface="游ゴシック Medium" panose="020B0500000000000000" pitchFamily="50" charset="-128"/>
              </a:rPr>
              <a:t>SRAM</a:t>
            </a:r>
            <a:r>
              <a:rPr lang="ja-JP" altLang="en-US" sz="2400" dirty="0">
                <a:latin typeface="游ゴシック Medium" panose="020B0500000000000000" pitchFamily="50" charset="-128"/>
                <a:ea typeface="游ゴシック Medium" panose="020B0500000000000000" pitchFamily="50" charset="-128"/>
              </a:rPr>
              <a:t>（</a:t>
            </a:r>
            <a:r>
              <a:rPr lang="en-US" altLang="ja-JP" sz="2400" dirty="0">
                <a:latin typeface="游ゴシック Medium" panose="020B0500000000000000" pitchFamily="50" charset="-128"/>
                <a:ea typeface="游ゴシック Medium" panose="020B0500000000000000" pitchFamily="50" charset="-128"/>
              </a:rPr>
              <a:t>Static Random Access Memory</a:t>
            </a:r>
            <a:r>
              <a:rPr lang="ja-JP" altLang="en-US" sz="2400" dirty="0">
                <a:latin typeface="游ゴシック Medium" panose="020B0500000000000000" pitchFamily="50" charset="-128"/>
                <a:ea typeface="游ゴシック Medium" panose="020B0500000000000000" pitchFamily="50" charset="-128"/>
              </a:rPr>
              <a:t>）</a:t>
            </a:r>
            <a:endParaRPr lang="en-US" altLang="ja-JP" sz="2400" dirty="0">
              <a:latin typeface="游ゴシック Medium" panose="020B0500000000000000" pitchFamily="50" charset="-128"/>
              <a:ea typeface="游ゴシック Medium" panose="020B0500000000000000" pitchFamily="50" charset="-128"/>
            </a:endParaRPr>
          </a:p>
          <a:p>
            <a:pPr marL="800100" lvl="1" indent="-342900">
              <a:buClr>
                <a:schemeClr val="tx1"/>
              </a:buClr>
              <a:buFont typeface="Wingdings" panose="05000000000000000000" pitchFamily="2" charset="2"/>
              <a:buChar char="ü"/>
            </a:pPr>
            <a:r>
              <a:rPr lang="ja-JP" altLang="en-US" sz="2000" dirty="0">
                <a:latin typeface="游ゴシック Medium" panose="020B0500000000000000" pitchFamily="50" charset="-128"/>
                <a:ea typeface="游ゴシック Medium" panose="020B0500000000000000" pitchFamily="50" charset="-128"/>
              </a:rPr>
              <a:t>回路のループにより</a:t>
            </a:r>
            <a:r>
              <a:rPr lang="en-US" altLang="ja-JP" sz="2000" dirty="0">
                <a:latin typeface="游ゴシック Medium" panose="020B0500000000000000" pitchFamily="50" charset="-128"/>
                <a:ea typeface="游ゴシック Medium" panose="020B0500000000000000" pitchFamily="50" charset="-128"/>
              </a:rPr>
              <a:t>0</a:t>
            </a:r>
            <a:r>
              <a:rPr lang="ja-JP" altLang="en-US" sz="2000" dirty="0">
                <a:latin typeface="游ゴシック Medium" panose="020B0500000000000000" pitchFamily="50" charset="-128"/>
                <a:ea typeface="游ゴシック Medium" panose="020B0500000000000000" pitchFamily="50" charset="-128"/>
              </a:rPr>
              <a:t>と</a:t>
            </a:r>
            <a:r>
              <a:rPr lang="en-US" altLang="ja-JP" sz="2000" dirty="0">
                <a:latin typeface="游ゴシック Medium" panose="020B0500000000000000" pitchFamily="50" charset="-128"/>
                <a:ea typeface="游ゴシック Medium" panose="020B0500000000000000" pitchFamily="50" charset="-128"/>
              </a:rPr>
              <a:t>1</a:t>
            </a:r>
            <a:r>
              <a:rPr lang="ja-JP" altLang="en-US" sz="2000" dirty="0">
                <a:latin typeface="游ゴシック Medium" panose="020B0500000000000000" pitchFamily="50" charset="-128"/>
                <a:ea typeface="游ゴシック Medium" panose="020B0500000000000000" pitchFamily="50" charset="-128"/>
              </a:rPr>
              <a:t>を表現</a:t>
            </a:r>
            <a:endParaRPr lang="en-US" altLang="ja-JP" sz="2000" dirty="0">
              <a:latin typeface="游ゴシック Medium" panose="020B0500000000000000" pitchFamily="50" charset="-128"/>
              <a:ea typeface="游ゴシック Medium" panose="020B0500000000000000" pitchFamily="50" charset="-128"/>
            </a:endParaRPr>
          </a:p>
          <a:p>
            <a:pPr marL="800100" lvl="1" indent="-342900">
              <a:buClr>
                <a:schemeClr val="tx1"/>
              </a:buClr>
              <a:buFont typeface="Wingdings" panose="05000000000000000000" pitchFamily="2" charset="2"/>
              <a:buChar char="ü"/>
            </a:pPr>
            <a:r>
              <a:rPr lang="en-US" altLang="ja-JP" sz="2000" dirty="0">
                <a:latin typeface="游ゴシック Medium" panose="020B0500000000000000" pitchFamily="50" charset="-128"/>
                <a:ea typeface="游ゴシック Medium" panose="020B0500000000000000" pitchFamily="50" charset="-128"/>
              </a:rPr>
              <a:t>DRAM</a:t>
            </a:r>
            <a:r>
              <a:rPr lang="ja-JP" altLang="en-US" sz="2000" dirty="0">
                <a:latin typeface="游ゴシック Medium" panose="020B0500000000000000" pitchFamily="50" charset="-128"/>
                <a:ea typeface="游ゴシック Medium" panose="020B0500000000000000" pitchFamily="50" charset="-128"/>
              </a:rPr>
              <a:t>よりも高速だが小容量かつ高価</a:t>
            </a:r>
            <a:endParaRPr lang="en-US" altLang="ja-JP" sz="2000" dirty="0">
              <a:latin typeface="游ゴシック Medium" panose="020B0500000000000000" pitchFamily="50" charset="-128"/>
              <a:ea typeface="游ゴシック Medium" panose="020B0500000000000000" pitchFamily="50" charset="-128"/>
            </a:endParaRPr>
          </a:p>
          <a:p>
            <a:pPr marL="800100" lvl="1" indent="-342900">
              <a:buClr>
                <a:schemeClr val="tx1"/>
              </a:buClr>
              <a:buFont typeface="Wingdings" panose="05000000000000000000" pitchFamily="2" charset="2"/>
              <a:buChar char="ü"/>
            </a:pPr>
            <a:r>
              <a:rPr lang="ja-JP" altLang="en-US" sz="2000" dirty="0">
                <a:latin typeface="游ゴシック Medium" panose="020B0500000000000000" pitchFamily="50" charset="-128"/>
                <a:ea typeface="游ゴシック Medium" panose="020B0500000000000000" pitchFamily="50" charset="-128"/>
              </a:rPr>
              <a:t>キャッシュ等に用いられる</a:t>
            </a:r>
          </a:p>
        </p:txBody>
      </p:sp>
      <p:sp>
        <p:nvSpPr>
          <p:cNvPr id="6" name="正方形/長方形 5"/>
          <p:cNvSpPr/>
          <p:nvPr/>
        </p:nvSpPr>
        <p:spPr>
          <a:xfrm>
            <a:off x="333047" y="3087981"/>
            <a:ext cx="8355197" cy="32303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33047" y="4416548"/>
            <a:ext cx="2031325" cy="461665"/>
          </a:xfrm>
          <a:prstGeom prst="rect">
            <a:avLst/>
          </a:prstGeom>
        </p:spPr>
        <p:txBody>
          <a:bodyPr wrap="none">
            <a:spAutoFit/>
          </a:bodyPr>
          <a:lstStyle/>
          <a:p>
            <a:r>
              <a:rPr lang="ja-JP" altLang="en-US" sz="2400" b="1" dirty="0">
                <a:solidFill>
                  <a:schemeClr val="accent1">
                    <a:lumMod val="50000"/>
                  </a:schemeClr>
                </a:solidFill>
                <a:latin typeface="游ゴシック" panose="020B0400000000000000" pitchFamily="50" charset="-128"/>
                <a:ea typeface="游ゴシック" panose="020B0400000000000000" pitchFamily="50" charset="-128"/>
              </a:rPr>
              <a:t>揮発性メモリ</a:t>
            </a:r>
          </a:p>
        </p:txBody>
      </p:sp>
      <p:pic>
        <p:nvPicPr>
          <p:cNvPr id="9" name="図 8"/>
          <p:cNvPicPr>
            <a:picLocks noChangeAspect="1"/>
          </p:cNvPicPr>
          <p:nvPr/>
        </p:nvPicPr>
        <p:blipFill>
          <a:blip r:embed="rId3"/>
          <a:stretch>
            <a:fillRect/>
          </a:stretch>
        </p:blipFill>
        <p:spPr>
          <a:xfrm>
            <a:off x="6784091" y="4895254"/>
            <a:ext cx="1713619" cy="1414066"/>
          </a:xfrm>
          <a:prstGeom prst="rect">
            <a:avLst/>
          </a:prstGeom>
        </p:spPr>
      </p:pic>
      <p:sp>
        <p:nvSpPr>
          <p:cNvPr id="11" name="正方形/長方形 10"/>
          <p:cNvSpPr/>
          <p:nvPr/>
        </p:nvSpPr>
        <p:spPr>
          <a:xfrm>
            <a:off x="458491" y="3140968"/>
            <a:ext cx="9054752" cy="1077218"/>
          </a:xfrm>
          <a:prstGeom prst="rect">
            <a:avLst/>
          </a:prstGeom>
        </p:spPr>
        <p:txBody>
          <a:bodyPr wrap="square">
            <a:spAutoFit/>
          </a:bodyPr>
          <a:lstStyle/>
          <a:p>
            <a:pPr marL="342900" indent="-342900">
              <a:buClr>
                <a:schemeClr val="tx1"/>
              </a:buClr>
              <a:buFont typeface="Wingdings" panose="05000000000000000000" pitchFamily="2" charset="2"/>
              <a:buChar char="n"/>
            </a:pPr>
            <a:r>
              <a:rPr lang="en-US" altLang="ja-JP" sz="2400" dirty="0">
                <a:solidFill>
                  <a:srgbClr val="C00000"/>
                </a:solidFill>
                <a:latin typeface="游ゴシック Medium" panose="020B0500000000000000" pitchFamily="50" charset="-128"/>
                <a:ea typeface="游ゴシック Medium" panose="020B0500000000000000" pitchFamily="50" charset="-128"/>
              </a:rPr>
              <a:t>DRAM</a:t>
            </a:r>
            <a:r>
              <a:rPr lang="ja-JP" altLang="en-US" sz="2400" dirty="0">
                <a:latin typeface="游ゴシック Medium" panose="020B0500000000000000" pitchFamily="50" charset="-128"/>
                <a:ea typeface="游ゴシック Medium" panose="020B0500000000000000" pitchFamily="50" charset="-128"/>
              </a:rPr>
              <a:t>（</a:t>
            </a:r>
            <a:r>
              <a:rPr lang="en-US" altLang="ja-JP" sz="2400" dirty="0">
                <a:latin typeface="游ゴシック Medium" panose="020B0500000000000000" pitchFamily="50" charset="-128"/>
                <a:ea typeface="游ゴシック Medium" panose="020B0500000000000000" pitchFamily="50" charset="-128"/>
              </a:rPr>
              <a:t>Dynamic Random Access Memory</a:t>
            </a:r>
            <a:r>
              <a:rPr lang="ja-JP" altLang="en-US" sz="2400" dirty="0">
                <a:latin typeface="游ゴシック Medium" panose="020B0500000000000000" pitchFamily="50" charset="-128"/>
                <a:ea typeface="游ゴシック Medium" panose="020B0500000000000000" pitchFamily="50" charset="-128"/>
              </a:rPr>
              <a:t>）が一般的</a:t>
            </a:r>
            <a:endParaRPr lang="en-US" altLang="ja-JP" sz="2400" dirty="0">
              <a:latin typeface="游ゴシック Medium" panose="020B0500000000000000" pitchFamily="50" charset="-128"/>
              <a:ea typeface="游ゴシック Medium" panose="020B0500000000000000" pitchFamily="50" charset="-128"/>
            </a:endParaRPr>
          </a:p>
          <a:p>
            <a:pPr marL="800100" lvl="1" indent="-342900">
              <a:buClr>
                <a:schemeClr val="tx1"/>
              </a:buClr>
              <a:buFont typeface="Wingdings" panose="05000000000000000000" pitchFamily="2" charset="2"/>
              <a:buChar char="ü"/>
            </a:pPr>
            <a:r>
              <a:rPr lang="ja-JP" altLang="en-US" sz="2000" dirty="0">
                <a:latin typeface="游ゴシック Medium" panose="020B0500000000000000" pitchFamily="50" charset="-128"/>
                <a:ea typeface="游ゴシック Medium" panose="020B0500000000000000" pitchFamily="50" charset="-128"/>
              </a:rPr>
              <a:t>コンデンサに電荷を蓄える・蓄えないで</a:t>
            </a:r>
            <a:r>
              <a:rPr lang="en-US" altLang="ja-JP" sz="2000" dirty="0">
                <a:latin typeface="游ゴシック Medium" panose="020B0500000000000000" pitchFamily="50" charset="-128"/>
                <a:ea typeface="游ゴシック Medium" panose="020B0500000000000000" pitchFamily="50" charset="-128"/>
              </a:rPr>
              <a:t>0</a:t>
            </a:r>
            <a:r>
              <a:rPr lang="ja-JP" altLang="en-US" sz="2000" dirty="0">
                <a:latin typeface="游ゴシック Medium" panose="020B0500000000000000" pitchFamily="50" charset="-128"/>
                <a:ea typeface="游ゴシック Medium" panose="020B0500000000000000" pitchFamily="50" charset="-128"/>
              </a:rPr>
              <a:t>と</a:t>
            </a:r>
            <a:r>
              <a:rPr lang="en-US" altLang="ja-JP" sz="2000" dirty="0">
                <a:latin typeface="游ゴシック Medium" panose="020B0500000000000000" pitchFamily="50" charset="-128"/>
                <a:ea typeface="游ゴシック Medium" panose="020B0500000000000000" pitchFamily="50" charset="-128"/>
              </a:rPr>
              <a:t>1</a:t>
            </a:r>
            <a:r>
              <a:rPr lang="ja-JP" altLang="en-US" sz="2000" dirty="0">
                <a:latin typeface="游ゴシック Medium" panose="020B0500000000000000" pitchFamily="50" charset="-128"/>
                <a:ea typeface="游ゴシック Medium" panose="020B0500000000000000" pitchFamily="50" charset="-128"/>
              </a:rPr>
              <a:t>を表現</a:t>
            </a:r>
            <a:endParaRPr lang="en-US" altLang="ja-JP" sz="2000" dirty="0">
              <a:latin typeface="游ゴシック Medium" panose="020B0500000000000000" pitchFamily="50" charset="-128"/>
              <a:ea typeface="游ゴシック Medium" panose="020B0500000000000000" pitchFamily="50" charset="-128"/>
            </a:endParaRPr>
          </a:p>
          <a:p>
            <a:pPr marL="800100" lvl="1" indent="-342900">
              <a:buClr>
                <a:schemeClr val="tx1"/>
              </a:buClr>
              <a:buFont typeface="Wingdings" panose="05000000000000000000" pitchFamily="2" charset="2"/>
              <a:buChar char="ü"/>
            </a:pPr>
            <a:r>
              <a:rPr lang="ja-JP" altLang="en-US" sz="2000" dirty="0">
                <a:latin typeface="游ゴシック Medium" panose="020B0500000000000000" pitchFamily="50" charset="-128"/>
                <a:ea typeface="游ゴシック Medium" panose="020B0500000000000000" pitchFamily="50" charset="-128"/>
              </a:rPr>
              <a:t>揮発性　→　電源を切るとすべてのデータが失われる</a:t>
            </a:r>
          </a:p>
        </p:txBody>
      </p:sp>
    </p:spTree>
    <p:extLst>
      <p:ext uri="{BB962C8B-B14F-4D97-AF65-F5344CB8AC3E}">
        <p14:creationId xmlns:p14="http://schemas.microsoft.com/office/powerpoint/2010/main" val="19336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P spid="7"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30175"/>
            <a:ext cx="6246812" cy="490538"/>
          </a:xfrm>
        </p:spPr>
        <p:txBody>
          <a:bodyPr/>
          <a:lstStyle/>
          <a:p>
            <a:r>
              <a:rPr kumimoji="1" lang="ja-JP" altLang="en-US" dirty="0"/>
              <a:t>講義に入る前に</a:t>
            </a:r>
          </a:p>
        </p:txBody>
      </p:sp>
      <p:sp>
        <p:nvSpPr>
          <p:cNvPr id="3" name="コンテンツ プレースホルダー 2"/>
          <p:cNvSpPr>
            <a:spLocks noGrp="1"/>
          </p:cNvSpPr>
          <p:nvPr>
            <p:ph idx="1"/>
          </p:nvPr>
        </p:nvSpPr>
        <p:spPr>
          <a:xfrm>
            <a:off x="457200" y="1524273"/>
            <a:ext cx="8686800" cy="5145087"/>
          </a:xfrm>
        </p:spPr>
        <p:txBody>
          <a:bodyPr>
            <a:normAutofit fontScale="70000" lnSpcReduction="20000"/>
          </a:bodyPr>
          <a:lstStyle/>
          <a:p>
            <a:pPr>
              <a:buFont typeface="Wingdings" panose="05000000000000000000" pitchFamily="2" charset="2"/>
              <a:buChar char="n"/>
            </a:pPr>
            <a:r>
              <a:rPr lang="ja-JP" altLang="en-US" dirty="0">
                <a:latin typeface="游ゴシック Medium" panose="020B0500000000000000" pitchFamily="50" charset="-128"/>
                <a:ea typeface="游ゴシック Medium" panose="020B0500000000000000" pitchFamily="50" charset="-128"/>
              </a:rPr>
              <a:t>授業形式</a:t>
            </a:r>
            <a:endParaRPr lang="en-US" altLang="ja-JP" dirty="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lang="ja-JP" altLang="en-US" dirty="0">
                <a:latin typeface="游ゴシック Medium" panose="020B0500000000000000" pitchFamily="50" charset="-128"/>
                <a:ea typeface="游ゴシック Medium" panose="020B0500000000000000" pitchFamily="50" charset="-128"/>
              </a:rPr>
              <a:t>講義のみ（全部で計７回）</a:t>
            </a:r>
            <a:endParaRPr lang="en-US" altLang="ja-JP" dirty="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kumimoji="1" lang="ja-JP" altLang="en-US" dirty="0">
                <a:latin typeface="游ゴシック Medium" panose="020B0500000000000000" pitchFamily="50" charset="-128"/>
                <a:ea typeface="游ゴシック Medium" panose="020B0500000000000000" pitchFamily="50" charset="-128"/>
              </a:rPr>
              <a:t>期末試験（</a:t>
            </a:r>
            <a:r>
              <a:rPr kumimoji="1" lang="en-US" altLang="ja-JP" dirty="0">
                <a:latin typeface="游ゴシック Medium" panose="020B0500000000000000" pitchFamily="50" charset="-128"/>
                <a:ea typeface="游ゴシック Medium" panose="020B0500000000000000" pitchFamily="50" charset="-128"/>
              </a:rPr>
              <a:t>8/4</a:t>
            </a:r>
            <a:r>
              <a:rPr lang="ja-JP" altLang="en-US" dirty="0" err="1">
                <a:latin typeface="游ゴシック Medium" panose="020B0500000000000000" pitchFamily="50" charset="-128"/>
                <a:ea typeface="游ゴシック Medium" panose="020B0500000000000000" pitchFamily="50" charset="-128"/>
              </a:rPr>
              <a:t>．</a:t>
            </a:r>
            <a:r>
              <a:rPr kumimoji="1" lang="ja-JP" altLang="en-US" dirty="0">
                <a:latin typeface="游ゴシック Medium" panose="020B0500000000000000" pitchFamily="50" charset="-128"/>
                <a:ea typeface="游ゴシック Medium" panose="020B0500000000000000" pitchFamily="50" charset="-128"/>
              </a:rPr>
              <a:t>アルゴリズム編と一緒）</a:t>
            </a:r>
            <a:endParaRPr lang="en-US" altLang="ja-JP" dirty="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n"/>
            </a:pPr>
            <a:endParaRPr kumimoji="1" lang="en-US" altLang="ja-JP"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ja-JP" altLang="en-US" dirty="0">
                <a:latin typeface="游ゴシック Medium" panose="020B0500000000000000" pitchFamily="50" charset="-128"/>
                <a:ea typeface="游ゴシック Medium" panose="020B0500000000000000" pitchFamily="50" charset="-128"/>
              </a:rPr>
              <a:t>質問は講義中もしくはメールで</a:t>
            </a:r>
            <a:endParaRPr lang="en-US" altLang="ja-JP" dirty="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lang="ja-JP" altLang="en-US" dirty="0">
                <a:latin typeface="游ゴシック Medium" panose="020B0500000000000000" pitchFamily="50" charset="-128"/>
                <a:ea typeface="游ゴシック Medium" panose="020B0500000000000000" pitchFamily="50" charset="-128"/>
              </a:rPr>
              <a:t>宛先：</a:t>
            </a:r>
            <a:r>
              <a:rPr lang="en-US" altLang="ja-JP" dirty="0">
                <a:latin typeface="游ゴシック Medium" panose="020B0500000000000000" pitchFamily="50" charset="-128"/>
                <a:ea typeface="游ゴシック Medium" panose="020B0500000000000000" pitchFamily="50" charset="-128"/>
              </a:rPr>
              <a:t>yamaki@hpc.is.uec.ac.jp</a:t>
            </a:r>
          </a:p>
          <a:p>
            <a:pPr lvl="1">
              <a:buFont typeface="Wingdings" panose="05000000000000000000" pitchFamily="2" charset="2"/>
              <a:buChar char="n"/>
            </a:pPr>
            <a:endParaRPr lang="en-US" altLang="ja-JP"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ja-JP" altLang="en-US" dirty="0">
                <a:latin typeface="游ゴシック Medium" panose="020B0500000000000000" pitchFamily="50" charset="-128"/>
                <a:ea typeface="游ゴシック Medium" panose="020B0500000000000000" pitchFamily="50" charset="-128"/>
              </a:rPr>
              <a:t>参考書</a:t>
            </a:r>
            <a:endParaRPr lang="en-US" altLang="ja-JP" dirty="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lang="ja-JP" altLang="en-US" dirty="0">
                <a:latin typeface="游ゴシック Medium" panose="020B0500000000000000" pitchFamily="50" charset="-128"/>
                <a:ea typeface="游ゴシック Medium" panose="020B0500000000000000" pitchFamily="50" charset="-128"/>
              </a:rPr>
              <a:t>パターソン＆ヘネシー著，「コンピュータの構成と設計 </a:t>
            </a:r>
            <a:r>
              <a:rPr lang="en-US" altLang="ja-JP" dirty="0">
                <a:latin typeface="游ゴシック Medium" panose="020B0500000000000000" pitchFamily="50" charset="-128"/>
                <a:ea typeface="游ゴシック Medium" panose="020B0500000000000000" pitchFamily="50" charset="-128"/>
              </a:rPr>
              <a:t>– </a:t>
            </a:r>
            <a:r>
              <a:rPr lang="ja-JP" altLang="en-US" dirty="0">
                <a:latin typeface="游ゴシック Medium" panose="020B0500000000000000" pitchFamily="50" charset="-128"/>
                <a:ea typeface="游ゴシック Medium" panose="020B0500000000000000" pitchFamily="50" charset="-128"/>
              </a:rPr>
              <a:t>ハードウェアとソフトウェアのインターフェース </a:t>
            </a:r>
            <a:r>
              <a:rPr lang="en-US" altLang="ja-JP" dirty="0">
                <a:latin typeface="游ゴシック Medium" panose="020B0500000000000000" pitchFamily="50" charset="-128"/>
                <a:ea typeface="游ゴシック Medium" panose="020B0500000000000000" pitchFamily="50" charset="-128"/>
              </a:rPr>
              <a:t>–</a:t>
            </a:r>
            <a:r>
              <a:rPr lang="ja-JP" altLang="en-US" dirty="0">
                <a:latin typeface="游ゴシック Medium" panose="020B0500000000000000" pitchFamily="50" charset="-128"/>
                <a:ea typeface="游ゴシック Medium" panose="020B0500000000000000" pitchFamily="50" charset="-128"/>
              </a:rPr>
              <a:t>」，日経</a:t>
            </a:r>
            <a:r>
              <a:rPr lang="en-US" altLang="ja-JP" dirty="0">
                <a:latin typeface="游ゴシック Medium" panose="020B0500000000000000" pitchFamily="50" charset="-128"/>
                <a:ea typeface="游ゴシック Medium" panose="020B0500000000000000" pitchFamily="50" charset="-128"/>
              </a:rPr>
              <a:t>BP</a:t>
            </a:r>
            <a:r>
              <a:rPr lang="ja-JP" altLang="en-US" dirty="0">
                <a:latin typeface="游ゴシック Medium" panose="020B0500000000000000" pitchFamily="50" charset="-128"/>
                <a:ea typeface="游ゴシック Medium" panose="020B0500000000000000" pitchFamily="50" charset="-128"/>
              </a:rPr>
              <a:t>社</a:t>
            </a:r>
            <a:endParaRPr lang="en-US" altLang="ja-JP" dirty="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n"/>
            </a:pPr>
            <a:endParaRPr lang="en-US" altLang="ja-JP"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ja-JP" altLang="en-US" dirty="0">
                <a:latin typeface="游ゴシック Medium" panose="020B0500000000000000" pitchFamily="50" charset="-128"/>
                <a:ea typeface="游ゴシック Medium" panose="020B0500000000000000" pitchFamily="50" charset="-128"/>
              </a:rPr>
              <a:t>講義資料は </a:t>
            </a:r>
            <a:r>
              <a:rPr lang="en-US" altLang="ja-JP" dirty="0">
                <a:latin typeface="游ゴシック Medium" panose="020B0500000000000000" pitchFamily="50" charset="-128"/>
                <a:ea typeface="游ゴシック Medium" panose="020B0500000000000000" pitchFamily="50" charset="-128"/>
              </a:rPr>
              <a:t>HP </a:t>
            </a:r>
            <a:r>
              <a:rPr lang="ja-JP" altLang="en-US" dirty="0">
                <a:latin typeface="游ゴシック Medium" panose="020B0500000000000000" pitchFamily="50" charset="-128"/>
                <a:ea typeface="游ゴシック Medium" panose="020B0500000000000000" pitchFamily="50" charset="-128"/>
              </a:rPr>
              <a:t>に順次掲載</a:t>
            </a:r>
            <a:endParaRPr lang="en-US" altLang="ja-JP" dirty="0">
              <a:latin typeface="游ゴシック Medium" panose="020B0500000000000000" pitchFamily="50" charset="-128"/>
              <a:ea typeface="游ゴシック Medium" panose="020B0500000000000000" pitchFamily="50" charset="-128"/>
            </a:endParaRPr>
          </a:p>
          <a:p>
            <a:pPr lvl="1">
              <a:buFont typeface="Wingdings" panose="05000000000000000000" pitchFamily="2" charset="2"/>
              <a:buChar char="p"/>
            </a:pPr>
            <a:r>
              <a:rPr lang="en-US" altLang="ja-JP" dirty="0">
                <a:latin typeface="游ゴシック Medium" panose="020B0500000000000000" pitchFamily="50" charset="-128"/>
                <a:ea typeface="游ゴシック Medium" panose="020B0500000000000000" pitchFamily="50" charset="-128"/>
              </a:rPr>
              <a:t>URL</a:t>
            </a:r>
            <a:r>
              <a:rPr lang="ja-JP" altLang="en-US" dirty="0">
                <a:latin typeface="游ゴシック Medium" panose="020B0500000000000000" pitchFamily="50" charset="-128"/>
                <a:ea typeface="游ゴシック Medium" panose="020B0500000000000000" pitchFamily="50" charset="-128"/>
              </a:rPr>
              <a:t>↓</a:t>
            </a:r>
            <a:r>
              <a:rPr lang="en-US" altLang="ja-JP" dirty="0">
                <a:latin typeface="游ゴシック Medium" panose="020B0500000000000000" pitchFamily="50" charset="-128"/>
                <a:ea typeface="游ゴシック Medium" panose="020B0500000000000000" pitchFamily="50" charset="-128"/>
              </a:rPr>
              <a:t> </a:t>
            </a:r>
            <a:br>
              <a:rPr lang="en-US" altLang="ja-JP" dirty="0">
                <a:latin typeface="游ゴシック Medium" panose="020B0500000000000000" pitchFamily="50" charset="-128"/>
                <a:ea typeface="游ゴシック Medium" panose="020B0500000000000000" pitchFamily="50" charset="-128"/>
              </a:rPr>
            </a:br>
            <a:r>
              <a:rPr lang="en-US" altLang="ja-JP" dirty="0">
                <a:latin typeface="游ゴシック Medium" panose="020B0500000000000000" pitchFamily="50" charset="-128"/>
                <a:ea typeface="游ゴシック Medium" panose="020B0500000000000000" pitchFamily="50" charset="-128"/>
              </a:rPr>
              <a:t>http://www.hpc.is.uec.ac.jp/honda_lab/teaching_yamaki-jp.html</a:t>
            </a:r>
          </a:p>
        </p:txBody>
      </p:sp>
      <p:sp>
        <p:nvSpPr>
          <p:cNvPr id="6" name="スライド番号プレースホルダー 5"/>
          <p:cNvSpPr>
            <a:spLocks noGrp="1"/>
          </p:cNvSpPr>
          <p:nvPr>
            <p:ph type="sldNum" sz="quarter" idx="12"/>
          </p:nvPr>
        </p:nvSpPr>
        <p:spPr/>
        <p:txBody>
          <a:bodyPr/>
          <a:lstStyle/>
          <a:p>
            <a:fld id="{F1D95618-4C67-8846-861E-2E769B2743C5}" type="slidenum">
              <a:rPr kumimoji="1" lang="ja-JP" altLang="en-US" smtClean="0"/>
              <a:t>2</a:t>
            </a:fld>
            <a:endParaRPr kumimoji="1" lang="ja-JP" altLang="en-US"/>
          </a:p>
        </p:txBody>
      </p:sp>
      <p:pic>
        <p:nvPicPr>
          <p:cNvPr id="7" name="図 6"/>
          <p:cNvPicPr>
            <a:picLocks noChangeAspect="1"/>
          </p:cNvPicPr>
          <p:nvPr/>
        </p:nvPicPr>
        <p:blipFill>
          <a:blip r:embed="rId2"/>
          <a:stretch>
            <a:fillRect/>
          </a:stretch>
        </p:blipFill>
        <p:spPr>
          <a:xfrm>
            <a:off x="5972823" y="1789179"/>
            <a:ext cx="1477862" cy="1909852"/>
          </a:xfrm>
          <a:prstGeom prst="rect">
            <a:avLst/>
          </a:prstGeom>
        </p:spPr>
      </p:pic>
      <p:pic>
        <p:nvPicPr>
          <p:cNvPr id="8" name="図 7"/>
          <p:cNvPicPr>
            <a:picLocks noChangeAspect="1"/>
          </p:cNvPicPr>
          <p:nvPr/>
        </p:nvPicPr>
        <p:blipFill>
          <a:blip r:embed="rId3"/>
          <a:stretch>
            <a:fillRect/>
          </a:stretch>
        </p:blipFill>
        <p:spPr>
          <a:xfrm>
            <a:off x="7550321" y="1788896"/>
            <a:ext cx="1477862" cy="1904167"/>
          </a:xfrm>
          <a:prstGeom prst="rect">
            <a:avLst/>
          </a:prstGeom>
        </p:spPr>
      </p:pic>
    </p:spTree>
    <p:extLst>
      <p:ext uri="{BB962C8B-B14F-4D97-AF65-F5344CB8AC3E}">
        <p14:creationId xmlns:p14="http://schemas.microsoft.com/office/powerpoint/2010/main" val="17533426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90872" y="1524273"/>
            <a:ext cx="8229600" cy="5145087"/>
          </a:xfrm>
        </p:spPr>
        <p:txBody>
          <a:bodyPr>
            <a:noAutofit/>
          </a:bodyPr>
          <a:lstStyle/>
          <a:p>
            <a:pPr>
              <a:buFont typeface="Wingdings" panose="05000000000000000000" pitchFamily="2" charset="2"/>
              <a:buChar char="n"/>
            </a:pPr>
            <a:r>
              <a:rPr lang="ja-JP" altLang="en-US" sz="2400" dirty="0"/>
              <a:t>大容量＆不揮発性のメモリ</a:t>
            </a:r>
            <a:endParaRPr lang="en-US" altLang="ja-JP" sz="2400" dirty="0"/>
          </a:p>
          <a:p>
            <a:pPr lvl="1">
              <a:buFont typeface="Wingdings" panose="05000000000000000000" pitchFamily="2" charset="2"/>
              <a:buChar char="ü"/>
            </a:pPr>
            <a:r>
              <a:rPr lang="ja-JP" altLang="en-US" sz="2000" dirty="0"/>
              <a:t>現在は数</a:t>
            </a:r>
            <a:r>
              <a:rPr lang="en-US" altLang="ja-JP" sz="2000" dirty="0"/>
              <a:t>TB</a:t>
            </a:r>
            <a:r>
              <a:rPr lang="ja-JP" altLang="en-US" sz="2000" dirty="0"/>
              <a:t>ですら一般的</a:t>
            </a:r>
            <a:endParaRPr lang="en-US" altLang="ja-JP" sz="2000" dirty="0"/>
          </a:p>
          <a:p>
            <a:pPr lvl="1">
              <a:buFont typeface="Wingdings" panose="05000000000000000000" pitchFamily="2" charset="2"/>
              <a:buChar char="ü"/>
            </a:pPr>
            <a:r>
              <a:rPr lang="ja-JP" altLang="en-US" sz="2000" dirty="0"/>
              <a:t>電源を切ってもデータが失われない</a:t>
            </a:r>
            <a:endParaRPr lang="en-US" altLang="ja-JP" sz="2000" dirty="0"/>
          </a:p>
          <a:p>
            <a:pPr>
              <a:buClr>
                <a:schemeClr val="tx1"/>
              </a:buClr>
              <a:buFont typeface="Wingdings" panose="05000000000000000000" pitchFamily="2" charset="2"/>
              <a:buChar char="n"/>
            </a:pPr>
            <a:r>
              <a:rPr lang="ja-JP" altLang="en-US" sz="2400" dirty="0">
                <a:solidFill>
                  <a:srgbClr val="C00000"/>
                </a:solidFill>
              </a:rPr>
              <a:t>すべてのデータ</a:t>
            </a:r>
            <a:r>
              <a:rPr lang="ja-JP" altLang="en-US" sz="2400" dirty="0"/>
              <a:t>を格納</a:t>
            </a:r>
            <a:endParaRPr lang="en-US" altLang="ja-JP" sz="2400" dirty="0"/>
          </a:p>
          <a:p>
            <a:pPr lvl="1">
              <a:buFont typeface="Wingdings" panose="05000000000000000000" pitchFamily="2" charset="2"/>
              <a:buChar char="ü"/>
            </a:pPr>
            <a:r>
              <a:rPr kumimoji="1" lang="ja-JP" altLang="en-US" sz="2000" dirty="0"/>
              <a:t>プログラムそのものや実行に必要なデータは，ディスクから</a:t>
            </a:r>
            <a:br>
              <a:rPr kumimoji="1" lang="en-US" altLang="ja-JP" sz="2000" dirty="0"/>
            </a:br>
            <a:r>
              <a:rPr kumimoji="1" lang="ja-JP" altLang="en-US" sz="2000" dirty="0"/>
              <a:t>メインメモリに移して使用</a:t>
            </a:r>
            <a:endParaRPr kumimoji="1" lang="en-US" altLang="ja-JP" sz="2000" dirty="0"/>
          </a:p>
          <a:p>
            <a:pPr>
              <a:buFont typeface="Wingdings" panose="05000000000000000000" pitchFamily="2" charset="2"/>
              <a:buChar char="n"/>
            </a:pPr>
            <a:r>
              <a:rPr lang="en-US" altLang="ja-JP" sz="2400" dirty="0"/>
              <a:t>HDD</a:t>
            </a:r>
            <a:r>
              <a:rPr lang="ja-JP" altLang="en-US" sz="2400" dirty="0"/>
              <a:t>（</a:t>
            </a:r>
            <a:r>
              <a:rPr lang="en-US" altLang="ja-JP" sz="2400" dirty="0"/>
              <a:t>Hard Disc Drive</a:t>
            </a:r>
            <a:r>
              <a:rPr lang="ja-JP" altLang="en-US" sz="2400" dirty="0"/>
              <a:t>）や</a:t>
            </a:r>
            <a:r>
              <a:rPr lang="en-US" altLang="ja-JP" sz="2400" dirty="0"/>
              <a:t>SSD</a:t>
            </a:r>
            <a:r>
              <a:rPr lang="ja-JP" altLang="en-US" sz="2400" dirty="0"/>
              <a:t>（</a:t>
            </a:r>
            <a:r>
              <a:rPr lang="en-US" altLang="ja-JP" sz="2400" dirty="0"/>
              <a:t>Solid State Drive</a:t>
            </a:r>
            <a:r>
              <a:rPr lang="ja-JP" altLang="en-US" sz="2400" dirty="0"/>
              <a:t>）</a:t>
            </a:r>
            <a:endParaRPr kumimoji="1" lang="ja-JP" altLang="en-US" sz="24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20</a:t>
            </a:fld>
            <a:endParaRPr kumimoji="1" lang="ja-JP" altLang="en-US"/>
          </a:p>
        </p:txBody>
      </p:sp>
      <p:pic>
        <p:nvPicPr>
          <p:cNvPr id="2050" name="Picture 2" descr="http://www.storagereview.com/images/StorageReview-Seagate-NAS-HD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4269" y="4693085"/>
            <a:ext cx="2068843" cy="1694017"/>
          </a:xfrm>
          <a:prstGeom prst="rect">
            <a:avLst/>
          </a:prstGeom>
          <a:noFill/>
          <a:extLst>
            <a:ext uri="{909E8E84-426E-40DD-AFC4-6F175D3DCCD1}">
              <a14:hiddenFill xmlns:a14="http://schemas.microsoft.com/office/drawing/2010/main">
                <a:solidFill>
                  <a:srgbClr val="FFFFFF"/>
                </a:solidFill>
              </a14:hiddenFill>
            </a:ext>
          </a:extLst>
        </p:spPr>
      </p:pic>
      <p:pic>
        <p:nvPicPr>
          <p:cNvPr id="8" name="図 7"/>
          <p:cNvPicPr>
            <a:picLocks noChangeAspect="1"/>
          </p:cNvPicPr>
          <p:nvPr/>
        </p:nvPicPr>
        <p:blipFill>
          <a:blip r:embed="rId3"/>
          <a:stretch>
            <a:fillRect/>
          </a:stretch>
        </p:blipFill>
        <p:spPr>
          <a:xfrm>
            <a:off x="227452" y="4866131"/>
            <a:ext cx="1935484" cy="1347926"/>
          </a:xfrm>
          <a:prstGeom prst="rect">
            <a:avLst/>
          </a:prstGeom>
        </p:spPr>
      </p:pic>
      <p:sp>
        <p:nvSpPr>
          <p:cNvPr id="13" name="タイトル 3"/>
          <p:cNvSpPr txBox="1">
            <a:spLocks/>
          </p:cNvSpPr>
          <p:nvPr/>
        </p:nvSpPr>
        <p:spPr bwMode="gray">
          <a:xfrm>
            <a:off x="333047" y="130175"/>
            <a:ext cx="683986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b="0">
                <a:solidFill>
                  <a:srgbClr val="FFFF99"/>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a:lstStyle>
          <a:p>
            <a:r>
              <a:rPr lang="ja-JP" altLang="en-US" kern="0" dirty="0">
                <a:solidFill>
                  <a:schemeClr val="bg1"/>
                </a:solidFill>
              </a:rPr>
              <a:t>　補助記憶装置</a:t>
            </a:r>
          </a:p>
        </p:txBody>
      </p:sp>
      <p:sp>
        <p:nvSpPr>
          <p:cNvPr id="14" name="テキスト ボックス 13"/>
          <p:cNvSpPr txBox="1"/>
          <p:nvPr/>
        </p:nvSpPr>
        <p:spPr>
          <a:xfrm>
            <a:off x="525150" y="1033572"/>
            <a:ext cx="5703034"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ディスク</a:t>
            </a:r>
            <a:endParaRPr lang="en-US" altLang="ja-JP" sz="2800" b="1" u="sng" dirty="0">
              <a:latin typeface="游ゴシック" panose="020B0400000000000000" pitchFamily="50" charset="-128"/>
              <a:ea typeface="游ゴシック" panose="020B0400000000000000" pitchFamily="50" charset="-128"/>
            </a:endParaRPr>
          </a:p>
        </p:txBody>
      </p:sp>
      <p:pic>
        <p:nvPicPr>
          <p:cNvPr id="2" name="図 1"/>
          <p:cNvPicPr>
            <a:picLocks noChangeAspect="1"/>
          </p:cNvPicPr>
          <p:nvPr/>
        </p:nvPicPr>
        <p:blipFill>
          <a:blip r:embed="rId4"/>
          <a:stretch>
            <a:fillRect/>
          </a:stretch>
        </p:blipFill>
        <p:spPr>
          <a:xfrm>
            <a:off x="2219731" y="4293096"/>
            <a:ext cx="4704538" cy="2290438"/>
          </a:xfrm>
          <a:prstGeom prst="rect">
            <a:avLst/>
          </a:prstGeom>
        </p:spPr>
      </p:pic>
    </p:spTree>
    <p:extLst>
      <p:ext uri="{BB962C8B-B14F-4D97-AF65-F5344CB8AC3E}">
        <p14:creationId xmlns:p14="http://schemas.microsoft.com/office/powerpoint/2010/main" val="1490605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21</a:t>
            </a:fld>
            <a:endParaRPr kumimoji="1" lang="ja-JP" altLang="en-US"/>
          </a:p>
        </p:txBody>
      </p:sp>
      <p:sp>
        <p:nvSpPr>
          <p:cNvPr id="13" name="タイトル 3"/>
          <p:cNvSpPr txBox="1">
            <a:spLocks/>
          </p:cNvSpPr>
          <p:nvPr/>
        </p:nvSpPr>
        <p:spPr bwMode="gray">
          <a:xfrm>
            <a:off x="333047" y="130175"/>
            <a:ext cx="6839867" cy="490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2800" b="0">
                <a:solidFill>
                  <a:srgbClr val="FFFF99"/>
                </a:solidFill>
                <a:latin typeface="+mj-lt"/>
                <a:ea typeface="+mj-ea"/>
                <a:cs typeface="+mj-cs"/>
              </a:defRPr>
            </a:lvl1pPr>
            <a:lvl2pPr algn="l" rtl="0" eaLnBrk="1" fontAlgn="base" hangingPunct="1">
              <a:spcBef>
                <a:spcPct val="0"/>
              </a:spcBef>
              <a:spcAft>
                <a:spcPct val="0"/>
              </a:spcAft>
              <a:defRPr kumimoji="1" sz="2800" b="1">
                <a:solidFill>
                  <a:srgbClr val="FFFF99"/>
                </a:solidFill>
                <a:latin typeface="Arial" charset="0"/>
                <a:ea typeface="ＭＳ Ｐゴシック" charset="-128"/>
              </a:defRPr>
            </a:lvl2pPr>
            <a:lvl3pPr algn="l" rtl="0" eaLnBrk="1" fontAlgn="base" hangingPunct="1">
              <a:spcBef>
                <a:spcPct val="0"/>
              </a:spcBef>
              <a:spcAft>
                <a:spcPct val="0"/>
              </a:spcAft>
              <a:defRPr kumimoji="1" sz="2800" b="1">
                <a:solidFill>
                  <a:srgbClr val="FFFF99"/>
                </a:solidFill>
                <a:latin typeface="Arial" charset="0"/>
                <a:ea typeface="ＭＳ Ｐゴシック" charset="-128"/>
              </a:defRPr>
            </a:lvl3pPr>
            <a:lvl4pPr algn="l" rtl="0" eaLnBrk="1" fontAlgn="base" hangingPunct="1">
              <a:spcBef>
                <a:spcPct val="0"/>
              </a:spcBef>
              <a:spcAft>
                <a:spcPct val="0"/>
              </a:spcAft>
              <a:defRPr kumimoji="1" sz="2800" b="1">
                <a:solidFill>
                  <a:srgbClr val="FFFF99"/>
                </a:solidFill>
                <a:latin typeface="Arial" charset="0"/>
                <a:ea typeface="ＭＳ Ｐゴシック" charset="-128"/>
              </a:defRPr>
            </a:lvl4pPr>
            <a:lvl5pPr algn="l" rtl="0" eaLnBrk="1" fontAlgn="base" hangingPunct="1">
              <a:spcBef>
                <a:spcPct val="0"/>
              </a:spcBef>
              <a:spcAft>
                <a:spcPct val="0"/>
              </a:spcAft>
              <a:defRPr kumimoji="1" sz="2800" b="1">
                <a:solidFill>
                  <a:srgbClr val="FFFF99"/>
                </a:solidFill>
                <a:latin typeface="Arial" charset="0"/>
                <a:ea typeface="ＭＳ Ｐゴシック" charset="-128"/>
              </a:defRPr>
            </a:lvl5pPr>
            <a:lvl6pPr marL="457200" algn="l" rtl="0" eaLnBrk="1" fontAlgn="base" hangingPunct="1">
              <a:spcBef>
                <a:spcPct val="0"/>
              </a:spcBef>
              <a:spcAft>
                <a:spcPct val="0"/>
              </a:spcAft>
              <a:defRPr kumimoji="1" sz="2800" b="1">
                <a:solidFill>
                  <a:srgbClr val="FFFF99"/>
                </a:solidFill>
                <a:latin typeface="Arial" charset="0"/>
                <a:ea typeface="ＭＳ Ｐゴシック" charset="-128"/>
              </a:defRPr>
            </a:lvl6pPr>
            <a:lvl7pPr marL="914400" algn="l" rtl="0" eaLnBrk="1" fontAlgn="base" hangingPunct="1">
              <a:spcBef>
                <a:spcPct val="0"/>
              </a:spcBef>
              <a:spcAft>
                <a:spcPct val="0"/>
              </a:spcAft>
              <a:defRPr kumimoji="1" sz="2800" b="1">
                <a:solidFill>
                  <a:srgbClr val="FFFF99"/>
                </a:solidFill>
                <a:latin typeface="Arial" charset="0"/>
                <a:ea typeface="ＭＳ Ｐゴシック" charset="-128"/>
              </a:defRPr>
            </a:lvl7pPr>
            <a:lvl8pPr marL="1371600" algn="l" rtl="0" eaLnBrk="1" fontAlgn="base" hangingPunct="1">
              <a:spcBef>
                <a:spcPct val="0"/>
              </a:spcBef>
              <a:spcAft>
                <a:spcPct val="0"/>
              </a:spcAft>
              <a:defRPr kumimoji="1" sz="2800" b="1">
                <a:solidFill>
                  <a:srgbClr val="FFFF99"/>
                </a:solidFill>
                <a:latin typeface="Arial" charset="0"/>
                <a:ea typeface="ＭＳ Ｐゴシック" charset="-128"/>
              </a:defRPr>
            </a:lvl8pPr>
            <a:lvl9pPr marL="1828800" algn="l" rtl="0" eaLnBrk="1" fontAlgn="base" hangingPunct="1">
              <a:spcBef>
                <a:spcPct val="0"/>
              </a:spcBef>
              <a:spcAft>
                <a:spcPct val="0"/>
              </a:spcAft>
              <a:defRPr kumimoji="1" sz="2800" b="1">
                <a:solidFill>
                  <a:srgbClr val="FFFF99"/>
                </a:solidFill>
                <a:latin typeface="Arial" charset="0"/>
                <a:ea typeface="ＭＳ Ｐゴシック" charset="-128"/>
              </a:defRPr>
            </a:lvl9pPr>
          </a:lstStyle>
          <a:p>
            <a:r>
              <a:rPr lang="ja-JP" altLang="en-US" kern="0" dirty="0">
                <a:solidFill>
                  <a:schemeClr val="bg1"/>
                </a:solidFill>
              </a:rPr>
              <a:t>　記憶装置の種類と役割</a:t>
            </a:r>
          </a:p>
        </p:txBody>
      </p:sp>
      <p:sp>
        <p:nvSpPr>
          <p:cNvPr id="14" name="テキスト ボックス 13"/>
          <p:cNvSpPr txBox="1"/>
          <p:nvPr/>
        </p:nvSpPr>
        <p:spPr>
          <a:xfrm>
            <a:off x="525150" y="1033572"/>
            <a:ext cx="5703034"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記憶装置の階層構造</a:t>
            </a:r>
            <a:endParaRPr lang="en-US" altLang="ja-JP" sz="2800" b="1" u="sng" dirty="0">
              <a:latin typeface="游ゴシック" panose="020B0400000000000000" pitchFamily="50" charset="-128"/>
              <a:ea typeface="游ゴシック" panose="020B0400000000000000" pitchFamily="50" charset="-128"/>
            </a:endParaRPr>
          </a:p>
        </p:txBody>
      </p:sp>
      <p:graphicFrame>
        <p:nvGraphicFramePr>
          <p:cNvPr id="4" name="図表 3"/>
          <p:cNvGraphicFramePr/>
          <p:nvPr>
            <p:extLst>
              <p:ext uri="{D42A27DB-BD31-4B8C-83A1-F6EECF244321}">
                <p14:modId xmlns:p14="http://schemas.microsoft.com/office/powerpoint/2010/main" val="1327880696"/>
              </p:ext>
            </p:extLst>
          </p:nvPr>
        </p:nvGraphicFramePr>
        <p:xfrm>
          <a:off x="251520" y="191683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正方形/長方形 17"/>
          <p:cNvSpPr/>
          <p:nvPr/>
        </p:nvSpPr>
        <p:spPr>
          <a:xfrm>
            <a:off x="6406661" y="1023119"/>
            <a:ext cx="800219" cy="461665"/>
          </a:xfrm>
          <a:prstGeom prst="rect">
            <a:avLst/>
          </a:prstGeom>
        </p:spPr>
        <p:txBody>
          <a:bodyPr wrap="none">
            <a:spAutoFit/>
          </a:bodyPr>
          <a:lstStyle/>
          <a:p>
            <a:pPr algn="ctr"/>
            <a:r>
              <a:rPr lang="ja-JP" altLang="en-US" sz="2400" dirty="0">
                <a:solidFill>
                  <a:srgbClr val="FF0000"/>
                </a:solidFill>
                <a:latin typeface="游ゴシック Medium" panose="020B0500000000000000" pitchFamily="50" charset="-128"/>
                <a:ea typeface="游ゴシック Medium" panose="020B0500000000000000" pitchFamily="50" charset="-128"/>
              </a:rPr>
              <a:t>容量</a:t>
            </a:r>
          </a:p>
        </p:txBody>
      </p:sp>
      <p:sp>
        <p:nvSpPr>
          <p:cNvPr id="19" name="正方形/長方形 18"/>
          <p:cNvSpPr/>
          <p:nvPr/>
        </p:nvSpPr>
        <p:spPr>
          <a:xfrm>
            <a:off x="7693283" y="1011171"/>
            <a:ext cx="800219" cy="461665"/>
          </a:xfrm>
          <a:prstGeom prst="rect">
            <a:avLst/>
          </a:prstGeom>
        </p:spPr>
        <p:txBody>
          <a:bodyPr wrap="none">
            <a:spAutoFit/>
          </a:bodyPr>
          <a:lstStyle/>
          <a:p>
            <a:pPr algn="ctr"/>
            <a:r>
              <a:rPr lang="ja-JP" altLang="en-US" sz="2400" dirty="0">
                <a:solidFill>
                  <a:srgbClr val="0D27E9"/>
                </a:solidFill>
                <a:latin typeface="游ゴシック Medium" panose="020B0500000000000000" pitchFamily="50" charset="-128"/>
                <a:ea typeface="游ゴシック Medium" panose="020B0500000000000000" pitchFamily="50" charset="-128"/>
              </a:rPr>
              <a:t>速度</a:t>
            </a:r>
          </a:p>
        </p:txBody>
      </p:sp>
      <p:sp>
        <p:nvSpPr>
          <p:cNvPr id="7" name="正方形/長方形 6"/>
          <p:cNvSpPr/>
          <p:nvPr/>
        </p:nvSpPr>
        <p:spPr>
          <a:xfrm>
            <a:off x="1619672" y="1796932"/>
            <a:ext cx="3324153" cy="2151900"/>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Medium" panose="020B0500000000000000" pitchFamily="50" charset="-128"/>
              <a:ea typeface="游ゴシック Medium" panose="020B0500000000000000" pitchFamily="50" charset="-128"/>
            </a:endParaRPr>
          </a:p>
        </p:txBody>
      </p:sp>
      <p:sp>
        <p:nvSpPr>
          <p:cNvPr id="24" name="正方形/長方形 23"/>
          <p:cNvSpPr/>
          <p:nvPr/>
        </p:nvSpPr>
        <p:spPr>
          <a:xfrm>
            <a:off x="1636553" y="1796932"/>
            <a:ext cx="1135247" cy="461665"/>
          </a:xfrm>
          <a:prstGeom prst="rect">
            <a:avLst/>
          </a:prstGeom>
        </p:spPr>
        <p:txBody>
          <a:bodyPr wrap="none">
            <a:spAutoFit/>
          </a:bodyPr>
          <a:lstStyle/>
          <a:p>
            <a:pPr algn="ctr"/>
            <a:r>
              <a:rPr lang="en-US" altLang="ja-JP" sz="2400" dirty="0">
                <a:solidFill>
                  <a:schemeClr val="accent6"/>
                </a:solidFill>
                <a:latin typeface="游ゴシック Medium" panose="020B0500000000000000" pitchFamily="50" charset="-128"/>
                <a:ea typeface="游ゴシック Medium" panose="020B0500000000000000" pitchFamily="50" charset="-128"/>
              </a:rPr>
              <a:t>CPU</a:t>
            </a:r>
            <a:r>
              <a:rPr lang="ja-JP" altLang="en-US" sz="2400" dirty="0">
                <a:solidFill>
                  <a:schemeClr val="accent6"/>
                </a:solidFill>
                <a:latin typeface="游ゴシック Medium" panose="020B0500000000000000" pitchFamily="50" charset="-128"/>
                <a:ea typeface="游ゴシック Medium" panose="020B0500000000000000" pitchFamily="50" charset="-128"/>
              </a:rPr>
              <a:t>内</a:t>
            </a:r>
          </a:p>
        </p:txBody>
      </p:sp>
      <p:sp>
        <p:nvSpPr>
          <p:cNvPr id="26" name="上下矢印 25"/>
          <p:cNvSpPr/>
          <p:nvPr/>
        </p:nvSpPr>
        <p:spPr>
          <a:xfrm>
            <a:off x="7812360" y="1805729"/>
            <a:ext cx="541770" cy="4307357"/>
          </a:xfrm>
          <a:prstGeom prst="upDown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上下矢印 29"/>
          <p:cNvSpPr/>
          <p:nvPr/>
        </p:nvSpPr>
        <p:spPr>
          <a:xfrm>
            <a:off x="6527573" y="1792512"/>
            <a:ext cx="541770" cy="4307357"/>
          </a:xfrm>
          <a:prstGeom prst="up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587909" y="2213177"/>
            <a:ext cx="432363" cy="381541"/>
          </a:xfrm>
          <a:prstGeom prst="rect">
            <a:avLst/>
          </a:prstGeom>
          <a:solidFill>
            <a:schemeClr val="bg1"/>
          </a:solidFill>
        </p:spPr>
        <p:txBody>
          <a:bodyPr wrap="none">
            <a:spAutoFit/>
          </a:bodyPr>
          <a:lstStyle/>
          <a:p>
            <a:pPr algn="ctr"/>
            <a:r>
              <a:rPr lang="en-US" altLang="ja-JP" sz="2400" dirty="0">
                <a:latin typeface="游ゴシック Medium" panose="020B0500000000000000" pitchFamily="50" charset="-128"/>
                <a:ea typeface="游ゴシック Medium" panose="020B0500000000000000" pitchFamily="50" charset="-128"/>
              </a:rPr>
              <a:t>B</a:t>
            </a:r>
            <a:endParaRPr lang="ja-JP" altLang="en-US" sz="2400" dirty="0">
              <a:latin typeface="游ゴシック Medium" panose="020B0500000000000000" pitchFamily="50" charset="-128"/>
              <a:ea typeface="游ゴシック Medium" panose="020B0500000000000000" pitchFamily="50" charset="-128"/>
            </a:endParaRPr>
          </a:p>
        </p:txBody>
      </p:sp>
      <p:sp>
        <p:nvSpPr>
          <p:cNvPr id="15" name="正方形/長方形 14"/>
          <p:cNvSpPr/>
          <p:nvPr/>
        </p:nvSpPr>
        <p:spPr>
          <a:xfrm>
            <a:off x="6032923" y="3230231"/>
            <a:ext cx="1545007" cy="381541"/>
          </a:xfrm>
          <a:prstGeom prst="rect">
            <a:avLst/>
          </a:prstGeom>
          <a:solidFill>
            <a:schemeClr val="bg1"/>
          </a:solidFill>
        </p:spPr>
        <p:txBody>
          <a:bodyPr wrap="none">
            <a:spAutoFit/>
          </a:bodyPr>
          <a:lstStyle/>
          <a:p>
            <a:pPr algn="ctr"/>
            <a:r>
              <a:rPr lang="en-US" altLang="ja-JP" sz="2400" dirty="0">
                <a:latin typeface="游ゴシック Medium" panose="020B0500000000000000" pitchFamily="50" charset="-128"/>
                <a:ea typeface="游ゴシック Medium" panose="020B0500000000000000" pitchFamily="50" charset="-128"/>
              </a:rPr>
              <a:t>KB</a:t>
            </a:r>
            <a:r>
              <a:rPr lang="ja-JP" altLang="en-US" sz="2400" dirty="0">
                <a:latin typeface="游ゴシック Medium" panose="020B0500000000000000" pitchFamily="50" charset="-128"/>
                <a:ea typeface="游ゴシック Medium" panose="020B0500000000000000" pitchFamily="50" charset="-128"/>
              </a:rPr>
              <a:t>～</a:t>
            </a:r>
            <a:r>
              <a:rPr lang="en-US" altLang="ja-JP" sz="2400" dirty="0">
                <a:latin typeface="游ゴシック Medium" panose="020B0500000000000000" pitchFamily="50" charset="-128"/>
                <a:ea typeface="游ゴシック Medium" panose="020B0500000000000000" pitchFamily="50" charset="-128"/>
              </a:rPr>
              <a:t>MB</a:t>
            </a:r>
            <a:endParaRPr lang="ja-JP" altLang="en-US" sz="2400" dirty="0">
              <a:latin typeface="游ゴシック Medium" panose="020B0500000000000000" pitchFamily="50" charset="-128"/>
              <a:ea typeface="游ゴシック Medium" panose="020B0500000000000000" pitchFamily="50" charset="-128"/>
            </a:endParaRPr>
          </a:p>
        </p:txBody>
      </p:sp>
      <p:sp>
        <p:nvSpPr>
          <p:cNvPr id="16" name="正方形/長方形 15"/>
          <p:cNvSpPr/>
          <p:nvPr/>
        </p:nvSpPr>
        <p:spPr>
          <a:xfrm>
            <a:off x="6476749" y="4223897"/>
            <a:ext cx="679226" cy="381541"/>
          </a:xfrm>
          <a:prstGeom prst="rect">
            <a:avLst/>
          </a:prstGeom>
          <a:solidFill>
            <a:schemeClr val="bg1"/>
          </a:solidFill>
        </p:spPr>
        <p:txBody>
          <a:bodyPr wrap="none">
            <a:spAutoFit/>
          </a:bodyPr>
          <a:lstStyle/>
          <a:p>
            <a:pPr algn="ctr"/>
            <a:r>
              <a:rPr lang="en-US" altLang="ja-JP" sz="2400" dirty="0">
                <a:latin typeface="游ゴシック Medium" panose="020B0500000000000000" pitchFamily="50" charset="-128"/>
                <a:ea typeface="游ゴシック Medium" panose="020B0500000000000000" pitchFamily="50" charset="-128"/>
              </a:rPr>
              <a:t>GB</a:t>
            </a:r>
            <a:endParaRPr lang="ja-JP" altLang="en-US" sz="2400" dirty="0">
              <a:latin typeface="游ゴシック Medium" panose="020B0500000000000000" pitchFamily="50" charset="-128"/>
              <a:ea typeface="游ゴシック Medium" panose="020B0500000000000000" pitchFamily="50" charset="-128"/>
            </a:endParaRPr>
          </a:p>
        </p:txBody>
      </p:sp>
      <p:sp>
        <p:nvSpPr>
          <p:cNvPr id="17" name="正方形/長方形 16"/>
          <p:cNvSpPr/>
          <p:nvPr/>
        </p:nvSpPr>
        <p:spPr>
          <a:xfrm>
            <a:off x="6491277" y="5236836"/>
            <a:ext cx="643959" cy="381541"/>
          </a:xfrm>
          <a:prstGeom prst="rect">
            <a:avLst/>
          </a:prstGeom>
          <a:solidFill>
            <a:schemeClr val="bg1"/>
          </a:solidFill>
        </p:spPr>
        <p:txBody>
          <a:bodyPr wrap="none">
            <a:spAutoFit/>
          </a:bodyPr>
          <a:lstStyle/>
          <a:p>
            <a:pPr algn="ctr"/>
            <a:r>
              <a:rPr lang="en-US" altLang="ja-JP" sz="2400" dirty="0">
                <a:latin typeface="游ゴシック Medium" panose="020B0500000000000000" pitchFamily="50" charset="-128"/>
                <a:ea typeface="游ゴシック Medium" panose="020B0500000000000000" pitchFamily="50" charset="-128"/>
              </a:rPr>
              <a:t>TB</a:t>
            </a:r>
            <a:endParaRPr lang="ja-JP" altLang="en-US" sz="2400" dirty="0">
              <a:latin typeface="游ゴシック Medium" panose="020B0500000000000000" pitchFamily="50" charset="-128"/>
              <a:ea typeface="游ゴシック Medium" panose="020B0500000000000000" pitchFamily="50" charset="-128"/>
            </a:endParaRPr>
          </a:p>
        </p:txBody>
      </p:sp>
      <p:sp>
        <p:nvSpPr>
          <p:cNvPr id="20" name="正方形/長方形 19"/>
          <p:cNvSpPr/>
          <p:nvPr/>
        </p:nvSpPr>
        <p:spPr>
          <a:xfrm>
            <a:off x="7659503" y="2213177"/>
            <a:ext cx="825868" cy="381541"/>
          </a:xfrm>
          <a:prstGeom prst="rect">
            <a:avLst/>
          </a:prstGeom>
          <a:solidFill>
            <a:schemeClr val="bg1"/>
          </a:solidFill>
        </p:spPr>
        <p:txBody>
          <a:bodyPr wrap="none">
            <a:spAutoFit/>
          </a:bodyPr>
          <a:lstStyle/>
          <a:p>
            <a:pPr algn="ctr"/>
            <a:r>
              <a:rPr lang="ja-JP" altLang="en-US" sz="2400" dirty="0">
                <a:latin typeface="游ゴシック Medium" panose="020B0500000000000000" pitchFamily="50" charset="-128"/>
                <a:ea typeface="游ゴシック Medium" panose="020B0500000000000000" pitchFamily="50" charset="-128"/>
              </a:rPr>
              <a:t>～</a:t>
            </a:r>
            <a:r>
              <a:rPr lang="en-US" altLang="ja-JP" sz="2400" dirty="0">
                <a:latin typeface="游ゴシック Medium" panose="020B0500000000000000" pitchFamily="50" charset="-128"/>
                <a:ea typeface="游ゴシック Medium" panose="020B0500000000000000" pitchFamily="50" charset="-128"/>
              </a:rPr>
              <a:t>ns</a:t>
            </a:r>
            <a:endParaRPr lang="ja-JP" altLang="en-US" sz="2400" dirty="0">
              <a:latin typeface="游ゴシック Medium" panose="020B0500000000000000" pitchFamily="50" charset="-128"/>
              <a:ea typeface="游ゴシック Medium" panose="020B0500000000000000" pitchFamily="50" charset="-128"/>
            </a:endParaRPr>
          </a:p>
        </p:txBody>
      </p:sp>
      <p:sp>
        <p:nvSpPr>
          <p:cNvPr id="21" name="正方形/長方形 20"/>
          <p:cNvSpPr/>
          <p:nvPr/>
        </p:nvSpPr>
        <p:spPr>
          <a:xfrm>
            <a:off x="7719782" y="3216414"/>
            <a:ext cx="777777" cy="461665"/>
          </a:xfrm>
          <a:prstGeom prst="rect">
            <a:avLst/>
          </a:prstGeom>
          <a:solidFill>
            <a:schemeClr val="bg1"/>
          </a:solidFill>
        </p:spPr>
        <p:txBody>
          <a:bodyPr wrap="none">
            <a:spAutoFit/>
          </a:bodyPr>
          <a:lstStyle/>
          <a:p>
            <a:pPr algn="ctr"/>
            <a:r>
              <a:rPr lang="en-US" altLang="ja-JP" sz="2400" dirty="0">
                <a:latin typeface="游ゴシック Medium" panose="020B0500000000000000" pitchFamily="50" charset="-128"/>
                <a:ea typeface="游ゴシック Medium" panose="020B0500000000000000" pitchFamily="50" charset="-128"/>
              </a:rPr>
              <a:t>1ns </a:t>
            </a:r>
            <a:endParaRPr lang="ja-JP" altLang="en-US" sz="2400" dirty="0">
              <a:latin typeface="游ゴシック Medium" panose="020B0500000000000000" pitchFamily="50" charset="-128"/>
              <a:ea typeface="游ゴシック Medium" panose="020B0500000000000000" pitchFamily="50" charset="-128"/>
            </a:endParaRPr>
          </a:p>
        </p:txBody>
      </p:sp>
      <p:sp>
        <p:nvSpPr>
          <p:cNvPr id="22" name="正方形/長方形 21"/>
          <p:cNvSpPr/>
          <p:nvPr/>
        </p:nvSpPr>
        <p:spPr>
          <a:xfrm>
            <a:off x="7575765" y="4226919"/>
            <a:ext cx="1032655" cy="461665"/>
          </a:xfrm>
          <a:prstGeom prst="rect">
            <a:avLst/>
          </a:prstGeom>
          <a:solidFill>
            <a:schemeClr val="bg1"/>
          </a:solidFill>
        </p:spPr>
        <p:txBody>
          <a:bodyPr wrap="none">
            <a:spAutoFit/>
          </a:bodyPr>
          <a:lstStyle/>
          <a:p>
            <a:pPr algn="ctr"/>
            <a:r>
              <a:rPr lang="en-US" altLang="ja-JP" sz="2400" dirty="0">
                <a:latin typeface="游ゴシック Medium" panose="020B0500000000000000" pitchFamily="50" charset="-128"/>
                <a:ea typeface="游ゴシック Medium" panose="020B0500000000000000" pitchFamily="50" charset="-128"/>
              </a:rPr>
              <a:t>100ns</a:t>
            </a:r>
            <a:endParaRPr lang="ja-JP" altLang="en-US" sz="2400" dirty="0">
              <a:latin typeface="游ゴシック Medium" panose="020B0500000000000000" pitchFamily="50" charset="-128"/>
              <a:ea typeface="游ゴシック Medium" panose="020B0500000000000000" pitchFamily="50" charset="-128"/>
            </a:endParaRPr>
          </a:p>
        </p:txBody>
      </p:sp>
      <p:sp>
        <p:nvSpPr>
          <p:cNvPr id="23" name="正方形/長方形 22"/>
          <p:cNvSpPr/>
          <p:nvPr/>
        </p:nvSpPr>
        <p:spPr>
          <a:xfrm>
            <a:off x="7766137" y="5229200"/>
            <a:ext cx="604653" cy="461665"/>
          </a:xfrm>
          <a:prstGeom prst="rect">
            <a:avLst/>
          </a:prstGeom>
          <a:solidFill>
            <a:schemeClr val="bg1"/>
          </a:solidFill>
        </p:spPr>
        <p:txBody>
          <a:bodyPr wrap="none">
            <a:spAutoFit/>
          </a:bodyPr>
          <a:lstStyle/>
          <a:p>
            <a:pPr algn="ctr"/>
            <a:r>
              <a:rPr lang="en-US" altLang="ja-JP" sz="2400" dirty="0" err="1">
                <a:latin typeface="游ゴシック Medium" panose="020B0500000000000000" pitchFamily="50" charset="-128"/>
                <a:ea typeface="游ゴシック Medium" panose="020B0500000000000000" pitchFamily="50" charset="-128"/>
              </a:rPr>
              <a:t>ms</a:t>
            </a:r>
            <a:endParaRPr lang="ja-JP" altLang="en-US" sz="2400" dirty="0">
              <a:latin typeface="游ゴシック Medium" panose="020B0500000000000000" pitchFamily="50" charset="-128"/>
              <a:ea typeface="游ゴシック Medium" panose="020B0500000000000000" pitchFamily="50" charset="-128"/>
            </a:endParaRPr>
          </a:p>
        </p:txBody>
      </p:sp>
      <p:sp>
        <p:nvSpPr>
          <p:cNvPr id="31" name="正方形/長方形 30"/>
          <p:cNvSpPr/>
          <p:nvPr/>
        </p:nvSpPr>
        <p:spPr>
          <a:xfrm>
            <a:off x="6550409" y="6073976"/>
            <a:ext cx="492443" cy="461665"/>
          </a:xfrm>
          <a:prstGeom prst="rect">
            <a:avLst/>
          </a:prstGeom>
        </p:spPr>
        <p:txBody>
          <a:bodyPr wrap="none">
            <a:spAutoFit/>
          </a:bodyPr>
          <a:lstStyle/>
          <a:p>
            <a:pPr algn="ctr"/>
            <a:r>
              <a:rPr lang="ja-JP" altLang="en-US" sz="2400" dirty="0">
                <a:solidFill>
                  <a:srgbClr val="FF0000"/>
                </a:solidFill>
                <a:latin typeface="游ゴシック Medium" panose="020B0500000000000000" pitchFamily="50" charset="-128"/>
                <a:ea typeface="游ゴシック Medium" panose="020B0500000000000000" pitchFamily="50" charset="-128"/>
              </a:rPr>
              <a:t>大</a:t>
            </a:r>
          </a:p>
        </p:txBody>
      </p:sp>
      <p:sp>
        <p:nvSpPr>
          <p:cNvPr id="32" name="正方形/長方形 31"/>
          <p:cNvSpPr/>
          <p:nvPr/>
        </p:nvSpPr>
        <p:spPr>
          <a:xfrm>
            <a:off x="6580813" y="1431277"/>
            <a:ext cx="435287" cy="461665"/>
          </a:xfrm>
          <a:prstGeom prst="rect">
            <a:avLst/>
          </a:prstGeom>
        </p:spPr>
        <p:txBody>
          <a:bodyPr wrap="square">
            <a:spAutoFit/>
          </a:bodyPr>
          <a:lstStyle/>
          <a:p>
            <a:pPr algn="ctr"/>
            <a:r>
              <a:rPr lang="ja-JP" altLang="en-US" sz="2400" dirty="0">
                <a:solidFill>
                  <a:srgbClr val="FF0000"/>
                </a:solidFill>
                <a:latin typeface="游ゴシック Medium" panose="020B0500000000000000" pitchFamily="50" charset="-128"/>
                <a:ea typeface="游ゴシック Medium" panose="020B0500000000000000" pitchFamily="50" charset="-128"/>
              </a:rPr>
              <a:t>小</a:t>
            </a:r>
          </a:p>
        </p:txBody>
      </p:sp>
      <p:sp>
        <p:nvSpPr>
          <p:cNvPr id="33" name="正方形/長方形 32"/>
          <p:cNvSpPr/>
          <p:nvPr/>
        </p:nvSpPr>
        <p:spPr>
          <a:xfrm>
            <a:off x="7832997" y="6080414"/>
            <a:ext cx="492443" cy="461665"/>
          </a:xfrm>
          <a:prstGeom prst="rect">
            <a:avLst/>
          </a:prstGeom>
        </p:spPr>
        <p:txBody>
          <a:bodyPr wrap="none">
            <a:spAutoFit/>
          </a:bodyPr>
          <a:lstStyle/>
          <a:p>
            <a:pPr algn="ctr"/>
            <a:r>
              <a:rPr lang="ja-JP" altLang="en-US" sz="2400" dirty="0">
                <a:solidFill>
                  <a:srgbClr val="0D27E9"/>
                </a:solidFill>
                <a:latin typeface="游ゴシック Medium" panose="020B0500000000000000" pitchFamily="50" charset="-128"/>
                <a:ea typeface="游ゴシック Medium" panose="020B0500000000000000" pitchFamily="50" charset="-128"/>
              </a:rPr>
              <a:t>遅</a:t>
            </a:r>
          </a:p>
        </p:txBody>
      </p:sp>
      <p:sp>
        <p:nvSpPr>
          <p:cNvPr id="34" name="正方形/長方形 33"/>
          <p:cNvSpPr/>
          <p:nvPr/>
        </p:nvSpPr>
        <p:spPr>
          <a:xfrm>
            <a:off x="7855087" y="1429402"/>
            <a:ext cx="435287" cy="461665"/>
          </a:xfrm>
          <a:prstGeom prst="rect">
            <a:avLst/>
          </a:prstGeom>
        </p:spPr>
        <p:txBody>
          <a:bodyPr wrap="square">
            <a:spAutoFit/>
          </a:bodyPr>
          <a:lstStyle/>
          <a:p>
            <a:pPr algn="ctr"/>
            <a:r>
              <a:rPr lang="ja-JP" altLang="en-US" sz="2400" dirty="0">
                <a:solidFill>
                  <a:srgbClr val="0D27E9"/>
                </a:solidFill>
                <a:latin typeface="游ゴシック Medium" panose="020B0500000000000000" pitchFamily="50" charset="-128"/>
                <a:ea typeface="游ゴシック Medium" panose="020B0500000000000000" pitchFamily="50" charset="-128"/>
              </a:rPr>
              <a:t>速</a:t>
            </a:r>
          </a:p>
        </p:txBody>
      </p:sp>
    </p:spTree>
    <p:extLst>
      <p:ext uri="{BB962C8B-B14F-4D97-AF65-F5344CB8AC3E}">
        <p14:creationId xmlns:p14="http://schemas.microsoft.com/office/powerpoint/2010/main" val="130676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ja-JP" altLang="en-US" sz="4400" b="0" dirty="0">
                <a:solidFill>
                  <a:schemeClr val="accent6">
                    <a:lumMod val="60000"/>
                    <a:lumOff val="40000"/>
                  </a:schemeClr>
                </a:solidFill>
                <a:latin typeface="+mj-ea"/>
              </a:rPr>
              <a:t>ハードウェア</a:t>
            </a:r>
            <a:r>
              <a:rPr kumimoji="1" lang="ja-JP" altLang="en-US" sz="4400" b="0" dirty="0">
                <a:solidFill>
                  <a:schemeClr val="accent6">
                    <a:lumMod val="60000"/>
                    <a:lumOff val="40000"/>
                  </a:schemeClr>
                </a:solidFill>
                <a:latin typeface="+mj-ea"/>
              </a:rPr>
              <a:t>の製造技術</a:t>
            </a:r>
          </a:p>
        </p:txBody>
      </p:sp>
      <p:sp>
        <p:nvSpPr>
          <p:cNvPr id="5" name="スライド番号プレースホルダー 4"/>
          <p:cNvSpPr>
            <a:spLocks noGrp="1"/>
          </p:cNvSpPr>
          <p:nvPr>
            <p:ph type="sldNum" sz="quarter" idx="4294967295"/>
          </p:nvPr>
        </p:nvSpPr>
        <p:spPr/>
        <p:txBody>
          <a:bodyPr/>
          <a:lstStyle/>
          <a:p>
            <a:fld id="{32D8B938-3DC1-EF4A-BAB7-1263BB70BF23}" type="slidenum">
              <a:rPr kumimoji="1" lang="ja-JP" altLang="en-US" smtClean="0"/>
              <a:t>22</a:t>
            </a:fld>
            <a:endParaRPr kumimoji="1" lang="ja-JP" altLang="en-US"/>
          </a:p>
        </p:txBody>
      </p:sp>
    </p:spTree>
    <p:extLst>
      <p:ext uri="{BB962C8B-B14F-4D97-AF65-F5344CB8AC3E}">
        <p14:creationId xmlns:p14="http://schemas.microsoft.com/office/powerpoint/2010/main" val="2225726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5436096" y="4560912"/>
            <a:ext cx="1676400" cy="1676400"/>
          </a:xfrm>
          <a:prstGeom prst="rect">
            <a:avLst/>
          </a:prstGeom>
        </p:spPr>
      </p:pic>
      <p:sp>
        <p:nvSpPr>
          <p:cNvPr id="2" name="タイトル 1"/>
          <p:cNvSpPr>
            <a:spLocks noGrp="1"/>
          </p:cNvSpPr>
          <p:nvPr>
            <p:ph type="title"/>
          </p:nvPr>
        </p:nvSpPr>
        <p:spPr>
          <a:xfrm>
            <a:off x="899592" y="130175"/>
            <a:ext cx="7085858" cy="490538"/>
          </a:xfrm>
        </p:spPr>
        <p:txBody>
          <a:bodyPr/>
          <a:lstStyle/>
          <a:p>
            <a:r>
              <a:rPr lang="ja-JP" altLang="en-US" sz="3200" dirty="0">
                <a:latin typeface="+mj-ea"/>
              </a:rPr>
              <a:t>トランジスタと</a:t>
            </a:r>
            <a:r>
              <a:rPr lang="en-US" altLang="ja-JP" sz="3200" dirty="0">
                <a:latin typeface="+mj-ea"/>
              </a:rPr>
              <a:t>LSI</a:t>
            </a:r>
            <a:endParaRPr kumimoji="1" lang="ja-JP" altLang="en-US" sz="3200" dirty="0">
              <a:latin typeface="+mj-ea"/>
            </a:endParaRPr>
          </a:p>
        </p:txBody>
      </p:sp>
      <p:sp>
        <p:nvSpPr>
          <p:cNvPr id="3" name="コンテンツ プレースホルダー 2"/>
          <p:cNvSpPr>
            <a:spLocks noGrp="1"/>
          </p:cNvSpPr>
          <p:nvPr>
            <p:ph idx="1"/>
          </p:nvPr>
        </p:nvSpPr>
        <p:spPr/>
        <p:txBody>
          <a:bodyPr/>
          <a:lstStyle/>
          <a:p>
            <a:pPr marL="0" indent="0">
              <a:buNone/>
            </a:pPr>
            <a:r>
              <a:rPr lang="ja-JP" altLang="en-US" sz="2400" b="1" u="sng" dirty="0">
                <a:latin typeface="游ゴシック" panose="020B0400000000000000" pitchFamily="50" charset="-128"/>
                <a:ea typeface="游ゴシック" panose="020B0400000000000000" pitchFamily="50" charset="-128"/>
              </a:rPr>
              <a:t>トランジスタ</a:t>
            </a:r>
            <a:endParaRPr lang="en-US" altLang="ja-JP" sz="2400" b="1" u="sng" dirty="0">
              <a:latin typeface="游ゴシック" panose="020B0400000000000000" pitchFamily="50" charset="-128"/>
              <a:ea typeface="游ゴシック" panose="020B0400000000000000" pitchFamily="50" charset="-128"/>
            </a:endParaRPr>
          </a:p>
          <a:p>
            <a:pPr lvl="1">
              <a:buFont typeface="Wingdings" panose="05000000000000000000" pitchFamily="2" charset="2"/>
              <a:buChar char="n"/>
            </a:pPr>
            <a:r>
              <a:rPr lang="ja-JP" altLang="en-US" sz="1800" dirty="0"/>
              <a:t>半導体（電気を制御する部品）の主力素子</a:t>
            </a:r>
            <a:endParaRPr lang="en-US" altLang="ja-JP" sz="1800" dirty="0"/>
          </a:p>
          <a:p>
            <a:pPr lvl="1">
              <a:buFont typeface="Wingdings" panose="05000000000000000000" pitchFamily="2" charset="2"/>
              <a:buChar char="n"/>
            </a:pPr>
            <a:r>
              <a:rPr lang="ja-JP" altLang="en-US" sz="1800" dirty="0"/>
              <a:t>信号の増幅，スイッチングを行う</a:t>
            </a:r>
            <a:endParaRPr lang="en-US" altLang="ja-JP" sz="1800" dirty="0"/>
          </a:p>
          <a:p>
            <a:pPr>
              <a:buFont typeface="Wingdings" panose="05000000000000000000" pitchFamily="2" charset="2"/>
              <a:buChar char="n"/>
            </a:pPr>
            <a:endParaRPr kumimoji="1" lang="en-US" altLang="ja-JP" sz="2400" dirty="0"/>
          </a:p>
          <a:p>
            <a:pPr>
              <a:buFont typeface="Wingdings" panose="05000000000000000000" pitchFamily="2" charset="2"/>
              <a:buChar char="n"/>
            </a:pPr>
            <a:endParaRPr kumimoji="1" lang="en-US" altLang="ja-JP" sz="2400" dirty="0"/>
          </a:p>
          <a:p>
            <a:pPr>
              <a:buFont typeface="Wingdings" panose="05000000000000000000" pitchFamily="2" charset="2"/>
              <a:buChar char="n"/>
            </a:pPr>
            <a:endParaRPr kumimoji="1" lang="en-US" altLang="ja-JP" sz="2400" dirty="0"/>
          </a:p>
          <a:p>
            <a:pPr>
              <a:buFont typeface="Wingdings" panose="05000000000000000000" pitchFamily="2" charset="2"/>
              <a:buChar char="n"/>
            </a:pPr>
            <a:endParaRPr kumimoji="1" lang="en-US" altLang="ja-JP" sz="2400" dirty="0"/>
          </a:p>
          <a:p>
            <a:pPr marL="0" indent="0">
              <a:buNone/>
            </a:pPr>
            <a:r>
              <a:rPr lang="en-US" altLang="ja-JP" sz="2400" b="1" u="sng" dirty="0">
                <a:latin typeface="游ゴシック" panose="020B0400000000000000" pitchFamily="50" charset="-128"/>
                <a:ea typeface="游ゴシック" panose="020B0400000000000000" pitchFamily="50" charset="-128"/>
              </a:rPr>
              <a:t>LSI</a:t>
            </a:r>
            <a:r>
              <a:rPr lang="ja-JP" altLang="en-US" sz="2400" b="1" u="sng" dirty="0">
                <a:latin typeface="游ゴシック" panose="020B0400000000000000" pitchFamily="50" charset="-128"/>
                <a:ea typeface="游ゴシック" panose="020B0400000000000000" pitchFamily="50" charset="-128"/>
              </a:rPr>
              <a:t>（</a:t>
            </a:r>
            <a:r>
              <a:rPr lang="en-US" altLang="ja-JP" sz="2400" b="1" u="sng" dirty="0">
                <a:latin typeface="游ゴシック" panose="020B0400000000000000" pitchFamily="50" charset="-128"/>
                <a:ea typeface="游ゴシック" panose="020B0400000000000000" pitchFamily="50" charset="-128"/>
              </a:rPr>
              <a:t>Large-Scale Integrated Circuit</a:t>
            </a:r>
            <a:r>
              <a:rPr lang="ja-JP" altLang="en-US" sz="2400" b="1" u="sng" dirty="0">
                <a:latin typeface="游ゴシック" panose="020B0400000000000000" pitchFamily="50" charset="-128"/>
                <a:ea typeface="游ゴシック" panose="020B0400000000000000" pitchFamily="50" charset="-128"/>
              </a:rPr>
              <a:t>）</a:t>
            </a:r>
            <a:endParaRPr lang="en-US" altLang="ja-JP" sz="2400" b="1" u="sng" dirty="0">
              <a:latin typeface="游ゴシック" panose="020B0400000000000000" pitchFamily="50" charset="-128"/>
              <a:ea typeface="游ゴシック" panose="020B0400000000000000" pitchFamily="50" charset="-128"/>
            </a:endParaRPr>
          </a:p>
          <a:p>
            <a:pPr lvl="1">
              <a:buClr>
                <a:schemeClr val="tx1"/>
              </a:buClr>
              <a:buFont typeface="Wingdings" panose="05000000000000000000" pitchFamily="2" charset="2"/>
              <a:buChar char="n"/>
            </a:pPr>
            <a:r>
              <a:rPr lang="ja-JP" altLang="en-US" sz="2000" dirty="0">
                <a:solidFill>
                  <a:srgbClr val="C00000"/>
                </a:solidFill>
              </a:rPr>
              <a:t>大規模集積回路</a:t>
            </a:r>
            <a:endParaRPr lang="en-US" altLang="ja-JP" sz="2000" dirty="0">
              <a:solidFill>
                <a:srgbClr val="C00000"/>
              </a:solidFill>
            </a:endParaRPr>
          </a:p>
          <a:p>
            <a:pPr lvl="1">
              <a:buFont typeface="Wingdings" panose="05000000000000000000" pitchFamily="2" charset="2"/>
              <a:buChar char="n"/>
            </a:pPr>
            <a:r>
              <a:rPr lang="ja-JP" altLang="en-US" sz="2000" dirty="0"/>
              <a:t>昔は特に規模の大きいものを </a:t>
            </a:r>
            <a:r>
              <a:rPr lang="en-US" altLang="ja-JP" sz="2000" dirty="0"/>
              <a:t>VLSI</a:t>
            </a:r>
            <a:br>
              <a:rPr lang="en-US" altLang="ja-JP" sz="2000" dirty="0"/>
            </a:br>
            <a:r>
              <a:rPr lang="en-US" altLang="ja-JP" sz="2000" dirty="0"/>
              <a:t>(Very Large-Scale Integrated circuit)</a:t>
            </a:r>
            <a:br>
              <a:rPr lang="en-US" altLang="ja-JP" sz="2000" dirty="0"/>
            </a:br>
            <a:r>
              <a:rPr lang="ja-JP" altLang="en-US" sz="2000" dirty="0"/>
              <a:t>と呼んでいた</a:t>
            </a:r>
            <a:endParaRPr lang="en-US" altLang="ja-JP" sz="2000" dirty="0"/>
          </a:p>
          <a:p>
            <a:pPr lvl="2">
              <a:buFont typeface="Wingdings" panose="05000000000000000000" pitchFamily="2" charset="2"/>
              <a:buChar char="p"/>
            </a:pPr>
            <a:r>
              <a:rPr lang="ja-JP" altLang="en-US" sz="1800" dirty="0"/>
              <a:t>トランジスタ数が </a:t>
            </a:r>
            <a:r>
              <a:rPr lang="en-US" altLang="ja-JP" sz="1800" dirty="0"/>
              <a:t>10 </a:t>
            </a:r>
            <a:r>
              <a:rPr lang="ja-JP" altLang="en-US" sz="1800" dirty="0"/>
              <a:t>万個以上</a:t>
            </a:r>
            <a:endParaRPr kumimoji="1" lang="en-US" altLang="ja-JP" sz="1800" dirty="0"/>
          </a:p>
          <a:p>
            <a:pPr lvl="1">
              <a:buFont typeface="Wingdings" panose="05000000000000000000" pitchFamily="2" charset="2"/>
              <a:buChar char="n"/>
            </a:pPr>
            <a:r>
              <a:rPr lang="ja-JP" altLang="en-US" sz="2000" dirty="0"/>
              <a:t>今は区別せずに </a:t>
            </a:r>
            <a:r>
              <a:rPr lang="en-US" altLang="ja-JP" sz="2000" dirty="0"/>
              <a:t>LSI </a:t>
            </a:r>
            <a:r>
              <a:rPr lang="ja-JP" altLang="en-US" sz="2000" dirty="0" err="1"/>
              <a:t>で</a:t>
            </a:r>
            <a:r>
              <a:rPr lang="ja-JP" altLang="en-US" sz="2000" dirty="0"/>
              <a:t>よい</a:t>
            </a:r>
            <a:endParaRPr lang="en-US" altLang="ja-JP" sz="2000" dirty="0"/>
          </a:p>
          <a:p>
            <a:pPr lvl="1">
              <a:buFont typeface="Wingdings" panose="05000000000000000000" pitchFamily="2" charset="2"/>
              <a:buChar char="n"/>
            </a:pPr>
            <a:endParaRPr kumimoji="1" lang="ja-JP" altLang="en-US" sz="20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23</a:t>
            </a:fld>
            <a:endParaRPr kumimoji="1" lang="ja-JP" altLang="en-US"/>
          </a:p>
        </p:txBody>
      </p:sp>
      <p:pic>
        <p:nvPicPr>
          <p:cNvPr id="7" name="図 6"/>
          <p:cNvPicPr>
            <a:picLocks noChangeAspect="1"/>
          </p:cNvPicPr>
          <p:nvPr/>
        </p:nvPicPr>
        <p:blipFill>
          <a:blip r:embed="rId3"/>
          <a:stretch>
            <a:fillRect/>
          </a:stretch>
        </p:blipFill>
        <p:spPr>
          <a:xfrm>
            <a:off x="7469332" y="4586759"/>
            <a:ext cx="1311999" cy="1311999"/>
          </a:xfrm>
          <a:prstGeom prst="rect">
            <a:avLst/>
          </a:prstGeom>
        </p:spPr>
      </p:pic>
      <p:sp>
        <p:nvSpPr>
          <p:cNvPr id="8" name="テキスト ボックス 7"/>
          <p:cNvSpPr txBox="1"/>
          <p:nvPr/>
        </p:nvSpPr>
        <p:spPr>
          <a:xfrm>
            <a:off x="5697142" y="5898758"/>
            <a:ext cx="1119217" cy="307777"/>
          </a:xfrm>
          <a:prstGeom prst="rect">
            <a:avLst/>
          </a:prstGeom>
          <a:noFill/>
        </p:spPr>
        <p:txBody>
          <a:bodyPr wrap="none" rtlCol="0">
            <a:spAutoFit/>
          </a:bodyPr>
          <a:lstStyle/>
          <a:p>
            <a:r>
              <a:rPr kumimoji="1" lang="en-US" altLang="ja-JP" sz="1400" dirty="0"/>
              <a:t>[ IC</a:t>
            </a:r>
            <a:r>
              <a:rPr kumimoji="1" lang="ja-JP" altLang="en-US" sz="1400" dirty="0"/>
              <a:t>チップ </a:t>
            </a:r>
            <a:r>
              <a:rPr kumimoji="1" lang="en-US" altLang="ja-JP" sz="1400" dirty="0"/>
              <a:t>]</a:t>
            </a:r>
            <a:endParaRPr kumimoji="1" lang="ja-JP" altLang="en-US" sz="1400" dirty="0"/>
          </a:p>
        </p:txBody>
      </p:sp>
      <p:sp>
        <p:nvSpPr>
          <p:cNvPr id="10" name="テキスト ボックス 9"/>
          <p:cNvSpPr txBox="1"/>
          <p:nvPr/>
        </p:nvSpPr>
        <p:spPr>
          <a:xfrm>
            <a:off x="7211881" y="5898758"/>
            <a:ext cx="1829347" cy="307777"/>
          </a:xfrm>
          <a:prstGeom prst="rect">
            <a:avLst/>
          </a:prstGeom>
          <a:noFill/>
        </p:spPr>
        <p:txBody>
          <a:bodyPr wrap="none" rtlCol="0">
            <a:spAutoFit/>
          </a:bodyPr>
          <a:lstStyle/>
          <a:p>
            <a:r>
              <a:rPr kumimoji="1" lang="en-US" altLang="ja-JP" sz="1400" dirty="0"/>
              <a:t>[ </a:t>
            </a:r>
            <a:r>
              <a:rPr lang="ja-JP" altLang="en-US" sz="1400" dirty="0"/>
              <a:t>パッケージの中身</a:t>
            </a:r>
            <a:r>
              <a:rPr lang="en-US" altLang="ja-JP" sz="1400" dirty="0"/>
              <a:t> </a:t>
            </a:r>
            <a:r>
              <a:rPr kumimoji="1" lang="en-US" altLang="ja-JP" sz="1400" dirty="0"/>
              <a:t>]</a:t>
            </a:r>
            <a:endParaRPr kumimoji="1" lang="ja-JP" altLang="en-US" sz="1400" dirty="0"/>
          </a:p>
        </p:txBody>
      </p:sp>
      <p:cxnSp>
        <p:nvCxnSpPr>
          <p:cNvPr id="12" name="直線コネクタ 11"/>
          <p:cNvCxnSpPr/>
          <p:nvPr/>
        </p:nvCxnSpPr>
        <p:spPr>
          <a:xfrm flipV="1">
            <a:off x="6538682" y="4586760"/>
            <a:ext cx="930650" cy="31711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816359" y="5622802"/>
            <a:ext cx="652973" cy="275956"/>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7873075" y="4983323"/>
            <a:ext cx="506027" cy="5071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8511418" y="5081441"/>
            <a:ext cx="523776" cy="338554"/>
          </a:xfrm>
          <a:prstGeom prst="rect">
            <a:avLst/>
          </a:prstGeom>
          <a:solidFill>
            <a:schemeClr val="bg1"/>
          </a:solidFill>
        </p:spPr>
        <p:txBody>
          <a:bodyPr wrap="square" rtlCol="0">
            <a:spAutoFit/>
          </a:bodyPr>
          <a:lstStyle/>
          <a:p>
            <a:r>
              <a:rPr lang="en-US" altLang="ja-JP" sz="1600" dirty="0">
                <a:solidFill>
                  <a:srgbClr val="FF0000"/>
                </a:solidFill>
              </a:rPr>
              <a:t>LSI</a:t>
            </a:r>
            <a:endParaRPr kumimoji="1" lang="ja-JP" altLang="en-US" sz="1600" dirty="0">
              <a:solidFill>
                <a:srgbClr val="FF0000"/>
              </a:solidFill>
            </a:endParaRPr>
          </a:p>
        </p:txBody>
      </p:sp>
      <p:sp>
        <p:nvSpPr>
          <p:cNvPr id="19" name="正方形/長方形 18"/>
          <p:cNvSpPr/>
          <p:nvPr/>
        </p:nvSpPr>
        <p:spPr>
          <a:xfrm>
            <a:off x="5984036" y="1948275"/>
            <a:ext cx="2927222" cy="507131"/>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200"/>
          </a:p>
        </p:txBody>
      </p:sp>
      <p:cxnSp>
        <p:nvCxnSpPr>
          <p:cNvPr id="20" name="直線コネクタ 19"/>
          <p:cNvCxnSpPr/>
          <p:nvPr/>
        </p:nvCxnSpPr>
        <p:spPr>
          <a:xfrm>
            <a:off x="5984035" y="1946892"/>
            <a:ext cx="2927222" cy="691"/>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1" name="角丸四角形 20"/>
          <p:cNvSpPr/>
          <p:nvPr/>
        </p:nvSpPr>
        <p:spPr>
          <a:xfrm>
            <a:off x="6327629" y="1958909"/>
            <a:ext cx="491722" cy="2755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200" dirty="0"/>
              <a:t>N</a:t>
            </a:r>
            <a:r>
              <a:rPr lang="ja-JP" altLang="en-US" sz="1200" dirty="0"/>
              <a:t>型</a:t>
            </a:r>
            <a:endParaRPr kumimoji="1" lang="ja-JP" altLang="en-US" sz="1200" dirty="0"/>
          </a:p>
        </p:txBody>
      </p:sp>
      <p:sp>
        <p:nvSpPr>
          <p:cNvPr id="22" name="角丸四角形 21"/>
          <p:cNvSpPr/>
          <p:nvPr/>
        </p:nvSpPr>
        <p:spPr>
          <a:xfrm>
            <a:off x="8069880" y="1958218"/>
            <a:ext cx="491722" cy="27553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1200" dirty="0"/>
              <a:t>N</a:t>
            </a:r>
            <a:r>
              <a:rPr kumimoji="1" lang="ja-JP" altLang="en-US" sz="1200" dirty="0"/>
              <a:t>型</a:t>
            </a:r>
          </a:p>
        </p:txBody>
      </p:sp>
      <p:cxnSp>
        <p:nvCxnSpPr>
          <p:cNvPr id="23" name="直線コネクタ 22"/>
          <p:cNvCxnSpPr/>
          <p:nvPr/>
        </p:nvCxnSpPr>
        <p:spPr>
          <a:xfrm>
            <a:off x="5984036" y="2455407"/>
            <a:ext cx="2927222" cy="691"/>
          </a:xfrm>
          <a:prstGeom prst="line">
            <a:avLst/>
          </a:prstGeom>
          <a:ln w="381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6755666" y="2194574"/>
            <a:ext cx="1348446" cy="276999"/>
          </a:xfrm>
          <a:prstGeom prst="rect">
            <a:avLst/>
          </a:prstGeom>
          <a:noFill/>
        </p:spPr>
        <p:txBody>
          <a:bodyPr wrap="none" rtlCol="0">
            <a:spAutoFit/>
          </a:bodyPr>
          <a:lstStyle/>
          <a:p>
            <a:r>
              <a:rPr kumimoji="1" lang="en-US" altLang="ja-JP" sz="1200" dirty="0"/>
              <a:t>P</a:t>
            </a:r>
            <a:r>
              <a:rPr lang="ja-JP" altLang="en-US" sz="1200" dirty="0"/>
              <a:t>型サブストレート</a:t>
            </a:r>
            <a:endParaRPr kumimoji="1" lang="ja-JP" altLang="en-US" sz="1200" dirty="0"/>
          </a:p>
        </p:txBody>
      </p:sp>
      <p:cxnSp>
        <p:nvCxnSpPr>
          <p:cNvPr id="25" name="直線コネクタ 24"/>
          <p:cNvCxnSpPr/>
          <p:nvPr/>
        </p:nvCxnSpPr>
        <p:spPr>
          <a:xfrm flipV="1">
            <a:off x="6559846" y="1495785"/>
            <a:ext cx="0" cy="452490"/>
          </a:xfrm>
          <a:prstGeom prst="line">
            <a:avLst/>
          </a:prstGeom>
          <a:ln w="38100" cap="flat" cmpd="sng" algn="ctr">
            <a:solidFill>
              <a:schemeClr val="tx1"/>
            </a:solidFill>
            <a:prstDash val="solid"/>
            <a:round/>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cxnSp>
        <p:nvCxnSpPr>
          <p:cNvPr id="26" name="直線コネクタ 25"/>
          <p:cNvCxnSpPr/>
          <p:nvPr/>
        </p:nvCxnSpPr>
        <p:spPr>
          <a:xfrm flipV="1">
            <a:off x="8319109" y="1533665"/>
            <a:ext cx="0" cy="425244"/>
          </a:xfrm>
          <a:prstGeom prst="line">
            <a:avLst/>
          </a:prstGeom>
          <a:ln w="38100" cap="flat" cmpd="sng" algn="ctr">
            <a:solidFill>
              <a:schemeClr val="tx1"/>
            </a:solidFill>
            <a:prstDash val="solid"/>
            <a:round/>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7" name="テキスト ボックス 26"/>
          <p:cNvSpPr txBox="1"/>
          <p:nvPr/>
        </p:nvSpPr>
        <p:spPr>
          <a:xfrm>
            <a:off x="6305240" y="1130617"/>
            <a:ext cx="595035" cy="276999"/>
          </a:xfrm>
          <a:prstGeom prst="rect">
            <a:avLst/>
          </a:prstGeom>
          <a:noFill/>
        </p:spPr>
        <p:txBody>
          <a:bodyPr wrap="none" rtlCol="0">
            <a:spAutoFit/>
          </a:bodyPr>
          <a:lstStyle/>
          <a:p>
            <a:r>
              <a:rPr kumimoji="1" lang="ja-JP" altLang="en-US" sz="1200" dirty="0"/>
              <a:t>ソース</a:t>
            </a:r>
          </a:p>
        </p:txBody>
      </p:sp>
      <p:sp>
        <p:nvSpPr>
          <p:cNvPr id="28" name="テキスト ボックス 27"/>
          <p:cNvSpPr txBox="1"/>
          <p:nvPr/>
        </p:nvSpPr>
        <p:spPr>
          <a:xfrm>
            <a:off x="8024733" y="1146570"/>
            <a:ext cx="684803" cy="276999"/>
          </a:xfrm>
          <a:prstGeom prst="rect">
            <a:avLst/>
          </a:prstGeom>
          <a:noFill/>
        </p:spPr>
        <p:txBody>
          <a:bodyPr wrap="none" rtlCol="0">
            <a:spAutoFit/>
          </a:bodyPr>
          <a:lstStyle/>
          <a:p>
            <a:r>
              <a:rPr kumimoji="1" lang="ja-JP" altLang="en-US" sz="1200" dirty="0"/>
              <a:t>ドレイン</a:t>
            </a:r>
          </a:p>
        </p:txBody>
      </p:sp>
      <p:sp>
        <p:nvSpPr>
          <p:cNvPr id="29" name="正方形/長方形 28"/>
          <p:cNvSpPr/>
          <p:nvPr/>
        </p:nvSpPr>
        <p:spPr>
          <a:xfrm>
            <a:off x="6758162" y="1836133"/>
            <a:ext cx="1368644" cy="94956"/>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kumimoji="1" lang="ja-JP" altLang="en-US" sz="1200" dirty="0"/>
          </a:p>
        </p:txBody>
      </p:sp>
      <p:sp>
        <p:nvSpPr>
          <p:cNvPr id="30" name="正方形/長方形 29"/>
          <p:cNvSpPr/>
          <p:nvPr/>
        </p:nvSpPr>
        <p:spPr>
          <a:xfrm>
            <a:off x="6868055" y="1561801"/>
            <a:ext cx="1133344" cy="256940"/>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200" dirty="0"/>
          </a:p>
        </p:txBody>
      </p:sp>
      <p:cxnSp>
        <p:nvCxnSpPr>
          <p:cNvPr id="31" name="直線コネクタ 30"/>
          <p:cNvCxnSpPr/>
          <p:nvPr/>
        </p:nvCxnSpPr>
        <p:spPr>
          <a:xfrm flipV="1">
            <a:off x="7428510" y="1285069"/>
            <a:ext cx="0" cy="278324"/>
          </a:xfrm>
          <a:prstGeom prst="line">
            <a:avLst/>
          </a:prstGeom>
          <a:ln w="38100" cap="flat" cmpd="sng" algn="ctr">
            <a:solidFill>
              <a:schemeClr val="tx1"/>
            </a:solidFill>
            <a:prstDash val="solid"/>
            <a:round/>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7158143" y="941854"/>
            <a:ext cx="579005" cy="276999"/>
          </a:xfrm>
          <a:prstGeom prst="rect">
            <a:avLst/>
          </a:prstGeom>
          <a:noFill/>
        </p:spPr>
        <p:txBody>
          <a:bodyPr wrap="none" rtlCol="0">
            <a:spAutoFit/>
          </a:bodyPr>
          <a:lstStyle/>
          <a:p>
            <a:r>
              <a:rPr kumimoji="1" lang="ja-JP" altLang="en-US" sz="1200" dirty="0"/>
              <a:t>ゲート</a:t>
            </a:r>
          </a:p>
        </p:txBody>
      </p:sp>
      <p:sp>
        <p:nvSpPr>
          <p:cNvPr id="35" name="左矢印 34"/>
          <p:cNvSpPr/>
          <p:nvPr/>
        </p:nvSpPr>
        <p:spPr>
          <a:xfrm>
            <a:off x="6880974" y="2018442"/>
            <a:ext cx="1133344" cy="183635"/>
          </a:xfrm>
          <a:prstGeom prst="leftArrow">
            <a:avLst/>
          </a:prstGeom>
          <a:solidFill>
            <a:srgbClr val="FF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dirty="0"/>
              <a:t>電流</a:t>
            </a:r>
          </a:p>
        </p:txBody>
      </p:sp>
      <p:sp>
        <p:nvSpPr>
          <p:cNvPr id="36" name="角丸四角形吹き出し 35"/>
          <p:cNvSpPr/>
          <p:nvPr/>
        </p:nvSpPr>
        <p:spPr>
          <a:xfrm>
            <a:off x="6900275" y="2449202"/>
            <a:ext cx="2053882" cy="406254"/>
          </a:xfrm>
          <a:prstGeom prst="wedgeRoundRectCallout">
            <a:avLst>
              <a:gd name="adj1" fmla="val 2900"/>
              <a:gd name="adj2" fmla="val -127341"/>
              <a:gd name="adj3" fmla="val 16667"/>
            </a:avLst>
          </a:prstGeom>
          <a:solidFill>
            <a:srgbClr val="FFCCFF"/>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200" dirty="0"/>
              <a:t>２．ソースとドレインの間</a:t>
            </a:r>
            <a:br>
              <a:rPr kumimoji="1" lang="en-US" altLang="ja-JP" sz="1200" dirty="0"/>
            </a:br>
            <a:r>
              <a:rPr kumimoji="1" lang="ja-JP" altLang="en-US" sz="1200" dirty="0"/>
              <a:t>に電流が流れる</a:t>
            </a:r>
          </a:p>
        </p:txBody>
      </p:sp>
      <p:sp>
        <p:nvSpPr>
          <p:cNvPr id="37" name="角丸四角形吹き出し 36"/>
          <p:cNvSpPr/>
          <p:nvPr/>
        </p:nvSpPr>
        <p:spPr>
          <a:xfrm>
            <a:off x="7828959" y="633792"/>
            <a:ext cx="1303945" cy="371168"/>
          </a:xfrm>
          <a:prstGeom prst="wedgeRoundRectCallout">
            <a:avLst>
              <a:gd name="adj1" fmla="val -75513"/>
              <a:gd name="adj2" fmla="val 116951"/>
              <a:gd name="adj3" fmla="val 16667"/>
            </a:avLst>
          </a:prstGeom>
          <a:solidFill>
            <a:srgbClr val="FFCCFF"/>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200" dirty="0"/>
              <a:t>１．ゲートに</a:t>
            </a:r>
            <a:br>
              <a:rPr lang="en-US" altLang="ja-JP" sz="1200" dirty="0"/>
            </a:br>
            <a:r>
              <a:rPr lang="ja-JP" altLang="en-US" sz="1200" dirty="0"/>
              <a:t>電圧を印可</a:t>
            </a:r>
            <a:endParaRPr lang="en-US" altLang="ja-JP" sz="1200" dirty="0"/>
          </a:p>
        </p:txBody>
      </p:sp>
      <p:sp>
        <p:nvSpPr>
          <p:cNvPr id="48" name="テキスト ボックス 47"/>
          <p:cNvSpPr txBox="1"/>
          <p:nvPr/>
        </p:nvSpPr>
        <p:spPr>
          <a:xfrm>
            <a:off x="8486573" y="1450521"/>
            <a:ext cx="646331" cy="461665"/>
          </a:xfrm>
          <a:prstGeom prst="rect">
            <a:avLst/>
          </a:prstGeom>
          <a:noFill/>
        </p:spPr>
        <p:txBody>
          <a:bodyPr wrap="none" rtlCol="0">
            <a:spAutoFit/>
          </a:bodyPr>
          <a:lstStyle/>
          <a:p>
            <a:r>
              <a:rPr kumimoji="1" lang="ja-JP" altLang="en-US" sz="1200" dirty="0"/>
              <a:t>酸化</a:t>
            </a:r>
            <a:br>
              <a:rPr kumimoji="1" lang="en-US" altLang="ja-JP" sz="1200" dirty="0"/>
            </a:br>
            <a:r>
              <a:rPr kumimoji="1" lang="ja-JP" altLang="en-US" sz="1200" dirty="0"/>
              <a:t>絶縁膜</a:t>
            </a:r>
          </a:p>
        </p:txBody>
      </p:sp>
      <p:cxnSp>
        <p:nvCxnSpPr>
          <p:cNvPr id="49" name="直線コネクタ 48"/>
          <p:cNvCxnSpPr/>
          <p:nvPr/>
        </p:nvCxnSpPr>
        <p:spPr>
          <a:xfrm flipV="1">
            <a:off x="8135351" y="1746250"/>
            <a:ext cx="426251" cy="11594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6595478" y="2862975"/>
            <a:ext cx="1885453" cy="338554"/>
          </a:xfrm>
          <a:prstGeom prst="rect">
            <a:avLst/>
          </a:prstGeom>
          <a:noFill/>
        </p:spPr>
        <p:txBody>
          <a:bodyPr wrap="none" rtlCol="0">
            <a:spAutoFit/>
          </a:bodyPr>
          <a:lstStyle/>
          <a:p>
            <a:r>
              <a:rPr kumimoji="1" lang="en-US" altLang="ja-JP" sz="1600" dirty="0"/>
              <a:t>[ </a:t>
            </a:r>
            <a:r>
              <a:rPr lang="en-US" altLang="ja-JP" sz="1600" dirty="0"/>
              <a:t>N</a:t>
            </a:r>
            <a:r>
              <a:rPr lang="ja-JP" altLang="en-US" sz="1600" dirty="0"/>
              <a:t>型 </a:t>
            </a:r>
            <a:r>
              <a:rPr lang="en-US" altLang="ja-JP" sz="1600" dirty="0"/>
              <a:t>MOSFET</a:t>
            </a:r>
            <a:r>
              <a:rPr lang="en-US" altLang="ja-JP" sz="1600" baseline="30000" dirty="0"/>
              <a:t>※</a:t>
            </a:r>
            <a:r>
              <a:rPr lang="en-US" altLang="ja-JP" sz="1600" dirty="0"/>
              <a:t> </a:t>
            </a:r>
            <a:r>
              <a:rPr kumimoji="1" lang="en-US" altLang="ja-JP" sz="1600" dirty="0"/>
              <a:t>]</a:t>
            </a:r>
            <a:endParaRPr kumimoji="1" lang="ja-JP" altLang="en-US" sz="1600" dirty="0"/>
          </a:p>
        </p:txBody>
      </p:sp>
      <p:sp>
        <p:nvSpPr>
          <p:cNvPr id="52" name="テキスト ボックス 51"/>
          <p:cNvSpPr txBox="1"/>
          <p:nvPr/>
        </p:nvSpPr>
        <p:spPr>
          <a:xfrm>
            <a:off x="5010781" y="3160472"/>
            <a:ext cx="4169731" cy="276999"/>
          </a:xfrm>
          <a:prstGeom prst="rect">
            <a:avLst/>
          </a:prstGeom>
          <a:noFill/>
          <a:ln>
            <a:noFill/>
          </a:ln>
        </p:spPr>
        <p:txBody>
          <a:bodyPr wrap="none" rtlCol="0">
            <a:spAutoFit/>
          </a:bodyPr>
          <a:lstStyle/>
          <a:p>
            <a:r>
              <a:rPr kumimoji="1" lang="en-US" altLang="ja-JP" sz="1200" dirty="0"/>
              <a:t>※ Metal-Oxide-Semiconductor Field-Effect Transistor </a:t>
            </a:r>
            <a:r>
              <a:rPr kumimoji="1" lang="ja-JP" altLang="en-US" sz="1200" dirty="0"/>
              <a:t>の略</a:t>
            </a:r>
            <a:endParaRPr kumimoji="1" lang="en-US" altLang="ja-JP" sz="1200" dirty="0"/>
          </a:p>
        </p:txBody>
      </p:sp>
      <p:pic>
        <p:nvPicPr>
          <p:cNvPr id="2050" name="Picture 2" descr="https://upload.wikimedia.org/wikipedia/ja/3/3d/2SC18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0766" y="2233752"/>
            <a:ext cx="1397971" cy="1149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390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9" end="9"/>
                                            </p:txEl>
                                          </p:spTgt>
                                        </p:tgtEl>
                                        <p:attrNameLst>
                                          <p:attrName>style.visibility</p:attrName>
                                        </p:attrNameLst>
                                      </p:cBhvr>
                                      <p:to>
                                        <p:strVal val="visible"/>
                                      </p:to>
                                    </p:set>
                                    <p:animEffect transition="in" filter="fade">
                                      <p:cBhvr>
                                        <p:cTn id="26" dur="500"/>
                                        <p:tgtEl>
                                          <p:spTgt spid="3">
                                            <p:txEl>
                                              <p:pRg st="9" end="9"/>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Effect transition="in" filter="fade">
                                      <p:cBhvr>
                                        <p:cTn id="29" dur="500"/>
                                        <p:tgtEl>
                                          <p:spTgt spid="3">
                                            <p:txEl>
                                              <p:pRg st="10" end="10"/>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1" end="11"/>
                                            </p:txEl>
                                          </p:spTgt>
                                        </p:tgtEl>
                                        <p:attrNameLst>
                                          <p:attrName>style.visibility</p:attrName>
                                        </p:attrNameLst>
                                      </p:cBhvr>
                                      <p:to>
                                        <p:strVal val="visible"/>
                                      </p:to>
                                    </p:set>
                                    <p:animEffect transition="in" filter="fade">
                                      <p:cBhvr>
                                        <p:cTn id="32" dur="500"/>
                                        <p:tgtEl>
                                          <p:spTgt spid="3">
                                            <p:txEl>
                                              <p:pRg st="11" end="11"/>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par>
                                <p:cTn id="36" presetID="10" presetClass="entr" presetSubtype="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7" grpId="0" animBg="1"/>
      <p:bldP spid="18" grpId="0" animBg="1"/>
      <p:bldP spid="35" grpId="0" animBg="1"/>
      <p:bldP spid="36" grpId="0" animBg="1"/>
      <p:bldP spid="3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30175"/>
            <a:ext cx="6246812" cy="490538"/>
          </a:xfrm>
        </p:spPr>
        <p:txBody>
          <a:bodyPr/>
          <a:lstStyle/>
          <a:p>
            <a:r>
              <a:rPr lang="en-US" altLang="ja-JP" b="1" dirty="0"/>
              <a:t>LSI</a:t>
            </a:r>
            <a:r>
              <a:rPr lang="ja-JP" altLang="en-US" b="1" dirty="0"/>
              <a:t> </a:t>
            </a:r>
            <a:r>
              <a:rPr lang="ja-JP" altLang="en-US" dirty="0"/>
              <a:t>の集積度</a:t>
            </a:r>
            <a:endParaRPr kumimoji="1" lang="ja-JP" altLang="en-US" dirty="0"/>
          </a:p>
        </p:txBody>
      </p:sp>
      <p:sp>
        <p:nvSpPr>
          <p:cNvPr id="3" name="コンテンツ プレースホルダー 2"/>
          <p:cNvSpPr>
            <a:spLocks noGrp="1"/>
          </p:cNvSpPr>
          <p:nvPr>
            <p:ph idx="1"/>
          </p:nvPr>
        </p:nvSpPr>
        <p:spPr>
          <a:xfrm>
            <a:off x="374848" y="1020763"/>
            <a:ext cx="8229600" cy="5145087"/>
          </a:xfrm>
        </p:spPr>
        <p:txBody>
          <a:bodyPr>
            <a:normAutofit fontScale="92500" lnSpcReduction="20000"/>
          </a:bodyPr>
          <a:lstStyle/>
          <a:p>
            <a:pPr marL="0" indent="0">
              <a:buNone/>
            </a:pPr>
            <a:r>
              <a:rPr lang="ja-JP" altLang="en-US" b="1" u="sng" dirty="0">
                <a:latin typeface="游ゴシック" panose="020B0400000000000000" pitchFamily="50" charset="-128"/>
                <a:ea typeface="游ゴシック" panose="020B0400000000000000" pitchFamily="50" charset="-128"/>
              </a:rPr>
              <a:t>ムーアの法則</a:t>
            </a:r>
            <a:endParaRPr kumimoji="1" lang="en-US" altLang="ja-JP" b="1" u="sng" dirty="0">
              <a:latin typeface="游ゴシック" panose="020B0400000000000000" pitchFamily="50" charset="-128"/>
              <a:ea typeface="游ゴシック" panose="020B0400000000000000" pitchFamily="50" charset="-128"/>
            </a:endParaRPr>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endParaRPr lang="en-US" altLang="ja-JP" dirty="0"/>
          </a:p>
          <a:p>
            <a:pPr lvl="1">
              <a:buFont typeface="Wingdings" panose="05000000000000000000" pitchFamily="2" charset="2"/>
              <a:buChar char="n"/>
            </a:pPr>
            <a:r>
              <a:rPr lang="ja-JP" altLang="en-US" sz="2600" dirty="0"/>
              <a:t>経験に基づく予測</a:t>
            </a:r>
            <a:endParaRPr lang="en-US" altLang="ja-JP" sz="2600" dirty="0"/>
          </a:p>
          <a:p>
            <a:pPr lvl="1">
              <a:buFont typeface="Wingdings" panose="05000000000000000000" pitchFamily="2" charset="2"/>
              <a:buChar char="n"/>
            </a:pPr>
            <a:r>
              <a:rPr lang="ja-JP" altLang="en-US" sz="2600" dirty="0"/>
              <a:t>論文発表は</a:t>
            </a:r>
            <a:r>
              <a:rPr lang="en-US" altLang="ja-JP" sz="2600" dirty="0"/>
              <a:t>1965</a:t>
            </a:r>
            <a:r>
              <a:rPr lang="ja-JP" altLang="en-US" sz="2600" dirty="0"/>
              <a:t>年</a:t>
            </a:r>
            <a:endParaRPr lang="en-US" altLang="ja-JP" sz="2600" dirty="0"/>
          </a:p>
          <a:p>
            <a:pPr lvl="1">
              <a:buFont typeface="Wingdings" panose="05000000000000000000" pitchFamily="2" charset="2"/>
              <a:buChar char="n"/>
            </a:pPr>
            <a:r>
              <a:rPr kumimoji="1" lang="ja-JP" altLang="en-US" sz="2600" dirty="0"/>
              <a:t>プロセスルールの微細化</a:t>
            </a:r>
            <a:br>
              <a:rPr kumimoji="1" lang="en-US" altLang="ja-JP" sz="2600" dirty="0"/>
            </a:br>
            <a:r>
              <a:rPr kumimoji="1" lang="ja-JP" altLang="en-US" sz="2600" dirty="0"/>
              <a:t>（後述）により達成</a:t>
            </a:r>
            <a:endParaRPr kumimoji="1" lang="en-US" altLang="ja-JP" sz="2600" dirty="0"/>
          </a:p>
          <a:p>
            <a:pPr lvl="1">
              <a:buFont typeface="Wingdings" panose="05000000000000000000" pitchFamily="2" charset="2"/>
              <a:buChar char="n"/>
            </a:pPr>
            <a:endParaRPr lang="en-US" altLang="ja-JP"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24</a:t>
            </a:fld>
            <a:endParaRPr kumimoji="1" lang="ja-JP"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72541"/>
            <a:ext cx="4323262" cy="4035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4716016" y="5311652"/>
            <a:ext cx="4358886" cy="584775"/>
          </a:xfrm>
          <a:prstGeom prst="rect">
            <a:avLst/>
          </a:prstGeom>
          <a:noFill/>
        </p:spPr>
        <p:txBody>
          <a:bodyPr wrap="none" rtlCol="0">
            <a:spAutoFit/>
          </a:bodyPr>
          <a:lstStyle/>
          <a:p>
            <a:pPr algn="ctr"/>
            <a:r>
              <a:rPr kumimoji="1" lang="en-US" altLang="ja-JP" sz="1600" dirty="0"/>
              <a:t>[ </a:t>
            </a:r>
            <a:r>
              <a:rPr kumimoji="1" lang="ja-JP" altLang="en-US" sz="1600" dirty="0"/>
              <a:t>チップ上のトランジスタ数の変遷</a:t>
            </a:r>
            <a:r>
              <a:rPr kumimoji="1" lang="en-US" altLang="ja-JP" sz="1600" dirty="0"/>
              <a:t> ]</a:t>
            </a:r>
          </a:p>
          <a:p>
            <a:pPr algn="ctr"/>
            <a:r>
              <a:rPr lang="ja-JP" altLang="en-US" sz="1600" dirty="0"/>
              <a:t>（</a:t>
            </a:r>
            <a:r>
              <a:rPr lang="en-US" altLang="ja-JP" sz="1600" dirty="0">
                <a:hlinkClick r:id="rId3"/>
              </a:rPr>
              <a:t>http://ja.wikipedia.org/wiki/</a:t>
            </a:r>
            <a:r>
              <a:rPr lang="ja-JP" altLang="en-US" sz="1600" dirty="0">
                <a:hlinkClick r:id="rId3"/>
              </a:rPr>
              <a:t>ムーアの法則</a:t>
            </a:r>
            <a:r>
              <a:rPr lang="ja-JP" altLang="en-US" sz="1600" dirty="0"/>
              <a:t> より）</a:t>
            </a:r>
            <a:endParaRPr kumimoji="1" lang="ja-JP" altLang="en-US" sz="1600" dirty="0"/>
          </a:p>
        </p:txBody>
      </p:sp>
      <p:pic>
        <p:nvPicPr>
          <p:cNvPr id="8" name="図 7"/>
          <p:cNvPicPr>
            <a:picLocks noChangeAspect="1"/>
          </p:cNvPicPr>
          <p:nvPr/>
        </p:nvPicPr>
        <p:blipFill>
          <a:blip r:embed="rId4"/>
          <a:stretch>
            <a:fillRect/>
          </a:stretch>
        </p:blipFill>
        <p:spPr>
          <a:xfrm>
            <a:off x="1167665" y="2103086"/>
            <a:ext cx="1376201" cy="1981441"/>
          </a:xfrm>
          <a:prstGeom prst="rect">
            <a:avLst/>
          </a:prstGeom>
        </p:spPr>
      </p:pic>
      <p:sp>
        <p:nvSpPr>
          <p:cNvPr id="9" name="テキスト ボックス 8"/>
          <p:cNvSpPr txBox="1"/>
          <p:nvPr/>
        </p:nvSpPr>
        <p:spPr>
          <a:xfrm>
            <a:off x="755576" y="4084527"/>
            <a:ext cx="2574744" cy="338554"/>
          </a:xfrm>
          <a:prstGeom prst="rect">
            <a:avLst/>
          </a:prstGeom>
          <a:noFill/>
        </p:spPr>
        <p:txBody>
          <a:bodyPr wrap="none" rtlCol="0">
            <a:spAutoFit/>
          </a:bodyPr>
          <a:lstStyle/>
          <a:p>
            <a:r>
              <a:rPr kumimoji="1" lang="en-US" altLang="ja-JP" sz="1600" dirty="0"/>
              <a:t>[ Gordon Moore (1929 - )</a:t>
            </a:r>
            <a:r>
              <a:rPr kumimoji="1" lang="ja-JP" altLang="en-US" sz="1600" dirty="0"/>
              <a:t> </a:t>
            </a:r>
            <a:r>
              <a:rPr kumimoji="1" lang="en-US" altLang="ja-JP" sz="1600" dirty="0"/>
              <a:t>]</a:t>
            </a:r>
            <a:endParaRPr kumimoji="1" lang="ja-JP" altLang="en-US" sz="1600" dirty="0"/>
          </a:p>
        </p:txBody>
      </p:sp>
      <p:sp>
        <p:nvSpPr>
          <p:cNvPr id="10" name="角丸四角形吹き出し 9"/>
          <p:cNvSpPr/>
          <p:nvPr/>
        </p:nvSpPr>
        <p:spPr>
          <a:xfrm>
            <a:off x="2339752" y="1479832"/>
            <a:ext cx="2243081" cy="1341120"/>
          </a:xfrm>
          <a:prstGeom prst="wedgeRoundRectCallout">
            <a:avLst>
              <a:gd name="adj1" fmla="val -55463"/>
              <a:gd name="adj2" fmla="val 74166"/>
              <a:gd name="adj3" fmla="val 1666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000" dirty="0">
                <a:solidFill>
                  <a:schemeClr val="tx1"/>
                </a:solidFill>
              </a:rPr>
              <a:t>チップ上の</a:t>
            </a:r>
            <a:br>
              <a:rPr lang="en-US" altLang="ja-JP" sz="2000" dirty="0">
                <a:solidFill>
                  <a:schemeClr val="tx1"/>
                </a:solidFill>
              </a:rPr>
            </a:br>
            <a:r>
              <a:rPr lang="ja-JP" altLang="en-US" sz="2000" dirty="0">
                <a:solidFill>
                  <a:schemeClr val="tx1"/>
                </a:solidFill>
              </a:rPr>
              <a:t>トランジスタ数は </a:t>
            </a:r>
            <a:br>
              <a:rPr lang="en-US" altLang="ja-JP" sz="2000" dirty="0">
                <a:solidFill>
                  <a:schemeClr val="tx1"/>
                </a:solidFill>
              </a:rPr>
            </a:br>
            <a:r>
              <a:rPr lang="en-US" altLang="ja-JP" sz="2000" dirty="0">
                <a:solidFill>
                  <a:schemeClr val="tx1"/>
                </a:solidFill>
              </a:rPr>
              <a:t>18 </a:t>
            </a:r>
            <a:r>
              <a:rPr lang="ja-JP" altLang="en-US" sz="2000" dirty="0">
                <a:solidFill>
                  <a:schemeClr val="tx1"/>
                </a:solidFill>
              </a:rPr>
              <a:t>ヶ月ごとに</a:t>
            </a:r>
            <a:br>
              <a:rPr lang="en-US" altLang="ja-JP" sz="2000" dirty="0">
                <a:solidFill>
                  <a:schemeClr val="tx1"/>
                </a:solidFill>
              </a:rPr>
            </a:br>
            <a:r>
              <a:rPr lang="ja-JP" altLang="en-US" sz="2000" dirty="0">
                <a:solidFill>
                  <a:schemeClr val="tx1"/>
                </a:solidFill>
              </a:rPr>
              <a:t>倍になる！</a:t>
            </a:r>
            <a:endParaRPr kumimoji="1" lang="ja-JP" altLang="en-US" sz="2000" dirty="0">
              <a:solidFill>
                <a:schemeClr val="tx1"/>
              </a:solidFill>
            </a:endParaRPr>
          </a:p>
        </p:txBody>
      </p:sp>
    </p:spTree>
    <p:extLst>
      <p:ext uri="{BB962C8B-B14F-4D97-AF65-F5344CB8AC3E}">
        <p14:creationId xmlns:p14="http://schemas.microsoft.com/office/powerpoint/2010/main" val="55034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randombar(horizontal)">
                                      <p:cBhvr>
                                        <p:cTn id="7" dur="500"/>
                                        <p:tgtEl>
                                          <p:spTgt spid="3">
                                            <p:txEl>
                                              <p:pRg st="9" end="9"/>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0" end="10"/>
                                            </p:txEl>
                                          </p:spTgt>
                                        </p:tgtEl>
                                        <p:attrNameLst>
                                          <p:attrName>style.visibility</p:attrName>
                                        </p:attrNameLst>
                                      </p:cBhvr>
                                      <p:to>
                                        <p:strVal val="visible"/>
                                      </p:to>
                                    </p:set>
                                    <p:animEffect transition="in" filter="randombar(horizontal)">
                                      <p:cBhvr>
                                        <p:cTn id="10" dur="500"/>
                                        <p:tgtEl>
                                          <p:spTgt spid="3">
                                            <p:txEl>
                                              <p:pRg st="10" end="1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animEffect transition="in" filter="randombar(horizontal)">
                                      <p:cBhvr>
                                        <p:cTn id="23"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30175"/>
            <a:ext cx="6246812" cy="490538"/>
          </a:xfrm>
        </p:spPr>
        <p:txBody>
          <a:bodyPr/>
          <a:lstStyle/>
          <a:p>
            <a:r>
              <a:rPr kumimoji="1" lang="en-US" altLang="ja-JP" b="1" dirty="0"/>
              <a:t>LSI</a:t>
            </a:r>
            <a:r>
              <a:rPr kumimoji="1" lang="en-US" altLang="ja-JP" dirty="0"/>
              <a:t> </a:t>
            </a:r>
            <a:r>
              <a:rPr kumimoji="1" lang="ja-JP" altLang="en-US" dirty="0"/>
              <a:t>の製造工程</a:t>
            </a: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25</a:t>
            </a:fld>
            <a:endParaRPr kumimoji="1" lang="ja-JP" altLang="en-US"/>
          </a:p>
        </p:txBody>
      </p:sp>
      <p:pic>
        <p:nvPicPr>
          <p:cNvPr id="6" name="図 5"/>
          <p:cNvPicPr>
            <a:picLocks noChangeAspect="1"/>
          </p:cNvPicPr>
          <p:nvPr/>
        </p:nvPicPr>
        <p:blipFill>
          <a:blip r:embed="rId2"/>
          <a:stretch>
            <a:fillRect/>
          </a:stretch>
        </p:blipFill>
        <p:spPr>
          <a:xfrm>
            <a:off x="275300" y="987094"/>
            <a:ext cx="8593399" cy="3855417"/>
          </a:xfrm>
          <a:prstGeom prst="rect">
            <a:avLst/>
          </a:prstGeom>
        </p:spPr>
      </p:pic>
      <p:sp>
        <p:nvSpPr>
          <p:cNvPr id="7" name="テキスト ボックス 6"/>
          <p:cNvSpPr txBox="1"/>
          <p:nvPr/>
        </p:nvSpPr>
        <p:spPr>
          <a:xfrm>
            <a:off x="377234" y="1001464"/>
            <a:ext cx="6571030" cy="261610"/>
          </a:xfrm>
          <a:prstGeom prst="rect">
            <a:avLst/>
          </a:prstGeom>
          <a:noFill/>
        </p:spPr>
        <p:txBody>
          <a:bodyPr wrap="none" rtlCol="0">
            <a:spAutoFit/>
          </a:bodyPr>
          <a:lstStyle/>
          <a:p>
            <a:r>
              <a:rPr lang="en-US" altLang="ja-JP" sz="1100" dirty="0">
                <a:hlinkClick r:id="rId3"/>
              </a:rPr>
              <a:t>http://www.semiwiki.com/forum/showwiki.php?title=Semi%20Wiki:Semiconductor%20Fab%20Wiki</a:t>
            </a:r>
            <a:r>
              <a:rPr lang="en-US" altLang="ja-JP" sz="1100" dirty="0"/>
              <a:t> </a:t>
            </a:r>
            <a:r>
              <a:rPr lang="ja-JP" altLang="en-US" sz="1100" dirty="0"/>
              <a:t>より</a:t>
            </a:r>
            <a:endParaRPr kumimoji="1" lang="ja-JP" altLang="en-US" sz="1100" dirty="0"/>
          </a:p>
        </p:txBody>
      </p:sp>
      <p:sp>
        <p:nvSpPr>
          <p:cNvPr id="24" name="テキスト ボックス 23"/>
          <p:cNvSpPr txBox="1"/>
          <p:nvPr/>
        </p:nvSpPr>
        <p:spPr>
          <a:xfrm>
            <a:off x="6739565" y="5305130"/>
            <a:ext cx="412292" cy="338554"/>
          </a:xfrm>
          <a:prstGeom prst="rect">
            <a:avLst/>
          </a:prstGeom>
          <a:noFill/>
          <a:ln>
            <a:solidFill>
              <a:schemeClr val="tx1"/>
            </a:solidFill>
          </a:ln>
        </p:spPr>
        <p:txBody>
          <a:bodyPr wrap="none" rtlCol="0">
            <a:spAutoFit/>
          </a:bodyPr>
          <a:lstStyle/>
          <a:p>
            <a:r>
              <a:rPr kumimoji="1" lang="en-US" altLang="ja-JP" sz="1600" dirty="0">
                <a:solidFill>
                  <a:srgbClr val="6666FF"/>
                </a:solidFill>
              </a:rPr>
              <a:t>10</a:t>
            </a:r>
            <a:endParaRPr kumimoji="1" lang="ja-JP" altLang="en-US" sz="1600" dirty="0">
              <a:solidFill>
                <a:srgbClr val="6666FF"/>
              </a:solidFill>
            </a:endParaRPr>
          </a:p>
        </p:txBody>
      </p:sp>
      <p:sp>
        <p:nvSpPr>
          <p:cNvPr id="28" name="角丸四角形 27"/>
          <p:cNvSpPr/>
          <p:nvPr/>
        </p:nvSpPr>
        <p:spPr>
          <a:xfrm>
            <a:off x="6012160" y="5685312"/>
            <a:ext cx="3077347" cy="718543"/>
          </a:xfrm>
          <a:prstGeom prst="round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t>さまざまなテストを行い</a:t>
            </a:r>
            <a:br>
              <a:rPr lang="en-US" altLang="ja-JP" sz="1400" dirty="0"/>
            </a:br>
            <a:r>
              <a:rPr lang="ja-JP" altLang="en-US" sz="1400" dirty="0"/>
              <a:t>パスしたものをパッケージング</a:t>
            </a:r>
            <a:endParaRPr lang="en-US" altLang="ja-JP" sz="1400" dirty="0"/>
          </a:p>
          <a:p>
            <a:pPr algn="ctr"/>
            <a:r>
              <a:rPr lang="ja-JP" altLang="en-US" sz="1400" dirty="0"/>
              <a:t>さらにテスト行い</a:t>
            </a:r>
            <a:r>
              <a:rPr kumimoji="1" lang="ja-JP" altLang="en-US" sz="1400" dirty="0"/>
              <a:t>出荷</a:t>
            </a:r>
          </a:p>
        </p:txBody>
      </p:sp>
      <p:sp>
        <p:nvSpPr>
          <p:cNvPr id="29" name="下矢印 28"/>
          <p:cNvSpPr/>
          <p:nvPr/>
        </p:nvSpPr>
        <p:spPr>
          <a:xfrm>
            <a:off x="7889806" y="4880611"/>
            <a:ext cx="332995" cy="768224"/>
          </a:xfrm>
          <a:prstGeom prst="downArrow">
            <a:avLst/>
          </a:prstGeom>
          <a:gradFill>
            <a:gsLst>
              <a:gs pos="0">
                <a:schemeClr val="accent1">
                  <a:lumMod val="5000"/>
                  <a:lumOff val="95000"/>
                </a:schemeClr>
              </a:gs>
              <a:gs pos="100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7" name="グループ化 36"/>
          <p:cNvGrpSpPr/>
          <p:nvPr/>
        </p:nvGrpSpPr>
        <p:grpSpPr>
          <a:xfrm>
            <a:off x="4085107" y="4620605"/>
            <a:ext cx="1831935" cy="1846060"/>
            <a:chOff x="4825865" y="4996286"/>
            <a:chExt cx="1831935" cy="1846060"/>
          </a:xfrm>
        </p:grpSpPr>
        <p:sp>
          <p:nvSpPr>
            <p:cNvPr id="36" name="四角形吹き出し 35"/>
            <p:cNvSpPr/>
            <p:nvPr/>
          </p:nvSpPr>
          <p:spPr>
            <a:xfrm>
              <a:off x="4825865" y="4996286"/>
              <a:ext cx="1831935" cy="1846060"/>
            </a:xfrm>
            <a:prstGeom prst="wedgeRectCallout">
              <a:avLst>
                <a:gd name="adj1" fmla="val 131866"/>
                <a:gd name="adj2" fmla="val -63537"/>
              </a:avLst>
            </a:prstGeom>
            <a:solidFill>
              <a:srgbClr val="FFFFCC"/>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descr="写真 1.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912514" y="5046453"/>
              <a:ext cx="1642924" cy="1486324"/>
            </a:xfrm>
            <a:prstGeom prst="rect">
              <a:avLst/>
            </a:prstGeom>
          </p:spPr>
        </p:pic>
        <p:sp>
          <p:nvSpPr>
            <p:cNvPr id="31" name="テキスト ボックス 30"/>
            <p:cNvSpPr txBox="1"/>
            <p:nvPr/>
          </p:nvSpPr>
          <p:spPr>
            <a:xfrm>
              <a:off x="5362589" y="6489300"/>
              <a:ext cx="774571" cy="338554"/>
            </a:xfrm>
            <a:prstGeom prst="rect">
              <a:avLst/>
            </a:prstGeom>
            <a:noFill/>
          </p:spPr>
          <p:txBody>
            <a:bodyPr wrap="none" rtlCol="0">
              <a:spAutoFit/>
            </a:bodyPr>
            <a:lstStyle/>
            <a:p>
              <a:r>
                <a:rPr kumimoji="1" lang="en-US" altLang="ja-JP" sz="1600" dirty="0"/>
                <a:t>[ </a:t>
              </a:r>
              <a:r>
                <a:rPr kumimoji="1" lang="ja-JP" altLang="en-US" sz="1600" dirty="0"/>
                <a:t>ダイ </a:t>
              </a:r>
              <a:r>
                <a:rPr kumimoji="1" lang="en-US" altLang="ja-JP" sz="1600" dirty="0"/>
                <a:t>]</a:t>
              </a:r>
              <a:endParaRPr kumimoji="1" lang="ja-JP" altLang="en-US" sz="1600" dirty="0"/>
            </a:p>
          </p:txBody>
        </p:sp>
      </p:grpSp>
      <p:grpSp>
        <p:nvGrpSpPr>
          <p:cNvPr id="35" name="グループ化 34"/>
          <p:cNvGrpSpPr/>
          <p:nvPr/>
        </p:nvGrpSpPr>
        <p:grpSpPr>
          <a:xfrm>
            <a:off x="111203" y="4930174"/>
            <a:ext cx="2588589" cy="1548101"/>
            <a:chOff x="92662" y="5141536"/>
            <a:chExt cx="2139330" cy="1548101"/>
          </a:xfrm>
        </p:grpSpPr>
        <p:sp>
          <p:nvSpPr>
            <p:cNvPr id="34" name="四角形吹き出し 33"/>
            <p:cNvSpPr/>
            <p:nvPr/>
          </p:nvSpPr>
          <p:spPr>
            <a:xfrm>
              <a:off x="92662" y="5141536"/>
              <a:ext cx="2135521" cy="1536491"/>
            </a:xfrm>
            <a:prstGeom prst="wedgeRectCallout">
              <a:avLst>
                <a:gd name="adj1" fmla="val -22081"/>
                <a:gd name="adj2" fmla="val -84433"/>
              </a:avLst>
            </a:prstGeom>
            <a:solidFill>
              <a:srgbClr val="FFFFCC"/>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02216" y="6342920"/>
              <a:ext cx="2129776" cy="346717"/>
            </a:xfrm>
            <a:prstGeom prst="rect">
              <a:avLst/>
            </a:prstGeom>
            <a:noFill/>
          </p:spPr>
          <p:txBody>
            <a:bodyPr wrap="square" rtlCol="0">
              <a:spAutoFit/>
            </a:bodyPr>
            <a:lstStyle/>
            <a:p>
              <a:r>
                <a:rPr kumimoji="1" lang="en-US" altLang="ja-JP" sz="1600" dirty="0"/>
                <a:t>[ </a:t>
              </a:r>
              <a:r>
                <a:rPr kumimoji="1" lang="ja-JP" altLang="en-US" sz="1600" dirty="0"/>
                <a:t>インゴットとウェハー </a:t>
              </a:r>
              <a:r>
                <a:rPr kumimoji="1" lang="en-US" altLang="ja-JP" sz="1600" dirty="0"/>
                <a:t>]</a:t>
              </a:r>
              <a:endParaRPr kumimoji="1" lang="ja-JP" altLang="en-US" sz="1600" dirty="0"/>
            </a:p>
          </p:txBody>
        </p:sp>
        <p:pic>
          <p:nvPicPr>
            <p:cNvPr id="32" name="図 31"/>
            <p:cNvPicPr>
              <a:picLocks noChangeAspect="1"/>
            </p:cNvPicPr>
            <p:nvPr/>
          </p:nvPicPr>
          <p:blipFill>
            <a:blip r:embed="rId5"/>
            <a:stretch>
              <a:fillRect/>
            </a:stretch>
          </p:blipFill>
          <p:spPr>
            <a:xfrm>
              <a:off x="155484" y="5194742"/>
              <a:ext cx="1997898" cy="1213724"/>
            </a:xfrm>
            <a:prstGeom prst="rect">
              <a:avLst/>
            </a:prstGeom>
          </p:spPr>
        </p:pic>
      </p:grpSp>
      <p:grpSp>
        <p:nvGrpSpPr>
          <p:cNvPr id="41" name="グループ化 40"/>
          <p:cNvGrpSpPr/>
          <p:nvPr/>
        </p:nvGrpSpPr>
        <p:grpSpPr>
          <a:xfrm>
            <a:off x="7215328" y="124646"/>
            <a:ext cx="1858201" cy="2105462"/>
            <a:chOff x="2993930" y="2835047"/>
            <a:chExt cx="1858201" cy="2105462"/>
          </a:xfrm>
        </p:grpSpPr>
        <p:sp>
          <p:nvSpPr>
            <p:cNvPr id="40" name="四角形吹き出し 39"/>
            <p:cNvSpPr/>
            <p:nvPr/>
          </p:nvSpPr>
          <p:spPr>
            <a:xfrm>
              <a:off x="2993930" y="2835047"/>
              <a:ext cx="1831935" cy="2105462"/>
            </a:xfrm>
            <a:prstGeom prst="wedgeRectCallout">
              <a:avLst>
                <a:gd name="adj1" fmla="val -36681"/>
                <a:gd name="adj2" fmla="val 73943"/>
              </a:avLst>
            </a:prstGeom>
            <a:solidFill>
              <a:srgbClr val="FFFFCC"/>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写真 2.JPG"/>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057883" y="2902798"/>
              <a:ext cx="1704028" cy="1495262"/>
            </a:xfrm>
            <a:prstGeom prst="rect">
              <a:avLst/>
            </a:prstGeom>
          </p:spPr>
        </p:pic>
        <p:sp>
          <p:nvSpPr>
            <p:cNvPr id="33" name="テキスト ボックス 32"/>
            <p:cNvSpPr txBox="1"/>
            <p:nvPr/>
          </p:nvSpPr>
          <p:spPr>
            <a:xfrm>
              <a:off x="2993930" y="4346490"/>
              <a:ext cx="1858201" cy="584775"/>
            </a:xfrm>
            <a:prstGeom prst="rect">
              <a:avLst/>
            </a:prstGeom>
            <a:noFill/>
          </p:spPr>
          <p:txBody>
            <a:bodyPr wrap="none" rtlCol="0">
              <a:spAutoFit/>
            </a:bodyPr>
            <a:lstStyle/>
            <a:p>
              <a:r>
                <a:rPr kumimoji="1" lang="en-US" altLang="ja-JP" sz="1600" dirty="0"/>
                <a:t>[ </a:t>
              </a:r>
              <a:r>
                <a:rPr kumimoji="1" lang="ja-JP" altLang="en-US" sz="1600" dirty="0"/>
                <a:t>ウェハーに回路が</a:t>
              </a:r>
              <a:br>
                <a:rPr kumimoji="1" lang="en-US" altLang="ja-JP" sz="1600" dirty="0"/>
              </a:br>
              <a:r>
                <a:rPr kumimoji="1" lang="ja-JP" altLang="en-US" sz="1600" dirty="0"/>
                <a:t>　形成された状態 </a:t>
              </a:r>
              <a:r>
                <a:rPr kumimoji="1" lang="en-US" altLang="ja-JP" sz="1600" dirty="0"/>
                <a:t>]</a:t>
              </a:r>
              <a:endParaRPr kumimoji="1" lang="ja-JP" altLang="en-US" sz="1600" dirty="0"/>
            </a:p>
          </p:txBody>
        </p:sp>
      </p:grpSp>
    </p:spTree>
    <p:extLst>
      <p:ext uri="{BB962C8B-B14F-4D97-AF65-F5344CB8AC3E}">
        <p14:creationId xmlns:p14="http://schemas.microsoft.com/office/powerpoint/2010/main" val="234364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randombar(horizont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randombar(horizontal)">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30175"/>
            <a:ext cx="6246812" cy="490538"/>
          </a:xfrm>
        </p:spPr>
        <p:txBody>
          <a:bodyPr/>
          <a:lstStyle/>
          <a:p>
            <a:r>
              <a:rPr lang="ja-JP" altLang="en-US" dirty="0"/>
              <a:t>歩留まり</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188439"/>
                <a:ext cx="8229600" cy="5595937"/>
              </a:xfrm>
            </p:spPr>
            <p:txBody>
              <a:bodyPr>
                <a:normAutofit fontScale="70000" lnSpcReduction="20000"/>
              </a:bodyPr>
              <a:lstStyle/>
              <a:p>
                <a:pPr>
                  <a:buFont typeface="Wingdings" panose="05000000000000000000" pitchFamily="2" charset="2"/>
                  <a:buChar char="n"/>
                </a:pPr>
                <a:r>
                  <a:rPr lang="en-US" altLang="ja-JP" dirty="0"/>
                  <a:t>1</a:t>
                </a:r>
                <a:r>
                  <a:rPr lang="ja-JP" altLang="en-US" dirty="0"/>
                  <a:t>枚のウェハーから製造される良品の割合</a:t>
                </a:r>
                <a:endParaRPr lang="en-US" altLang="ja-JP" dirty="0"/>
              </a:p>
              <a:p>
                <a:pPr lvl="1">
                  <a:buFont typeface="Wingdings" panose="05000000000000000000" pitchFamily="2" charset="2"/>
                  <a:buChar char="p"/>
                </a:pPr>
                <a:r>
                  <a:rPr lang="ja-JP" altLang="en-US" sz="2600" dirty="0"/>
                  <a:t>右の例では </a:t>
                </a:r>
                <a:r>
                  <a:rPr lang="en-US" altLang="ja-JP" sz="2600" dirty="0"/>
                  <a:t>94.3%</a:t>
                </a:r>
                <a:r>
                  <a:rPr lang="ja-JP" altLang="en-US" sz="2600" dirty="0"/>
                  <a:t>（</a:t>
                </a:r>
                <a:r>
                  <a:rPr lang="en-US" altLang="ja-JP" sz="2600" dirty="0"/>
                  <a:t>=100*83/88</a:t>
                </a:r>
                <a:r>
                  <a:rPr lang="ja-JP" altLang="en-US" sz="2600" dirty="0"/>
                  <a:t>）</a:t>
                </a:r>
                <a:endParaRPr lang="en-US" altLang="ja-JP" sz="2600" dirty="0"/>
              </a:p>
              <a:p>
                <a:pPr lvl="1">
                  <a:buFont typeface="Wingdings" panose="05000000000000000000" pitchFamily="2" charset="2"/>
                  <a:buChar char="n"/>
                </a:pPr>
                <a:endParaRPr kumimoji="1" lang="en-US" altLang="ja-JP" dirty="0"/>
              </a:p>
              <a:p>
                <a:pPr>
                  <a:buFont typeface="Wingdings" panose="05000000000000000000" pitchFamily="2" charset="2"/>
                  <a:buChar char="n"/>
                </a:pPr>
                <a:r>
                  <a:rPr lang="ja-JP" altLang="en-US" dirty="0"/>
                  <a:t>不良品が生まれる原因</a:t>
                </a:r>
                <a:endParaRPr lang="en-US" altLang="ja-JP" dirty="0"/>
              </a:p>
              <a:p>
                <a:pPr lvl="1">
                  <a:buFont typeface="Wingdings" panose="05000000000000000000" pitchFamily="2" charset="2"/>
                  <a:buChar char="p"/>
                </a:pPr>
                <a:r>
                  <a:rPr lang="ja-JP" altLang="en-US" sz="2600" dirty="0"/>
                  <a:t>各工程において </a:t>
                </a:r>
                <a:r>
                  <a:rPr lang="en-US" altLang="ja-JP" sz="2600" dirty="0"/>
                  <a:t>100% </a:t>
                </a:r>
                <a:r>
                  <a:rPr lang="ja-JP" altLang="en-US" sz="2600" dirty="0"/>
                  <a:t>均質な処理を</a:t>
                </a:r>
                <a:br>
                  <a:rPr lang="en-US" altLang="ja-JP" sz="2600" dirty="0"/>
                </a:br>
                <a:r>
                  <a:rPr lang="ja-JP" altLang="en-US" sz="2600" dirty="0"/>
                  <a:t>施すのは困難</a:t>
                </a:r>
                <a:endParaRPr lang="en-US" altLang="ja-JP" sz="2600" dirty="0"/>
              </a:p>
              <a:p>
                <a:pPr lvl="1">
                  <a:buClr>
                    <a:schemeClr val="tx1"/>
                  </a:buClr>
                  <a:buFont typeface="Wingdings" panose="05000000000000000000" pitchFamily="2" charset="2"/>
                  <a:buChar char="p"/>
                </a:pPr>
                <a:r>
                  <a:rPr lang="ja-JP" altLang="en-US" sz="2600" dirty="0">
                    <a:solidFill>
                      <a:srgbClr val="C00000"/>
                    </a:solidFill>
                  </a:rPr>
                  <a:t>多数の工程を経ることで不良率は悪化</a:t>
                </a:r>
                <a:endParaRPr lang="en-US" altLang="ja-JP" sz="2600" dirty="0">
                  <a:solidFill>
                    <a:srgbClr val="C00000"/>
                  </a:solidFill>
                </a:endParaRPr>
              </a:p>
              <a:p>
                <a:pPr lvl="2">
                  <a:buFont typeface="Wingdings" panose="05000000000000000000" pitchFamily="2" charset="2"/>
                  <a:buChar char="p"/>
                </a:pPr>
                <a:r>
                  <a:rPr lang="en-US" altLang="ja-JP" dirty="0"/>
                  <a:t>1</a:t>
                </a:r>
                <a:r>
                  <a:rPr lang="ja-JP" altLang="en-US" dirty="0"/>
                  <a:t>工程ごとに不均質な部分が </a:t>
                </a:r>
                <a:r>
                  <a:rPr lang="en-US" altLang="ja-JP" dirty="0"/>
                  <a:t>1% </a:t>
                </a:r>
                <a:r>
                  <a:rPr lang="ja-JP" altLang="en-US" dirty="0"/>
                  <a:t>誕生する</a:t>
                </a:r>
                <a:br>
                  <a:rPr lang="en-US" altLang="ja-JP" dirty="0"/>
                </a:br>
                <a:r>
                  <a:rPr lang="ja-JP" altLang="en-US" dirty="0"/>
                  <a:t>場合でも </a:t>
                </a:r>
                <a:r>
                  <a:rPr lang="en-US" altLang="ja-JP" dirty="0"/>
                  <a:t>6 </a:t>
                </a:r>
                <a:r>
                  <a:rPr lang="ja-JP" altLang="en-US" dirty="0"/>
                  <a:t>工程後には</a:t>
                </a:r>
                <a:r>
                  <a:rPr lang="en-US" altLang="ja-JP" dirty="0"/>
                  <a:t> 5.9%</a:t>
                </a:r>
                <a:r>
                  <a:rPr lang="ja-JP" altLang="en-US" dirty="0"/>
                  <a:t> になる</a:t>
                </a:r>
                <a:endParaRPr lang="en-US" altLang="ja-JP" dirty="0"/>
              </a:p>
              <a:p>
                <a:pPr>
                  <a:buFont typeface="Wingdings" panose="05000000000000000000" pitchFamily="2" charset="2"/>
                  <a:buChar char="n"/>
                </a:pPr>
                <a:endParaRPr kumimoji="1" lang="en-US" altLang="ja-JP" dirty="0"/>
              </a:p>
              <a:p>
                <a:pPr>
                  <a:buFont typeface="Wingdings" panose="05000000000000000000" pitchFamily="2" charset="2"/>
                  <a:buChar char="n"/>
                </a:pPr>
                <a:r>
                  <a:rPr lang="ja-JP" altLang="en-US" dirty="0"/>
                  <a:t>製造現場における重要課題：</a:t>
                </a:r>
                <a:br>
                  <a:rPr lang="en-US" altLang="ja-JP" dirty="0"/>
                </a:br>
                <a:r>
                  <a:rPr lang="ja-JP" altLang="en-US" dirty="0">
                    <a:solidFill>
                      <a:srgbClr val="C00000"/>
                    </a:solidFill>
                  </a:rPr>
                  <a:t>歩留まりの改善</a:t>
                </a:r>
                <a:endParaRPr lang="en-US" altLang="ja-JP" dirty="0">
                  <a:solidFill>
                    <a:srgbClr val="C00000"/>
                  </a:solidFill>
                </a:endParaRPr>
              </a:p>
              <a:p>
                <a:pPr lvl="1">
                  <a:buFont typeface="Wingdings" panose="05000000000000000000" pitchFamily="2" charset="2"/>
                  <a:buChar char="p"/>
                </a:pPr>
                <a:r>
                  <a:rPr lang="ja-JP" altLang="en-US" sz="2600" dirty="0"/>
                  <a:t>より多くの良品が </a:t>
                </a:r>
                <a:r>
                  <a:rPr lang="en-US" altLang="ja-JP" sz="2600" dirty="0"/>
                  <a:t>1 </a:t>
                </a:r>
                <a:r>
                  <a:rPr lang="ja-JP" altLang="en-US" sz="2600" dirty="0"/>
                  <a:t>枚のウェハーから生産できる</a:t>
                </a:r>
                <a:endParaRPr lang="en-US" altLang="ja-JP" sz="2600" dirty="0"/>
              </a:p>
              <a:p>
                <a:pPr lvl="1">
                  <a:buFont typeface="Wingdings" panose="05000000000000000000" pitchFamily="2" charset="2"/>
                  <a:buChar char="p"/>
                </a:pPr>
                <a:r>
                  <a:rPr lang="ja-JP" altLang="en-US" sz="2600" dirty="0"/>
                  <a:t>ダイあたりの製造コストを削減</a:t>
                </a:r>
                <a:endParaRPr lang="en-US" altLang="ja-JP" sz="2600" dirty="0"/>
              </a:p>
              <a:p>
                <a:pPr marL="914400" lvl="2" indent="0">
                  <a:buNone/>
                </a:pPr>
                <a14:m>
                  <m:oMathPara xmlns:m="http://schemas.openxmlformats.org/officeDocument/2006/math">
                    <m:oMathParaPr>
                      <m:jc m:val="centerGroup"/>
                    </m:oMathParaPr>
                    <m:oMath xmlns:m="http://schemas.openxmlformats.org/officeDocument/2006/math">
                      <m:d>
                        <m:dPr>
                          <m:ctrlPr>
                            <a:rPr lang="en-US" altLang="ja-JP" sz="2300" i="1" smtClean="0">
                              <a:latin typeface="Cambria Math" panose="02040503050406030204" pitchFamily="18" charset="0"/>
                            </a:rPr>
                          </m:ctrlPr>
                        </m:dPr>
                        <m:e>
                          <m:r>
                            <a:rPr lang="ja-JP" altLang="en-US" sz="2300" i="1">
                              <a:latin typeface="Cambria Math" panose="02040503050406030204" pitchFamily="18" charset="0"/>
                            </a:rPr>
                            <m:t>ダイの</m:t>
                          </m:r>
                          <m:r>
                            <a:rPr lang="ja-JP" altLang="en-US" sz="2300" i="1" smtClean="0">
                              <a:latin typeface="Cambria Math" panose="02040503050406030204" pitchFamily="18" charset="0"/>
                            </a:rPr>
                            <m:t>製造コスト</m:t>
                          </m:r>
                        </m:e>
                      </m:d>
                      <m:r>
                        <a:rPr lang="en-US" altLang="ja-JP" sz="2300" i="1" smtClean="0">
                          <a:latin typeface="Cambria Math" panose="02040503050406030204" pitchFamily="18" charset="0"/>
                        </a:rPr>
                        <m:t>=</m:t>
                      </m:r>
                      <m:f>
                        <m:fPr>
                          <m:ctrlPr>
                            <a:rPr lang="en-US" altLang="ja-JP" sz="2300" i="1" smtClean="0">
                              <a:latin typeface="Cambria Math" panose="02040503050406030204" pitchFamily="18" charset="0"/>
                            </a:rPr>
                          </m:ctrlPr>
                        </m:fPr>
                        <m:num>
                          <m:d>
                            <m:dPr>
                              <m:ctrlPr>
                                <a:rPr lang="en-US" altLang="ja-JP" sz="2300" i="1" smtClean="0">
                                  <a:latin typeface="Cambria Math" panose="02040503050406030204" pitchFamily="18" charset="0"/>
                                </a:rPr>
                              </m:ctrlPr>
                            </m:dPr>
                            <m:e>
                              <m:r>
                                <a:rPr lang="ja-JP" altLang="en-US" sz="2300" i="1">
                                  <a:latin typeface="Cambria Math" panose="02040503050406030204" pitchFamily="18" charset="0"/>
                                </a:rPr>
                                <m:t>ウェハーの</m:t>
                              </m:r>
                              <m:r>
                                <a:rPr lang="ja-JP" altLang="en-US" sz="2300" i="1" smtClean="0">
                                  <a:latin typeface="Cambria Math" panose="02040503050406030204" pitchFamily="18" charset="0"/>
                                </a:rPr>
                                <m:t>製造コスト</m:t>
                              </m:r>
                            </m:e>
                          </m:d>
                        </m:num>
                        <m:den>
                          <m:d>
                            <m:dPr>
                              <m:ctrlPr>
                                <a:rPr lang="en-US" altLang="ja-JP" sz="2300" i="1" smtClean="0">
                                  <a:latin typeface="Cambria Math" panose="02040503050406030204" pitchFamily="18" charset="0"/>
                                </a:rPr>
                              </m:ctrlPr>
                            </m:dPr>
                            <m:e>
                              <m:r>
                                <a:rPr lang="ja-JP" altLang="en-US" sz="2300" i="1">
                                  <a:latin typeface="Cambria Math" panose="02040503050406030204" pitchFamily="18" charset="0"/>
                                </a:rPr>
                                <m:t>１</m:t>
                              </m:r>
                              <m:r>
                                <a:rPr lang="ja-JP" altLang="en-US" sz="2300" i="1" smtClean="0">
                                  <a:latin typeface="Cambria Math" panose="02040503050406030204" pitchFamily="18" charset="0"/>
                                </a:rPr>
                                <m:t>枚の</m:t>
                              </m:r>
                              <m:r>
                                <a:rPr lang="ja-JP" altLang="en-US" sz="2300" i="1">
                                  <a:latin typeface="Cambria Math" panose="02040503050406030204" pitchFamily="18" charset="0"/>
                                </a:rPr>
                                <m:t>ウェハーから</m:t>
                              </m:r>
                              <m:r>
                                <a:rPr lang="ja-JP" altLang="en-US" sz="2300" i="1" smtClean="0">
                                  <a:latin typeface="Cambria Math" panose="02040503050406030204" pitchFamily="18" charset="0"/>
                                </a:rPr>
                                <m:t>取れる</m:t>
                              </m:r>
                              <m:r>
                                <a:rPr lang="ja-JP" altLang="en-US" sz="2300" i="1">
                                  <a:latin typeface="Cambria Math" panose="02040503050406030204" pitchFamily="18" charset="0"/>
                                </a:rPr>
                                <m:t>ダイの</m:t>
                              </m:r>
                              <m:r>
                                <a:rPr lang="ja-JP" altLang="en-US" sz="2300" i="1" smtClean="0">
                                  <a:latin typeface="Cambria Math" panose="02040503050406030204" pitchFamily="18" charset="0"/>
                                </a:rPr>
                                <m:t>数</m:t>
                              </m:r>
                            </m:e>
                          </m:d>
                          <m:r>
                            <a:rPr lang="en-US" altLang="ja-JP" sz="2300" i="1" smtClean="0">
                              <a:latin typeface="Cambria Math" panose="02040503050406030204" pitchFamily="18" charset="0"/>
                            </a:rPr>
                            <m:t>×</m:t>
                          </m:r>
                          <m:d>
                            <m:dPr>
                              <m:ctrlPr>
                                <a:rPr lang="en-US" altLang="ja-JP" sz="2300" i="1" smtClean="0">
                                  <a:latin typeface="Cambria Math" panose="02040503050406030204" pitchFamily="18" charset="0"/>
                                </a:rPr>
                              </m:ctrlPr>
                            </m:dPr>
                            <m:e>
                              <m:r>
                                <a:rPr lang="ja-JP" altLang="en-US" sz="2300" i="1">
                                  <a:latin typeface="Cambria Math" panose="02040503050406030204" pitchFamily="18" charset="0"/>
                                </a:rPr>
                                <m:t>歩留まり</m:t>
                              </m:r>
                            </m:e>
                          </m:d>
                        </m:den>
                      </m:f>
                    </m:oMath>
                  </m:oMathPara>
                </a14:m>
                <a:endParaRPr lang="en-US" altLang="ja-JP" sz="2300" dirty="0">
                  <a:latin typeface="+mn-ea"/>
                </a:endParaRPr>
              </a:p>
              <a:p>
                <a:pPr marL="822960" lvl="3" indent="0">
                  <a:buNone/>
                </a:pPr>
                <a:endParaRPr lang="en-US" altLang="ja-JP" dirty="0">
                  <a:latin typeface="+mn-ea"/>
                </a:endParaRPr>
              </a:p>
              <a:p>
                <a:pPr marL="822960" lvl="3" indent="0">
                  <a:buNone/>
                </a:pPr>
                <a:r>
                  <a:rPr lang="ja-JP" altLang="en-US" sz="2300" dirty="0">
                    <a:latin typeface="+mn-ea"/>
                  </a:rPr>
                  <a:t>例： </a:t>
                </a:r>
                <a:r>
                  <a:rPr lang="en-US" altLang="ja-JP" sz="2300" dirty="0">
                    <a:latin typeface="+mn-ea"/>
                  </a:rPr>
                  <a:t>1</a:t>
                </a:r>
                <a:r>
                  <a:rPr lang="ja-JP" altLang="en-US" sz="2300" dirty="0">
                    <a:latin typeface="+mn-ea"/>
                  </a:rPr>
                  <a:t>枚</a:t>
                </a:r>
                <a:r>
                  <a:rPr lang="en-US" altLang="ja-JP" sz="2300" dirty="0">
                    <a:latin typeface="+mn-ea"/>
                  </a:rPr>
                  <a:t>100</a:t>
                </a:r>
                <a:r>
                  <a:rPr lang="ja-JP" altLang="en-US" sz="2300" dirty="0">
                    <a:latin typeface="+mn-ea"/>
                  </a:rPr>
                  <a:t>万円のウェハーから</a:t>
                </a:r>
                <a:r>
                  <a:rPr lang="en-US" altLang="ja-JP" sz="2300" dirty="0">
                    <a:latin typeface="+mn-ea"/>
                  </a:rPr>
                  <a:t>100</a:t>
                </a:r>
                <a:r>
                  <a:rPr lang="ja-JP" altLang="en-US" sz="2300" dirty="0">
                    <a:latin typeface="+mn-ea"/>
                  </a:rPr>
                  <a:t>個のダイを製造する場合，歩留り</a:t>
                </a:r>
                <a:r>
                  <a:rPr lang="en-US" altLang="ja-JP" sz="2300" dirty="0">
                    <a:latin typeface="+mn-ea"/>
                  </a:rPr>
                  <a:t>50%</a:t>
                </a:r>
                <a:r>
                  <a:rPr lang="ja-JP" altLang="en-US" sz="2300" dirty="0">
                    <a:latin typeface="+mn-ea"/>
                  </a:rPr>
                  <a:t>ならダイのコストは</a:t>
                </a:r>
                <a:r>
                  <a:rPr lang="en-US" altLang="ja-JP" sz="2300" dirty="0">
                    <a:latin typeface="+mn-ea"/>
                  </a:rPr>
                  <a:t>2</a:t>
                </a:r>
                <a:r>
                  <a:rPr lang="ja-JP" altLang="en-US" sz="2300" dirty="0">
                    <a:latin typeface="+mn-ea"/>
                  </a:rPr>
                  <a:t>万円．歩留り</a:t>
                </a:r>
                <a:r>
                  <a:rPr lang="en-US" altLang="ja-JP" sz="2300" dirty="0">
                    <a:latin typeface="+mn-ea"/>
                  </a:rPr>
                  <a:t>100%</a:t>
                </a:r>
                <a:r>
                  <a:rPr lang="ja-JP" altLang="en-US" sz="2300" dirty="0">
                    <a:latin typeface="+mn-ea"/>
                  </a:rPr>
                  <a:t>ならダイのコストは</a:t>
                </a:r>
                <a:r>
                  <a:rPr lang="en-US" altLang="ja-JP" sz="2300" dirty="0">
                    <a:latin typeface="+mn-ea"/>
                  </a:rPr>
                  <a:t>1</a:t>
                </a:r>
                <a:r>
                  <a:rPr lang="ja-JP" altLang="en-US" sz="2300" dirty="0">
                    <a:latin typeface="+mn-ea"/>
                  </a:rPr>
                  <a:t>万円．</a:t>
                </a:r>
                <a:endParaRPr lang="en-US" altLang="ja-JP" sz="2300" dirty="0">
                  <a:latin typeface="+mn-ea"/>
                </a:endParaRPr>
              </a:p>
              <a:p>
                <a:pPr lvl="2">
                  <a:buFont typeface="Wingdings" panose="05000000000000000000" pitchFamily="2" charset="2"/>
                  <a:buChar char="n"/>
                </a:pPr>
                <a:endParaRPr lang="en-US" altLang="ja-JP" dirty="0">
                  <a:latin typeface="+mn-ea"/>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188439"/>
                <a:ext cx="8229600" cy="5595937"/>
              </a:xfrm>
              <a:blipFill>
                <a:blip r:embed="rId2"/>
                <a:stretch>
                  <a:fillRect l="-815" t="-1743"/>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26</a:t>
            </a:fld>
            <a:endParaRPr kumimoji="1" lang="ja-JP" altLang="en-US"/>
          </a:p>
        </p:txBody>
      </p:sp>
      <p:grpSp>
        <p:nvGrpSpPr>
          <p:cNvPr id="147" name="グループ化 146"/>
          <p:cNvGrpSpPr/>
          <p:nvPr/>
        </p:nvGrpSpPr>
        <p:grpSpPr>
          <a:xfrm>
            <a:off x="6002276" y="1628800"/>
            <a:ext cx="3034220" cy="3035795"/>
            <a:chOff x="4677338" y="1790227"/>
            <a:chExt cx="4316505" cy="4318747"/>
          </a:xfrm>
        </p:grpSpPr>
        <p:sp>
          <p:nvSpPr>
            <p:cNvPr id="6" name="円/楕円 5"/>
            <p:cNvSpPr/>
            <p:nvPr/>
          </p:nvSpPr>
          <p:spPr>
            <a:xfrm>
              <a:off x="4681819" y="1790227"/>
              <a:ext cx="4312024" cy="4312024"/>
            </a:xfrm>
            <a:prstGeom prst="ellipse">
              <a:avLst/>
            </a:prstGeom>
            <a:solidFill>
              <a:schemeClr val="accent5">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8" name="グループ化 67"/>
            <p:cNvGrpSpPr/>
            <p:nvPr/>
          </p:nvGrpSpPr>
          <p:grpSpPr>
            <a:xfrm>
              <a:off x="5043769" y="1796950"/>
              <a:ext cx="3594589" cy="4312024"/>
              <a:chOff x="4933950" y="1530723"/>
              <a:chExt cx="3594589" cy="4312024"/>
            </a:xfrm>
          </p:grpSpPr>
          <p:cxnSp>
            <p:nvCxnSpPr>
              <p:cNvPr id="24" name="直線コネクタ 23"/>
              <p:cNvCxnSpPr/>
              <p:nvPr/>
            </p:nvCxnSpPr>
            <p:spPr>
              <a:xfrm>
                <a:off x="6374423" y="1556238"/>
                <a:ext cx="0" cy="4246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6736117" y="1530723"/>
                <a:ext cx="0" cy="4312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6012473" y="1638300"/>
                <a:ext cx="0" cy="408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7454411" y="1673298"/>
                <a:ext cx="0" cy="403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7809035" y="1824318"/>
                <a:ext cx="0" cy="3711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092461" y="1556238"/>
                <a:ext cx="0" cy="4246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5295900" y="2075329"/>
                <a:ext cx="0" cy="3204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5650524" y="1824318"/>
                <a:ext cx="0" cy="3711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4933950" y="2487706"/>
                <a:ext cx="0" cy="2398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8173915" y="2075329"/>
                <a:ext cx="0" cy="3204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8528539" y="2487706"/>
                <a:ext cx="0" cy="23666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9" name="グループ化 68"/>
            <p:cNvGrpSpPr/>
            <p:nvPr/>
          </p:nvGrpSpPr>
          <p:grpSpPr>
            <a:xfrm rot="5400000" flipV="1">
              <a:off x="5036055" y="1785744"/>
              <a:ext cx="3594589" cy="4312024"/>
              <a:chOff x="4933950" y="1524000"/>
              <a:chExt cx="3594589" cy="4312024"/>
            </a:xfrm>
          </p:grpSpPr>
          <p:cxnSp>
            <p:nvCxnSpPr>
              <p:cNvPr id="70" name="直線コネクタ 69"/>
              <p:cNvCxnSpPr/>
              <p:nvPr/>
            </p:nvCxnSpPr>
            <p:spPr>
              <a:xfrm>
                <a:off x="6374423" y="1556238"/>
                <a:ext cx="0" cy="4246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6728012" y="1524000"/>
                <a:ext cx="0" cy="4312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a:off x="6012473" y="1638300"/>
                <a:ext cx="0" cy="4082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7454411" y="1673298"/>
                <a:ext cx="0" cy="403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7809035" y="1824318"/>
                <a:ext cx="0" cy="3711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7092461" y="1556238"/>
                <a:ext cx="0" cy="4246686"/>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5295900" y="2075329"/>
                <a:ext cx="0" cy="3204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5650524" y="1824318"/>
                <a:ext cx="0" cy="3711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4933950" y="2487706"/>
                <a:ext cx="0" cy="2398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a:off x="8173915" y="2075329"/>
                <a:ext cx="0" cy="3204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8528539" y="2487706"/>
                <a:ext cx="0" cy="236668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33" name="グループ化 132"/>
            <p:cNvGrpSpPr/>
            <p:nvPr/>
          </p:nvGrpSpPr>
          <p:grpSpPr>
            <a:xfrm>
              <a:off x="5048251" y="2137738"/>
              <a:ext cx="3603068" cy="3599072"/>
              <a:chOff x="335456" y="2299202"/>
              <a:chExt cx="3603068" cy="3599072"/>
            </a:xfrm>
          </p:grpSpPr>
          <p:sp>
            <p:nvSpPr>
              <p:cNvPr id="132" name="正方形/長方形 131"/>
              <p:cNvSpPr/>
              <p:nvPr/>
            </p:nvSpPr>
            <p:spPr>
              <a:xfrm>
                <a:off x="701429" y="2660419"/>
                <a:ext cx="2879626" cy="2874266"/>
              </a:xfrm>
              <a:prstGeom prst="rect">
                <a:avLst/>
              </a:prstGeom>
              <a:solidFill>
                <a:srgbClr val="EF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p:cNvSpPr/>
              <p:nvPr/>
            </p:nvSpPr>
            <p:spPr>
              <a:xfrm>
                <a:off x="344970" y="3015776"/>
                <a:ext cx="3585076" cy="2158511"/>
              </a:xfrm>
              <a:prstGeom prst="rect">
                <a:avLst/>
              </a:prstGeom>
              <a:solidFill>
                <a:srgbClr val="EF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1063437" y="2303685"/>
                <a:ext cx="2147104" cy="3590106"/>
              </a:xfrm>
              <a:prstGeom prst="rect">
                <a:avLst/>
              </a:prstGeom>
              <a:solidFill>
                <a:srgbClr val="EFF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9" name="グループ化 128"/>
              <p:cNvGrpSpPr/>
              <p:nvPr/>
            </p:nvGrpSpPr>
            <p:grpSpPr>
              <a:xfrm>
                <a:off x="335456" y="2299202"/>
                <a:ext cx="3603068" cy="3599072"/>
                <a:chOff x="4930344" y="1873752"/>
                <a:chExt cx="3603068" cy="3599072"/>
              </a:xfrm>
            </p:grpSpPr>
            <p:grpSp>
              <p:nvGrpSpPr>
                <p:cNvPr id="116" name="グループ化 115"/>
                <p:cNvGrpSpPr/>
                <p:nvPr/>
              </p:nvGrpSpPr>
              <p:grpSpPr>
                <a:xfrm>
                  <a:off x="4930344" y="1878234"/>
                  <a:ext cx="3594589" cy="3594590"/>
                  <a:chOff x="4930344" y="1878234"/>
                  <a:chExt cx="3594589" cy="3594590"/>
                </a:xfrm>
              </p:grpSpPr>
              <p:cxnSp>
                <p:nvCxnSpPr>
                  <p:cNvPr id="82" name="直線コネクタ 81"/>
                  <p:cNvCxnSpPr/>
                  <p:nvPr/>
                </p:nvCxnSpPr>
                <p:spPr>
                  <a:xfrm>
                    <a:off x="6370817" y="1878235"/>
                    <a:ext cx="0" cy="35945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6724406" y="1878234"/>
                    <a:ext cx="0" cy="359459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008867" y="1878235"/>
                    <a:ext cx="0" cy="35945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7450805" y="1878235"/>
                    <a:ext cx="0" cy="35945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7805429" y="1878235"/>
                    <a:ext cx="0" cy="35945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7088855" y="1878235"/>
                    <a:ext cx="0" cy="35945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5292294" y="2240184"/>
                    <a:ext cx="0" cy="287801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5646918" y="1878235"/>
                    <a:ext cx="0" cy="35945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4930344" y="2594809"/>
                    <a:ext cx="0" cy="215851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8170309" y="2240184"/>
                    <a:ext cx="0" cy="287801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a:off x="8524933" y="2594809"/>
                    <a:ext cx="0" cy="215851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117" name="グループ化 116"/>
                <p:cNvGrpSpPr/>
                <p:nvPr/>
              </p:nvGrpSpPr>
              <p:grpSpPr>
                <a:xfrm rot="5400000">
                  <a:off x="4938822" y="1873752"/>
                  <a:ext cx="3594589" cy="3594590"/>
                  <a:chOff x="4930344" y="1878234"/>
                  <a:chExt cx="3594589" cy="3594590"/>
                </a:xfrm>
              </p:grpSpPr>
              <p:cxnSp>
                <p:nvCxnSpPr>
                  <p:cNvPr id="118" name="直線コネクタ 117"/>
                  <p:cNvCxnSpPr/>
                  <p:nvPr/>
                </p:nvCxnSpPr>
                <p:spPr>
                  <a:xfrm>
                    <a:off x="6370817" y="1878235"/>
                    <a:ext cx="0" cy="35945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724406" y="1878234"/>
                    <a:ext cx="0" cy="359459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008867" y="1878235"/>
                    <a:ext cx="0" cy="35945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7450805" y="1878235"/>
                    <a:ext cx="0" cy="35945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2" name="直線コネクタ 121"/>
                  <p:cNvCxnSpPr/>
                  <p:nvPr/>
                </p:nvCxnSpPr>
                <p:spPr>
                  <a:xfrm>
                    <a:off x="7805429" y="1878235"/>
                    <a:ext cx="0" cy="35945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3" name="直線コネクタ 122"/>
                  <p:cNvCxnSpPr/>
                  <p:nvPr/>
                </p:nvCxnSpPr>
                <p:spPr>
                  <a:xfrm>
                    <a:off x="7088855" y="1878235"/>
                    <a:ext cx="0" cy="35945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4" name="直線コネクタ 123"/>
                  <p:cNvCxnSpPr/>
                  <p:nvPr/>
                </p:nvCxnSpPr>
                <p:spPr>
                  <a:xfrm>
                    <a:off x="5292294" y="2240184"/>
                    <a:ext cx="0" cy="287801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5" name="直線コネクタ 124"/>
                  <p:cNvCxnSpPr/>
                  <p:nvPr/>
                </p:nvCxnSpPr>
                <p:spPr>
                  <a:xfrm>
                    <a:off x="5646918" y="1878235"/>
                    <a:ext cx="0" cy="359458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4930344" y="2594809"/>
                    <a:ext cx="0" cy="215851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8170309" y="2240184"/>
                    <a:ext cx="0" cy="287801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8524933" y="2594809"/>
                    <a:ext cx="0" cy="215851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grpSp>
        <p:sp>
          <p:nvSpPr>
            <p:cNvPr id="136" name="乗算記号 135"/>
            <p:cNvSpPr/>
            <p:nvPr/>
          </p:nvSpPr>
          <p:spPr>
            <a:xfrm>
              <a:off x="5783432" y="2865898"/>
              <a:ext cx="335280" cy="335280"/>
            </a:xfrm>
            <a:prstGeom prst="mathMultiply">
              <a:avLst>
                <a:gd name="adj1" fmla="val 14429"/>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7" name="乗算記号 136"/>
            <p:cNvSpPr/>
            <p:nvPr/>
          </p:nvSpPr>
          <p:spPr>
            <a:xfrm>
              <a:off x="6156733" y="3237329"/>
              <a:ext cx="335280" cy="335280"/>
            </a:xfrm>
            <a:prstGeom prst="mathMultiply">
              <a:avLst>
                <a:gd name="adj1" fmla="val 14429"/>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8" name="乗算記号 137"/>
            <p:cNvSpPr/>
            <p:nvPr/>
          </p:nvSpPr>
          <p:spPr>
            <a:xfrm>
              <a:off x="5783432" y="3231688"/>
              <a:ext cx="335280" cy="335280"/>
            </a:xfrm>
            <a:prstGeom prst="mathMultiply">
              <a:avLst>
                <a:gd name="adj1" fmla="val 14429"/>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9" name="乗算記号 138"/>
            <p:cNvSpPr/>
            <p:nvPr/>
          </p:nvSpPr>
          <p:spPr>
            <a:xfrm>
              <a:off x="7581409" y="5029220"/>
              <a:ext cx="335280" cy="335280"/>
            </a:xfrm>
            <a:prstGeom prst="mathMultiply">
              <a:avLst>
                <a:gd name="adj1" fmla="val 14429"/>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0" name="乗算記号 139"/>
            <p:cNvSpPr/>
            <p:nvPr/>
          </p:nvSpPr>
          <p:spPr>
            <a:xfrm>
              <a:off x="7946469" y="4306476"/>
              <a:ext cx="335280" cy="335280"/>
            </a:xfrm>
            <a:prstGeom prst="mathMultiply">
              <a:avLst>
                <a:gd name="adj1" fmla="val 14429"/>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41" name="テキスト ボックス 140"/>
          <p:cNvSpPr txBox="1"/>
          <p:nvPr/>
        </p:nvSpPr>
        <p:spPr>
          <a:xfrm>
            <a:off x="6918926" y="4653136"/>
            <a:ext cx="1253474" cy="338554"/>
          </a:xfrm>
          <a:prstGeom prst="rect">
            <a:avLst/>
          </a:prstGeom>
          <a:noFill/>
        </p:spPr>
        <p:txBody>
          <a:bodyPr wrap="square" rtlCol="0">
            <a:spAutoFit/>
          </a:bodyPr>
          <a:lstStyle/>
          <a:p>
            <a:r>
              <a:rPr kumimoji="1" lang="en-US" altLang="ja-JP" sz="1600" dirty="0"/>
              <a:t>[ </a:t>
            </a:r>
            <a:r>
              <a:rPr kumimoji="1" lang="ja-JP" altLang="en-US" sz="1600" dirty="0"/>
              <a:t>ウェハー </a:t>
            </a:r>
            <a:r>
              <a:rPr kumimoji="1" lang="en-US" altLang="ja-JP" sz="1600" dirty="0"/>
              <a:t>]</a:t>
            </a:r>
            <a:endParaRPr kumimoji="1" lang="ja-JP" altLang="en-US" sz="1600" dirty="0"/>
          </a:p>
        </p:txBody>
      </p:sp>
      <p:sp>
        <p:nvSpPr>
          <p:cNvPr id="142" name="テキスト ボックス 141"/>
          <p:cNvSpPr txBox="1"/>
          <p:nvPr/>
        </p:nvSpPr>
        <p:spPr>
          <a:xfrm>
            <a:off x="6954099" y="1162301"/>
            <a:ext cx="628634" cy="307777"/>
          </a:xfrm>
          <a:prstGeom prst="rect">
            <a:avLst/>
          </a:prstGeom>
          <a:noFill/>
        </p:spPr>
        <p:txBody>
          <a:bodyPr wrap="square" rtlCol="0">
            <a:spAutoFit/>
          </a:bodyPr>
          <a:lstStyle/>
          <a:p>
            <a:r>
              <a:rPr kumimoji="1" lang="ja-JP" altLang="en-US" sz="1400" dirty="0"/>
              <a:t>良品</a:t>
            </a:r>
          </a:p>
        </p:txBody>
      </p:sp>
      <p:sp>
        <p:nvSpPr>
          <p:cNvPr id="143" name="テキスト ボックス 142"/>
          <p:cNvSpPr txBox="1"/>
          <p:nvPr/>
        </p:nvSpPr>
        <p:spPr>
          <a:xfrm>
            <a:off x="7987964" y="1168694"/>
            <a:ext cx="760500" cy="307777"/>
          </a:xfrm>
          <a:prstGeom prst="rect">
            <a:avLst/>
          </a:prstGeom>
          <a:noFill/>
        </p:spPr>
        <p:txBody>
          <a:bodyPr wrap="square" rtlCol="0">
            <a:spAutoFit/>
          </a:bodyPr>
          <a:lstStyle/>
          <a:p>
            <a:r>
              <a:rPr kumimoji="1" lang="ja-JP" altLang="en-US" sz="1400" dirty="0"/>
              <a:t>不良品</a:t>
            </a:r>
          </a:p>
        </p:txBody>
      </p:sp>
      <p:sp>
        <p:nvSpPr>
          <p:cNvPr id="144" name="正方形/長方形 143"/>
          <p:cNvSpPr/>
          <p:nvPr/>
        </p:nvSpPr>
        <p:spPr>
          <a:xfrm>
            <a:off x="6698674" y="1170405"/>
            <a:ext cx="288020" cy="291570"/>
          </a:xfrm>
          <a:prstGeom prst="rect">
            <a:avLst/>
          </a:prstGeom>
          <a:solidFill>
            <a:srgbClr val="EFF8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8" name="グループ化 147"/>
          <p:cNvGrpSpPr/>
          <p:nvPr/>
        </p:nvGrpSpPr>
        <p:grpSpPr>
          <a:xfrm>
            <a:off x="7730463" y="1171526"/>
            <a:ext cx="288020" cy="291570"/>
            <a:chOff x="7900143" y="6437306"/>
            <a:chExt cx="352739" cy="357087"/>
          </a:xfrm>
        </p:grpSpPr>
        <p:sp>
          <p:nvSpPr>
            <p:cNvPr id="145" name="正方形/長方形 144"/>
            <p:cNvSpPr/>
            <p:nvPr/>
          </p:nvSpPr>
          <p:spPr>
            <a:xfrm>
              <a:off x="7900143" y="6437306"/>
              <a:ext cx="352739" cy="357087"/>
            </a:xfrm>
            <a:prstGeom prst="rect">
              <a:avLst/>
            </a:prstGeom>
            <a:solidFill>
              <a:srgbClr val="EFF8FF"/>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乗算記号 145"/>
            <p:cNvSpPr/>
            <p:nvPr/>
          </p:nvSpPr>
          <p:spPr>
            <a:xfrm>
              <a:off x="7916689" y="6454666"/>
              <a:ext cx="335280" cy="335280"/>
            </a:xfrm>
            <a:prstGeom prst="mathMultiply">
              <a:avLst>
                <a:gd name="adj1" fmla="val 14429"/>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322693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500"/>
                                        <p:tgtEl>
                                          <p:spTgt spid="3">
                                            <p:txEl>
                                              <p:pRg st="9" end="9"/>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fade">
                                      <p:cBhvr>
                                        <p:cTn id="27" dur="500"/>
                                        <p:tgtEl>
                                          <p:spTgt spid="3">
                                            <p:txEl>
                                              <p:pRg st="10" end="1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fade">
                                      <p:cBhvr>
                                        <p:cTn id="30" dur="500"/>
                                        <p:tgtEl>
                                          <p:spTgt spid="3">
                                            <p:txEl>
                                              <p:pRg st="11" end="11"/>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animEffect transition="in" filter="fade">
                                      <p:cBhvr>
                                        <p:cTn id="33"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3460" y="130175"/>
            <a:ext cx="6246812" cy="490538"/>
          </a:xfrm>
        </p:spPr>
        <p:txBody>
          <a:bodyPr/>
          <a:lstStyle/>
          <a:p>
            <a:r>
              <a:rPr kumimoji="1" lang="ja-JP" altLang="en-US" dirty="0"/>
              <a:t>プロセスルールと微細化</a:t>
            </a:r>
          </a:p>
        </p:txBody>
      </p:sp>
      <p:sp>
        <p:nvSpPr>
          <p:cNvPr id="3" name="コンテンツ プレースホルダー 2"/>
          <p:cNvSpPr>
            <a:spLocks noGrp="1"/>
          </p:cNvSpPr>
          <p:nvPr>
            <p:ph idx="1"/>
          </p:nvPr>
        </p:nvSpPr>
        <p:spPr/>
        <p:txBody>
          <a:bodyPr>
            <a:noAutofit/>
          </a:bodyPr>
          <a:lstStyle/>
          <a:p>
            <a:pPr marL="0" indent="0">
              <a:lnSpc>
                <a:spcPct val="120000"/>
              </a:lnSpc>
              <a:buNone/>
            </a:pPr>
            <a:r>
              <a:rPr lang="ja-JP" altLang="en-US" sz="2400" b="1" u="sng" dirty="0">
                <a:latin typeface="游ゴシック" panose="020B0400000000000000" pitchFamily="50" charset="-128"/>
                <a:ea typeface="游ゴシック" panose="020B0400000000000000" pitchFamily="50" charset="-128"/>
              </a:rPr>
              <a:t>プロセスルール</a:t>
            </a:r>
            <a:endParaRPr lang="en-US" altLang="ja-JP" sz="2400" b="1" u="sng" dirty="0">
              <a:latin typeface="游ゴシック" panose="020B0400000000000000" pitchFamily="50" charset="-128"/>
              <a:ea typeface="游ゴシック" panose="020B0400000000000000" pitchFamily="50" charset="-128"/>
            </a:endParaRPr>
          </a:p>
          <a:p>
            <a:pPr lvl="1">
              <a:lnSpc>
                <a:spcPct val="120000"/>
              </a:lnSpc>
              <a:buFont typeface="Wingdings" panose="05000000000000000000" pitchFamily="2" charset="2"/>
              <a:buChar char="n"/>
            </a:pPr>
            <a:r>
              <a:rPr lang="ja-JP" altLang="en-US" sz="1800" dirty="0"/>
              <a:t>トランジスタや配線を作る際の最小加工寸法</a:t>
            </a:r>
            <a:endParaRPr lang="en-US" altLang="ja-JP" sz="1800" dirty="0"/>
          </a:p>
          <a:p>
            <a:pPr lvl="1">
              <a:lnSpc>
                <a:spcPct val="120000"/>
              </a:lnSpc>
              <a:buFont typeface="Wingdings" panose="05000000000000000000" pitchFamily="2" charset="2"/>
              <a:buChar char="n"/>
            </a:pPr>
            <a:r>
              <a:rPr kumimoji="1" lang="ja-JP" altLang="en-US" sz="1800" dirty="0"/>
              <a:t>配線間隔の値を用いて呼称（例： </a:t>
            </a:r>
            <a:r>
              <a:rPr kumimoji="1" lang="en-US" altLang="ja-JP" sz="1800" dirty="0"/>
              <a:t>22nm </a:t>
            </a:r>
            <a:r>
              <a:rPr kumimoji="1" lang="ja-JP" altLang="en-US" sz="1800" dirty="0"/>
              <a:t>プロセス）</a:t>
            </a:r>
            <a:endParaRPr kumimoji="1" lang="en-US" altLang="ja-JP" sz="1800" dirty="0"/>
          </a:p>
          <a:p>
            <a:pPr marL="914400" lvl="2" indent="0">
              <a:lnSpc>
                <a:spcPct val="120000"/>
              </a:lnSpc>
              <a:buNone/>
            </a:pPr>
            <a:r>
              <a:rPr lang="en-US" altLang="ja-JP" sz="1600" dirty="0"/>
              <a:t>10</a:t>
            </a:r>
            <a:r>
              <a:rPr lang="en-US" altLang="ja-JP" sz="1600" baseline="30000" dirty="0"/>
              <a:t>-3</a:t>
            </a:r>
            <a:r>
              <a:rPr lang="en-US" altLang="ja-JP" sz="1600" dirty="0"/>
              <a:t>=m</a:t>
            </a:r>
            <a:r>
              <a:rPr lang="ja-JP" altLang="en-US" sz="1600" dirty="0"/>
              <a:t>（ミリ），</a:t>
            </a:r>
            <a:r>
              <a:rPr lang="en-US" altLang="ja-JP" sz="1600" dirty="0"/>
              <a:t>10</a:t>
            </a:r>
            <a:r>
              <a:rPr lang="en-US" altLang="ja-JP" sz="1600" baseline="30000" dirty="0"/>
              <a:t>-6</a:t>
            </a:r>
            <a:r>
              <a:rPr lang="en-US" altLang="ja-JP" sz="1600" dirty="0"/>
              <a:t>=μ</a:t>
            </a:r>
            <a:r>
              <a:rPr lang="ja-JP" altLang="en-US" sz="1600" dirty="0"/>
              <a:t>（マイクロ），</a:t>
            </a:r>
            <a:br>
              <a:rPr lang="en-US" altLang="ja-JP" sz="1600" dirty="0"/>
            </a:br>
            <a:r>
              <a:rPr lang="en-US" altLang="ja-JP" sz="1600" dirty="0"/>
              <a:t>10</a:t>
            </a:r>
            <a:r>
              <a:rPr lang="en-US" altLang="ja-JP" sz="1600" baseline="30000" dirty="0"/>
              <a:t>-9</a:t>
            </a:r>
            <a:r>
              <a:rPr lang="en-US" altLang="ja-JP" sz="1600" dirty="0"/>
              <a:t>=n</a:t>
            </a:r>
            <a:r>
              <a:rPr lang="ja-JP" altLang="en-US" sz="1600" dirty="0"/>
              <a:t>（ナノ），</a:t>
            </a:r>
            <a:r>
              <a:rPr lang="en-US" altLang="ja-JP" sz="1600" dirty="0"/>
              <a:t>10</a:t>
            </a:r>
            <a:r>
              <a:rPr lang="en-US" altLang="ja-JP" sz="1600" baseline="30000" dirty="0"/>
              <a:t>-12</a:t>
            </a:r>
            <a:r>
              <a:rPr lang="en-US" altLang="ja-JP" sz="1600" dirty="0"/>
              <a:t>=p</a:t>
            </a:r>
            <a:r>
              <a:rPr lang="ja-JP" altLang="en-US" sz="1600" dirty="0"/>
              <a:t>（ピコ）</a:t>
            </a:r>
            <a:endParaRPr lang="en-US" altLang="ja-JP" sz="2400" dirty="0"/>
          </a:p>
          <a:p>
            <a:pPr marL="0" indent="0">
              <a:lnSpc>
                <a:spcPct val="120000"/>
              </a:lnSpc>
              <a:buNone/>
            </a:pPr>
            <a:r>
              <a:rPr kumimoji="1" lang="en-US" altLang="ja-JP" sz="2400" b="1" u="sng" dirty="0">
                <a:latin typeface="游ゴシック" panose="020B0400000000000000" pitchFamily="50" charset="-128"/>
                <a:ea typeface="游ゴシック" panose="020B0400000000000000" pitchFamily="50" charset="-128"/>
              </a:rPr>
              <a:t>LSI </a:t>
            </a:r>
            <a:r>
              <a:rPr kumimoji="1" lang="ja-JP" altLang="en-US" sz="2400" b="1" u="sng" dirty="0">
                <a:latin typeface="游ゴシック" panose="020B0400000000000000" pitchFamily="50" charset="-128"/>
                <a:ea typeface="游ゴシック" panose="020B0400000000000000" pitchFamily="50" charset="-128"/>
              </a:rPr>
              <a:t>の微細化</a:t>
            </a:r>
            <a:endParaRPr kumimoji="1" lang="en-US" altLang="ja-JP" sz="2400" b="1" u="sng" dirty="0">
              <a:latin typeface="游ゴシック" panose="020B0400000000000000" pitchFamily="50" charset="-128"/>
              <a:ea typeface="游ゴシック" panose="020B0400000000000000" pitchFamily="50" charset="-128"/>
            </a:endParaRPr>
          </a:p>
          <a:p>
            <a:pPr lvl="1">
              <a:lnSpc>
                <a:spcPct val="120000"/>
              </a:lnSpc>
              <a:buFont typeface="Wingdings" panose="05000000000000000000" pitchFamily="2" charset="2"/>
              <a:buChar char="n"/>
            </a:pPr>
            <a:r>
              <a:rPr lang="ja-JP" altLang="en-US" sz="1800" dirty="0"/>
              <a:t>プロセスルールが縮小すること</a:t>
            </a:r>
            <a:endParaRPr lang="en-US" altLang="ja-JP" sz="1800" dirty="0"/>
          </a:p>
          <a:p>
            <a:pPr lvl="1">
              <a:lnSpc>
                <a:spcPct val="120000"/>
              </a:lnSpc>
              <a:buFont typeface="Wingdings" panose="05000000000000000000" pitchFamily="2" charset="2"/>
              <a:buChar char="n"/>
            </a:pPr>
            <a:r>
              <a:rPr lang="en-US" altLang="ja-JP" sz="1800" dirty="0"/>
              <a:t>20</a:t>
            </a:r>
            <a:r>
              <a:rPr lang="ja-JP" altLang="en-US" sz="1800" dirty="0"/>
              <a:t>年で約</a:t>
            </a:r>
            <a:r>
              <a:rPr lang="en-US" altLang="ja-JP" sz="1800" dirty="0"/>
              <a:t>1/10</a:t>
            </a:r>
            <a:r>
              <a:rPr lang="ja-JP" altLang="en-US" sz="1800" dirty="0" err="1"/>
              <a:t>，</a:t>
            </a:r>
            <a:r>
              <a:rPr lang="ja-JP" altLang="en-US" sz="1800" dirty="0"/>
              <a:t>現在は</a:t>
            </a:r>
            <a:r>
              <a:rPr lang="en-US" altLang="ja-JP" sz="1800" dirty="0"/>
              <a:t>10nm</a:t>
            </a:r>
            <a:r>
              <a:rPr lang="ja-JP" altLang="en-US" sz="1800" dirty="0"/>
              <a:t>レベル</a:t>
            </a:r>
            <a:endParaRPr kumimoji="1" lang="en-US" altLang="ja-JP" sz="2400" dirty="0"/>
          </a:p>
          <a:p>
            <a:pPr marL="0" indent="0">
              <a:lnSpc>
                <a:spcPct val="120000"/>
              </a:lnSpc>
              <a:buNone/>
            </a:pPr>
            <a:r>
              <a:rPr lang="ja-JP" altLang="en-US" sz="2400" b="1" u="sng" dirty="0">
                <a:latin typeface="游ゴシック" panose="020B0400000000000000" pitchFamily="50" charset="-128"/>
                <a:ea typeface="游ゴシック" panose="020B0400000000000000" pitchFamily="50" charset="-128"/>
              </a:rPr>
              <a:t>微細化のメリット</a:t>
            </a:r>
            <a:endParaRPr lang="en-US" altLang="ja-JP" sz="2400" b="1" u="sng" dirty="0">
              <a:latin typeface="游ゴシック" panose="020B0400000000000000" pitchFamily="50" charset="-128"/>
              <a:ea typeface="游ゴシック" panose="020B0400000000000000" pitchFamily="50" charset="-128"/>
            </a:endParaRPr>
          </a:p>
          <a:p>
            <a:pPr lvl="1">
              <a:lnSpc>
                <a:spcPct val="120000"/>
              </a:lnSpc>
              <a:buFont typeface="Wingdings" panose="05000000000000000000" pitchFamily="2" charset="2"/>
              <a:buChar char="n"/>
            </a:pPr>
            <a:r>
              <a:rPr kumimoji="1" lang="ja-JP" altLang="en-US" sz="1800" dirty="0"/>
              <a:t>（同じ回路なら）ダイサイズが小さくなる</a:t>
            </a:r>
            <a:br>
              <a:rPr lang="en-US" altLang="ja-JP" sz="1800" dirty="0"/>
            </a:br>
            <a:r>
              <a:rPr lang="ja-JP" altLang="en-US" sz="1800" dirty="0"/>
              <a:t>　ウェハーあたりの</a:t>
            </a:r>
            <a:r>
              <a:rPr lang="ja-JP" altLang="en-US" sz="1800" dirty="0">
                <a:solidFill>
                  <a:srgbClr val="C00000"/>
                </a:solidFill>
              </a:rPr>
              <a:t>ダイ数増加＆歩留まりの改善</a:t>
            </a:r>
            <a:endParaRPr kumimoji="1" lang="en-US" altLang="ja-JP" sz="1800" dirty="0"/>
          </a:p>
          <a:p>
            <a:pPr lvl="1">
              <a:lnSpc>
                <a:spcPct val="120000"/>
              </a:lnSpc>
              <a:buFont typeface="Wingdings" panose="05000000000000000000" pitchFamily="2" charset="2"/>
              <a:buChar char="n"/>
            </a:pPr>
            <a:r>
              <a:rPr lang="ja-JP" altLang="en-US" sz="1800" dirty="0"/>
              <a:t>（同じダイサイズなら）多くの回路を実装できる</a:t>
            </a:r>
            <a:br>
              <a:rPr lang="en-US" altLang="ja-JP" sz="1800" dirty="0"/>
            </a:br>
            <a:r>
              <a:rPr lang="ja-JP" altLang="en-US" sz="1800" dirty="0"/>
              <a:t>　</a:t>
            </a:r>
            <a:r>
              <a:rPr lang="ja-JP" altLang="en-US" sz="1800" dirty="0">
                <a:solidFill>
                  <a:srgbClr val="C00000"/>
                </a:solidFill>
              </a:rPr>
              <a:t>チップ性能の向上</a:t>
            </a:r>
            <a:endParaRPr lang="en-US" altLang="ja-JP" sz="1800" dirty="0">
              <a:solidFill>
                <a:srgbClr val="C00000"/>
              </a:solidFill>
            </a:endParaRP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27</a:t>
            </a:fld>
            <a:endParaRPr kumimoji="1" lang="ja-JP" altLang="en-US"/>
          </a:p>
        </p:txBody>
      </p:sp>
      <p:pic>
        <p:nvPicPr>
          <p:cNvPr id="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5339" y="3750686"/>
            <a:ext cx="2267143" cy="2150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6313881" y="5900999"/>
            <a:ext cx="2720617" cy="276999"/>
          </a:xfrm>
          <a:prstGeom prst="rect">
            <a:avLst/>
          </a:prstGeom>
          <a:noFill/>
        </p:spPr>
        <p:txBody>
          <a:bodyPr wrap="none" rtlCol="0">
            <a:spAutoFit/>
          </a:bodyPr>
          <a:lstStyle/>
          <a:p>
            <a:r>
              <a:rPr kumimoji="1" lang="en-US" altLang="ja-JP" sz="1200" dirty="0"/>
              <a:t>[ </a:t>
            </a:r>
            <a:r>
              <a:rPr kumimoji="1" lang="ja-JP" altLang="en-US" sz="1200" dirty="0"/>
              <a:t>トランジスタの</a:t>
            </a:r>
            <a:r>
              <a:rPr kumimoji="1" lang="en-US" altLang="ja-JP" sz="1200" dirty="0"/>
              <a:t>f</a:t>
            </a:r>
            <a:r>
              <a:rPr lang="en-US" altLang="ja-JP" sz="1200" dirty="0"/>
              <a:t>eature size </a:t>
            </a:r>
            <a:r>
              <a:rPr kumimoji="1" lang="ja-JP" altLang="en-US" sz="1200" dirty="0"/>
              <a:t>の変遷</a:t>
            </a:r>
            <a:r>
              <a:rPr kumimoji="1" lang="en-US" altLang="ja-JP" sz="1200" dirty="0"/>
              <a:t> ]</a:t>
            </a:r>
            <a:endParaRPr kumimoji="1" lang="ja-JP" altLang="en-US" sz="1200" dirty="0"/>
          </a:p>
        </p:txBody>
      </p:sp>
      <p:sp>
        <p:nvSpPr>
          <p:cNvPr id="8" name="右矢印 7"/>
          <p:cNvSpPr/>
          <p:nvPr/>
        </p:nvSpPr>
        <p:spPr>
          <a:xfrm>
            <a:off x="1115616" y="5157192"/>
            <a:ext cx="266700" cy="160020"/>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1115616" y="5877272"/>
            <a:ext cx="266700" cy="160020"/>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中かっこ 30"/>
          <p:cNvSpPr/>
          <p:nvPr/>
        </p:nvSpPr>
        <p:spPr>
          <a:xfrm rot="16200000">
            <a:off x="7638378" y="2426194"/>
            <a:ext cx="171683" cy="985996"/>
          </a:xfrm>
          <a:prstGeom prst="lef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a:off x="6473393" y="1537900"/>
            <a:ext cx="2635111" cy="1315036"/>
          </a:xfrm>
          <a:prstGeom prst="rect">
            <a:avLst/>
          </a:prstGeom>
        </p:spPr>
      </p:pic>
    </p:spTree>
    <p:extLst>
      <p:ext uri="{BB962C8B-B14F-4D97-AF65-F5344CB8AC3E}">
        <p14:creationId xmlns:p14="http://schemas.microsoft.com/office/powerpoint/2010/main" val="278905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30175"/>
            <a:ext cx="6246812" cy="490538"/>
          </a:xfrm>
        </p:spPr>
        <p:txBody>
          <a:bodyPr/>
          <a:lstStyle/>
          <a:p>
            <a:r>
              <a:rPr kumimoji="1" lang="ja-JP" altLang="en-US" dirty="0"/>
              <a:t>微細化の現状</a:t>
            </a:r>
          </a:p>
        </p:txBody>
      </p:sp>
      <p:sp>
        <p:nvSpPr>
          <p:cNvPr id="3" name="コンテンツ プレースホルダー 2"/>
          <p:cNvSpPr>
            <a:spLocks noGrp="1"/>
          </p:cNvSpPr>
          <p:nvPr>
            <p:ph idx="1"/>
          </p:nvPr>
        </p:nvSpPr>
        <p:spPr/>
        <p:txBody>
          <a:bodyPr/>
          <a:lstStyle/>
          <a:p>
            <a:pPr>
              <a:buFont typeface="Wingdings" panose="05000000000000000000" pitchFamily="2" charset="2"/>
              <a:buChar char="n"/>
            </a:pPr>
            <a:r>
              <a:rPr kumimoji="1" lang="ja-JP" altLang="en-US" sz="2800" dirty="0"/>
              <a:t>そろそろ（本当に）終わりが見えてきた</a:t>
            </a:r>
            <a:endParaRPr kumimoji="1" lang="en-US" altLang="ja-JP" sz="2800" dirty="0"/>
          </a:p>
          <a:p>
            <a:pPr lvl="1">
              <a:buFont typeface="Wingdings" panose="05000000000000000000" pitchFamily="2" charset="2"/>
              <a:buChar char="p"/>
            </a:pPr>
            <a:r>
              <a:rPr lang="ja-JP" altLang="en-US" sz="2400" dirty="0"/>
              <a:t>小さくなりすぎて（今度こそ）加工可能な限界に達しつつある</a:t>
            </a:r>
            <a:endParaRPr lang="en-US" altLang="ja-JP" sz="2400" dirty="0"/>
          </a:p>
          <a:p>
            <a:pPr lvl="1">
              <a:buFont typeface="Wingdings" panose="05000000000000000000" pitchFamily="2" charset="2"/>
              <a:buChar char="p"/>
            </a:pPr>
            <a:r>
              <a:rPr lang="en-US" altLang="ja-JP" sz="2400" dirty="0"/>
              <a:t>ITRS</a:t>
            </a:r>
            <a:r>
              <a:rPr lang="ja-JP" altLang="en-US" sz="2400" dirty="0"/>
              <a:t>（</a:t>
            </a:r>
            <a:r>
              <a:rPr lang="en-US" altLang="ja-JP" sz="2400" dirty="0"/>
              <a:t>The International Technology Roadmap for Semiconductors</a:t>
            </a:r>
            <a:r>
              <a:rPr lang="ja-JP" altLang="en-US" sz="2400" dirty="0"/>
              <a:t>）の予測によれば </a:t>
            </a:r>
            <a:r>
              <a:rPr lang="en-US" altLang="ja-JP" sz="2400" dirty="0"/>
              <a:t>2025</a:t>
            </a:r>
            <a:r>
              <a:rPr lang="ja-JP" altLang="en-US" sz="2400" dirty="0"/>
              <a:t>年までは微細化が続く見込み</a:t>
            </a:r>
            <a:endParaRPr lang="en-US" altLang="ja-JP" sz="2400" dirty="0"/>
          </a:p>
          <a:p>
            <a:pPr lvl="1">
              <a:buFont typeface="Wingdings" panose="05000000000000000000" pitchFamily="2" charset="2"/>
              <a:buChar char="p"/>
            </a:pPr>
            <a:r>
              <a:rPr kumimoji="1" lang="ja-JP" altLang="en-US" sz="2400" dirty="0"/>
              <a:t>その後は？？？</a:t>
            </a:r>
            <a:endParaRPr kumimoji="1" lang="en-US" altLang="ja-JP" sz="2400" dirty="0"/>
          </a:p>
          <a:p>
            <a:pPr lvl="1">
              <a:buFont typeface="Wingdings" panose="05000000000000000000" pitchFamily="2" charset="2"/>
              <a:buChar char="n"/>
            </a:pPr>
            <a:endParaRPr lang="en-US" altLang="ja-JP" sz="2400" dirty="0"/>
          </a:p>
          <a:p>
            <a:pPr>
              <a:buFont typeface="Wingdings" panose="05000000000000000000" pitchFamily="2" charset="2"/>
              <a:buChar char="n"/>
            </a:pPr>
            <a:r>
              <a:rPr kumimoji="1" lang="ja-JP" altLang="en-US" sz="2800" dirty="0"/>
              <a:t>ポストムーア時代の</a:t>
            </a:r>
            <a:r>
              <a:rPr lang="en-US" altLang="ja-JP" sz="2800" dirty="0"/>
              <a:t> LSI </a:t>
            </a:r>
            <a:r>
              <a:rPr lang="ja-JP" altLang="en-US" sz="2800" dirty="0"/>
              <a:t>の在り方</a:t>
            </a:r>
            <a:endParaRPr lang="en-US" altLang="ja-JP" sz="2800" dirty="0"/>
          </a:p>
          <a:p>
            <a:pPr lvl="1">
              <a:buFont typeface="Wingdings" panose="05000000000000000000" pitchFamily="2" charset="2"/>
              <a:buChar char="p"/>
            </a:pPr>
            <a:r>
              <a:rPr lang="ja-JP" altLang="en-US" sz="2400" dirty="0"/>
              <a:t>今最もホットなトピック</a:t>
            </a:r>
            <a:endParaRPr lang="en-US" altLang="ja-JP" sz="2400" dirty="0"/>
          </a:p>
          <a:p>
            <a:pPr lvl="1">
              <a:buFont typeface="Wingdings" panose="05000000000000000000" pitchFamily="2" charset="2"/>
              <a:buChar char="p"/>
            </a:pPr>
            <a:r>
              <a:rPr lang="ja-JP" altLang="en-US" sz="2400" dirty="0"/>
              <a:t>学会でも熱い議論が交わされている</a:t>
            </a:r>
            <a:endParaRPr kumimoji="1" lang="ja-JP" altLang="en-US" sz="24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28</a:t>
            </a:fld>
            <a:endParaRPr kumimoji="1" lang="ja-JP" altLang="en-US"/>
          </a:p>
        </p:txBody>
      </p:sp>
    </p:spTree>
    <p:extLst>
      <p:ext uri="{BB962C8B-B14F-4D97-AF65-F5344CB8AC3E}">
        <p14:creationId xmlns:p14="http://schemas.microsoft.com/office/powerpoint/2010/main" val="674958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sz="4400" b="0" dirty="0">
                <a:solidFill>
                  <a:schemeClr val="accent6">
                    <a:lumMod val="60000"/>
                    <a:lumOff val="40000"/>
                  </a:schemeClr>
                </a:solidFill>
              </a:rPr>
              <a:t>コンピュータの評価指標</a:t>
            </a:r>
          </a:p>
        </p:txBody>
      </p:sp>
      <p:sp>
        <p:nvSpPr>
          <p:cNvPr id="5" name="スライド番号プレースホルダー 4"/>
          <p:cNvSpPr>
            <a:spLocks noGrp="1"/>
          </p:cNvSpPr>
          <p:nvPr>
            <p:ph type="sldNum" sz="quarter" idx="4294967295"/>
          </p:nvPr>
        </p:nvSpPr>
        <p:spPr/>
        <p:txBody>
          <a:bodyPr/>
          <a:lstStyle/>
          <a:p>
            <a:fld id="{32D8B938-3DC1-EF4A-BAB7-1263BB70BF23}" type="slidenum">
              <a:rPr kumimoji="1" lang="ja-JP" altLang="en-US" smtClean="0"/>
              <a:t>29</a:t>
            </a:fld>
            <a:endParaRPr kumimoji="1" lang="ja-JP" altLang="en-US"/>
          </a:p>
        </p:txBody>
      </p:sp>
    </p:spTree>
    <p:extLst>
      <p:ext uri="{BB962C8B-B14F-4D97-AF65-F5344CB8AC3E}">
        <p14:creationId xmlns:p14="http://schemas.microsoft.com/office/powerpoint/2010/main" val="4137550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30175"/>
            <a:ext cx="6246812" cy="490538"/>
          </a:xfrm>
        </p:spPr>
        <p:txBody>
          <a:bodyPr>
            <a:noAutofit/>
          </a:bodyPr>
          <a:lstStyle/>
          <a:p>
            <a:r>
              <a:rPr kumimoji="1" lang="ja-JP" altLang="en-US" dirty="0"/>
              <a:t>講義全体の構成</a:t>
            </a:r>
          </a:p>
        </p:txBody>
      </p:sp>
      <p:sp>
        <p:nvSpPr>
          <p:cNvPr id="3" name="コンテンツ プレースホルダー 2"/>
          <p:cNvSpPr>
            <a:spLocks noGrp="1"/>
          </p:cNvSpPr>
          <p:nvPr>
            <p:ph idx="1"/>
          </p:nvPr>
        </p:nvSpPr>
        <p:spPr>
          <a:xfrm>
            <a:off x="878904" y="1380257"/>
            <a:ext cx="8229600" cy="5145087"/>
          </a:xfrm>
        </p:spPr>
        <p:txBody>
          <a:bodyPr/>
          <a:lstStyle/>
          <a:p>
            <a:pPr>
              <a:buFont typeface="Wingdings" panose="05000000000000000000" pitchFamily="2" charset="2"/>
              <a:buChar char="n"/>
            </a:pPr>
            <a:r>
              <a:rPr kumimoji="1" lang="en-US" altLang="ja-JP" sz="2800" dirty="0">
                <a:latin typeface="游ゴシック Medium" panose="020B0500000000000000" pitchFamily="50" charset="-128"/>
                <a:ea typeface="游ゴシック Medium" panose="020B0500000000000000" pitchFamily="50" charset="-128"/>
              </a:rPr>
              <a:t>6/9</a:t>
            </a:r>
            <a:r>
              <a:rPr kumimoji="1" lang="ja-JP" altLang="en-US" sz="2800" dirty="0">
                <a:latin typeface="游ゴシック Medium" panose="020B0500000000000000" pitchFamily="50" charset="-128"/>
                <a:ea typeface="游ゴシック Medium" panose="020B0500000000000000" pitchFamily="50" charset="-128"/>
              </a:rPr>
              <a:t>　  第１回　コンピュータの基礎</a:t>
            </a:r>
            <a:endParaRPr kumimoji="1" lang="en-US" altLang="ja-JP" sz="28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en-US" altLang="ja-JP" sz="2800" dirty="0">
                <a:latin typeface="游ゴシック Medium" panose="020B0500000000000000" pitchFamily="50" charset="-128"/>
                <a:ea typeface="游ゴシック Medium" panose="020B0500000000000000" pitchFamily="50" charset="-128"/>
              </a:rPr>
              <a:t>6/16</a:t>
            </a:r>
            <a:r>
              <a:rPr lang="ja-JP" altLang="en-US" sz="2800" dirty="0">
                <a:latin typeface="游ゴシック Medium" panose="020B0500000000000000" pitchFamily="50" charset="-128"/>
                <a:ea typeface="游ゴシック Medium" panose="020B0500000000000000" pitchFamily="50" charset="-128"/>
              </a:rPr>
              <a:t>　第２回　命令</a:t>
            </a:r>
            <a:endParaRPr lang="en-US" altLang="ja-JP" sz="28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en-US" altLang="ja-JP" sz="2800" dirty="0">
                <a:latin typeface="游ゴシック Medium" panose="020B0500000000000000" pitchFamily="50" charset="-128"/>
                <a:ea typeface="游ゴシック Medium" panose="020B0500000000000000" pitchFamily="50" charset="-128"/>
              </a:rPr>
              <a:t>6/23</a:t>
            </a:r>
            <a:r>
              <a:rPr lang="ja-JP" altLang="en-US" sz="2800" dirty="0">
                <a:latin typeface="游ゴシック Medium" panose="020B0500000000000000" pitchFamily="50" charset="-128"/>
                <a:ea typeface="游ゴシック Medium" panose="020B0500000000000000" pitchFamily="50" charset="-128"/>
              </a:rPr>
              <a:t>　</a:t>
            </a:r>
            <a:r>
              <a:rPr kumimoji="1" lang="ja-JP" altLang="en-US" sz="2800" dirty="0">
                <a:latin typeface="游ゴシック Medium" panose="020B0500000000000000" pitchFamily="50" charset="-128"/>
                <a:ea typeface="游ゴシック Medium" panose="020B0500000000000000" pitchFamily="50" charset="-128"/>
              </a:rPr>
              <a:t>第３回　演算</a:t>
            </a:r>
            <a:endParaRPr kumimoji="1" lang="en-US" altLang="ja-JP" sz="28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kumimoji="1" lang="en-US" altLang="ja-JP" sz="2800" dirty="0">
                <a:latin typeface="游ゴシック Medium" panose="020B0500000000000000" pitchFamily="50" charset="-128"/>
                <a:ea typeface="游ゴシック Medium" panose="020B0500000000000000" pitchFamily="50" charset="-128"/>
              </a:rPr>
              <a:t>6/30</a:t>
            </a:r>
            <a:r>
              <a:rPr kumimoji="1" lang="ja-JP" altLang="en-US" sz="2800" dirty="0">
                <a:latin typeface="游ゴシック Medium" panose="020B0500000000000000" pitchFamily="50" charset="-128"/>
                <a:ea typeface="游ゴシック Medium" panose="020B0500000000000000" pitchFamily="50" charset="-128"/>
              </a:rPr>
              <a:t>　第４回　</a:t>
            </a:r>
            <a:r>
              <a:rPr lang="ja-JP" altLang="en-US" sz="2800" dirty="0">
                <a:latin typeface="游ゴシック Medium" panose="020B0500000000000000" pitchFamily="50" charset="-128"/>
                <a:ea typeface="游ゴシック Medium" panose="020B0500000000000000" pitchFamily="50" charset="-128"/>
              </a:rPr>
              <a:t>プロセッサ（前編）</a:t>
            </a:r>
            <a:endParaRPr kumimoji="1" lang="en-US" altLang="ja-JP" sz="28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en-US" altLang="ja-JP" sz="2800" dirty="0">
                <a:latin typeface="游ゴシック Medium" panose="020B0500000000000000" pitchFamily="50" charset="-128"/>
                <a:ea typeface="游ゴシック Medium" panose="020B0500000000000000" pitchFamily="50" charset="-128"/>
              </a:rPr>
              <a:t>7/7</a:t>
            </a:r>
            <a:r>
              <a:rPr lang="ja-JP" altLang="en-US" sz="2800" dirty="0">
                <a:latin typeface="游ゴシック Medium" panose="020B0500000000000000" pitchFamily="50" charset="-128"/>
                <a:ea typeface="游ゴシック Medium" panose="020B0500000000000000" pitchFamily="50" charset="-128"/>
              </a:rPr>
              <a:t>　  第５回　プロセッサ（後編）</a:t>
            </a:r>
            <a:endParaRPr lang="en-US" altLang="ja-JP" sz="28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kumimoji="1" lang="en-US" altLang="ja-JP" sz="2800" dirty="0">
                <a:latin typeface="游ゴシック Medium" panose="020B0500000000000000" pitchFamily="50" charset="-128"/>
                <a:ea typeface="游ゴシック Medium" panose="020B0500000000000000" pitchFamily="50" charset="-128"/>
              </a:rPr>
              <a:t>7/14</a:t>
            </a:r>
            <a:r>
              <a:rPr kumimoji="1" lang="ja-JP" altLang="en-US" sz="2800" dirty="0">
                <a:latin typeface="游ゴシック Medium" panose="020B0500000000000000" pitchFamily="50" charset="-128"/>
                <a:ea typeface="游ゴシック Medium" panose="020B0500000000000000" pitchFamily="50" charset="-128"/>
              </a:rPr>
              <a:t>　第６回　記憶階層</a:t>
            </a:r>
            <a:endParaRPr lang="en-US" altLang="ja-JP" sz="28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en-US" altLang="ja-JP" sz="2800" dirty="0">
                <a:latin typeface="游ゴシック Medium" panose="020B0500000000000000" pitchFamily="50" charset="-128"/>
                <a:ea typeface="游ゴシック Medium" panose="020B0500000000000000" pitchFamily="50" charset="-128"/>
              </a:rPr>
              <a:t>7/21</a:t>
            </a:r>
            <a:r>
              <a:rPr lang="ja-JP" altLang="en-US" sz="2800" dirty="0">
                <a:latin typeface="游ゴシック Medium" panose="020B0500000000000000" pitchFamily="50" charset="-128"/>
                <a:ea typeface="游ゴシック Medium" panose="020B0500000000000000" pitchFamily="50" charset="-128"/>
              </a:rPr>
              <a:t>　第７回　マルチプロセッサ</a:t>
            </a:r>
            <a:endParaRPr lang="en-US" altLang="ja-JP" sz="28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kumimoji="1" lang="en-US" altLang="ja-JP" sz="2800" dirty="0">
                <a:latin typeface="游ゴシック Medium" panose="020B0500000000000000" pitchFamily="50" charset="-128"/>
                <a:ea typeface="游ゴシック Medium" panose="020B0500000000000000" pitchFamily="50" charset="-128"/>
              </a:rPr>
              <a:t>7/28</a:t>
            </a:r>
            <a:r>
              <a:rPr kumimoji="1" lang="ja-JP" altLang="en-US" sz="2800" dirty="0">
                <a:latin typeface="游ゴシック Medium" panose="020B0500000000000000" pitchFamily="50" charset="-128"/>
                <a:ea typeface="游ゴシック Medium" panose="020B0500000000000000" pitchFamily="50" charset="-128"/>
              </a:rPr>
              <a:t>　予備日</a:t>
            </a:r>
            <a:endParaRPr kumimoji="1" lang="en-US" altLang="ja-JP" sz="2800" dirty="0">
              <a:latin typeface="游ゴシック Medium" panose="020B0500000000000000" pitchFamily="50" charset="-128"/>
              <a:ea typeface="游ゴシック Medium" panose="020B0500000000000000" pitchFamily="50" charset="-128"/>
            </a:endParaRPr>
          </a:p>
          <a:p>
            <a:pPr>
              <a:buFont typeface="Wingdings" panose="05000000000000000000" pitchFamily="2" charset="2"/>
              <a:buChar char="n"/>
            </a:pPr>
            <a:r>
              <a:rPr lang="en-US" altLang="ja-JP" sz="2800" dirty="0">
                <a:latin typeface="游ゴシック Medium" panose="020B0500000000000000" pitchFamily="50" charset="-128"/>
                <a:ea typeface="游ゴシック Medium" panose="020B0500000000000000" pitchFamily="50" charset="-128"/>
              </a:rPr>
              <a:t>8/4</a:t>
            </a:r>
            <a:r>
              <a:rPr lang="ja-JP" altLang="en-US" sz="2800" dirty="0">
                <a:latin typeface="游ゴシック Medium" panose="020B0500000000000000" pitchFamily="50" charset="-128"/>
                <a:ea typeface="游ゴシック Medium" panose="020B0500000000000000" pitchFamily="50" charset="-128"/>
              </a:rPr>
              <a:t>　  期末テスト</a:t>
            </a:r>
            <a:endParaRPr kumimoji="1" lang="ja-JP" altLang="en-US" sz="2800" dirty="0">
              <a:latin typeface="游ゴシック Medium" panose="020B0500000000000000" pitchFamily="50" charset="-128"/>
              <a:ea typeface="游ゴシック Medium" panose="020B0500000000000000" pitchFamily="50" charset="-128"/>
            </a:endParaRPr>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3</a:t>
            </a:fld>
            <a:endParaRPr kumimoji="1" lang="ja-JP" altLang="en-US"/>
          </a:p>
        </p:txBody>
      </p:sp>
    </p:spTree>
    <p:extLst>
      <p:ext uri="{BB962C8B-B14F-4D97-AF65-F5344CB8AC3E}">
        <p14:creationId xmlns:p14="http://schemas.microsoft.com/office/powerpoint/2010/main" val="3971930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468" y="130175"/>
            <a:ext cx="6246812" cy="490538"/>
          </a:xfrm>
        </p:spPr>
        <p:txBody>
          <a:bodyPr/>
          <a:lstStyle/>
          <a:p>
            <a:r>
              <a:rPr kumimoji="1" lang="ja-JP" altLang="en-US" dirty="0"/>
              <a:t>性能を表す</a:t>
            </a:r>
            <a:r>
              <a:rPr lang="ja-JP" altLang="en-US" dirty="0"/>
              <a:t>指標</a:t>
            </a:r>
            <a:endParaRPr kumimoji="1" lang="ja-JP" altLang="en-US" dirty="0"/>
          </a:p>
        </p:txBody>
      </p:sp>
      <p:sp>
        <p:nvSpPr>
          <p:cNvPr id="3" name="コンテンツ プレースホルダー 2"/>
          <p:cNvSpPr>
            <a:spLocks noGrp="1"/>
          </p:cNvSpPr>
          <p:nvPr>
            <p:ph idx="1"/>
          </p:nvPr>
        </p:nvSpPr>
        <p:spPr>
          <a:xfrm>
            <a:off x="457200" y="2204864"/>
            <a:ext cx="8229600" cy="5145087"/>
          </a:xfrm>
        </p:spPr>
        <p:txBody>
          <a:bodyPr/>
          <a:lstStyle/>
          <a:p>
            <a:pPr marL="0" indent="0">
              <a:buNone/>
            </a:pPr>
            <a:r>
              <a:rPr kumimoji="1" lang="ja-JP" altLang="en-US" sz="2400" b="1" u="sng" dirty="0">
                <a:latin typeface="游ゴシック" panose="020B0400000000000000" pitchFamily="50" charset="-128"/>
                <a:ea typeface="游ゴシック" panose="020B0400000000000000" pitchFamily="50" charset="-128"/>
              </a:rPr>
              <a:t>実行時間</a:t>
            </a:r>
            <a:endParaRPr kumimoji="1" lang="en-US" altLang="ja-JP" sz="2400" b="1" u="sng" dirty="0">
              <a:latin typeface="游ゴシック" panose="020B0400000000000000" pitchFamily="50" charset="-128"/>
              <a:ea typeface="游ゴシック" panose="020B0400000000000000" pitchFamily="50" charset="-128"/>
            </a:endParaRPr>
          </a:p>
          <a:p>
            <a:pPr lvl="1">
              <a:buFont typeface="Wingdings" panose="05000000000000000000" pitchFamily="2" charset="2"/>
              <a:buChar char="n"/>
            </a:pPr>
            <a:r>
              <a:rPr lang="ja-JP" altLang="en-US" sz="1800" dirty="0"/>
              <a:t>別名： 応答時間，レイテンシ，遅延</a:t>
            </a:r>
            <a:endParaRPr lang="en-US" altLang="ja-JP" sz="1800" dirty="0"/>
          </a:p>
          <a:p>
            <a:pPr lvl="1">
              <a:buFont typeface="Wingdings" panose="05000000000000000000" pitchFamily="2" charset="2"/>
              <a:buChar char="n"/>
            </a:pPr>
            <a:r>
              <a:rPr kumimoji="1" lang="ja-JP" altLang="en-US" sz="1800" dirty="0"/>
              <a:t>ある処理を実行するために要する時間</a:t>
            </a:r>
            <a:endParaRPr kumimoji="1" lang="en-US" altLang="ja-JP" sz="1800" dirty="0"/>
          </a:p>
          <a:p>
            <a:pPr lvl="1">
              <a:buFont typeface="Wingdings" panose="05000000000000000000" pitchFamily="2" charset="2"/>
              <a:buChar char="n"/>
            </a:pPr>
            <a:r>
              <a:rPr lang="ja-JP" altLang="en-US" sz="1800" dirty="0"/>
              <a:t>例： 新宿駅から品川駅まで山手線で</a:t>
            </a:r>
            <a:br>
              <a:rPr lang="en-US" altLang="ja-JP" sz="1800" dirty="0"/>
            </a:br>
            <a:r>
              <a:rPr lang="ja-JP" altLang="en-US" sz="1800" dirty="0"/>
              <a:t>移動する場合の</a:t>
            </a:r>
            <a:r>
              <a:rPr lang="ja-JP" altLang="en-US" sz="1800" dirty="0">
                <a:solidFill>
                  <a:srgbClr val="C00000"/>
                </a:solidFill>
              </a:rPr>
              <a:t>所要時間は </a:t>
            </a:r>
            <a:r>
              <a:rPr lang="en-US" altLang="ja-JP" sz="1800" dirty="0">
                <a:solidFill>
                  <a:srgbClr val="C00000"/>
                </a:solidFill>
              </a:rPr>
              <a:t>20 </a:t>
            </a:r>
            <a:r>
              <a:rPr lang="ja-JP" altLang="en-US" sz="1800" dirty="0">
                <a:solidFill>
                  <a:srgbClr val="C00000"/>
                </a:solidFill>
              </a:rPr>
              <a:t>分</a:t>
            </a:r>
            <a:endParaRPr lang="en-US" altLang="ja-JP" sz="1800" dirty="0"/>
          </a:p>
          <a:p>
            <a:pPr marL="0" indent="0">
              <a:buNone/>
            </a:pPr>
            <a:r>
              <a:rPr kumimoji="1" lang="ja-JP" altLang="en-US" sz="2400" b="1" u="sng" dirty="0">
                <a:latin typeface="游ゴシック" panose="020B0400000000000000" pitchFamily="50" charset="-128"/>
                <a:ea typeface="游ゴシック" panose="020B0400000000000000" pitchFamily="50" charset="-128"/>
              </a:rPr>
              <a:t>スループット</a:t>
            </a:r>
            <a:endParaRPr kumimoji="1" lang="en-US" altLang="ja-JP" sz="2400" b="1" u="sng" dirty="0">
              <a:latin typeface="游ゴシック" panose="020B0400000000000000" pitchFamily="50" charset="-128"/>
              <a:ea typeface="游ゴシック" panose="020B0400000000000000" pitchFamily="50" charset="-128"/>
            </a:endParaRPr>
          </a:p>
          <a:p>
            <a:pPr lvl="1">
              <a:buFont typeface="Wingdings" panose="05000000000000000000" pitchFamily="2" charset="2"/>
              <a:buChar char="n"/>
            </a:pPr>
            <a:r>
              <a:rPr lang="ja-JP" altLang="en-US" sz="1800" dirty="0"/>
              <a:t>単位時間あたりの処理量</a:t>
            </a:r>
            <a:endParaRPr lang="en-US" altLang="ja-JP" sz="1800" dirty="0"/>
          </a:p>
          <a:p>
            <a:pPr lvl="1">
              <a:buFont typeface="Wingdings" panose="05000000000000000000" pitchFamily="2" charset="2"/>
              <a:buChar char="n"/>
            </a:pPr>
            <a:r>
              <a:rPr kumimoji="1" lang="ja-JP" altLang="en-US" sz="1800" dirty="0"/>
              <a:t>サーバのような大量の処理を扱う</a:t>
            </a:r>
            <a:br>
              <a:rPr kumimoji="1" lang="en-US" altLang="ja-JP" sz="1800" dirty="0"/>
            </a:br>
            <a:r>
              <a:rPr kumimoji="1" lang="ja-JP" altLang="en-US" sz="1800" dirty="0"/>
              <a:t>コンピュータでは重要な指標</a:t>
            </a:r>
            <a:endParaRPr kumimoji="1" lang="en-US" altLang="ja-JP" sz="1800" dirty="0"/>
          </a:p>
          <a:p>
            <a:pPr lvl="1">
              <a:buFont typeface="Wingdings" panose="05000000000000000000" pitchFamily="2" charset="2"/>
              <a:buChar char="n"/>
            </a:pPr>
            <a:r>
              <a:rPr lang="ja-JP" altLang="en-US" sz="1800" dirty="0"/>
              <a:t>例： 朝</a:t>
            </a:r>
            <a:r>
              <a:rPr lang="en-US" altLang="ja-JP" sz="1800" dirty="0"/>
              <a:t>8</a:t>
            </a:r>
            <a:r>
              <a:rPr lang="ja-JP" altLang="en-US" sz="1800" dirty="0"/>
              <a:t>時台に新宿駅を出発する</a:t>
            </a:r>
            <a:br>
              <a:rPr lang="en-US" altLang="ja-JP" sz="1800" dirty="0"/>
            </a:br>
            <a:r>
              <a:rPr lang="ja-JP" altLang="en-US" sz="1800" dirty="0"/>
              <a:t>山手線内回りの電車の本数は </a:t>
            </a:r>
            <a:r>
              <a:rPr lang="en-US" altLang="ja-JP" sz="1800" dirty="0"/>
              <a:t>22 </a:t>
            </a:r>
            <a:r>
              <a:rPr lang="ja-JP" altLang="en-US" sz="1800" dirty="0"/>
              <a:t>本．</a:t>
            </a:r>
            <a:br>
              <a:rPr lang="en-US" altLang="ja-JP" sz="1800" dirty="0"/>
            </a:br>
            <a:r>
              <a:rPr lang="ja-JP" altLang="en-US" sz="1800" dirty="0"/>
              <a:t>　　 電車</a:t>
            </a:r>
            <a:r>
              <a:rPr lang="en-US" altLang="ja-JP" sz="1800" dirty="0"/>
              <a:t>1</a:t>
            </a:r>
            <a:r>
              <a:rPr lang="ja-JP" altLang="en-US" sz="1800" dirty="0"/>
              <a:t>本の定員は</a:t>
            </a:r>
            <a:r>
              <a:rPr lang="en-US" altLang="ja-JP" sz="1800" dirty="0"/>
              <a:t>1,752</a:t>
            </a:r>
            <a:r>
              <a:rPr lang="ja-JP" altLang="en-US" sz="1800" dirty="0"/>
              <a:t>人．</a:t>
            </a:r>
            <a:br>
              <a:rPr lang="en-US" altLang="ja-JP" sz="1800" dirty="0"/>
            </a:br>
            <a:r>
              <a:rPr lang="ja-JP" altLang="en-US" sz="1800" dirty="0"/>
              <a:t>　　 </a:t>
            </a:r>
            <a:r>
              <a:rPr lang="ja-JP" altLang="en-US" sz="1800" dirty="0">
                <a:solidFill>
                  <a:srgbClr val="C00000"/>
                </a:solidFill>
              </a:rPr>
              <a:t>単位時間あたりの輸送人数は </a:t>
            </a:r>
            <a:r>
              <a:rPr lang="en-US" altLang="ja-JP" sz="1800" dirty="0">
                <a:solidFill>
                  <a:srgbClr val="C00000"/>
                </a:solidFill>
              </a:rPr>
              <a:t>38,544</a:t>
            </a:r>
            <a:r>
              <a:rPr lang="ja-JP" altLang="en-US" sz="1800" dirty="0">
                <a:solidFill>
                  <a:srgbClr val="C00000"/>
                </a:solidFill>
              </a:rPr>
              <a:t>人</a:t>
            </a:r>
            <a:endParaRPr lang="en-US" altLang="ja-JP" sz="1800" dirty="0">
              <a:solidFill>
                <a:srgbClr val="C00000"/>
              </a:solidFill>
            </a:endParaRPr>
          </a:p>
        </p:txBody>
      </p:sp>
      <p:sp>
        <p:nvSpPr>
          <p:cNvPr id="5" name="スライド番号プレースホルダー 4"/>
          <p:cNvSpPr>
            <a:spLocks noGrp="1"/>
          </p:cNvSpPr>
          <p:nvPr>
            <p:ph type="sldNum" sz="quarter" idx="12"/>
          </p:nvPr>
        </p:nvSpPr>
        <p:spPr>
          <a:xfrm>
            <a:off x="6609995" y="6597352"/>
            <a:ext cx="2133600" cy="196850"/>
          </a:xfrm>
        </p:spPr>
        <p:txBody>
          <a:bodyPr/>
          <a:lstStyle/>
          <a:p>
            <a:fld id="{32D8B938-3DC1-EF4A-BAB7-1263BB70BF23}" type="slidenum">
              <a:rPr kumimoji="1" lang="ja-JP" altLang="en-US" smtClean="0"/>
              <a:t>30</a:t>
            </a:fld>
            <a:endParaRPr kumimoji="1" lang="ja-JP" altLang="en-US" dirty="0"/>
          </a:p>
        </p:txBody>
      </p:sp>
      <p:sp>
        <p:nvSpPr>
          <p:cNvPr id="6" name="右矢印 5"/>
          <p:cNvSpPr/>
          <p:nvPr/>
        </p:nvSpPr>
        <p:spPr>
          <a:xfrm>
            <a:off x="1290075" y="5981864"/>
            <a:ext cx="365094" cy="206156"/>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a:off x="5346717" y="2812901"/>
            <a:ext cx="1276163" cy="238217"/>
            <a:chOff x="-1410440" y="2576004"/>
            <a:chExt cx="5715000" cy="1066800"/>
          </a:xfrm>
        </p:grpSpPr>
        <p:pic>
          <p:nvPicPr>
            <p:cNvPr id="8" name="図 7"/>
            <p:cNvPicPr>
              <a:picLocks noChangeAspect="1"/>
            </p:cNvPicPr>
            <p:nvPr/>
          </p:nvPicPr>
          <p:blipFill>
            <a:blip r:embed="rId2"/>
            <a:stretch>
              <a:fillRect/>
            </a:stretch>
          </p:blipFill>
          <p:spPr>
            <a:xfrm>
              <a:off x="-1410440" y="2576004"/>
              <a:ext cx="5715000" cy="1066800"/>
            </a:xfrm>
            <a:prstGeom prst="rect">
              <a:avLst/>
            </a:prstGeom>
          </p:spPr>
        </p:pic>
        <p:sp>
          <p:nvSpPr>
            <p:cNvPr id="9" name="正方形/長方形 8"/>
            <p:cNvSpPr/>
            <p:nvPr/>
          </p:nvSpPr>
          <p:spPr>
            <a:xfrm>
              <a:off x="-1410440" y="2576004"/>
              <a:ext cx="957679"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p:cNvSpPr/>
          <p:nvPr/>
        </p:nvSpPr>
        <p:spPr>
          <a:xfrm>
            <a:off x="6331030" y="3409924"/>
            <a:ext cx="1957526" cy="8581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6483430" y="3409924"/>
            <a:ext cx="162757" cy="85818"/>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6853333" y="3409924"/>
            <a:ext cx="162757" cy="85818"/>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7227673" y="3414495"/>
            <a:ext cx="162757" cy="85818"/>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7597576" y="3409924"/>
            <a:ext cx="162757" cy="85818"/>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967479" y="3409924"/>
            <a:ext cx="162757" cy="85818"/>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984799" y="3127318"/>
            <a:ext cx="346231" cy="65103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新宿</a:t>
            </a:r>
          </a:p>
        </p:txBody>
      </p:sp>
      <p:sp>
        <p:nvSpPr>
          <p:cNvPr id="12" name="円/楕円 11"/>
          <p:cNvSpPr/>
          <p:nvPr/>
        </p:nvSpPr>
        <p:spPr>
          <a:xfrm>
            <a:off x="8288556" y="3127318"/>
            <a:ext cx="346231" cy="651030"/>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品川</a:t>
            </a:r>
          </a:p>
        </p:txBody>
      </p:sp>
      <p:grpSp>
        <p:nvGrpSpPr>
          <p:cNvPr id="20" name="グループ化 19"/>
          <p:cNvGrpSpPr/>
          <p:nvPr/>
        </p:nvGrpSpPr>
        <p:grpSpPr>
          <a:xfrm>
            <a:off x="7760333" y="2812901"/>
            <a:ext cx="1276163" cy="238217"/>
            <a:chOff x="-1410440" y="2576004"/>
            <a:chExt cx="5715000" cy="1066800"/>
          </a:xfrm>
        </p:grpSpPr>
        <p:pic>
          <p:nvPicPr>
            <p:cNvPr id="21" name="図 20"/>
            <p:cNvPicPr>
              <a:picLocks noChangeAspect="1"/>
            </p:cNvPicPr>
            <p:nvPr/>
          </p:nvPicPr>
          <p:blipFill>
            <a:blip r:embed="rId2"/>
            <a:stretch>
              <a:fillRect/>
            </a:stretch>
          </p:blipFill>
          <p:spPr>
            <a:xfrm>
              <a:off x="-1410440" y="2576004"/>
              <a:ext cx="5715000" cy="1066800"/>
            </a:xfrm>
            <a:prstGeom prst="rect">
              <a:avLst/>
            </a:prstGeom>
          </p:spPr>
        </p:pic>
        <p:sp>
          <p:nvSpPr>
            <p:cNvPr id="22" name="正方形/長方形 21"/>
            <p:cNvSpPr/>
            <p:nvPr/>
          </p:nvSpPr>
          <p:spPr>
            <a:xfrm>
              <a:off x="-1410440" y="2576004"/>
              <a:ext cx="957679"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右矢印 22"/>
          <p:cNvSpPr/>
          <p:nvPr/>
        </p:nvSpPr>
        <p:spPr>
          <a:xfrm>
            <a:off x="6853333" y="2872454"/>
            <a:ext cx="900343" cy="119109"/>
          </a:xfrm>
          <a:prstGeom prst="rightArrow">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8028384" y="3769056"/>
            <a:ext cx="902811" cy="369332"/>
          </a:xfrm>
          <a:prstGeom prst="rect">
            <a:avLst/>
          </a:prstGeom>
          <a:noFill/>
        </p:spPr>
        <p:txBody>
          <a:bodyPr wrap="none" rtlCol="0">
            <a:spAutoFit/>
          </a:bodyPr>
          <a:lstStyle/>
          <a:p>
            <a:r>
              <a:rPr kumimoji="1" lang="en-US" altLang="ja-JP" dirty="0"/>
              <a:t>20</a:t>
            </a:r>
            <a:r>
              <a:rPr kumimoji="1" lang="ja-JP" altLang="en-US" dirty="0"/>
              <a:t>分後</a:t>
            </a:r>
          </a:p>
        </p:txBody>
      </p:sp>
      <p:grpSp>
        <p:nvGrpSpPr>
          <p:cNvPr id="25" name="グループ化 24"/>
          <p:cNvGrpSpPr/>
          <p:nvPr/>
        </p:nvGrpSpPr>
        <p:grpSpPr>
          <a:xfrm>
            <a:off x="6799829" y="4906057"/>
            <a:ext cx="1276163" cy="238217"/>
            <a:chOff x="-1410440" y="2576004"/>
            <a:chExt cx="5715000" cy="1066800"/>
          </a:xfrm>
        </p:grpSpPr>
        <p:pic>
          <p:nvPicPr>
            <p:cNvPr id="26" name="図 25"/>
            <p:cNvPicPr>
              <a:picLocks noChangeAspect="1"/>
            </p:cNvPicPr>
            <p:nvPr/>
          </p:nvPicPr>
          <p:blipFill>
            <a:blip r:embed="rId2"/>
            <a:stretch>
              <a:fillRect/>
            </a:stretch>
          </p:blipFill>
          <p:spPr>
            <a:xfrm>
              <a:off x="-1410440" y="2576004"/>
              <a:ext cx="5715000" cy="1066800"/>
            </a:xfrm>
            <a:prstGeom prst="rect">
              <a:avLst/>
            </a:prstGeom>
          </p:spPr>
        </p:pic>
        <p:sp>
          <p:nvSpPr>
            <p:cNvPr id="27" name="正方形/長方形 26"/>
            <p:cNvSpPr/>
            <p:nvPr/>
          </p:nvSpPr>
          <p:spPr>
            <a:xfrm>
              <a:off x="-1410440" y="2576004"/>
              <a:ext cx="957679"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円/楕円 27"/>
          <p:cNvSpPr/>
          <p:nvPr/>
        </p:nvSpPr>
        <p:spPr>
          <a:xfrm>
            <a:off x="7804257" y="4541583"/>
            <a:ext cx="767529" cy="288274"/>
          </a:xfrm>
          <a:prstGeom prst="ellipse">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新宿</a:t>
            </a:r>
          </a:p>
        </p:txBody>
      </p:sp>
      <p:cxnSp>
        <p:nvCxnSpPr>
          <p:cNvPr id="30" name="直線コネクタ 29"/>
          <p:cNvCxnSpPr/>
          <p:nvPr/>
        </p:nvCxnSpPr>
        <p:spPr>
          <a:xfrm>
            <a:off x="8174160" y="4932935"/>
            <a:ext cx="0" cy="1291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H="1">
            <a:off x="8104815" y="4924057"/>
            <a:ext cx="1364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8110906" y="6212798"/>
            <a:ext cx="1364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8265387" y="4824189"/>
            <a:ext cx="830677" cy="307777"/>
          </a:xfrm>
          <a:prstGeom prst="rect">
            <a:avLst/>
          </a:prstGeom>
          <a:noFill/>
        </p:spPr>
        <p:txBody>
          <a:bodyPr wrap="none" rtlCol="0">
            <a:spAutoFit/>
          </a:bodyPr>
          <a:lstStyle/>
          <a:p>
            <a:r>
              <a:rPr kumimoji="1" lang="en-US" altLang="ja-JP" sz="1400" dirty="0"/>
              <a:t>8:00 am</a:t>
            </a:r>
            <a:endParaRPr kumimoji="1" lang="ja-JP" altLang="en-US" sz="1400" dirty="0"/>
          </a:p>
        </p:txBody>
      </p:sp>
      <p:sp>
        <p:nvSpPr>
          <p:cNvPr id="38" name="テキスト ボックス 37"/>
          <p:cNvSpPr txBox="1"/>
          <p:nvPr/>
        </p:nvSpPr>
        <p:spPr>
          <a:xfrm>
            <a:off x="8265387" y="6053261"/>
            <a:ext cx="830677" cy="307777"/>
          </a:xfrm>
          <a:prstGeom prst="rect">
            <a:avLst/>
          </a:prstGeom>
          <a:noFill/>
        </p:spPr>
        <p:txBody>
          <a:bodyPr wrap="none" rtlCol="0">
            <a:spAutoFit/>
          </a:bodyPr>
          <a:lstStyle/>
          <a:p>
            <a:r>
              <a:rPr kumimoji="1" lang="en-US" altLang="ja-JP" sz="1400" dirty="0"/>
              <a:t>9:00 am</a:t>
            </a:r>
            <a:endParaRPr kumimoji="1" lang="ja-JP" altLang="en-US" sz="1400" dirty="0"/>
          </a:p>
        </p:txBody>
      </p:sp>
      <p:grpSp>
        <p:nvGrpSpPr>
          <p:cNvPr id="39" name="グループ化 38"/>
          <p:cNvGrpSpPr/>
          <p:nvPr/>
        </p:nvGrpSpPr>
        <p:grpSpPr>
          <a:xfrm>
            <a:off x="6799829" y="5220474"/>
            <a:ext cx="1276163" cy="238217"/>
            <a:chOff x="-1410440" y="2576004"/>
            <a:chExt cx="5715000" cy="1066800"/>
          </a:xfrm>
        </p:grpSpPr>
        <p:pic>
          <p:nvPicPr>
            <p:cNvPr id="40" name="図 39"/>
            <p:cNvPicPr>
              <a:picLocks noChangeAspect="1"/>
            </p:cNvPicPr>
            <p:nvPr/>
          </p:nvPicPr>
          <p:blipFill>
            <a:blip r:embed="rId2"/>
            <a:stretch>
              <a:fillRect/>
            </a:stretch>
          </p:blipFill>
          <p:spPr>
            <a:xfrm>
              <a:off x="-1410440" y="2576004"/>
              <a:ext cx="5715000" cy="1066800"/>
            </a:xfrm>
            <a:prstGeom prst="rect">
              <a:avLst/>
            </a:prstGeom>
          </p:spPr>
        </p:pic>
        <p:sp>
          <p:nvSpPr>
            <p:cNvPr id="41" name="正方形/長方形 40"/>
            <p:cNvSpPr/>
            <p:nvPr/>
          </p:nvSpPr>
          <p:spPr>
            <a:xfrm>
              <a:off x="-1410440" y="2576004"/>
              <a:ext cx="957679"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p:cNvGrpSpPr/>
          <p:nvPr/>
        </p:nvGrpSpPr>
        <p:grpSpPr>
          <a:xfrm>
            <a:off x="6799829" y="6007379"/>
            <a:ext cx="1276163" cy="238217"/>
            <a:chOff x="-1410440" y="2576004"/>
            <a:chExt cx="5715000" cy="1066800"/>
          </a:xfrm>
        </p:grpSpPr>
        <p:pic>
          <p:nvPicPr>
            <p:cNvPr id="43" name="図 42"/>
            <p:cNvPicPr>
              <a:picLocks noChangeAspect="1"/>
            </p:cNvPicPr>
            <p:nvPr/>
          </p:nvPicPr>
          <p:blipFill>
            <a:blip r:embed="rId2"/>
            <a:stretch>
              <a:fillRect/>
            </a:stretch>
          </p:blipFill>
          <p:spPr>
            <a:xfrm>
              <a:off x="-1410440" y="2576004"/>
              <a:ext cx="5715000" cy="1066800"/>
            </a:xfrm>
            <a:prstGeom prst="rect">
              <a:avLst/>
            </a:prstGeom>
          </p:spPr>
        </p:pic>
        <p:sp>
          <p:nvSpPr>
            <p:cNvPr id="44" name="正方形/長方形 43"/>
            <p:cNvSpPr/>
            <p:nvPr/>
          </p:nvSpPr>
          <p:spPr>
            <a:xfrm>
              <a:off x="-1410440" y="2576004"/>
              <a:ext cx="957679"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5" name="直線コネクタ 44"/>
          <p:cNvCxnSpPr/>
          <p:nvPr/>
        </p:nvCxnSpPr>
        <p:spPr>
          <a:xfrm>
            <a:off x="7514948" y="5555604"/>
            <a:ext cx="0" cy="304553"/>
          </a:xfrm>
          <a:prstGeom prst="line">
            <a:avLst/>
          </a:prstGeom>
          <a:ln w="571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9" name="左中かっこ 48"/>
          <p:cNvSpPr/>
          <p:nvPr/>
        </p:nvSpPr>
        <p:spPr>
          <a:xfrm>
            <a:off x="6764915" y="4924057"/>
            <a:ext cx="132342" cy="1321539"/>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0" name="テキスト ボックス 49"/>
          <p:cNvSpPr txBox="1"/>
          <p:nvPr/>
        </p:nvSpPr>
        <p:spPr>
          <a:xfrm>
            <a:off x="6201838" y="5424649"/>
            <a:ext cx="562975" cy="307777"/>
          </a:xfrm>
          <a:prstGeom prst="rect">
            <a:avLst/>
          </a:prstGeom>
          <a:noFill/>
        </p:spPr>
        <p:txBody>
          <a:bodyPr wrap="none" rtlCol="0">
            <a:spAutoFit/>
          </a:bodyPr>
          <a:lstStyle/>
          <a:p>
            <a:r>
              <a:rPr kumimoji="1" lang="en-US" altLang="ja-JP" sz="1400" dirty="0"/>
              <a:t>22</a:t>
            </a:r>
            <a:r>
              <a:rPr kumimoji="1" lang="ja-JP" altLang="en-US" sz="1400" dirty="0"/>
              <a:t>本</a:t>
            </a:r>
          </a:p>
        </p:txBody>
      </p:sp>
      <p:sp>
        <p:nvSpPr>
          <p:cNvPr id="51" name="テキスト ボックス 50"/>
          <p:cNvSpPr txBox="1"/>
          <p:nvPr/>
        </p:nvSpPr>
        <p:spPr>
          <a:xfrm>
            <a:off x="6865876" y="4541093"/>
            <a:ext cx="811441" cy="307777"/>
          </a:xfrm>
          <a:prstGeom prst="rect">
            <a:avLst/>
          </a:prstGeom>
          <a:noFill/>
        </p:spPr>
        <p:txBody>
          <a:bodyPr wrap="none" rtlCol="0">
            <a:spAutoFit/>
          </a:bodyPr>
          <a:lstStyle/>
          <a:p>
            <a:r>
              <a:rPr kumimoji="1" lang="en-US" altLang="ja-JP" sz="1400" dirty="0"/>
              <a:t>1,752</a:t>
            </a:r>
            <a:r>
              <a:rPr kumimoji="1" lang="ja-JP" altLang="en-US" sz="1400" dirty="0"/>
              <a:t>人</a:t>
            </a:r>
          </a:p>
        </p:txBody>
      </p:sp>
      <p:cxnSp>
        <p:nvCxnSpPr>
          <p:cNvPr id="53" name="直線コネクタ 52"/>
          <p:cNvCxnSpPr>
            <a:stCxn id="26" idx="0"/>
          </p:cNvCxnSpPr>
          <p:nvPr/>
        </p:nvCxnSpPr>
        <p:spPr>
          <a:xfrm flipH="1" flipV="1">
            <a:off x="7271597" y="4811372"/>
            <a:ext cx="166314" cy="9468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466903" y="1052736"/>
            <a:ext cx="8353569" cy="1015663"/>
          </a:xfrm>
          <a:prstGeom prst="rect">
            <a:avLst/>
          </a:prstGeom>
        </p:spPr>
        <p:txBody>
          <a:bodyPr wrap="square">
            <a:spAutoFit/>
          </a:bodyPr>
          <a:lstStyle/>
          <a:p>
            <a:r>
              <a:rPr lang="ja-JP" altLang="en-US" sz="2400" b="1" u="sng" dirty="0">
                <a:latin typeface="游ゴシック" panose="020B0400000000000000" pitchFamily="50" charset="-128"/>
                <a:ea typeface="游ゴシック" panose="020B0400000000000000" pitchFamily="50" charset="-128"/>
              </a:rPr>
              <a:t>性能とは</a:t>
            </a:r>
            <a:endParaRPr lang="en-US" altLang="ja-JP" sz="2800" b="1" u="sng" dirty="0">
              <a:latin typeface="游ゴシック" panose="020B0400000000000000" pitchFamily="50" charset="-128"/>
              <a:ea typeface="游ゴシック" panose="020B0400000000000000" pitchFamily="50" charset="-128"/>
            </a:endParaRPr>
          </a:p>
          <a:p>
            <a:pPr marL="742950" lvl="1" indent="-285750">
              <a:buFont typeface="Wingdings" panose="05000000000000000000" pitchFamily="2" charset="2"/>
              <a:buChar char="n"/>
            </a:pPr>
            <a:r>
              <a:rPr lang="ja-JP" altLang="en-US" dirty="0"/>
              <a:t>ある処理をどのぐらいの速さで実行できるか？　→　実行時間</a:t>
            </a:r>
            <a:endParaRPr lang="en-US" altLang="ja-JP" dirty="0"/>
          </a:p>
          <a:p>
            <a:pPr marL="742950" lvl="1" indent="-285750">
              <a:buFont typeface="Wingdings" panose="05000000000000000000" pitchFamily="2" charset="2"/>
              <a:buChar char="n"/>
            </a:pPr>
            <a:r>
              <a:rPr lang="ja-JP" altLang="en-US" dirty="0"/>
              <a:t>ある時間内にどの程度の量の処理を実行できるか？　→　スループット</a:t>
            </a:r>
            <a:endParaRPr lang="ja-JP" altLang="en-US" sz="2000" dirty="0"/>
          </a:p>
        </p:txBody>
      </p:sp>
    </p:spTree>
    <p:extLst>
      <p:ext uri="{BB962C8B-B14F-4D97-AF65-F5344CB8AC3E}">
        <p14:creationId xmlns:p14="http://schemas.microsoft.com/office/powerpoint/2010/main" val="415100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10" presetClass="entr" presetSubtype="0"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4" end="4"/>
                                            </p:txEl>
                                          </p:spTgt>
                                        </p:tgtEl>
                                        <p:attrNameLst>
                                          <p:attrName>style.visibility</p:attrName>
                                        </p:attrNameLst>
                                      </p:cBhvr>
                                      <p:to>
                                        <p:strVal val="visible"/>
                                      </p:to>
                                    </p:set>
                                    <p:animEffect transition="in" filter="fade">
                                      <p:cBhvr>
                                        <p:cTn id="57" dur="500"/>
                                        <p:tgtEl>
                                          <p:spTgt spid="3">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Effect transition="in" filter="fade">
                                      <p:cBhvr>
                                        <p:cTn id="60" dur="500"/>
                                        <p:tgtEl>
                                          <p:spTgt spid="3">
                                            <p:txEl>
                                              <p:pRg st="5" end="5"/>
                                            </p:txEl>
                                          </p:spTgt>
                                        </p:tgtEl>
                                      </p:cBhvr>
                                    </p:animEffect>
                                  </p:childTnLst>
                                </p:cTn>
                              </p:par>
                              <p:par>
                                <p:cTn id="61" presetID="10" presetClass="entr" presetSubtype="0" fill="hold" nodeType="withEffect">
                                  <p:stCondLst>
                                    <p:cond delay="0"/>
                                  </p:stCondLst>
                                  <p:childTnLst>
                                    <p:set>
                                      <p:cBhvr>
                                        <p:cTn id="62" dur="1" fill="hold">
                                          <p:stCondLst>
                                            <p:cond delay="0"/>
                                          </p:stCondLst>
                                        </p:cTn>
                                        <p:tgtEl>
                                          <p:spTgt spid="3">
                                            <p:txEl>
                                              <p:pRg st="6" end="6"/>
                                            </p:txEl>
                                          </p:spTgt>
                                        </p:tgtEl>
                                        <p:attrNameLst>
                                          <p:attrName>style.visibility</p:attrName>
                                        </p:attrNameLst>
                                      </p:cBhvr>
                                      <p:to>
                                        <p:strVal val="visible"/>
                                      </p:to>
                                    </p:set>
                                    <p:animEffect transition="in" filter="fade">
                                      <p:cBhvr>
                                        <p:cTn id="63" dur="500"/>
                                        <p:tgtEl>
                                          <p:spTgt spid="3">
                                            <p:txEl>
                                              <p:pRg st="6" end="6"/>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3">
                                            <p:txEl>
                                              <p:pRg st="7" end="7"/>
                                            </p:txEl>
                                          </p:spTgt>
                                        </p:tgtEl>
                                        <p:attrNameLst>
                                          <p:attrName>style.visibility</p:attrName>
                                        </p:attrNameLst>
                                      </p:cBhvr>
                                      <p:to>
                                        <p:strVal val="visible"/>
                                      </p:to>
                                    </p:set>
                                    <p:animEffect transition="in" filter="fade">
                                      <p:cBhvr>
                                        <p:cTn id="66" dur="500"/>
                                        <p:tgtEl>
                                          <p:spTgt spid="3">
                                            <p:txEl>
                                              <p:pRg st="7" end="7"/>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500"/>
                                        <p:tgtEl>
                                          <p:spTgt spid="6"/>
                                        </p:tgtEl>
                                      </p:cBhvr>
                                    </p:animEffect>
                                  </p:childTnLst>
                                </p:cTn>
                              </p:par>
                              <p:par>
                                <p:cTn id="70" presetID="10" presetClass="entr" presetSubtype="0"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fade">
                                      <p:cBhvr>
                                        <p:cTn id="72" dur="500"/>
                                        <p:tgtEl>
                                          <p:spTgt spid="2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fade">
                                      <p:cBhvr>
                                        <p:cTn id="75" dur="500"/>
                                        <p:tgtEl>
                                          <p:spTgt spid="28"/>
                                        </p:tgtEl>
                                      </p:cBhvr>
                                    </p:animEffect>
                                  </p:childTnLst>
                                </p:cTn>
                              </p:par>
                              <p:par>
                                <p:cTn id="76" presetID="10" presetClass="entr" presetSubtype="0"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500"/>
                                        <p:tgtEl>
                                          <p:spTgt spid="3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500"/>
                                        <p:tgtEl>
                                          <p:spTgt spid="37"/>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par>
                                <p:cTn id="91" presetID="10" presetClass="entr" presetSubtype="0"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500"/>
                                        <p:tgtEl>
                                          <p:spTgt spid="39"/>
                                        </p:tgtEl>
                                      </p:cBhvr>
                                    </p:animEffect>
                                  </p:childTnLst>
                                </p:cTn>
                              </p:par>
                              <p:par>
                                <p:cTn id="94" presetID="10" presetClass="entr" presetSubtype="0" fill="hold"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par>
                                <p:cTn id="97" presetID="10" presetClass="entr" presetSubtype="0" fill="hold" nodeType="with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500"/>
                                        <p:tgtEl>
                                          <p:spTgt spid="45"/>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9"/>
                                        </p:tgtEl>
                                        <p:attrNameLst>
                                          <p:attrName>style.visibility</p:attrName>
                                        </p:attrNameLst>
                                      </p:cBhvr>
                                      <p:to>
                                        <p:strVal val="visible"/>
                                      </p:to>
                                    </p:set>
                                    <p:animEffect transition="in" filter="fade">
                                      <p:cBhvr>
                                        <p:cTn id="102" dur="500"/>
                                        <p:tgtEl>
                                          <p:spTgt spid="49"/>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500"/>
                                        <p:tgtEl>
                                          <p:spTgt spid="5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fade">
                                      <p:cBhvr>
                                        <p:cTn id="108" dur="500"/>
                                        <p:tgtEl>
                                          <p:spTgt spid="51"/>
                                        </p:tgtEl>
                                      </p:cBhvr>
                                    </p:animEffect>
                                  </p:childTnLst>
                                </p:cTn>
                              </p:par>
                              <p:par>
                                <p:cTn id="109" presetID="10" presetClass="entr" presetSubtype="0" fill="hold" nodeType="withEffect">
                                  <p:stCondLst>
                                    <p:cond delay="0"/>
                                  </p:stCondLst>
                                  <p:childTnLst>
                                    <p:set>
                                      <p:cBhvr>
                                        <p:cTn id="110" dur="1" fill="hold">
                                          <p:stCondLst>
                                            <p:cond delay="0"/>
                                          </p:stCondLst>
                                        </p:cTn>
                                        <p:tgtEl>
                                          <p:spTgt spid="53"/>
                                        </p:tgtEl>
                                        <p:attrNameLst>
                                          <p:attrName>style.visibility</p:attrName>
                                        </p:attrNameLst>
                                      </p:cBhvr>
                                      <p:to>
                                        <p:strVal val="visible"/>
                                      </p:to>
                                    </p:set>
                                    <p:animEffect transition="in" filter="fade">
                                      <p:cBhvr>
                                        <p:cTn id="11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animBg="1"/>
      <p:bldP spid="18" grpId="0" animBg="1"/>
      <p:bldP spid="11" grpId="0" animBg="1"/>
      <p:bldP spid="12" grpId="0" animBg="1"/>
      <p:bldP spid="23" grpId="0" animBg="1"/>
      <p:bldP spid="24" grpId="0"/>
      <p:bldP spid="28" grpId="0" animBg="1"/>
      <p:bldP spid="37" grpId="0"/>
      <p:bldP spid="38" grpId="0"/>
      <p:bldP spid="49" grpId="0" animBg="1"/>
      <p:bldP spid="50" grpId="0"/>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9444" y="130175"/>
            <a:ext cx="6246812" cy="490538"/>
          </a:xfrm>
        </p:spPr>
        <p:txBody>
          <a:bodyPr/>
          <a:lstStyle/>
          <a:p>
            <a:r>
              <a:rPr kumimoji="1" lang="ja-JP" altLang="en-US" dirty="0"/>
              <a:t>プログラムに対する性能</a:t>
            </a:r>
          </a:p>
        </p:txBody>
      </p:sp>
      <p:sp>
        <p:nvSpPr>
          <p:cNvPr id="3" name="コンテンツ プレースホルダー 2"/>
          <p:cNvSpPr>
            <a:spLocks noGrp="1"/>
          </p:cNvSpPr>
          <p:nvPr>
            <p:ph idx="1"/>
          </p:nvPr>
        </p:nvSpPr>
        <p:spPr>
          <a:xfrm>
            <a:off x="467544" y="1124744"/>
            <a:ext cx="8637973" cy="4876800"/>
          </a:xfrm>
        </p:spPr>
        <p:txBody>
          <a:bodyPr>
            <a:noAutofit/>
          </a:bodyPr>
          <a:lstStyle/>
          <a:p>
            <a:pPr marL="0" indent="0">
              <a:lnSpc>
                <a:spcPct val="120000"/>
              </a:lnSpc>
              <a:buNone/>
            </a:pPr>
            <a:r>
              <a:rPr kumimoji="1" lang="ja-JP" altLang="en-US" sz="2000" b="1" u="sng" dirty="0">
                <a:latin typeface="游ゴシック" panose="020B0400000000000000" pitchFamily="50" charset="-128"/>
                <a:ea typeface="游ゴシック" panose="020B0400000000000000" pitchFamily="50" charset="-128"/>
              </a:rPr>
              <a:t>プログラムの実行時間</a:t>
            </a:r>
            <a:endParaRPr kumimoji="1" lang="en-US" altLang="ja-JP" sz="2000" b="1" u="sng" dirty="0">
              <a:latin typeface="游ゴシック" panose="020B0400000000000000" pitchFamily="50" charset="-128"/>
              <a:ea typeface="游ゴシック" panose="020B0400000000000000" pitchFamily="50" charset="-128"/>
            </a:endParaRPr>
          </a:p>
          <a:p>
            <a:pPr lvl="1">
              <a:lnSpc>
                <a:spcPct val="120000"/>
              </a:lnSpc>
              <a:buFont typeface="Wingdings" panose="05000000000000000000" pitchFamily="2" charset="2"/>
              <a:buChar char="n"/>
            </a:pPr>
            <a:r>
              <a:rPr kumimoji="1" lang="ja-JP" altLang="en-US" sz="1800" dirty="0"/>
              <a:t>（実行時間） ＝ （実行サイクル数） </a:t>
            </a:r>
            <a:r>
              <a:rPr lang="en-US" altLang="ja-JP" sz="1800" dirty="0"/>
              <a:t>/ </a:t>
            </a:r>
            <a:r>
              <a:rPr kumimoji="1" lang="ja-JP" altLang="en-US" sz="1800" dirty="0"/>
              <a:t>（クロック周波数）</a:t>
            </a:r>
            <a:br>
              <a:rPr kumimoji="1" lang="en-US" altLang="ja-JP" sz="1800" dirty="0"/>
            </a:br>
            <a:r>
              <a:rPr lang="ja-JP" altLang="en-US" sz="1600" dirty="0"/>
              <a:t>　　例： プログラムを </a:t>
            </a:r>
            <a:r>
              <a:rPr lang="en-US" altLang="ja-JP" sz="1600" dirty="0"/>
              <a:t>2GHz </a:t>
            </a:r>
            <a:r>
              <a:rPr lang="ja-JP" altLang="en-US" sz="1600" dirty="0"/>
              <a:t>のプロセッサで実行したら </a:t>
            </a:r>
            <a:r>
              <a:rPr lang="en-US" altLang="ja-JP" sz="1600" dirty="0"/>
              <a:t>100</a:t>
            </a:r>
            <a:r>
              <a:rPr lang="ja-JP" altLang="en-US" sz="1600" dirty="0"/>
              <a:t>万サイクルを要した</a:t>
            </a:r>
            <a:br>
              <a:rPr lang="en-US" altLang="ja-JP" sz="1600" dirty="0"/>
            </a:br>
            <a:r>
              <a:rPr lang="ja-JP" altLang="en-US" sz="1800" dirty="0"/>
              <a:t>　</a:t>
            </a:r>
            <a:r>
              <a:rPr lang="ja-JP" altLang="en-US" sz="1600" dirty="0"/>
              <a:t>　　　　</a:t>
            </a:r>
            <a:r>
              <a:rPr lang="ja-JP" altLang="en-US" sz="1600" dirty="0">
                <a:solidFill>
                  <a:srgbClr val="C00000"/>
                </a:solidFill>
              </a:rPr>
              <a:t>実行時間は </a:t>
            </a:r>
            <a:r>
              <a:rPr lang="en-US" altLang="ja-JP" sz="1600" dirty="0">
                <a:solidFill>
                  <a:srgbClr val="C00000"/>
                </a:solidFill>
              </a:rPr>
              <a:t>0.05 </a:t>
            </a:r>
            <a:r>
              <a:rPr lang="ja-JP" altLang="en-US" sz="1600" dirty="0">
                <a:solidFill>
                  <a:srgbClr val="C00000"/>
                </a:solidFill>
              </a:rPr>
              <a:t>秒</a:t>
            </a:r>
            <a:r>
              <a:rPr lang="ja-JP" altLang="en-US" sz="1600" dirty="0"/>
              <a:t>（</a:t>
            </a:r>
            <a:r>
              <a:rPr lang="en-US" altLang="ja-JP" sz="1600" dirty="0"/>
              <a:t>= 100,000,000 / 2,000,000,000</a:t>
            </a:r>
            <a:r>
              <a:rPr lang="ja-JP" altLang="en-US" sz="1600" dirty="0"/>
              <a:t>）</a:t>
            </a:r>
            <a:endParaRPr lang="en-US" altLang="ja-JP" sz="1600" dirty="0"/>
          </a:p>
          <a:p>
            <a:pPr lvl="1">
              <a:lnSpc>
                <a:spcPct val="120000"/>
              </a:lnSpc>
              <a:buFont typeface="Wingdings" panose="05000000000000000000" pitchFamily="2" charset="2"/>
              <a:buChar char="n"/>
            </a:pPr>
            <a:endParaRPr kumimoji="1" lang="en-US" altLang="ja-JP" sz="1800" dirty="0"/>
          </a:p>
          <a:p>
            <a:pPr marL="0" indent="0">
              <a:lnSpc>
                <a:spcPct val="120000"/>
              </a:lnSpc>
              <a:buNone/>
            </a:pPr>
            <a:r>
              <a:rPr lang="ja-JP" altLang="en-US" sz="2000" b="1" u="sng" dirty="0">
                <a:latin typeface="游ゴシック" panose="020B0400000000000000" pitchFamily="50" charset="-128"/>
                <a:ea typeface="游ゴシック" panose="020B0400000000000000" pitchFamily="50" charset="-128"/>
              </a:rPr>
              <a:t>プログラムの実行サイクル数</a:t>
            </a:r>
            <a:endParaRPr lang="en-US" altLang="ja-JP" sz="2000" b="1" u="sng" dirty="0">
              <a:latin typeface="游ゴシック" panose="020B0400000000000000" pitchFamily="50" charset="-128"/>
              <a:ea typeface="游ゴシック" panose="020B0400000000000000" pitchFamily="50" charset="-128"/>
            </a:endParaRPr>
          </a:p>
          <a:p>
            <a:pPr lvl="1">
              <a:lnSpc>
                <a:spcPct val="120000"/>
              </a:lnSpc>
              <a:buFont typeface="Wingdings" panose="05000000000000000000" pitchFamily="2" charset="2"/>
              <a:buChar char="n"/>
            </a:pPr>
            <a:r>
              <a:rPr kumimoji="1" lang="ja-JP" altLang="en-US" sz="1800" dirty="0"/>
              <a:t>（実行サイクル数） </a:t>
            </a:r>
            <a:r>
              <a:rPr lang="ja-JP" altLang="en-US" sz="1800" dirty="0"/>
              <a:t>＝ （実行命令数） </a:t>
            </a:r>
            <a:r>
              <a:rPr lang="en-US" altLang="ja-JP" sz="1800" dirty="0"/>
              <a:t>× CPI</a:t>
            </a:r>
          </a:p>
          <a:p>
            <a:pPr marL="914400" lvl="2" indent="0">
              <a:lnSpc>
                <a:spcPct val="120000"/>
              </a:lnSpc>
              <a:buNone/>
            </a:pPr>
            <a:r>
              <a:rPr kumimoji="1" lang="en-US" altLang="ja-JP" sz="1800" dirty="0"/>
              <a:t>CPI: Cycle Per Instruction</a:t>
            </a:r>
            <a:r>
              <a:rPr kumimoji="1" lang="ja-JP" altLang="en-US" sz="1800" dirty="0"/>
              <a:t>（命令あたりの平均サイクル数）</a:t>
            </a:r>
            <a:endParaRPr kumimoji="1" lang="en-US" altLang="ja-JP" sz="1800" dirty="0"/>
          </a:p>
          <a:p>
            <a:pPr marL="914400" lvl="2" indent="0">
              <a:lnSpc>
                <a:spcPct val="120000"/>
              </a:lnSpc>
              <a:buNone/>
            </a:pPr>
            <a:r>
              <a:rPr lang="ja-JP" altLang="en-US" sz="1800" dirty="0"/>
              <a:t>　</a:t>
            </a:r>
            <a:r>
              <a:rPr lang="ja-JP" altLang="en-US" sz="1600" dirty="0"/>
              <a:t>例： </a:t>
            </a:r>
            <a:r>
              <a:rPr lang="en-US" altLang="ja-JP" sz="1600" dirty="0"/>
              <a:t>500</a:t>
            </a:r>
            <a:r>
              <a:rPr lang="ja-JP" altLang="en-US" sz="1600" dirty="0"/>
              <a:t>命令の実行に </a:t>
            </a:r>
            <a:r>
              <a:rPr lang="en-US" altLang="ja-JP" sz="1600" dirty="0"/>
              <a:t>1,000 </a:t>
            </a:r>
            <a:r>
              <a:rPr lang="ja-JP" altLang="en-US" sz="1600" dirty="0"/>
              <a:t>サイクルを要した　　　　</a:t>
            </a:r>
            <a:r>
              <a:rPr lang="en-US" altLang="ja-JP" sz="1600" dirty="0">
                <a:solidFill>
                  <a:srgbClr val="C00000"/>
                </a:solidFill>
              </a:rPr>
              <a:t>CPI </a:t>
            </a:r>
            <a:r>
              <a:rPr lang="ja-JP" altLang="en-US" sz="1600" dirty="0">
                <a:solidFill>
                  <a:srgbClr val="C00000"/>
                </a:solidFill>
              </a:rPr>
              <a:t>は </a:t>
            </a:r>
            <a:r>
              <a:rPr lang="en-US" altLang="ja-JP" sz="1600" dirty="0">
                <a:solidFill>
                  <a:srgbClr val="C00000"/>
                </a:solidFill>
              </a:rPr>
              <a:t>2</a:t>
            </a:r>
          </a:p>
          <a:p>
            <a:pPr lvl="2">
              <a:lnSpc>
                <a:spcPct val="120000"/>
              </a:lnSpc>
              <a:buFont typeface="Wingdings" panose="05000000000000000000" pitchFamily="2" charset="2"/>
              <a:buChar char="n"/>
            </a:pPr>
            <a:endParaRPr kumimoji="1" lang="en-US" altLang="ja-JP" sz="1400" dirty="0"/>
          </a:p>
          <a:p>
            <a:pPr marL="0" indent="0">
              <a:lnSpc>
                <a:spcPct val="120000"/>
              </a:lnSpc>
              <a:buNone/>
            </a:pPr>
            <a:r>
              <a:rPr lang="en-US" altLang="ja-JP" sz="2000" b="1" u="sng" dirty="0">
                <a:latin typeface="游ゴシック" panose="020B0400000000000000" pitchFamily="50" charset="-128"/>
                <a:ea typeface="游ゴシック" panose="020B0400000000000000" pitchFamily="50" charset="-128"/>
              </a:rPr>
              <a:t>IPC</a:t>
            </a:r>
            <a:r>
              <a:rPr lang="ja-JP" altLang="en-US" sz="2000" b="1" u="sng" dirty="0">
                <a:latin typeface="游ゴシック" panose="020B0400000000000000" pitchFamily="50" charset="-128"/>
                <a:ea typeface="游ゴシック" panose="020B0400000000000000" pitchFamily="50" charset="-128"/>
              </a:rPr>
              <a:t>（</a:t>
            </a:r>
            <a:r>
              <a:rPr lang="en-US" altLang="ja-JP" sz="2000" b="1" u="sng" dirty="0">
                <a:latin typeface="游ゴシック" panose="020B0400000000000000" pitchFamily="50" charset="-128"/>
                <a:ea typeface="游ゴシック" panose="020B0400000000000000" pitchFamily="50" charset="-128"/>
              </a:rPr>
              <a:t>Instruction Per Cycle</a:t>
            </a:r>
            <a:r>
              <a:rPr lang="ja-JP" altLang="en-US" sz="2000" b="1" u="sng" dirty="0">
                <a:latin typeface="游ゴシック" panose="020B0400000000000000" pitchFamily="50" charset="-128"/>
                <a:ea typeface="游ゴシック" panose="020B0400000000000000" pitchFamily="50" charset="-128"/>
              </a:rPr>
              <a:t>）</a:t>
            </a:r>
            <a:endParaRPr lang="en-US" altLang="ja-JP" sz="2000" b="1" u="sng" dirty="0">
              <a:latin typeface="游ゴシック" panose="020B0400000000000000" pitchFamily="50" charset="-128"/>
              <a:ea typeface="游ゴシック" panose="020B0400000000000000" pitchFamily="50" charset="-128"/>
            </a:endParaRPr>
          </a:p>
          <a:p>
            <a:pPr lvl="1">
              <a:lnSpc>
                <a:spcPct val="120000"/>
              </a:lnSpc>
              <a:buFont typeface="Wingdings" panose="05000000000000000000" pitchFamily="2" charset="2"/>
              <a:buChar char="n"/>
            </a:pPr>
            <a:r>
              <a:rPr lang="en-US" altLang="ja-JP" sz="1800" dirty="0"/>
              <a:t>CPI </a:t>
            </a:r>
            <a:r>
              <a:rPr lang="ja-JP" altLang="en-US" sz="1800" dirty="0"/>
              <a:t>の逆数</a:t>
            </a:r>
            <a:endParaRPr lang="en-US" altLang="ja-JP" sz="1800" dirty="0"/>
          </a:p>
          <a:p>
            <a:pPr lvl="1">
              <a:lnSpc>
                <a:spcPct val="120000"/>
              </a:lnSpc>
              <a:buFont typeface="Wingdings" panose="05000000000000000000" pitchFamily="2" charset="2"/>
              <a:buChar char="n"/>
            </a:pPr>
            <a:r>
              <a:rPr lang="ja-JP" altLang="en-US" sz="1800" dirty="0"/>
              <a:t>性能指標としてわかりやすい（大きいほど性能が高い）</a:t>
            </a:r>
            <a:endParaRPr lang="en-US" altLang="ja-JP" sz="1800" dirty="0"/>
          </a:p>
          <a:p>
            <a:pPr lvl="1">
              <a:lnSpc>
                <a:spcPct val="120000"/>
              </a:lnSpc>
              <a:buFont typeface="Wingdings" panose="05000000000000000000" pitchFamily="2" charset="2"/>
              <a:buChar char="n"/>
            </a:pPr>
            <a:r>
              <a:rPr kumimoji="1" lang="ja-JP" altLang="en-US" sz="1800" dirty="0"/>
              <a:t>クロック周波数が同じプロセッサの性能を比較する場合はこれで十分</a:t>
            </a:r>
            <a:endParaRPr kumimoji="1" lang="en-US" altLang="ja-JP" sz="18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31</a:t>
            </a:fld>
            <a:endParaRPr kumimoji="1" lang="ja-JP" altLang="en-US"/>
          </a:p>
        </p:txBody>
      </p:sp>
      <p:sp>
        <p:nvSpPr>
          <p:cNvPr id="6" name="右矢印 5"/>
          <p:cNvSpPr/>
          <p:nvPr/>
        </p:nvSpPr>
        <p:spPr>
          <a:xfrm>
            <a:off x="1614618" y="2276872"/>
            <a:ext cx="365094" cy="206156"/>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6007106" y="4237714"/>
            <a:ext cx="365094" cy="206156"/>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7841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例題</a:t>
            </a:r>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230819" y="1523999"/>
                <a:ext cx="8673484" cy="5160885"/>
              </a:xfrm>
            </p:spPr>
            <p:txBody>
              <a:bodyPr>
                <a:normAutofit fontScale="62500" lnSpcReduction="20000"/>
              </a:bodyPr>
              <a:lstStyle/>
              <a:p>
                <a:pPr marL="0" indent="0">
                  <a:buNone/>
                </a:pPr>
                <a:r>
                  <a:rPr lang="en-US" altLang="ja-JP" dirty="0"/>
                  <a:t>Q1. </a:t>
                </a:r>
                <a:r>
                  <a:rPr lang="ja-JP" altLang="en-US" dirty="0"/>
                  <a:t>あるプログラムをプロセッサ </a:t>
                </a:r>
                <a:r>
                  <a:rPr lang="en-US" altLang="ja-JP" dirty="0"/>
                  <a:t>A </a:t>
                </a:r>
                <a:r>
                  <a:rPr lang="ja-JP" altLang="en-US" dirty="0"/>
                  <a:t>で実行した時の実行時間は </a:t>
                </a:r>
                <a:r>
                  <a:rPr lang="en-US" altLang="ja-JP" dirty="0"/>
                  <a:t>10 </a:t>
                </a:r>
                <a:r>
                  <a:rPr lang="ja-JP" altLang="en-US" dirty="0"/>
                  <a:t>秒，</a:t>
                </a:r>
                <a:br>
                  <a:rPr lang="en-US" altLang="ja-JP" dirty="0"/>
                </a:br>
                <a:r>
                  <a:rPr lang="ja-JP" altLang="en-US" dirty="0"/>
                  <a:t>　　　プロセッサ </a:t>
                </a:r>
                <a:r>
                  <a:rPr lang="en-US" altLang="ja-JP" dirty="0"/>
                  <a:t>B </a:t>
                </a:r>
                <a:r>
                  <a:rPr lang="ja-JP" altLang="en-US" dirty="0"/>
                  <a:t>で実行した時の実行時間は </a:t>
                </a:r>
                <a:r>
                  <a:rPr lang="en-US" altLang="ja-JP" dirty="0"/>
                  <a:t>50 </a:t>
                </a:r>
                <a:r>
                  <a:rPr lang="ja-JP" altLang="en-US" dirty="0"/>
                  <a:t>秒であった．</a:t>
                </a:r>
                <a:br>
                  <a:rPr lang="en-US" altLang="ja-JP" dirty="0"/>
                </a:br>
                <a:r>
                  <a:rPr lang="ja-JP" altLang="en-US" dirty="0"/>
                  <a:t>　　　プロセッサ </a:t>
                </a:r>
                <a:r>
                  <a:rPr lang="en-US" altLang="ja-JP" dirty="0"/>
                  <a:t>A </a:t>
                </a:r>
                <a:r>
                  <a:rPr lang="ja-JP" altLang="en-US" dirty="0"/>
                  <a:t>は プロセッサ </a:t>
                </a:r>
                <a:r>
                  <a:rPr lang="en-US" altLang="ja-JP" dirty="0"/>
                  <a:t>B </a:t>
                </a:r>
                <a:r>
                  <a:rPr lang="ja-JP" altLang="en-US" dirty="0"/>
                  <a:t>に対して何倍高速か？</a:t>
                </a:r>
                <a:endParaRPr lang="en-US" altLang="ja-JP" dirty="0"/>
              </a:p>
              <a:p>
                <a:pPr marL="0" indent="0">
                  <a:buNone/>
                </a:pPr>
                <a:r>
                  <a:rPr lang="en-US" altLang="ja-JP" dirty="0">
                    <a:solidFill>
                      <a:srgbClr val="0070C0"/>
                    </a:solidFill>
                  </a:rPr>
                  <a:t>A1. </a:t>
                </a:r>
                <a:r>
                  <a:rPr lang="ja-JP" altLang="en-US" dirty="0">
                    <a:solidFill>
                      <a:srgbClr val="0070C0"/>
                    </a:solidFill>
                  </a:rPr>
                  <a:t> </a:t>
                </a:r>
                <a:r>
                  <a:rPr lang="en-US" altLang="ja-JP" dirty="0">
                    <a:solidFill>
                      <a:srgbClr val="0070C0"/>
                    </a:solidFill>
                  </a:rPr>
                  <a:t>50 / 10 = 5 </a:t>
                </a:r>
                <a:r>
                  <a:rPr lang="ja-JP" altLang="en-US" dirty="0">
                    <a:solidFill>
                      <a:srgbClr val="0070C0"/>
                    </a:solidFill>
                  </a:rPr>
                  <a:t>倍</a:t>
                </a:r>
                <a:endParaRPr lang="en-US" altLang="ja-JP" dirty="0">
                  <a:solidFill>
                    <a:srgbClr val="0070C0"/>
                  </a:solidFill>
                </a:endParaRPr>
              </a:p>
              <a:p>
                <a:pPr marL="1645920" lvl="5" indent="-457200">
                  <a:buAutoNum type="alphaUcPeriod"/>
                </a:pPr>
                <a:endParaRPr lang="en-US" altLang="ja-JP" dirty="0"/>
              </a:p>
              <a:p>
                <a:pPr marL="0" indent="0">
                  <a:buNone/>
                </a:pPr>
                <a:r>
                  <a:rPr lang="en-US" altLang="ja-JP" dirty="0"/>
                  <a:t>Q2. </a:t>
                </a:r>
                <a:r>
                  <a:rPr lang="ja-JP" altLang="en-US" dirty="0"/>
                  <a:t>あるプログラムをプロセッサ </a:t>
                </a:r>
                <a:r>
                  <a:rPr lang="en-US" altLang="ja-JP" dirty="0"/>
                  <a:t>A </a:t>
                </a:r>
                <a:r>
                  <a:rPr lang="ja-JP" altLang="en-US" dirty="0"/>
                  <a:t>で実行した時の </a:t>
                </a:r>
                <a:r>
                  <a:rPr lang="en-US" altLang="ja-JP" dirty="0"/>
                  <a:t>IPC </a:t>
                </a:r>
                <a:r>
                  <a:rPr lang="ja-JP" altLang="en-US" dirty="0"/>
                  <a:t>は </a:t>
                </a:r>
                <a:r>
                  <a:rPr lang="en-US" altLang="ja-JP" dirty="0"/>
                  <a:t>3</a:t>
                </a:r>
                <a:r>
                  <a:rPr lang="ja-JP" altLang="en-US" dirty="0" err="1"/>
                  <a:t>，</a:t>
                </a:r>
                <a:br>
                  <a:rPr lang="en-US" altLang="ja-JP" dirty="0"/>
                </a:br>
                <a:r>
                  <a:rPr lang="ja-JP" altLang="en-US" dirty="0"/>
                  <a:t>　　　同じ周波数のプロセッサ </a:t>
                </a:r>
                <a:r>
                  <a:rPr lang="en-US" altLang="ja-JP" dirty="0"/>
                  <a:t>B </a:t>
                </a:r>
                <a:r>
                  <a:rPr lang="ja-JP" altLang="en-US" dirty="0"/>
                  <a:t>で実行した時の </a:t>
                </a:r>
                <a:r>
                  <a:rPr lang="en-US" altLang="ja-JP" dirty="0"/>
                  <a:t>IPC </a:t>
                </a:r>
                <a:r>
                  <a:rPr lang="ja-JP" altLang="en-US" dirty="0"/>
                  <a:t>は </a:t>
                </a:r>
                <a:r>
                  <a:rPr lang="en-US" altLang="ja-JP" dirty="0"/>
                  <a:t>1.5 </a:t>
                </a:r>
                <a:r>
                  <a:rPr lang="ja-JP" altLang="en-US" dirty="0"/>
                  <a:t>であった．</a:t>
                </a:r>
                <a:br>
                  <a:rPr lang="en-US" altLang="ja-JP" dirty="0"/>
                </a:br>
                <a:r>
                  <a:rPr lang="ja-JP" altLang="en-US" dirty="0"/>
                  <a:t>　　　プロセッサ </a:t>
                </a:r>
                <a:r>
                  <a:rPr lang="en-US" altLang="ja-JP" dirty="0"/>
                  <a:t>A </a:t>
                </a:r>
                <a:r>
                  <a:rPr lang="ja-JP" altLang="en-US" dirty="0"/>
                  <a:t>はプロセッサ </a:t>
                </a:r>
                <a:r>
                  <a:rPr lang="en-US" altLang="ja-JP" dirty="0"/>
                  <a:t>B </a:t>
                </a:r>
                <a:r>
                  <a:rPr lang="ja-JP" altLang="en-US" dirty="0"/>
                  <a:t>に対して何倍高速か？</a:t>
                </a:r>
                <a:endParaRPr lang="en-US" altLang="ja-JP" dirty="0"/>
              </a:p>
              <a:p>
                <a:pPr marL="0" indent="0">
                  <a:buNone/>
                </a:pPr>
                <a:r>
                  <a:rPr lang="en-US" altLang="ja-JP" dirty="0">
                    <a:solidFill>
                      <a:srgbClr val="0070C0"/>
                    </a:solidFill>
                  </a:rPr>
                  <a:t>A2.  3 / 1.5 = 2 </a:t>
                </a:r>
                <a:r>
                  <a:rPr lang="ja-JP" altLang="en-US" dirty="0">
                    <a:solidFill>
                      <a:srgbClr val="0070C0"/>
                    </a:solidFill>
                  </a:rPr>
                  <a:t>倍</a:t>
                </a:r>
                <a:endParaRPr lang="en-US" altLang="ja-JP" dirty="0">
                  <a:solidFill>
                    <a:srgbClr val="0070C0"/>
                  </a:solidFill>
                </a:endParaRPr>
              </a:p>
              <a:p>
                <a:pPr marL="1645920" lvl="5" indent="-457200">
                  <a:buAutoNum type="alphaUcPeriod"/>
                </a:pPr>
                <a:endParaRPr lang="en-US" altLang="ja-JP" dirty="0"/>
              </a:p>
              <a:p>
                <a:pPr marL="0" indent="0">
                  <a:buNone/>
                </a:pPr>
                <a:r>
                  <a:rPr kumimoji="1" lang="en-US" altLang="ja-JP" dirty="0"/>
                  <a:t>Q3. </a:t>
                </a:r>
                <a:r>
                  <a:rPr kumimoji="1" lang="ja-JP" altLang="en-US" dirty="0"/>
                  <a:t>あるプログラムを </a:t>
                </a:r>
                <a:r>
                  <a:rPr kumimoji="1" lang="en-US" altLang="ja-JP" dirty="0"/>
                  <a:t>2 GHz </a:t>
                </a:r>
                <a:r>
                  <a:rPr kumimoji="1" lang="ja-JP" altLang="en-US" dirty="0"/>
                  <a:t>のプロセッサ </a:t>
                </a:r>
                <a:r>
                  <a:rPr kumimoji="1" lang="en-US" altLang="ja-JP" dirty="0"/>
                  <a:t>A </a:t>
                </a:r>
                <a:r>
                  <a:rPr kumimoji="1" lang="ja-JP" altLang="en-US" dirty="0"/>
                  <a:t>で実行した時の </a:t>
                </a:r>
                <a:r>
                  <a:rPr kumimoji="1" lang="en-US" altLang="ja-JP" dirty="0"/>
                  <a:t>CPI </a:t>
                </a:r>
                <a:r>
                  <a:rPr kumimoji="1" lang="ja-JP" altLang="en-US" dirty="0"/>
                  <a:t>は </a:t>
                </a:r>
                <a:r>
                  <a:rPr kumimoji="1" lang="en-US" altLang="ja-JP" dirty="0"/>
                  <a:t>5</a:t>
                </a:r>
                <a:r>
                  <a:rPr kumimoji="1" lang="ja-JP" altLang="en-US" dirty="0" err="1"/>
                  <a:t>，</a:t>
                </a:r>
                <a:br>
                  <a:rPr kumimoji="1" lang="en-US" altLang="ja-JP" dirty="0"/>
                </a:br>
                <a:r>
                  <a:rPr kumimoji="1" lang="ja-JP" altLang="en-US" dirty="0"/>
                  <a:t>　　　</a:t>
                </a:r>
                <a:r>
                  <a:rPr kumimoji="1" lang="en-US" altLang="ja-JP" dirty="0"/>
                  <a:t>1 GHz </a:t>
                </a:r>
                <a:r>
                  <a:rPr kumimoji="1" lang="ja-JP" altLang="en-US" dirty="0"/>
                  <a:t>のプロセッサ </a:t>
                </a:r>
                <a:r>
                  <a:rPr kumimoji="1" lang="en-US" altLang="ja-JP" dirty="0"/>
                  <a:t>B </a:t>
                </a:r>
                <a:r>
                  <a:rPr kumimoji="1" lang="ja-JP" altLang="en-US" dirty="0"/>
                  <a:t>で実行した時の </a:t>
                </a:r>
                <a:r>
                  <a:rPr kumimoji="1" lang="en-US" altLang="ja-JP" dirty="0"/>
                  <a:t>CPI </a:t>
                </a:r>
                <a:r>
                  <a:rPr kumimoji="1" lang="ja-JP" altLang="en-US" dirty="0"/>
                  <a:t>は </a:t>
                </a:r>
                <a:r>
                  <a:rPr kumimoji="1" lang="en-US" altLang="ja-JP" dirty="0"/>
                  <a:t>10 </a:t>
                </a:r>
                <a:r>
                  <a:rPr kumimoji="1" lang="ja-JP" altLang="en-US" dirty="0"/>
                  <a:t>であった．</a:t>
                </a:r>
                <a:br>
                  <a:rPr kumimoji="1" lang="en-US" altLang="ja-JP" dirty="0"/>
                </a:br>
                <a:r>
                  <a:rPr kumimoji="1" lang="ja-JP" altLang="en-US" dirty="0"/>
                  <a:t>　　　プロセッサ </a:t>
                </a:r>
                <a:r>
                  <a:rPr kumimoji="1" lang="en-US" altLang="ja-JP" dirty="0"/>
                  <a:t>A </a:t>
                </a:r>
                <a:r>
                  <a:rPr kumimoji="1" lang="ja-JP" altLang="en-US" dirty="0"/>
                  <a:t>はプロセッサ </a:t>
                </a:r>
                <a:r>
                  <a:rPr kumimoji="1" lang="en-US" altLang="ja-JP" dirty="0"/>
                  <a:t>B </a:t>
                </a:r>
                <a:r>
                  <a:rPr kumimoji="1" lang="ja-JP" altLang="en-US" dirty="0"/>
                  <a:t>に対して何倍高速か？</a:t>
                </a:r>
                <a:endParaRPr kumimoji="1" lang="en-US" altLang="ja-JP" dirty="0"/>
              </a:p>
              <a:p>
                <a:pPr marL="0" indent="0">
                  <a:buNone/>
                </a:pPr>
                <a:r>
                  <a:rPr lang="en-US" altLang="ja-JP" dirty="0">
                    <a:solidFill>
                      <a:srgbClr val="0070C0"/>
                    </a:solidFill>
                  </a:rPr>
                  <a:t>A3.  </a:t>
                </a:r>
                <a:r>
                  <a:rPr lang="ja-JP" altLang="en-US" dirty="0">
                    <a:solidFill>
                      <a:srgbClr val="0070C0"/>
                    </a:solidFill>
                  </a:rPr>
                  <a:t>プログラムの命令数を </a:t>
                </a:r>
                <a:r>
                  <a:rPr lang="en-US" altLang="ja-JP" dirty="0">
                    <a:solidFill>
                      <a:srgbClr val="0070C0"/>
                    </a:solidFill>
                  </a:rPr>
                  <a:t>N </a:t>
                </a:r>
                <a:r>
                  <a:rPr lang="ja-JP" altLang="en-US" dirty="0">
                    <a:solidFill>
                      <a:srgbClr val="0070C0"/>
                    </a:solidFill>
                  </a:rPr>
                  <a:t>とすると，プロセッサ </a:t>
                </a:r>
                <a:r>
                  <a:rPr lang="en-US" altLang="ja-JP" dirty="0">
                    <a:solidFill>
                      <a:srgbClr val="0070C0"/>
                    </a:solidFill>
                  </a:rPr>
                  <a:t>A </a:t>
                </a:r>
                <a:r>
                  <a:rPr lang="ja-JP" altLang="en-US" dirty="0">
                    <a:solidFill>
                      <a:srgbClr val="0070C0"/>
                    </a:solidFill>
                  </a:rPr>
                  <a:t>の実行時間は</a:t>
                </a:r>
                <a:br>
                  <a:rPr lang="en-US" altLang="ja-JP" dirty="0">
                    <a:solidFill>
                      <a:srgbClr val="0070C0"/>
                    </a:solidFill>
                  </a:rPr>
                </a:br>
                <a:r>
                  <a:rPr lang="ja-JP" altLang="en-US" dirty="0">
                    <a:solidFill>
                      <a:srgbClr val="0070C0"/>
                    </a:solidFill>
                  </a:rPr>
                  <a:t>　　　</a:t>
                </a:r>
                <a14:m>
                  <m:oMath xmlns:m="http://schemas.openxmlformats.org/officeDocument/2006/math">
                    <m:r>
                      <a:rPr lang="en-US" altLang="ja-JP" b="0" i="0" smtClean="0">
                        <a:solidFill>
                          <a:srgbClr val="0070C0"/>
                        </a:solidFill>
                        <a:latin typeface="Cambria Math" panose="02040503050406030204" pitchFamily="18" charset="0"/>
                        <a:ea typeface="Cambria Math" panose="02040503050406030204" pitchFamily="18" charset="0"/>
                      </a:rPr>
                      <m:t>5</m:t>
                    </m:r>
                    <m:r>
                      <a:rPr lang="en-US" altLang="ja-JP" i="1" smtClean="0">
                        <a:solidFill>
                          <a:srgbClr val="0070C0"/>
                        </a:solidFill>
                        <a:latin typeface="Cambria Math" panose="02040503050406030204" pitchFamily="18" charset="0"/>
                        <a:ea typeface="Cambria Math" panose="02040503050406030204" pitchFamily="18" charset="0"/>
                      </a:rPr>
                      <m:t>×</m:t>
                    </m:r>
                    <m:r>
                      <a:rPr lang="en-US" altLang="ja-JP" b="0" i="1" smtClean="0">
                        <a:solidFill>
                          <a:srgbClr val="0070C0"/>
                        </a:solidFill>
                        <a:latin typeface="Cambria Math" panose="02040503050406030204" pitchFamily="18" charset="0"/>
                        <a:ea typeface="Cambria Math" panose="02040503050406030204" pitchFamily="18" charset="0"/>
                      </a:rPr>
                      <m:t>𝑁</m:t>
                    </m:r>
                    <m:r>
                      <a:rPr lang="en-US" altLang="ja-JP" b="0" i="1" smtClean="0">
                        <a:solidFill>
                          <a:srgbClr val="0070C0"/>
                        </a:solidFill>
                        <a:latin typeface="Cambria Math" panose="02040503050406030204" pitchFamily="18" charset="0"/>
                        <a:ea typeface="Cambria Math" panose="02040503050406030204" pitchFamily="18" charset="0"/>
                      </a:rPr>
                      <m:t>÷</m:t>
                    </m:r>
                    <m:d>
                      <m:dPr>
                        <m:ctrlPr>
                          <a:rPr lang="en-US" altLang="ja-JP" b="0" i="1" smtClean="0">
                            <a:solidFill>
                              <a:srgbClr val="0070C0"/>
                            </a:solidFill>
                            <a:latin typeface="Cambria Math" panose="02040503050406030204" pitchFamily="18" charset="0"/>
                            <a:ea typeface="Cambria Math" panose="02040503050406030204" pitchFamily="18" charset="0"/>
                          </a:rPr>
                        </m:ctrlPr>
                      </m:dPr>
                      <m:e>
                        <m:r>
                          <a:rPr lang="en-US" altLang="ja-JP" b="0" i="1" smtClean="0">
                            <a:solidFill>
                              <a:srgbClr val="0070C0"/>
                            </a:solidFill>
                            <a:latin typeface="Cambria Math" panose="02040503050406030204" pitchFamily="18" charset="0"/>
                            <a:ea typeface="Cambria Math" panose="02040503050406030204" pitchFamily="18" charset="0"/>
                          </a:rPr>
                          <m:t>2×</m:t>
                        </m:r>
                        <m:sSup>
                          <m:sSupPr>
                            <m:ctrlPr>
                              <a:rPr lang="en-US" altLang="ja-JP" b="0" i="1" smtClean="0">
                                <a:solidFill>
                                  <a:srgbClr val="0070C0"/>
                                </a:solidFill>
                                <a:latin typeface="Cambria Math" panose="02040503050406030204" pitchFamily="18" charset="0"/>
                                <a:ea typeface="Cambria Math" panose="02040503050406030204" pitchFamily="18" charset="0"/>
                              </a:rPr>
                            </m:ctrlPr>
                          </m:sSupPr>
                          <m:e>
                            <m:r>
                              <a:rPr lang="en-US" altLang="ja-JP" b="0" i="1" smtClean="0">
                                <a:solidFill>
                                  <a:srgbClr val="0070C0"/>
                                </a:solidFill>
                                <a:latin typeface="Cambria Math" panose="02040503050406030204" pitchFamily="18" charset="0"/>
                                <a:ea typeface="Cambria Math" panose="02040503050406030204" pitchFamily="18" charset="0"/>
                              </a:rPr>
                              <m:t>10</m:t>
                            </m:r>
                          </m:e>
                          <m:sup>
                            <m:r>
                              <a:rPr lang="en-US" altLang="ja-JP" b="0" i="1" smtClean="0">
                                <a:solidFill>
                                  <a:srgbClr val="0070C0"/>
                                </a:solidFill>
                                <a:latin typeface="Cambria Math" panose="02040503050406030204" pitchFamily="18" charset="0"/>
                                <a:ea typeface="Cambria Math" panose="02040503050406030204" pitchFamily="18" charset="0"/>
                              </a:rPr>
                              <m:t>9</m:t>
                            </m:r>
                          </m:sup>
                        </m:sSup>
                      </m:e>
                    </m:d>
                    <m:r>
                      <a:rPr lang="en-US" altLang="ja-JP" b="0" i="1" smtClean="0">
                        <a:solidFill>
                          <a:srgbClr val="0070C0"/>
                        </a:solidFill>
                        <a:latin typeface="Cambria Math" panose="02040503050406030204" pitchFamily="18" charset="0"/>
                        <a:ea typeface="Cambria Math" panose="02040503050406030204" pitchFamily="18" charset="0"/>
                      </a:rPr>
                      <m:t>=2.5×</m:t>
                    </m:r>
                    <m:sSup>
                      <m:sSupPr>
                        <m:ctrlPr>
                          <a:rPr lang="en-US" altLang="ja-JP" b="0" i="1" smtClean="0">
                            <a:solidFill>
                              <a:srgbClr val="0070C0"/>
                            </a:solidFill>
                            <a:latin typeface="Cambria Math" panose="02040503050406030204" pitchFamily="18" charset="0"/>
                            <a:ea typeface="Cambria Math" panose="02040503050406030204" pitchFamily="18" charset="0"/>
                          </a:rPr>
                        </m:ctrlPr>
                      </m:sSupPr>
                      <m:e>
                        <m:r>
                          <a:rPr lang="en-US" altLang="ja-JP" b="0" i="1" smtClean="0">
                            <a:solidFill>
                              <a:srgbClr val="0070C0"/>
                            </a:solidFill>
                            <a:latin typeface="Cambria Math" panose="02040503050406030204" pitchFamily="18" charset="0"/>
                            <a:ea typeface="Cambria Math" panose="02040503050406030204" pitchFamily="18" charset="0"/>
                          </a:rPr>
                          <m:t>10</m:t>
                        </m:r>
                      </m:e>
                      <m:sup>
                        <m:r>
                          <a:rPr lang="en-US" altLang="ja-JP" b="0" i="1" smtClean="0">
                            <a:solidFill>
                              <a:srgbClr val="0070C0"/>
                            </a:solidFill>
                            <a:latin typeface="Cambria Math" panose="02040503050406030204" pitchFamily="18" charset="0"/>
                            <a:ea typeface="Cambria Math" panose="02040503050406030204" pitchFamily="18" charset="0"/>
                          </a:rPr>
                          <m:t>−9</m:t>
                        </m:r>
                      </m:sup>
                    </m:sSup>
                    <m:r>
                      <a:rPr lang="en-US" altLang="ja-JP" b="0" i="1" smtClean="0">
                        <a:solidFill>
                          <a:srgbClr val="0070C0"/>
                        </a:solidFill>
                        <a:latin typeface="Cambria Math" panose="02040503050406030204" pitchFamily="18" charset="0"/>
                        <a:ea typeface="Cambria Math" panose="02040503050406030204" pitchFamily="18" charset="0"/>
                      </a:rPr>
                      <m:t>𝑁</m:t>
                    </m:r>
                  </m:oMath>
                </a14:m>
                <a:r>
                  <a:rPr lang="ja-JP" altLang="en-US" dirty="0">
                    <a:solidFill>
                      <a:srgbClr val="0070C0"/>
                    </a:solidFill>
                  </a:rPr>
                  <a:t> ．</a:t>
                </a:r>
                <a:br>
                  <a:rPr lang="en-US" altLang="ja-JP" dirty="0">
                    <a:solidFill>
                      <a:srgbClr val="0070C0"/>
                    </a:solidFill>
                  </a:rPr>
                </a:br>
                <a:r>
                  <a:rPr lang="ja-JP" altLang="en-US" dirty="0">
                    <a:solidFill>
                      <a:srgbClr val="0070C0"/>
                    </a:solidFill>
                  </a:rPr>
                  <a:t>　　　同様に，プロセッサ </a:t>
                </a:r>
                <a:r>
                  <a:rPr lang="en-US" altLang="ja-JP" dirty="0">
                    <a:solidFill>
                      <a:srgbClr val="0070C0"/>
                    </a:solidFill>
                  </a:rPr>
                  <a:t>B </a:t>
                </a:r>
                <a:r>
                  <a:rPr lang="ja-JP" altLang="en-US" dirty="0">
                    <a:solidFill>
                      <a:srgbClr val="0070C0"/>
                    </a:solidFill>
                  </a:rPr>
                  <a:t>の実行時間は </a:t>
                </a:r>
                <a14:m>
                  <m:oMath xmlns:m="http://schemas.openxmlformats.org/officeDocument/2006/math">
                    <m:r>
                      <a:rPr lang="en-US" altLang="ja-JP" b="0" i="1" smtClean="0">
                        <a:solidFill>
                          <a:srgbClr val="0070C0"/>
                        </a:solidFill>
                        <a:latin typeface="Cambria Math" panose="02040503050406030204" pitchFamily="18" charset="0"/>
                      </a:rPr>
                      <m:t>10</m:t>
                    </m:r>
                    <m:r>
                      <a:rPr lang="en-US" altLang="ja-JP" b="0" i="1" smtClean="0">
                        <a:solidFill>
                          <a:srgbClr val="0070C0"/>
                        </a:solidFill>
                        <a:latin typeface="Cambria Math" panose="02040503050406030204" pitchFamily="18" charset="0"/>
                        <a:ea typeface="Cambria Math" panose="02040503050406030204" pitchFamily="18" charset="0"/>
                      </a:rPr>
                      <m:t>×</m:t>
                    </m:r>
                    <m:sSup>
                      <m:sSupPr>
                        <m:ctrlPr>
                          <a:rPr lang="en-US" altLang="ja-JP" b="0" i="1" smtClean="0">
                            <a:solidFill>
                              <a:srgbClr val="0070C0"/>
                            </a:solidFill>
                            <a:latin typeface="Cambria Math" panose="02040503050406030204" pitchFamily="18" charset="0"/>
                            <a:ea typeface="Cambria Math" panose="02040503050406030204" pitchFamily="18" charset="0"/>
                          </a:rPr>
                        </m:ctrlPr>
                      </m:sSupPr>
                      <m:e>
                        <m:r>
                          <a:rPr lang="en-US" altLang="ja-JP" b="0" i="1" smtClean="0">
                            <a:solidFill>
                              <a:srgbClr val="0070C0"/>
                            </a:solidFill>
                            <a:latin typeface="Cambria Math" panose="02040503050406030204" pitchFamily="18" charset="0"/>
                            <a:ea typeface="Cambria Math" panose="02040503050406030204" pitchFamily="18" charset="0"/>
                          </a:rPr>
                          <m:t>10</m:t>
                        </m:r>
                      </m:e>
                      <m:sup>
                        <m:r>
                          <a:rPr lang="en-US" altLang="ja-JP" b="0" i="1" smtClean="0">
                            <a:solidFill>
                              <a:srgbClr val="0070C0"/>
                            </a:solidFill>
                            <a:latin typeface="Cambria Math" panose="02040503050406030204" pitchFamily="18" charset="0"/>
                            <a:ea typeface="Cambria Math" panose="02040503050406030204" pitchFamily="18" charset="0"/>
                          </a:rPr>
                          <m:t>−9</m:t>
                        </m:r>
                      </m:sup>
                    </m:sSup>
                    <m:r>
                      <a:rPr lang="en-US" altLang="ja-JP" b="0" i="1" smtClean="0">
                        <a:solidFill>
                          <a:srgbClr val="0070C0"/>
                        </a:solidFill>
                        <a:latin typeface="Cambria Math" panose="02040503050406030204" pitchFamily="18" charset="0"/>
                        <a:ea typeface="Cambria Math" panose="02040503050406030204" pitchFamily="18" charset="0"/>
                      </a:rPr>
                      <m:t>𝑁</m:t>
                    </m:r>
                  </m:oMath>
                </a14:m>
                <a:r>
                  <a:rPr lang="ja-JP" altLang="en-US" dirty="0">
                    <a:solidFill>
                      <a:srgbClr val="0070C0"/>
                    </a:solidFill>
                  </a:rPr>
                  <a:t>．</a:t>
                </a:r>
                <a:br>
                  <a:rPr lang="en-US" altLang="ja-JP" dirty="0">
                    <a:solidFill>
                      <a:srgbClr val="0070C0"/>
                    </a:solidFill>
                  </a:rPr>
                </a:br>
                <a:r>
                  <a:rPr lang="ja-JP" altLang="en-US" dirty="0">
                    <a:solidFill>
                      <a:srgbClr val="0070C0"/>
                    </a:solidFill>
                  </a:rPr>
                  <a:t>　　　実行時間の比は </a:t>
                </a:r>
                <a14:m>
                  <m:oMath xmlns:m="http://schemas.openxmlformats.org/officeDocument/2006/math">
                    <m:d>
                      <m:dPr>
                        <m:ctrlPr>
                          <a:rPr lang="en-US" altLang="ja-JP" i="1" smtClean="0">
                            <a:solidFill>
                              <a:srgbClr val="0070C0"/>
                            </a:solidFill>
                            <a:latin typeface="Cambria Math" panose="02040503050406030204" pitchFamily="18" charset="0"/>
                          </a:rPr>
                        </m:ctrlPr>
                      </m:dPr>
                      <m:e>
                        <m:r>
                          <a:rPr lang="en-US" altLang="ja-JP" b="0" i="1" smtClean="0">
                            <a:solidFill>
                              <a:srgbClr val="0070C0"/>
                            </a:solidFill>
                            <a:latin typeface="Cambria Math" panose="02040503050406030204" pitchFamily="18" charset="0"/>
                          </a:rPr>
                          <m:t>10</m:t>
                        </m:r>
                        <m:r>
                          <a:rPr lang="en-US" altLang="ja-JP" b="0" i="1" smtClean="0">
                            <a:solidFill>
                              <a:srgbClr val="0070C0"/>
                            </a:solidFill>
                            <a:latin typeface="Cambria Math" panose="02040503050406030204" pitchFamily="18" charset="0"/>
                            <a:ea typeface="Cambria Math" panose="02040503050406030204" pitchFamily="18" charset="0"/>
                          </a:rPr>
                          <m:t>×</m:t>
                        </m:r>
                        <m:sSup>
                          <m:sSupPr>
                            <m:ctrlPr>
                              <a:rPr lang="en-US" altLang="ja-JP" b="0" i="1" smtClean="0">
                                <a:solidFill>
                                  <a:srgbClr val="0070C0"/>
                                </a:solidFill>
                                <a:latin typeface="Cambria Math" panose="02040503050406030204" pitchFamily="18" charset="0"/>
                                <a:ea typeface="Cambria Math" panose="02040503050406030204" pitchFamily="18" charset="0"/>
                              </a:rPr>
                            </m:ctrlPr>
                          </m:sSupPr>
                          <m:e>
                            <m:r>
                              <a:rPr lang="en-US" altLang="ja-JP" b="0" i="1" smtClean="0">
                                <a:solidFill>
                                  <a:srgbClr val="0070C0"/>
                                </a:solidFill>
                                <a:latin typeface="Cambria Math" panose="02040503050406030204" pitchFamily="18" charset="0"/>
                                <a:ea typeface="Cambria Math" panose="02040503050406030204" pitchFamily="18" charset="0"/>
                              </a:rPr>
                              <m:t>10</m:t>
                            </m:r>
                          </m:e>
                          <m:sup>
                            <m:r>
                              <a:rPr lang="en-US" altLang="ja-JP" b="0" i="1" smtClean="0">
                                <a:solidFill>
                                  <a:srgbClr val="0070C0"/>
                                </a:solidFill>
                                <a:latin typeface="Cambria Math" panose="02040503050406030204" pitchFamily="18" charset="0"/>
                                <a:ea typeface="Cambria Math" panose="02040503050406030204" pitchFamily="18" charset="0"/>
                              </a:rPr>
                              <m:t>−9</m:t>
                            </m:r>
                          </m:sup>
                        </m:sSup>
                        <m:r>
                          <a:rPr lang="en-US" altLang="ja-JP" b="0" i="1" smtClean="0">
                            <a:solidFill>
                              <a:srgbClr val="0070C0"/>
                            </a:solidFill>
                            <a:latin typeface="Cambria Math" panose="02040503050406030204" pitchFamily="18" charset="0"/>
                            <a:ea typeface="Cambria Math" panose="02040503050406030204" pitchFamily="18" charset="0"/>
                          </a:rPr>
                          <m:t>𝑁</m:t>
                        </m:r>
                      </m:e>
                    </m:d>
                    <m:r>
                      <a:rPr lang="en-US" altLang="ja-JP" i="1" smtClean="0">
                        <a:solidFill>
                          <a:srgbClr val="0070C0"/>
                        </a:solidFill>
                        <a:latin typeface="Cambria Math" panose="02040503050406030204" pitchFamily="18" charset="0"/>
                        <a:ea typeface="Cambria Math" panose="02040503050406030204" pitchFamily="18" charset="0"/>
                      </a:rPr>
                      <m:t>÷</m:t>
                    </m:r>
                    <m:d>
                      <m:dPr>
                        <m:ctrlPr>
                          <a:rPr lang="en-US" altLang="ja-JP" i="1" smtClean="0">
                            <a:solidFill>
                              <a:srgbClr val="0070C0"/>
                            </a:solidFill>
                            <a:latin typeface="Cambria Math" panose="02040503050406030204" pitchFamily="18" charset="0"/>
                            <a:ea typeface="Cambria Math" panose="02040503050406030204" pitchFamily="18" charset="0"/>
                          </a:rPr>
                        </m:ctrlPr>
                      </m:dPr>
                      <m:e>
                        <m:r>
                          <a:rPr lang="en-US" altLang="ja-JP" b="0" i="1" smtClean="0">
                            <a:solidFill>
                              <a:srgbClr val="0070C0"/>
                            </a:solidFill>
                            <a:latin typeface="Cambria Math" panose="02040503050406030204" pitchFamily="18" charset="0"/>
                            <a:ea typeface="Cambria Math" panose="02040503050406030204" pitchFamily="18" charset="0"/>
                          </a:rPr>
                          <m:t>2.5×</m:t>
                        </m:r>
                        <m:sSup>
                          <m:sSupPr>
                            <m:ctrlPr>
                              <a:rPr lang="en-US" altLang="ja-JP" b="0" i="1" smtClean="0">
                                <a:solidFill>
                                  <a:srgbClr val="0070C0"/>
                                </a:solidFill>
                                <a:latin typeface="Cambria Math" panose="02040503050406030204" pitchFamily="18" charset="0"/>
                                <a:ea typeface="Cambria Math" panose="02040503050406030204" pitchFamily="18" charset="0"/>
                              </a:rPr>
                            </m:ctrlPr>
                          </m:sSupPr>
                          <m:e>
                            <m:r>
                              <a:rPr lang="en-US" altLang="ja-JP" b="0" i="1" smtClean="0">
                                <a:solidFill>
                                  <a:srgbClr val="0070C0"/>
                                </a:solidFill>
                                <a:latin typeface="Cambria Math" panose="02040503050406030204" pitchFamily="18" charset="0"/>
                                <a:ea typeface="Cambria Math" panose="02040503050406030204" pitchFamily="18" charset="0"/>
                              </a:rPr>
                              <m:t>10</m:t>
                            </m:r>
                          </m:e>
                          <m:sup>
                            <m:r>
                              <a:rPr lang="en-US" altLang="ja-JP" b="0" i="1" smtClean="0">
                                <a:solidFill>
                                  <a:srgbClr val="0070C0"/>
                                </a:solidFill>
                                <a:latin typeface="Cambria Math" panose="02040503050406030204" pitchFamily="18" charset="0"/>
                                <a:ea typeface="Cambria Math" panose="02040503050406030204" pitchFamily="18" charset="0"/>
                              </a:rPr>
                              <m:t>−9</m:t>
                            </m:r>
                          </m:sup>
                        </m:sSup>
                        <m:r>
                          <a:rPr lang="en-US" altLang="ja-JP" b="0" i="1" smtClean="0">
                            <a:solidFill>
                              <a:srgbClr val="0070C0"/>
                            </a:solidFill>
                            <a:latin typeface="Cambria Math" panose="02040503050406030204" pitchFamily="18" charset="0"/>
                            <a:ea typeface="Cambria Math" panose="02040503050406030204" pitchFamily="18" charset="0"/>
                          </a:rPr>
                          <m:t>𝑁</m:t>
                        </m:r>
                      </m:e>
                    </m:d>
                    <m:r>
                      <a:rPr lang="en-US" altLang="ja-JP" b="0" i="1" smtClean="0">
                        <a:solidFill>
                          <a:srgbClr val="0070C0"/>
                        </a:solidFill>
                        <a:latin typeface="Cambria Math" panose="02040503050406030204" pitchFamily="18" charset="0"/>
                        <a:ea typeface="Cambria Math" panose="02040503050406030204" pitchFamily="18" charset="0"/>
                      </a:rPr>
                      <m:t>=4</m:t>
                    </m:r>
                  </m:oMath>
                </a14:m>
                <a:r>
                  <a:rPr lang="ja-JP" altLang="en-US" dirty="0" err="1">
                    <a:solidFill>
                      <a:srgbClr val="0070C0"/>
                    </a:solidFill>
                  </a:rPr>
                  <a:t>．</a:t>
                </a:r>
                <a:r>
                  <a:rPr lang="ja-JP" altLang="en-US" dirty="0">
                    <a:solidFill>
                      <a:srgbClr val="0070C0"/>
                    </a:solidFill>
                  </a:rPr>
                  <a:t>よって </a:t>
                </a:r>
                <a:r>
                  <a:rPr lang="en-US" altLang="ja-JP" dirty="0">
                    <a:solidFill>
                      <a:srgbClr val="0070C0"/>
                    </a:solidFill>
                  </a:rPr>
                  <a:t>4 </a:t>
                </a:r>
                <a:r>
                  <a:rPr lang="ja-JP" altLang="en-US" dirty="0">
                    <a:solidFill>
                      <a:srgbClr val="0070C0"/>
                    </a:solidFill>
                  </a:rPr>
                  <a:t>倍． </a:t>
                </a:r>
                <a:endParaRPr kumimoji="1" lang="ja-JP" altLang="en-US" dirty="0">
                  <a:solidFill>
                    <a:srgbClr val="0070C0"/>
                  </a:solidFill>
                </a:endParaRPr>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230819" y="1523999"/>
                <a:ext cx="8673484" cy="5160885"/>
              </a:xfrm>
              <a:blipFill>
                <a:blip r:embed="rId2"/>
                <a:stretch>
                  <a:fillRect l="-773" t="-1653"/>
                </a:stretch>
              </a:blipFill>
            </p:spPr>
            <p:txBody>
              <a:bodyPr/>
              <a:lstStyle/>
              <a:p>
                <a:r>
                  <a:rPr lang="ja-JP" altLang="en-US">
                    <a:noFill/>
                  </a:rPr>
                  <a:t> </a:t>
                </a:r>
              </a:p>
            </p:txBody>
          </p:sp>
        </mc:Fallback>
      </mc:AlternateContent>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32</a:t>
            </a:fld>
            <a:endParaRPr kumimoji="1" lang="ja-JP" altLang="en-US"/>
          </a:p>
        </p:txBody>
      </p:sp>
    </p:spTree>
    <p:extLst>
      <p:ext uri="{BB962C8B-B14F-4D97-AF65-F5344CB8AC3E}">
        <p14:creationId xmlns:p14="http://schemas.microsoft.com/office/powerpoint/2010/main" val="42491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randombar(horizontal)">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468" y="130175"/>
            <a:ext cx="6246812" cy="490538"/>
          </a:xfrm>
        </p:spPr>
        <p:txBody>
          <a:bodyPr/>
          <a:lstStyle/>
          <a:p>
            <a:r>
              <a:rPr kumimoji="1" lang="ja-JP" altLang="en-US" dirty="0"/>
              <a:t>消費電力</a:t>
            </a:r>
          </a:p>
        </p:txBody>
      </p:sp>
      <p:sp>
        <p:nvSpPr>
          <p:cNvPr id="3" name="コンテンツ プレースホルダー 2"/>
          <p:cNvSpPr>
            <a:spLocks noGrp="1"/>
          </p:cNvSpPr>
          <p:nvPr>
            <p:ph idx="1"/>
          </p:nvPr>
        </p:nvSpPr>
        <p:spPr>
          <a:xfrm>
            <a:off x="470531" y="1052736"/>
            <a:ext cx="8637973" cy="5146829"/>
          </a:xfrm>
        </p:spPr>
        <p:txBody>
          <a:bodyPr>
            <a:noAutofit/>
          </a:bodyPr>
          <a:lstStyle/>
          <a:p>
            <a:pPr marL="0" indent="0">
              <a:lnSpc>
                <a:spcPct val="150000"/>
              </a:lnSpc>
              <a:buNone/>
            </a:pPr>
            <a:r>
              <a:rPr kumimoji="1" lang="ja-JP" altLang="en-US" sz="2400" b="1" u="sng" dirty="0">
                <a:latin typeface="游ゴシック" panose="020B0400000000000000" pitchFamily="50" charset="-128"/>
                <a:ea typeface="游ゴシック" panose="020B0400000000000000" pitchFamily="50" charset="-128"/>
              </a:rPr>
              <a:t>平均消費電力</a:t>
            </a:r>
            <a:endParaRPr kumimoji="1" lang="en-US" altLang="ja-JP" sz="2400" b="1" u="sng" dirty="0">
              <a:latin typeface="游ゴシック" panose="020B0400000000000000" pitchFamily="50" charset="-128"/>
              <a:ea typeface="游ゴシック" panose="020B0400000000000000" pitchFamily="50" charset="-128"/>
            </a:endParaRPr>
          </a:p>
          <a:p>
            <a:pPr lvl="1">
              <a:buFont typeface="Wingdings" panose="05000000000000000000" pitchFamily="2" charset="2"/>
              <a:buChar char="n"/>
            </a:pPr>
            <a:r>
              <a:rPr lang="ja-JP" altLang="en-US" sz="1800" dirty="0"/>
              <a:t>平均的にどのぐらいの電力を消費するか？</a:t>
            </a:r>
            <a:endParaRPr lang="en-US" altLang="ja-JP" sz="1800" dirty="0"/>
          </a:p>
          <a:p>
            <a:pPr marL="0" indent="0">
              <a:lnSpc>
                <a:spcPct val="150000"/>
              </a:lnSpc>
              <a:buNone/>
            </a:pPr>
            <a:r>
              <a:rPr lang="ja-JP" altLang="en-US" sz="2400" b="1" u="sng" dirty="0">
                <a:latin typeface="游ゴシック" panose="020B0400000000000000" pitchFamily="50" charset="-128"/>
                <a:ea typeface="游ゴシック" panose="020B0400000000000000" pitchFamily="50" charset="-128"/>
              </a:rPr>
              <a:t>最大消費電力</a:t>
            </a:r>
            <a:endParaRPr lang="en-US" altLang="ja-JP" sz="2400" b="1" u="sng" dirty="0">
              <a:latin typeface="游ゴシック" panose="020B0400000000000000" pitchFamily="50" charset="-128"/>
              <a:ea typeface="游ゴシック" panose="020B0400000000000000" pitchFamily="50" charset="-128"/>
            </a:endParaRPr>
          </a:p>
          <a:p>
            <a:pPr lvl="1">
              <a:buFont typeface="Wingdings" panose="05000000000000000000" pitchFamily="2" charset="2"/>
              <a:buChar char="n"/>
            </a:pPr>
            <a:r>
              <a:rPr kumimoji="1" lang="ja-JP" altLang="en-US" sz="1800" dirty="0"/>
              <a:t>最大でどのぐらいの電力を消費するか？</a:t>
            </a:r>
            <a:endParaRPr kumimoji="1" lang="en-US" altLang="ja-JP" sz="1800" dirty="0"/>
          </a:p>
          <a:p>
            <a:pPr lvl="1">
              <a:buFont typeface="Wingdings" panose="05000000000000000000" pitchFamily="2" charset="2"/>
              <a:buChar char="n"/>
            </a:pPr>
            <a:r>
              <a:rPr lang="en-US" altLang="ja-JP" sz="1800" dirty="0"/>
              <a:t>TDP</a:t>
            </a:r>
            <a:r>
              <a:rPr lang="ja-JP" altLang="en-US" sz="1800" dirty="0"/>
              <a:t>（</a:t>
            </a:r>
            <a:r>
              <a:rPr lang="en-US" altLang="ja-JP" sz="1800" dirty="0"/>
              <a:t>Thermal Design Power</a:t>
            </a:r>
            <a:r>
              <a:rPr lang="ja-JP" altLang="en-US" sz="1800" dirty="0"/>
              <a:t>）も同じ意味で使われることが多い</a:t>
            </a:r>
            <a:br>
              <a:rPr lang="en-US" altLang="ja-JP" sz="1800" dirty="0"/>
            </a:br>
            <a:r>
              <a:rPr kumimoji="1" lang="ja-JP" altLang="en-US" sz="1600" dirty="0"/>
              <a:t>厳密には </a:t>
            </a:r>
            <a:r>
              <a:rPr lang="en-US" altLang="ja-JP" sz="1600" dirty="0"/>
              <a:t>TDP </a:t>
            </a:r>
            <a:r>
              <a:rPr lang="ja-JP" altLang="en-US" sz="1600" dirty="0"/>
              <a:t>≠ 最大消費電力</a:t>
            </a:r>
            <a:endParaRPr kumimoji="1" lang="en-US" altLang="ja-JP" sz="1600" dirty="0"/>
          </a:p>
          <a:p>
            <a:pPr marL="0" indent="0">
              <a:lnSpc>
                <a:spcPct val="150000"/>
              </a:lnSpc>
              <a:buNone/>
            </a:pPr>
            <a:r>
              <a:rPr kumimoji="1" lang="ja-JP" altLang="en-US" sz="2400" b="1" u="sng" dirty="0">
                <a:latin typeface="游ゴシック" panose="020B0400000000000000" pitchFamily="50" charset="-128"/>
                <a:ea typeface="游ゴシック" panose="020B0400000000000000" pitchFamily="50" charset="-128"/>
              </a:rPr>
              <a:t>エネルギー　</a:t>
            </a:r>
            <a:endParaRPr kumimoji="1" lang="en-US" altLang="ja-JP" sz="2400" b="1" u="sng" dirty="0">
              <a:latin typeface="游ゴシック" panose="020B0400000000000000" pitchFamily="50" charset="-128"/>
              <a:ea typeface="游ゴシック" panose="020B0400000000000000" pitchFamily="50" charset="-128"/>
            </a:endParaRPr>
          </a:p>
          <a:p>
            <a:pPr lvl="1">
              <a:buFont typeface="Wingdings" panose="05000000000000000000" pitchFamily="2" charset="2"/>
              <a:buChar char="n"/>
            </a:pPr>
            <a:r>
              <a:rPr lang="ja-JP" altLang="en-US" sz="1800" dirty="0"/>
              <a:t>ある</a:t>
            </a:r>
            <a:r>
              <a:rPr kumimoji="1" lang="ja-JP" altLang="en-US" sz="1800" dirty="0"/>
              <a:t>処理を</a:t>
            </a:r>
            <a:r>
              <a:rPr lang="ja-JP" altLang="en-US" sz="1800" dirty="0"/>
              <a:t>実行するためにどのぐらいのエネルギーが必要か？</a:t>
            </a:r>
            <a:endParaRPr lang="en-US" altLang="ja-JP" sz="1800" dirty="0"/>
          </a:p>
          <a:p>
            <a:pPr lvl="1">
              <a:buFont typeface="Wingdings" panose="05000000000000000000" pitchFamily="2" charset="2"/>
              <a:buChar char="n"/>
            </a:pPr>
            <a:r>
              <a:rPr lang="ja-JP" altLang="en-US" sz="1800" dirty="0"/>
              <a:t>ある</a:t>
            </a:r>
            <a:r>
              <a:rPr kumimoji="1" lang="ja-JP" altLang="en-US" sz="1800" dirty="0"/>
              <a:t>エネルギーでどの程度の量の処理を実行できるか？</a:t>
            </a:r>
            <a:endParaRPr kumimoji="1" lang="en-US" altLang="ja-JP" sz="1800" dirty="0"/>
          </a:p>
          <a:p>
            <a:pPr marL="0" indent="0">
              <a:lnSpc>
                <a:spcPct val="150000"/>
              </a:lnSpc>
              <a:buNone/>
            </a:pPr>
            <a:r>
              <a:rPr kumimoji="1" lang="ja-JP" altLang="en-US" sz="2400" b="1" u="sng" dirty="0">
                <a:latin typeface="游ゴシック" panose="020B0400000000000000" pitchFamily="50" charset="-128"/>
                <a:ea typeface="游ゴシック" panose="020B0400000000000000" pitchFamily="50" charset="-128"/>
              </a:rPr>
              <a:t>その他</a:t>
            </a:r>
            <a:endParaRPr kumimoji="1" lang="en-US" altLang="ja-JP" sz="2400" b="1" u="sng" dirty="0">
              <a:latin typeface="游ゴシック" panose="020B0400000000000000" pitchFamily="50" charset="-128"/>
              <a:ea typeface="游ゴシック" panose="020B0400000000000000" pitchFamily="50" charset="-128"/>
            </a:endParaRPr>
          </a:p>
          <a:p>
            <a:pPr lvl="1">
              <a:buFont typeface="Wingdings" panose="05000000000000000000" pitchFamily="2" charset="2"/>
              <a:buChar char="n"/>
            </a:pPr>
            <a:r>
              <a:rPr lang="ja-JP" altLang="en-US" sz="1800" dirty="0"/>
              <a:t>（エネルギー）</a:t>
            </a:r>
            <a:r>
              <a:rPr lang="en-US" altLang="ja-JP" sz="1800" dirty="0"/>
              <a:t>×</a:t>
            </a:r>
            <a:r>
              <a:rPr lang="ja-JP" altLang="en-US" sz="1800" dirty="0"/>
              <a:t>（時間）　　　エネルギー効率の指標になることがある</a:t>
            </a:r>
            <a:endParaRPr kumimoji="1" lang="en-US" altLang="ja-JP" sz="1800" dirty="0"/>
          </a:p>
          <a:p>
            <a:pPr lvl="1">
              <a:buFont typeface="Wingdings" panose="05000000000000000000" pitchFamily="2" charset="2"/>
              <a:buChar char="n"/>
            </a:pPr>
            <a:r>
              <a:rPr lang="ja-JP" altLang="en-US" sz="1800" dirty="0"/>
              <a:t>サイズ，価格　　　性能やエネルギーが決まるとほぼ決まる</a:t>
            </a:r>
            <a:endParaRPr kumimoji="1" lang="ja-JP" altLang="en-US" sz="18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33</a:t>
            </a:fld>
            <a:endParaRPr kumimoji="1" lang="ja-JP" altLang="en-US"/>
          </a:p>
        </p:txBody>
      </p:sp>
      <p:sp>
        <p:nvSpPr>
          <p:cNvPr id="10" name="右矢印 9"/>
          <p:cNvSpPr/>
          <p:nvPr/>
        </p:nvSpPr>
        <p:spPr>
          <a:xfrm flipH="1">
            <a:off x="2877060" y="5813577"/>
            <a:ext cx="263739" cy="188890"/>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flipH="1">
            <a:off x="4211314" y="5486789"/>
            <a:ext cx="263739" cy="188890"/>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319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500"/>
                                        <p:tgtEl>
                                          <p:spTgt spid="3">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500"/>
                                        <p:tgtEl>
                                          <p:spTgt spid="3">
                                            <p:txEl>
                                              <p:pRg st="8" end="8"/>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fade">
                                      <p:cBhvr>
                                        <p:cTn id="32" dur="500"/>
                                        <p:tgtEl>
                                          <p:spTgt spid="3">
                                            <p:txEl>
                                              <p:pRg st="9" end="9"/>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468" y="130175"/>
            <a:ext cx="6246812" cy="490538"/>
          </a:xfrm>
        </p:spPr>
        <p:txBody>
          <a:bodyPr/>
          <a:lstStyle/>
          <a:p>
            <a:r>
              <a:rPr lang="en-US" altLang="ja-JP" b="1" dirty="0"/>
              <a:t>Power Wall</a:t>
            </a:r>
            <a:endParaRPr kumimoji="1" lang="ja-JP" altLang="en-US" b="1" dirty="0"/>
          </a:p>
        </p:txBody>
      </p:sp>
      <p:sp>
        <p:nvSpPr>
          <p:cNvPr id="3" name="コンテンツ プレースホルダー 2"/>
          <p:cNvSpPr>
            <a:spLocks noGrp="1"/>
          </p:cNvSpPr>
          <p:nvPr>
            <p:ph idx="1"/>
          </p:nvPr>
        </p:nvSpPr>
        <p:spPr>
          <a:xfrm>
            <a:off x="395536" y="1052736"/>
            <a:ext cx="8229600" cy="5145087"/>
          </a:xfrm>
        </p:spPr>
        <p:txBody>
          <a:bodyPr>
            <a:normAutofit/>
          </a:bodyPr>
          <a:lstStyle/>
          <a:p>
            <a:pPr>
              <a:buFont typeface="Wingdings" panose="05000000000000000000" pitchFamily="2" charset="2"/>
              <a:buChar char="n"/>
            </a:pPr>
            <a:r>
              <a:rPr kumimoji="1" lang="ja-JP" altLang="en-US" sz="2000" dirty="0"/>
              <a:t>プロセッサの消費電力の限界</a:t>
            </a:r>
            <a:endParaRPr kumimoji="1" lang="en-US" altLang="ja-JP" sz="2000" dirty="0"/>
          </a:p>
          <a:p>
            <a:pPr lvl="1">
              <a:buFont typeface="Wingdings" panose="05000000000000000000" pitchFamily="2" charset="2"/>
              <a:buChar char="p"/>
            </a:pPr>
            <a:r>
              <a:rPr lang="ja-JP" altLang="en-US" sz="1800" dirty="0"/>
              <a:t>高消費電力なチップは需要がない</a:t>
            </a:r>
            <a:endParaRPr lang="en-US" altLang="ja-JP" sz="1800" dirty="0"/>
          </a:p>
          <a:p>
            <a:pPr lvl="1">
              <a:buFont typeface="Wingdings" panose="05000000000000000000" pitchFamily="2" charset="2"/>
              <a:buChar char="p"/>
            </a:pPr>
            <a:r>
              <a:rPr lang="ja-JP" altLang="en-US" sz="1800" dirty="0"/>
              <a:t>発生した熱を逃がせない</a:t>
            </a:r>
            <a:endParaRPr lang="en-US" altLang="ja-JP" sz="1800" dirty="0"/>
          </a:p>
          <a:p>
            <a:pPr lvl="1">
              <a:buFont typeface="Wingdings" panose="05000000000000000000" pitchFamily="2" charset="2"/>
              <a:buChar char="p"/>
            </a:pPr>
            <a:r>
              <a:rPr lang="ja-JP" altLang="en-US" sz="1800" dirty="0"/>
              <a:t>現代</a:t>
            </a:r>
            <a:r>
              <a:rPr kumimoji="1" lang="ja-JP" altLang="en-US" sz="1800" dirty="0"/>
              <a:t>のプロセッサ設計では</a:t>
            </a:r>
            <a:br>
              <a:rPr kumimoji="1" lang="en-US" altLang="ja-JP" sz="1800" dirty="0"/>
            </a:br>
            <a:r>
              <a:rPr kumimoji="1" lang="ja-JP" altLang="en-US" sz="1800" dirty="0"/>
              <a:t>電力</a:t>
            </a:r>
            <a:r>
              <a:rPr lang="ja-JP" altLang="en-US" sz="1800" dirty="0"/>
              <a:t>も重要な制約条件の１つ</a:t>
            </a:r>
            <a:endParaRPr kumimoji="1" lang="ja-JP" altLang="en-US" sz="18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34</a:t>
            </a:fld>
            <a:endParaRPr kumimoji="1" lang="ja-JP" altLang="en-US"/>
          </a:p>
        </p:txBody>
      </p:sp>
      <p:pic>
        <p:nvPicPr>
          <p:cNvPr id="6" name="図 5"/>
          <p:cNvPicPr>
            <a:picLocks noChangeAspect="1"/>
          </p:cNvPicPr>
          <p:nvPr/>
        </p:nvPicPr>
        <p:blipFill>
          <a:blip r:embed="rId2"/>
          <a:stretch>
            <a:fillRect/>
          </a:stretch>
        </p:blipFill>
        <p:spPr>
          <a:xfrm>
            <a:off x="4749554" y="1023554"/>
            <a:ext cx="4216893" cy="2477746"/>
          </a:xfrm>
          <a:prstGeom prst="rect">
            <a:avLst/>
          </a:prstGeom>
        </p:spPr>
      </p:pic>
      <p:pic>
        <p:nvPicPr>
          <p:cNvPr id="7" name="図 6"/>
          <p:cNvPicPr>
            <a:picLocks noChangeAspect="1"/>
          </p:cNvPicPr>
          <p:nvPr/>
        </p:nvPicPr>
        <p:blipFill>
          <a:blip r:embed="rId3"/>
          <a:stretch>
            <a:fillRect/>
          </a:stretch>
        </p:blipFill>
        <p:spPr>
          <a:xfrm>
            <a:off x="4749554" y="3501300"/>
            <a:ext cx="4216893" cy="2460570"/>
          </a:xfrm>
          <a:prstGeom prst="rect">
            <a:avLst/>
          </a:prstGeom>
        </p:spPr>
      </p:pic>
      <p:sp>
        <p:nvSpPr>
          <p:cNvPr id="8" name="テキスト ボックス 7"/>
          <p:cNvSpPr txBox="1"/>
          <p:nvPr/>
        </p:nvSpPr>
        <p:spPr>
          <a:xfrm>
            <a:off x="4855532" y="5940569"/>
            <a:ext cx="4119793" cy="584775"/>
          </a:xfrm>
          <a:prstGeom prst="rect">
            <a:avLst/>
          </a:prstGeom>
          <a:noFill/>
        </p:spPr>
        <p:txBody>
          <a:bodyPr wrap="square" rtlCol="0">
            <a:spAutoFit/>
          </a:bodyPr>
          <a:lstStyle/>
          <a:p>
            <a:r>
              <a:rPr kumimoji="1" lang="en-US" altLang="ja-JP" sz="1600" dirty="0"/>
              <a:t>[ Intel </a:t>
            </a:r>
            <a:r>
              <a:rPr kumimoji="1" lang="ja-JP" altLang="en-US" sz="1600" dirty="0"/>
              <a:t>プロセッサのクロック周波数の推移（上）と </a:t>
            </a:r>
            <a:r>
              <a:rPr kumimoji="1" lang="en-US" altLang="ja-JP" sz="1600" dirty="0"/>
              <a:t>TDP </a:t>
            </a:r>
            <a:r>
              <a:rPr kumimoji="1" lang="ja-JP" altLang="en-US" sz="1600" dirty="0"/>
              <a:t>の推移（下） </a:t>
            </a:r>
            <a:r>
              <a:rPr kumimoji="1" lang="en-US" altLang="ja-JP" sz="1600" dirty="0"/>
              <a:t>]</a:t>
            </a:r>
            <a:endParaRPr kumimoji="1" lang="ja-JP" altLang="en-US" sz="1600" dirty="0"/>
          </a:p>
        </p:txBody>
      </p:sp>
      <p:cxnSp>
        <p:nvCxnSpPr>
          <p:cNvPr id="10" name="直線コネクタ 9"/>
          <p:cNvCxnSpPr/>
          <p:nvPr/>
        </p:nvCxnSpPr>
        <p:spPr>
          <a:xfrm>
            <a:off x="5415379" y="3759950"/>
            <a:ext cx="33380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7885589" y="3485602"/>
            <a:ext cx="1085297" cy="307777"/>
          </a:xfrm>
          <a:prstGeom prst="rect">
            <a:avLst/>
          </a:prstGeom>
          <a:noFill/>
        </p:spPr>
        <p:txBody>
          <a:bodyPr wrap="none" rtlCol="0">
            <a:spAutoFit/>
          </a:bodyPr>
          <a:lstStyle/>
          <a:p>
            <a:r>
              <a:rPr kumimoji="1" lang="en-US" altLang="ja-JP" sz="1400" dirty="0">
                <a:solidFill>
                  <a:srgbClr val="FF0000"/>
                </a:solidFill>
              </a:rPr>
              <a:t>Power Wall</a:t>
            </a:r>
            <a:endParaRPr kumimoji="1" lang="ja-JP" altLang="en-US" sz="1400" dirty="0">
              <a:solidFill>
                <a:srgbClr val="FF0000"/>
              </a:solidFill>
            </a:endParaRPr>
          </a:p>
        </p:txBody>
      </p:sp>
      <p:grpSp>
        <p:nvGrpSpPr>
          <p:cNvPr id="16" name="グループ化 15"/>
          <p:cNvGrpSpPr/>
          <p:nvPr/>
        </p:nvGrpSpPr>
        <p:grpSpPr>
          <a:xfrm>
            <a:off x="878036" y="3169046"/>
            <a:ext cx="3833321" cy="2673026"/>
            <a:chOff x="1377872" y="2786741"/>
            <a:chExt cx="3833321" cy="2673026"/>
          </a:xfrm>
        </p:grpSpPr>
        <p:sp>
          <p:nvSpPr>
            <p:cNvPr id="15" name="四角形吹き出し 14"/>
            <p:cNvSpPr/>
            <p:nvPr/>
          </p:nvSpPr>
          <p:spPr>
            <a:xfrm>
              <a:off x="1377872" y="2786741"/>
              <a:ext cx="3833321" cy="2673026"/>
            </a:xfrm>
            <a:prstGeom prst="wedgeRectCallout">
              <a:avLst>
                <a:gd name="adj1" fmla="val 68892"/>
                <a:gd name="adj2" fmla="val -28332"/>
              </a:avLst>
            </a:prstGeom>
            <a:solidFill>
              <a:srgbClr val="FFFFC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4" descr="http://www.phys.ncku.edu.tw/~htsu/humor/200222601240801860.jpg"/>
            <p:cNvPicPr>
              <a:picLocks noChangeAspect="1" noChangeArrowheads="1"/>
            </p:cNvPicPr>
            <p:nvPr/>
          </p:nvPicPr>
          <p:blipFill>
            <a:blip r:embed="rId4" cstate="print"/>
            <a:srcRect t="6531" b="8563"/>
            <a:stretch>
              <a:fillRect/>
            </a:stretch>
          </p:blipFill>
          <p:spPr bwMode="auto">
            <a:xfrm>
              <a:off x="1500662" y="2857017"/>
              <a:ext cx="3635070" cy="2520280"/>
            </a:xfrm>
            <a:prstGeom prst="rect">
              <a:avLst/>
            </a:prstGeom>
            <a:noFill/>
          </p:spPr>
        </p:pic>
      </p:grpSp>
    </p:spTree>
    <p:extLst>
      <p:ext uri="{BB962C8B-B14F-4D97-AF65-F5344CB8AC3E}">
        <p14:creationId xmlns:p14="http://schemas.microsoft.com/office/powerpoint/2010/main" val="2449484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130175"/>
            <a:ext cx="6246812" cy="490538"/>
          </a:xfrm>
        </p:spPr>
        <p:txBody>
          <a:bodyPr/>
          <a:lstStyle/>
          <a:p>
            <a:r>
              <a:rPr kumimoji="1" lang="en-US" altLang="ja-JP" b="1" dirty="0"/>
              <a:t>LSI</a:t>
            </a:r>
            <a:r>
              <a:rPr kumimoji="1" lang="ja-JP" altLang="en-US" dirty="0"/>
              <a:t>の電力</a:t>
            </a:r>
          </a:p>
        </p:txBody>
      </p:sp>
      <p:sp>
        <p:nvSpPr>
          <p:cNvPr id="3" name="コンテンツ プレースホルダー 2"/>
          <p:cNvSpPr>
            <a:spLocks noGrp="1"/>
          </p:cNvSpPr>
          <p:nvPr>
            <p:ph idx="1"/>
          </p:nvPr>
        </p:nvSpPr>
        <p:spPr/>
        <p:txBody>
          <a:bodyPr/>
          <a:lstStyle/>
          <a:p>
            <a:pPr>
              <a:buFont typeface="Wingdings" panose="05000000000000000000" pitchFamily="2" charset="2"/>
              <a:buChar char="n"/>
            </a:pPr>
            <a:r>
              <a:rPr kumimoji="1" lang="ja-JP" altLang="en-US" sz="2000" dirty="0"/>
              <a:t>（電力） ＝ （動的電力） ＋ （静的電力）</a:t>
            </a:r>
            <a:endParaRPr kumimoji="1" lang="en-US" altLang="ja-JP" sz="2000" dirty="0"/>
          </a:p>
          <a:p>
            <a:pPr lvl="1">
              <a:buFont typeface="Wingdings" panose="05000000000000000000" pitchFamily="2" charset="2"/>
              <a:buChar char="p"/>
            </a:pPr>
            <a:r>
              <a:rPr lang="ja-JP" altLang="en-US" sz="1800" dirty="0"/>
              <a:t>動的電力： 回路の動作によって消費される電力</a:t>
            </a:r>
            <a:endParaRPr lang="en-US" altLang="ja-JP" sz="1800" dirty="0"/>
          </a:p>
          <a:p>
            <a:pPr lvl="1">
              <a:buFont typeface="Wingdings" panose="05000000000000000000" pitchFamily="2" charset="2"/>
              <a:buChar char="p"/>
            </a:pPr>
            <a:r>
              <a:rPr kumimoji="1" lang="ja-JP" altLang="en-US" sz="1800" dirty="0"/>
              <a:t>静的電力： 回路の停止中も消費される電力</a:t>
            </a:r>
            <a:br>
              <a:rPr kumimoji="1" lang="en-US" altLang="ja-JP" sz="1800" dirty="0"/>
            </a:br>
            <a:r>
              <a:rPr kumimoji="1" lang="ja-JP" altLang="en-US" sz="1800" dirty="0"/>
              <a:t>　　　　　　　（電源を投入しているだけで消費されてしまう電力）</a:t>
            </a:r>
            <a:endParaRPr lang="en-US" altLang="ja-JP" sz="1800" dirty="0"/>
          </a:p>
          <a:p>
            <a:pPr>
              <a:buFont typeface="Wingdings" panose="05000000000000000000" pitchFamily="2" charset="2"/>
              <a:buChar char="n"/>
            </a:pPr>
            <a:r>
              <a:rPr lang="ja-JP" altLang="en-US" sz="2000" dirty="0"/>
              <a:t>昔： 動的電力 ≫ 静的電力</a:t>
            </a:r>
            <a:endParaRPr lang="en-US" altLang="ja-JP" sz="2000" dirty="0"/>
          </a:p>
          <a:p>
            <a:pPr>
              <a:buFont typeface="Wingdings" panose="05000000000000000000" pitchFamily="2" charset="2"/>
              <a:buChar char="n"/>
            </a:pPr>
            <a:r>
              <a:rPr lang="ja-JP" altLang="en-US" sz="2000" dirty="0"/>
              <a:t>今： 動的電力 ≒ 静的電力</a:t>
            </a:r>
            <a:endParaRPr lang="en-US" altLang="ja-JP" sz="2000" dirty="0"/>
          </a:p>
          <a:p>
            <a:pPr>
              <a:buFont typeface="Wingdings" panose="05000000000000000000" pitchFamily="2" charset="2"/>
              <a:buChar char="n"/>
            </a:pPr>
            <a:r>
              <a:rPr lang="ja-JP" altLang="en-US" sz="2000" dirty="0"/>
              <a:t>詳しくは「高性能コンピューティング論２」で</a:t>
            </a:r>
            <a:endParaRPr kumimoji="1" lang="ja-JP" altLang="en-US" sz="20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35</a:t>
            </a:fld>
            <a:endParaRPr kumimoji="1" lang="ja-JP" altLang="en-US"/>
          </a:p>
        </p:txBody>
      </p:sp>
      <p:pic>
        <p:nvPicPr>
          <p:cNvPr id="6" name="Picture 3"/>
          <p:cNvPicPr>
            <a:picLocks noChangeAspect="1" noChangeArrowheads="1"/>
          </p:cNvPicPr>
          <p:nvPr/>
        </p:nvPicPr>
        <p:blipFill>
          <a:blip r:embed="rId2" cstate="print"/>
          <a:srcRect/>
          <a:stretch>
            <a:fillRect/>
          </a:stretch>
        </p:blipFill>
        <p:spPr bwMode="auto">
          <a:xfrm>
            <a:off x="2051720" y="3456044"/>
            <a:ext cx="4754210" cy="2591060"/>
          </a:xfrm>
          <a:prstGeom prst="rect">
            <a:avLst/>
          </a:prstGeom>
          <a:noFill/>
          <a:ln w="9525">
            <a:noFill/>
            <a:miter lim="800000"/>
            <a:headEnd/>
            <a:tailEnd/>
          </a:ln>
        </p:spPr>
      </p:pic>
      <p:sp>
        <p:nvSpPr>
          <p:cNvPr id="7" name="テキスト ボックス 6"/>
          <p:cNvSpPr txBox="1"/>
          <p:nvPr/>
        </p:nvSpPr>
        <p:spPr>
          <a:xfrm>
            <a:off x="1835696" y="5923943"/>
            <a:ext cx="5164340" cy="584775"/>
          </a:xfrm>
          <a:prstGeom prst="rect">
            <a:avLst/>
          </a:prstGeom>
          <a:noFill/>
        </p:spPr>
        <p:txBody>
          <a:bodyPr wrap="square" rtlCol="0">
            <a:spAutoFit/>
          </a:bodyPr>
          <a:lstStyle/>
          <a:p>
            <a:pPr algn="ctr"/>
            <a:r>
              <a:rPr lang="en-US" altLang="ja-JP" sz="1600" dirty="0"/>
              <a:t>[ </a:t>
            </a:r>
            <a:r>
              <a:rPr lang="en-US" altLang="ja-JP" sz="1600" dirty="0" err="1"/>
              <a:t>SoC</a:t>
            </a:r>
            <a:r>
              <a:rPr lang="en-US" altLang="ja-JP" sz="1600" dirty="0"/>
              <a:t> Consumer Portable Power Trend ] </a:t>
            </a:r>
          </a:p>
          <a:p>
            <a:pPr algn="ctr"/>
            <a:r>
              <a:rPr lang="ja-JP" altLang="en-US" sz="1600" dirty="0"/>
              <a:t>（</a:t>
            </a:r>
            <a:r>
              <a:rPr lang="en-US" altLang="ja-JP" sz="1600" dirty="0"/>
              <a:t>ITRS, 2010, SYSTEM DRIVERS, </a:t>
            </a:r>
            <a:r>
              <a:rPr lang="en-US" altLang="ja-JP" sz="1600" i="1" dirty="0"/>
              <a:t>Figure SYSD6 </a:t>
            </a:r>
            <a:r>
              <a:rPr lang="ja-JP" altLang="en-US" sz="1600" dirty="0"/>
              <a:t>より）</a:t>
            </a:r>
          </a:p>
        </p:txBody>
      </p:sp>
    </p:spTree>
    <p:extLst>
      <p:ext uri="{BB962C8B-B14F-4D97-AF65-F5344CB8AC3E}">
        <p14:creationId xmlns:p14="http://schemas.microsoft.com/office/powerpoint/2010/main" val="111934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72202" y="130175"/>
            <a:ext cx="6246812" cy="490538"/>
          </a:xfrm>
        </p:spPr>
        <p:txBody>
          <a:bodyPr/>
          <a:lstStyle/>
          <a:p>
            <a:r>
              <a:rPr kumimoji="1" lang="ja-JP" altLang="en-US" dirty="0"/>
              <a:t>電力 </a:t>
            </a:r>
            <a:r>
              <a:rPr kumimoji="1" lang="en-US" altLang="ja-JP" dirty="0"/>
              <a:t>or </a:t>
            </a:r>
            <a:r>
              <a:rPr kumimoji="1" lang="ja-JP" altLang="en-US" dirty="0"/>
              <a:t>エネルギー？</a:t>
            </a:r>
          </a:p>
        </p:txBody>
      </p:sp>
      <p:sp>
        <p:nvSpPr>
          <p:cNvPr id="3" name="コンテンツ プレースホルダー 2"/>
          <p:cNvSpPr>
            <a:spLocks noGrp="1"/>
          </p:cNvSpPr>
          <p:nvPr>
            <p:ph idx="1"/>
          </p:nvPr>
        </p:nvSpPr>
        <p:spPr>
          <a:xfrm>
            <a:off x="457200" y="1020763"/>
            <a:ext cx="8579296" cy="5145087"/>
          </a:xfrm>
        </p:spPr>
        <p:txBody>
          <a:bodyPr>
            <a:normAutofit fontScale="70000" lnSpcReduction="20000"/>
          </a:bodyPr>
          <a:lstStyle/>
          <a:p>
            <a:pPr>
              <a:buFont typeface="Wingdings" panose="05000000000000000000" pitchFamily="2" charset="2"/>
              <a:buChar char="n"/>
            </a:pPr>
            <a:r>
              <a:rPr lang="ja-JP" altLang="en-US" dirty="0"/>
              <a:t>単位</a:t>
            </a:r>
            <a:endParaRPr lang="en-US" altLang="ja-JP" dirty="0"/>
          </a:p>
          <a:p>
            <a:pPr lvl="1">
              <a:buClr>
                <a:schemeClr val="tx1"/>
              </a:buClr>
              <a:buFont typeface="Wingdings" panose="05000000000000000000" pitchFamily="2" charset="2"/>
              <a:buChar char="p"/>
            </a:pPr>
            <a:r>
              <a:rPr lang="ja-JP" altLang="en-US" dirty="0">
                <a:solidFill>
                  <a:srgbClr val="C00000"/>
                </a:solidFill>
              </a:rPr>
              <a:t>エネルギー： </a:t>
            </a:r>
            <a:r>
              <a:rPr lang="en-US" altLang="ja-JP" dirty="0">
                <a:solidFill>
                  <a:srgbClr val="C00000"/>
                </a:solidFill>
              </a:rPr>
              <a:t>J</a:t>
            </a:r>
          </a:p>
          <a:p>
            <a:pPr lvl="1">
              <a:buClr>
                <a:schemeClr val="tx1"/>
              </a:buClr>
              <a:buFont typeface="Wingdings" panose="05000000000000000000" pitchFamily="2" charset="2"/>
              <a:buChar char="p"/>
            </a:pPr>
            <a:r>
              <a:rPr lang="ja-JP" altLang="en-US" dirty="0">
                <a:solidFill>
                  <a:srgbClr val="C00000"/>
                </a:solidFill>
              </a:rPr>
              <a:t>電力： </a:t>
            </a:r>
            <a:r>
              <a:rPr lang="en-US" altLang="ja-JP" dirty="0">
                <a:solidFill>
                  <a:srgbClr val="C00000"/>
                </a:solidFill>
              </a:rPr>
              <a:t>W = J/s</a:t>
            </a:r>
          </a:p>
          <a:p>
            <a:pPr lvl="1">
              <a:buFont typeface="Wingdings" panose="05000000000000000000" pitchFamily="2" charset="2"/>
              <a:buChar char="n"/>
            </a:pPr>
            <a:endParaRPr lang="en-US" altLang="ja-JP" dirty="0"/>
          </a:p>
          <a:p>
            <a:pPr>
              <a:buFont typeface="Wingdings" panose="05000000000000000000" pitchFamily="2" charset="2"/>
              <a:buChar char="n"/>
            </a:pPr>
            <a:r>
              <a:rPr lang="ja-JP" altLang="en-US" dirty="0"/>
              <a:t>エネルギー ＝ 電力 </a:t>
            </a:r>
            <a:r>
              <a:rPr lang="en-US" altLang="ja-JP" dirty="0"/>
              <a:t>× </a:t>
            </a:r>
            <a:r>
              <a:rPr lang="ja-JP" altLang="en-US" dirty="0"/>
              <a:t>時間</a:t>
            </a:r>
            <a:endParaRPr lang="en-US" altLang="ja-JP" dirty="0"/>
          </a:p>
          <a:p>
            <a:pPr lvl="1">
              <a:buFont typeface="Wingdings" panose="05000000000000000000" pitchFamily="2" charset="2"/>
              <a:buChar char="p"/>
            </a:pPr>
            <a:r>
              <a:rPr lang="ja-JP" altLang="en-US" dirty="0"/>
              <a:t>ある仕事によって消費されるエネルギー</a:t>
            </a:r>
            <a:endParaRPr lang="en-US" altLang="ja-JP" dirty="0"/>
          </a:p>
          <a:p>
            <a:pPr lvl="1">
              <a:buFont typeface="Wingdings" panose="05000000000000000000" pitchFamily="2" charset="2"/>
              <a:buChar char="p"/>
            </a:pPr>
            <a:r>
              <a:rPr lang="ja-JP" altLang="en-US" dirty="0"/>
              <a:t>ある仕事によって消費される電力</a:t>
            </a:r>
            <a:endParaRPr lang="en-US" altLang="ja-JP" dirty="0"/>
          </a:p>
          <a:p>
            <a:pPr lvl="1">
              <a:buFont typeface="Wingdings" panose="05000000000000000000" pitchFamily="2" charset="2"/>
              <a:buChar char="n"/>
            </a:pPr>
            <a:endParaRPr lang="en-US" altLang="ja-JP" dirty="0"/>
          </a:p>
          <a:p>
            <a:pPr>
              <a:buFont typeface="Wingdings" panose="05000000000000000000" pitchFamily="2" charset="2"/>
              <a:buChar char="n"/>
            </a:pPr>
            <a:r>
              <a:rPr lang="ja-JP" altLang="en-US" dirty="0"/>
              <a:t>システム間で比較するものはエネルギー</a:t>
            </a:r>
            <a:endParaRPr lang="en-US" altLang="ja-JP" dirty="0"/>
          </a:p>
          <a:p>
            <a:pPr lvl="1">
              <a:buFont typeface="Wingdings" panose="05000000000000000000" pitchFamily="2" charset="2"/>
              <a:buChar char="p"/>
            </a:pPr>
            <a:r>
              <a:rPr lang="ja-JP" altLang="en-US" dirty="0"/>
              <a:t>「プログラムの実行」という仕事が消費するものはエネルギー</a:t>
            </a:r>
            <a:endParaRPr lang="en-US" altLang="ja-JP" dirty="0"/>
          </a:p>
          <a:p>
            <a:pPr lvl="1">
              <a:buFont typeface="Wingdings" panose="05000000000000000000" pitchFamily="2" charset="2"/>
              <a:buChar char="p"/>
            </a:pPr>
            <a:r>
              <a:rPr lang="en-US" altLang="ja-JP" dirty="0"/>
              <a:t>2</a:t>
            </a:r>
            <a:r>
              <a:rPr lang="ja-JP" altLang="en-US" dirty="0" err="1"/>
              <a:t>つの</a:t>
            </a:r>
            <a:r>
              <a:rPr lang="ja-JP" altLang="en-US" dirty="0"/>
              <a:t>システムで同じプログラムを実行し，消費エネルギーを比較</a:t>
            </a:r>
            <a:endParaRPr lang="en-US" altLang="ja-JP" dirty="0"/>
          </a:p>
          <a:p>
            <a:pPr lvl="1">
              <a:buFont typeface="Wingdings" panose="05000000000000000000" pitchFamily="2" charset="2"/>
              <a:buChar char="p"/>
            </a:pPr>
            <a:endParaRPr lang="en-US" altLang="ja-JP" dirty="0"/>
          </a:p>
          <a:p>
            <a:pPr>
              <a:buFont typeface="Wingdings" panose="05000000000000000000" pitchFamily="2" charset="2"/>
              <a:buChar char="n"/>
            </a:pPr>
            <a:r>
              <a:rPr lang="ja-JP" altLang="en-US" dirty="0"/>
              <a:t>エネルギーが少ない　　電気料金が安い，</a:t>
            </a:r>
            <a:br>
              <a:rPr lang="en-US" altLang="ja-JP" dirty="0"/>
            </a:br>
            <a:r>
              <a:rPr lang="ja-JP" altLang="en-US" dirty="0"/>
              <a:t>　　　　　　　　　　　バッテリーが長時間持つ</a:t>
            </a:r>
            <a:endParaRPr lang="en-US" altLang="ja-JP"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36</a:t>
            </a:fld>
            <a:endParaRPr kumimoji="1" lang="ja-JP" altLang="en-US"/>
          </a:p>
        </p:txBody>
      </p:sp>
      <p:sp>
        <p:nvSpPr>
          <p:cNvPr id="8" name="正方形/長方形 7"/>
          <p:cNvSpPr/>
          <p:nvPr/>
        </p:nvSpPr>
        <p:spPr>
          <a:xfrm>
            <a:off x="539543" y="2581530"/>
            <a:ext cx="230819" cy="6214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ドーナツ 5"/>
          <p:cNvSpPr/>
          <p:nvPr/>
        </p:nvSpPr>
        <p:spPr>
          <a:xfrm>
            <a:off x="539542" y="2590408"/>
            <a:ext cx="230820" cy="230820"/>
          </a:xfrm>
          <a:prstGeom prst="donut">
            <a:avLst>
              <a:gd name="adj" fmla="val 16415"/>
            </a:avLst>
          </a:prstGeom>
          <a:solidFill>
            <a:srgbClr val="C0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十字形 8"/>
          <p:cNvSpPr/>
          <p:nvPr/>
        </p:nvSpPr>
        <p:spPr>
          <a:xfrm rot="2700000">
            <a:off x="532885" y="2942810"/>
            <a:ext cx="244136" cy="244136"/>
          </a:xfrm>
          <a:prstGeom prst="plus">
            <a:avLst>
              <a:gd name="adj" fmla="val 39546"/>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3563888" y="4797152"/>
            <a:ext cx="283712" cy="206156"/>
          </a:xfrm>
          <a:prstGeom prst="rightArrow">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7805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fade">
                                      <p:cBhvr>
                                        <p:cTn id="10" dur="500"/>
                                        <p:tgtEl>
                                          <p:spTgt spid="3">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fade">
                                      <p:cBhvr>
                                        <p:cTn id="26" dur="500"/>
                                        <p:tgtEl>
                                          <p:spTgt spid="3">
                                            <p:txEl>
                                              <p:pRg st="8" end="8"/>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animEffect transition="in" filter="fade">
                                      <p:cBhvr>
                                        <p:cTn id="29" dur="500"/>
                                        <p:tgtEl>
                                          <p:spTgt spid="3">
                                            <p:txEl>
                                              <p:pRg st="9" end="9"/>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a:xfrm>
            <a:off x="685800" y="2636961"/>
            <a:ext cx="7772400" cy="1008063"/>
          </a:xfrm>
        </p:spPr>
        <p:txBody>
          <a:bodyPr/>
          <a:lstStyle/>
          <a:p>
            <a:r>
              <a:rPr kumimoji="1" lang="ja-JP" altLang="en-US" sz="4400" b="0" dirty="0">
                <a:solidFill>
                  <a:schemeClr val="accent6">
                    <a:lumMod val="60000"/>
                    <a:lumOff val="40000"/>
                  </a:schemeClr>
                </a:solidFill>
              </a:rPr>
              <a:t>はじめに</a:t>
            </a:r>
          </a:p>
        </p:txBody>
      </p:sp>
      <p:sp>
        <p:nvSpPr>
          <p:cNvPr id="4" name="スライド番号プレースホルダー 3"/>
          <p:cNvSpPr>
            <a:spLocks noGrp="1"/>
          </p:cNvSpPr>
          <p:nvPr>
            <p:ph type="sldNum" sz="quarter" idx="4294967295"/>
          </p:nvPr>
        </p:nvSpPr>
        <p:spPr>
          <a:xfrm>
            <a:off x="7010400" y="6616700"/>
            <a:ext cx="2133600" cy="196850"/>
          </a:xfrm>
        </p:spPr>
        <p:txBody>
          <a:bodyPr/>
          <a:lstStyle/>
          <a:p>
            <a:fld id="{415FF992-0EB6-4062-B198-36E0943037F4}" type="slidenum">
              <a:rPr kumimoji="1" lang="ja-JP" altLang="en-US" smtClean="0"/>
              <a:t>4</a:t>
            </a:fld>
            <a:endParaRPr kumimoji="1" lang="ja-JP" altLang="en-US"/>
          </a:p>
        </p:txBody>
      </p:sp>
    </p:spTree>
    <p:extLst>
      <p:ext uri="{BB962C8B-B14F-4D97-AF65-F5344CB8AC3E}">
        <p14:creationId xmlns:p14="http://schemas.microsoft.com/office/powerpoint/2010/main" val="2281563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memotag.sytes.net/madohajime/image/notepc1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2279" y="1960810"/>
            <a:ext cx="2692569" cy="2019428"/>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25150" y="1124859"/>
            <a:ext cx="5703034"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コンピュータ？</a:t>
            </a:r>
            <a:endParaRPr kumimoji="1" lang="ja-JP" altLang="en-US" sz="2800" b="1" u="sng" dirty="0">
              <a:latin typeface="游ゴシック" panose="020B0400000000000000" pitchFamily="50" charset="-128"/>
              <a:ea typeface="游ゴシック" panose="020B0400000000000000" pitchFamily="50" charset="-128"/>
            </a:endParaRPr>
          </a:p>
        </p:txBody>
      </p:sp>
      <p:sp>
        <p:nvSpPr>
          <p:cNvPr id="1336" name="タイトル 3"/>
          <p:cNvSpPr>
            <a:spLocks noGrp="1"/>
          </p:cNvSpPr>
          <p:nvPr>
            <p:ph type="title"/>
          </p:nvPr>
        </p:nvSpPr>
        <p:spPr>
          <a:xfrm>
            <a:off x="333047" y="130175"/>
            <a:ext cx="6839867" cy="490538"/>
          </a:xfrm>
        </p:spPr>
        <p:txBody>
          <a:bodyPr/>
          <a:lstStyle/>
          <a:p>
            <a:r>
              <a:rPr lang="ja-JP" altLang="en-US" dirty="0">
                <a:solidFill>
                  <a:schemeClr val="bg1"/>
                </a:solidFill>
              </a:rPr>
              <a:t>　コンピュータアーキテクチャとは</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5</a:t>
            </a:fld>
            <a:endParaRPr kumimoji="1" lang="ja-JP" altLang="en-US" dirty="0"/>
          </a:p>
        </p:txBody>
      </p:sp>
      <p:pic>
        <p:nvPicPr>
          <p:cNvPr id="1026" name="Picture 2" descr="http://www.hpc-technologies.co.jp/image-system-fig/2007q4-sys-exsample/2007q4-5rack-h5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673" y="2138018"/>
            <a:ext cx="2357176" cy="16958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jp.onkyo.com/pc/desktop/s721/img/s721_main.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668" y="4389565"/>
            <a:ext cx="2499290" cy="170951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nisfa.jp/iphone/i-img/top.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64293" y="4170072"/>
            <a:ext cx="2331843" cy="20353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lovemo.jp/wp-content/uploads/2015/06/K000034667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21032" y="2114065"/>
            <a:ext cx="2211408" cy="165855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i.gzn.jp/img/2010/06/16/nintendo_3ds_photo/nintendo_3ds_photo0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5419" y="4065391"/>
            <a:ext cx="3741117" cy="224467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1442963" y="3861048"/>
            <a:ext cx="877163" cy="369332"/>
          </a:xfrm>
          <a:prstGeom prst="rect">
            <a:avLst/>
          </a:prstGeom>
          <a:noFill/>
        </p:spPr>
        <p:txBody>
          <a:bodyPr wrap="none" rtlCol="0">
            <a:spAutoFit/>
          </a:bodyPr>
          <a:lstStyle/>
          <a:p>
            <a:r>
              <a:rPr lang="ja-JP" altLang="en-US" dirty="0">
                <a:latin typeface="游ゴシック Medium" panose="020B0500000000000000" pitchFamily="50" charset="-128"/>
                <a:ea typeface="游ゴシック Medium" panose="020B0500000000000000" pitchFamily="50" charset="-128"/>
              </a:rPr>
              <a:t>サーバ</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15" name="テキスト ボックス 14"/>
          <p:cNvSpPr txBox="1"/>
          <p:nvPr/>
        </p:nvSpPr>
        <p:spPr>
          <a:xfrm>
            <a:off x="3686351" y="3877260"/>
            <a:ext cx="1872629" cy="369332"/>
          </a:xfrm>
          <a:prstGeom prst="rect">
            <a:avLst/>
          </a:prstGeom>
          <a:noFill/>
        </p:spPr>
        <p:txBody>
          <a:bodyPr wrap="none" rtlCol="0">
            <a:spAutoFit/>
          </a:bodyPr>
          <a:lstStyle/>
          <a:p>
            <a:r>
              <a:rPr kumimoji="1" lang="ja-JP" altLang="en-US" dirty="0">
                <a:latin typeface="游ゴシック Medium" panose="020B0500000000000000" pitchFamily="50" charset="-128"/>
                <a:ea typeface="游ゴシック Medium" panose="020B0500000000000000" pitchFamily="50" charset="-128"/>
              </a:rPr>
              <a:t>ラップトップ</a:t>
            </a:r>
            <a:r>
              <a:rPr kumimoji="1" lang="en-US" altLang="ja-JP" dirty="0">
                <a:latin typeface="游ゴシック Medium" panose="020B0500000000000000" pitchFamily="50" charset="-128"/>
                <a:ea typeface="游ゴシック Medium" panose="020B0500000000000000" pitchFamily="50" charset="-128"/>
              </a:rPr>
              <a:t>PC</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17" name="テキスト ボックス 16"/>
          <p:cNvSpPr txBox="1"/>
          <p:nvPr/>
        </p:nvSpPr>
        <p:spPr>
          <a:xfrm>
            <a:off x="6968263" y="3861048"/>
            <a:ext cx="1107996" cy="369332"/>
          </a:xfrm>
          <a:prstGeom prst="rect">
            <a:avLst/>
          </a:prstGeom>
          <a:noFill/>
        </p:spPr>
        <p:txBody>
          <a:bodyPr wrap="none" rtlCol="0">
            <a:spAutoFit/>
          </a:bodyPr>
          <a:lstStyle/>
          <a:p>
            <a:r>
              <a:rPr kumimoji="1" lang="ja-JP" altLang="en-US" dirty="0">
                <a:latin typeface="游ゴシック Medium" panose="020B0500000000000000" pitchFamily="50" charset="-128"/>
                <a:ea typeface="游ゴシック Medium" panose="020B0500000000000000" pitchFamily="50" charset="-128"/>
              </a:rPr>
              <a:t>デジカメ</a:t>
            </a:r>
          </a:p>
        </p:txBody>
      </p:sp>
      <p:sp>
        <p:nvSpPr>
          <p:cNvPr id="14" name="テキスト ボックス 13"/>
          <p:cNvSpPr txBox="1"/>
          <p:nvPr/>
        </p:nvSpPr>
        <p:spPr>
          <a:xfrm>
            <a:off x="953544" y="6164325"/>
            <a:ext cx="1872629" cy="369332"/>
          </a:xfrm>
          <a:prstGeom prst="rect">
            <a:avLst/>
          </a:prstGeom>
          <a:noFill/>
        </p:spPr>
        <p:txBody>
          <a:bodyPr wrap="none" rtlCol="0">
            <a:spAutoFit/>
          </a:bodyPr>
          <a:lstStyle/>
          <a:p>
            <a:r>
              <a:rPr kumimoji="1" lang="ja-JP" altLang="en-US" dirty="0">
                <a:latin typeface="游ゴシック Medium" panose="020B0500000000000000" pitchFamily="50" charset="-128"/>
                <a:ea typeface="游ゴシック Medium" panose="020B0500000000000000" pitchFamily="50" charset="-128"/>
              </a:rPr>
              <a:t>デスクトップ</a:t>
            </a:r>
            <a:r>
              <a:rPr kumimoji="1" lang="en-US" altLang="ja-JP" dirty="0">
                <a:latin typeface="游ゴシック Medium" panose="020B0500000000000000" pitchFamily="50" charset="-128"/>
                <a:ea typeface="游ゴシック Medium" panose="020B0500000000000000" pitchFamily="50" charset="-128"/>
              </a:rPr>
              <a:t>PC</a:t>
            </a:r>
            <a:endParaRPr kumimoji="1" lang="ja-JP" altLang="en-US" dirty="0">
              <a:latin typeface="游ゴシック Medium" panose="020B0500000000000000" pitchFamily="50" charset="-128"/>
              <a:ea typeface="游ゴシック Medium" panose="020B0500000000000000" pitchFamily="50" charset="-128"/>
            </a:endParaRPr>
          </a:p>
        </p:txBody>
      </p:sp>
      <p:sp>
        <p:nvSpPr>
          <p:cNvPr id="16" name="テキスト ボックス 15"/>
          <p:cNvSpPr txBox="1"/>
          <p:nvPr/>
        </p:nvSpPr>
        <p:spPr>
          <a:xfrm>
            <a:off x="3961565" y="6163042"/>
            <a:ext cx="1338828" cy="369332"/>
          </a:xfrm>
          <a:prstGeom prst="rect">
            <a:avLst/>
          </a:prstGeom>
          <a:noFill/>
        </p:spPr>
        <p:txBody>
          <a:bodyPr wrap="none" rtlCol="0">
            <a:spAutoFit/>
          </a:bodyPr>
          <a:lstStyle/>
          <a:p>
            <a:r>
              <a:rPr kumimoji="1" lang="ja-JP" altLang="en-US" dirty="0">
                <a:latin typeface="游ゴシック Medium" panose="020B0500000000000000" pitchFamily="50" charset="-128"/>
                <a:ea typeface="游ゴシック Medium" panose="020B0500000000000000" pitchFamily="50" charset="-128"/>
              </a:rPr>
              <a:t>タブレット</a:t>
            </a:r>
          </a:p>
        </p:txBody>
      </p:sp>
      <p:sp>
        <p:nvSpPr>
          <p:cNvPr id="18" name="テキスト ボックス 17"/>
          <p:cNvSpPr txBox="1"/>
          <p:nvPr/>
        </p:nvSpPr>
        <p:spPr>
          <a:xfrm>
            <a:off x="6966704" y="6163042"/>
            <a:ext cx="1107996" cy="369332"/>
          </a:xfrm>
          <a:prstGeom prst="rect">
            <a:avLst/>
          </a:prstGeom>
          <a:noFill/>
        </p:spPr>
        <p:txBody>
          <a:bodyPr wrap="none" rtlCol="0">
            <a:spAutoFit/>
          </a:bodyPr>
          <a:lstStyle/>
          <a:p>
            <a:r>
              <a:rPr kumimoji="1" lang="ja-JP" altLang="en-US" dirty="0">
                <a:latin typeface="游ゴシック Medium" panose="020B0500000000000000" pitchFamily="50" charset="-128"/>
                <a:ea typeface="游ゴシック Medium" panose="020B0500000000000000" pitchFamily="50" charset="-128"/>
              </a:rPr>
              <a:t>ゲーム機</a:t>
            </a:r>
          </a:p>
        </p:txBody>
      </p:sp>
      <p:sp>
        <p:nvSpPr>
          <p:cNvPr id="7" name="テキスト ボックス 6"/>
          <p:cNvSpPr txBox="1"/>
          <p:nvPr/>
        </p:nvSpPr>
        <p:spPr>
          <a:xfrm>
            <a:off x="588366" y="1633443"/>
            <a:ext cx="8088090" cy="535531"/>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自動計算機→</a:t>
            </a:r>
            <a:r>
              <a:rPr lang="ja-JP" altLang="en-US" sz="2400" dirty="0">
                <a:solidFill>
                  <a:srgbClr val="C00000"/>
                </a:solidFill>
                <a:latin typeface="游ゴシック Medium" panose="020B0500000000000000" pitchFamily="50" charset="-128"/>
                <a:ea typeface="游ゴシック Medium" panose="020B0500000000000000" pitchFamily="50" charset="-128"/>
              </a:rPr>
              <a:t>命令</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を与えれば自動で</a:t>
            </a:r>
            <a:r>
              <a:rPr lang="ja-JP" altLang="en-US" sz="2400" dirty="0">
                <a:solidFill>
                  <a:srgbClr val="C00000"/>
                </a:solidFill>
                <a:latin typeface="游ゴシック Medium" panose="020B0500000000000000" pitchFamily="50" charset="-128"/>
                <a:ea typeface="游ゴシック Medium" panose="020B0500000000000000" pitchFamily="50" charset="-128"/>
              </a:rPr>
              <a:t>計算</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を行う機械</a:t>
            </a:r>
            <a:endPar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Tree>
    <p:extLst>
      <p:ext uri="{BB962C8B-B14F-4D97-AF65-F5344CB8AC3E}">
        <p14:creationId xmlns:p14="http://schemas.microsoft.com/office/powerpoint/2010/main" val="1583123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1475" y="2051936"/>
            <a:ext cx="3298863" cy="2474147"/>
          </a:xfrm>
          <a:prstGeom prst="rect">
            <a:avLst/>
          </a:prstGeom>
        </p:spPr>
      </p:pic>
      <p:sp>
        <p:nvSpPr>
          <p:cNvPr id="2" name="タイトル 1"/>
          <p:cNvSpPr>
            <a:spLocks noGrp="1"/>
          </p:cNvSpPr>
          <p:nvPr>
            <p:ph type="title"/>
          </p:nvPr>
        </p:nvSpPr>
        <p:spPr>
          <a:xfrm>
            <a:off x="845468" y="130175"/>
            <a:ext cx="6246812" cy="490538"/>
          </a:xfrm>
        </p:spPr>
        <p:txBody>
          <a:bodyPr/>
          <a:lstStyle/>
          <a:p>
            <a:r>
              <a:rPr lang="ja-JP" altLang="en-US" dirty="0"/>
              <a:t>私たちの生活とコンピュータ</a:t>
            </a:r>
            <a:endParaRPr kumimoji="1" lang="ja-JP" altLang="en-US" dirty="0"/>
          </a:p>
        </p:txBody>
      </p:sp>
      <p:sp>
        <p:nvSpPr>
          <p:cNvPr id="3" name="コンテンツ プレースホルダー 2"/>
          <p:cNvSpPr>
            <a:spLocks noGrp="1"/>
          </p:cNvSpPr>
          <p:nvPr>
            <p:ph idx="1"/>
          </p:nvPr>
        </p:nvSpPr>
        <p:spPr>
          <a:xfrm>
            <a:off x="457200" y="1196752"/>
            <a:ext cx="8229600" cy="5145087"/>
          </a:xfrm>
        </p:spPr>
        <p:txBody>
          <a:bodyPr/>
          <a:lstStyle/>
          <a:p>
            <a:pPr marL="0" indent="0">
              <a:buNone/>
            </a:pPr>
            <a:r>
              <a:rPr lang="ja-JP" altLang="en-US" sz="2800" b="1" u="sng" dirty="0">
                <a:latin typeface="游ゴシック" panose="020B0400000000000000" pitchFamily="50" charset="-128"/>
                <a:ea typeface="游ゴシック" panose="020B0400000000000000" pitchFamily="50" charset="-128"/>
              </a:rPr>
              <a:t>コンピュータ ＝ 手放せないもの</a:t>
            </a:r>
            <a:endParaRPr lang="en-US" altLang="ja-JP" sz="2800" b="1" u="sng" dirty="0">
              <a:latin typeface="游ゴシック" panose="020B0400000000000000" pitchFamily="50" charset="-128"/>
              <a:ea typeface="游ゴシック" panose="020B0400000000000000" pitchFamily="50" charset="-128"/>
            </a:endParaRPr>
          </a:p>
          <a:p>
            <a:pPr>
              <a:buFont typeface="Wingdings" panose="05000000000000000000" pitchFamily="2" charset="2"/>
              <a:buChar char="n"/>
            </a:pPr>
            <a:r>
              <a:rPr lang="ja-JP" altLang="en-US" sz="2400" dirty="0"/>
              <a:t>便利なツール</a:t>
            </a:r>
            <a:endParaRPr lang="en-US" altLang="ja-JP" sz="2400" dirty="0"/>
          </a:p>
          <a:p>
            <a:pPr lvl="1">
              <a:buFont typeface="Wingdings" panose="05000000000000000000" pitchFamily="2" charset="2"/>
              <a:buChar char="p"/>
            </a:pPr>
            <a:r>
              <a:rPr lang="ja-JP" altLang="en-US" sz="2000" dirty="0"/>
              <a:t>学生： </a:t>
            </a:r>
            <a:r>
              <a:rPr lang="en-US" altLang="ja-JP" sz="2000" dirty="0"/>
              <a:t>SNS</a:t>
            </a:r>
            <a:r>
              <a:rPr lang="ja-JP" altLang="en-US" sz="2000" dirty="0" err="1"/>
              <a:t>，</a:t>
            </a:r>
            <a:r>
              <a:rPr lang="ja-JP" altLang="en-US" sz="2000" dirty="0"/>
              <a:t>メール，ゲーム</a:t>
            </a:r>
            <a:endParaRPr lang="en-US" altLang="ja-JP" sz="2000" dirty="0"/>
          </a:p>
          <a:p>
            <a:pPr lvl="1">
              <a:buFont typeface="Wingdings" panose="05000000000000000000" pitchFamily="2" charset="2"/>
              <a:buChar char="p"/>
            </a:pPr>
            <a:r>
              <a:rPr lang="ja-JP" altLang="en-US" sz="2000" dirty="0"/>
              <a:t>社会人： 文書作成，表計算</a:t>
            </a:r>
            <a:endParaRPr lang="en-US" altLang="ja-JP" sz="2000" dirty="0"/>
          </a:p>
          <a:p>
            <a:pPr lvl="1">
              <a:buFont typeface="Wingdings" panose="05000000000000000000" pitchFamily="2" charset="2"/>
              <a:buChar char="p"/>
            </a:pPr>
            <a:r>
              <a:rPr lang="ja-JP" altLang="en-US" sz="2000" dirty="0"/>
              <a:t>専門家： 科学技術計算，システム開発</a:t>
            </a:r>
            <a:endParaRPr lang="en-US" altLang="ja-JP" sz="2000" dirty="0"/>
          </a:p>
          <a:p>
            <a:pPr>
              <a:buFont typeface="Wingdings" panose="05000000000000000000" pitchFamily="2" charset="2"/>
              <a:buChar char="n"/>
            </a:pPr>
            <a:r>
              <a:rPr lang="ja-JP" altLang="en-US" sz="2400" dirty="0"/>
              <a:t>煩雑な作業の自動化</a:t>
            </a:r>
            <a:endParaRPr lang="en-US" altLang="ja-JP" sz="2400" dirty="0"/>
          </a:p>
          <a:p>
            <a:pPr lvl="1">
              <a:buFont typeface="Wingdings" panose="05000000000000000000" pitchFamily="2" charset="2"/>
              <a:buChar char="p"/>
            </a:pPr>
            <a:r>
              <a:rPr lang="ja-JP" altLang="en-US" sz="2000" dirty="0"/>
              <a:t>産業用ロボットの制御</a:t>
            </a:r>
            <a:endParaRPr lang="en-US" altLang="ja-JP" sz="2000" dirty="0"/>
          </a:p>
          <a:p>
            <a:pPr lvl="1">
              <a:buFont typeface="Wingdings" panose="05000000000000000000" pitchFamily="2" charset="2"/>
              <a:buChar char="p"/>
            </a:pPr>
            <a:r>
              <a:rPr lang="ja-JP" altLang="en-US" sz="2000" dirty="0"/>
              <a:t>車のエンジン制御</a:t>
            </a:r>
            <a:endParaRPr lang="en-US" altLang="ja-JP" sz="2000" dirty="0"/>
          </a:p>
          <a:p>
            <a:pPr lvl="1">
              <a:buFont typeface="Wingdings" panose="05000000000000000000" pitchFamily="2" charset="2"/>
              <a:buChar char="p"/>
            </a:pPr>
            <a:r>
              <a:rPr lang="ja-JP" altLang="en-US" sz="2000" dirty="0"/>
              <a:t>ロケットの姿勢制御</a:t>
            </a:r>
            <a:endParaRPr lang="en-US" altLang="ja-JP" sz="2000" dirty="0"/>
          </a:p>
          <a:p>
            <a:pPr lvl="1">
              <a:buFont typeface="Wingdings" panose="05000000000000000000" pitchFamily="2" charset="2"/>
              <a:buChar char="p"/>
            </a:pPr>
            <a:r>
              <a:rPr lang="ja-JP" altLang="en-US" sz="2000" dirty="0"/>
              <a:t>農場の温度</a:t>
            </a:r>
            <a:r>
              <a:rPr lang="en-US" altLang="ja-JP" sz="2000" dirty="0"/>
              <a:t>/</a:t>
            </a:r>
            <a:r>
              <a:rPr lang="ja-JP" altLang="en-US" sz="2000" dirty="0"/>
              <a:t>湿度管理　など</a:t>
            </a:r>
            <a:endParaRPr lang="en-US" altLang="ja-JP" sz="2000" dirty="0"/>
          </a:p>
          <a:p>
            <a:pPr lvl="1">
              <a:buFont typeface="Wingdings" panose="05000000000000000000" pitchFamily="2" charset="2"/>
              <a:buChar char="n"/>
            </a:pPr>
            <a:endParaRPr kumimoji="1" lang="en-US" altLang="ja-JP" sz="24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6</a:t>
            </a:fld>
            <a:endParaRPr kumimoji="1" lang="ja-JP" altLang="en-US"/>
          </a:p>
        </p:txBody>
      </p:sp>
      <p:pic>
        <p:nvPicPr>
          <p:cNvPr id="15" name="図 14"/>
          <p:cNvPicPr>
            <a:picLocks noChangeAspect="1"/>
          </p:cNvPicPr>
          <p:nvPr/>
        </p:nvPicPr>
        <p:blipFill>
          <a:blip r:embed="rId3"/>
          <a:stretch>
            <a:fillRect/>
          </a:stretch>
        </p:blipFill>
        <p:spPr>
          <a:xfrm>
            <a:off x="893840" y="5157192"/>
            <a:ext cx="1783597" cy="1335976"/>
          </a:xfrm>
          <a:prstGeom prst="rect">
            <a:avLst/>
          </a:prstGeom>
        </p:spPr>
      </p:pic>
      <p:pic>
        <p:nvPicPr>
          <p:cNvPr id="16" name="図 15"/>
          <p:cNvPicPr>
            <a:picLocks noChangeAspect="1"/>
          </p:cNvPicPr>
          <p:nvPr/>
        </p:nvPicPr>
        <p:blipFill>
          <a:blip r:embed="rId4"/>
          <a:stretch>
            <a:fillRect/>
          </a:stretch>
        </p:blipFill>
        <p:spPr>
          <a:xfrm>
            <a:off x="2627784" y="5533665"/>
            <a:ext cx="1839342" cy="919671"/>
          </a:xfrm>
          <a:prstGeom prst="rect">
            <a:avLst/>
          </a:prstGeom>
        </p:spPr>
      </p:pic>
      <p:pic>
        <p:nvPicPr>
          <p:cNvPr id="18" name="図 17"/>
          <p:cNvPicPr>
            <a:picLocks noChangeAspect="1"/>
          </p:cNvPicPr>
          <p:nvPr/>
        </p:nvPicPr>
        <p:blipFill>
          <a:blip r:embed="rId5"/>
          <a:stretch>
            <a:fillRect/>
          </a:stretch>
        </p:blipFill>
        <p:spPr>
          <a:xfrm>
            <a:off x="5053230" y="5085496"/>
            <a:ext cx="925678" cy="1391046"/>
          </a:xfrm>
          <a:prstGeom prst="rect">
            <a:avLst/>
          </a:prstGeom>
        </p:spPr>
      </p:pic>
      <p:pic>
        <p:nvPicPr>
          <p:cNvPr id="19" name="図 18"/>
          <p:cNvPicPr>
            <a:picLocks noChangeAspect="1"/>
          </p:cNvPicPr>
          <p:nvPr/>
        </p:nvPicPr>
        <p:blipFill>
          <a:blip r:embed="rId6"/>
          <a:stretch>
            <a:fillRect/>
          </a:stretch>
        </p:blipFill>
        <p:spPr>
          <a:xfrm>
            <a:off x="6516216" y="5085184"/>
            <a:ext cx="1862364" cy="1394975"/>
          </a:xfrm>
          <a:prstGeom prst="rect">
            <a:avLst/>
          </a:prstGeom>
        </p:spPr>
      </p:pic>
    </p:spTree>
    <p:extLst>
      <p:ext uri="{BB962C8B-B14F-4D97-AF65-F5344CB8AC3E}">
        <p14:creationId xmlns:p14="http://schemas.microsoft.com/office/powerpoint/2010/main" val="312016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randombar(horizontal)">
                                      <p:cBhvr>
                                        <p:cTn id="26" dur="5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randombar(horizontal)">
                                      <p:cBhvr>
                                        <p:cTn id="34" dur="500"/>
                                        <p:tgtEl>
                                          <p:spTgt spid="16"/>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randombar(horizontal)">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500"/>
                                        <p:tgtEl>
                                          <p:spTgt spid="3">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500"/>
                                        <p:tgtEl>
                                          <p:spTgt spid="19"/>
                                        </p:tgtEl>
                                      </p:cBhvr>
                                    </p:animEffect>
                                  </p:childTnLst>
                                </p:cTn>
                              </p:par>
                              <p:par>
                                <p:cTn id="51" presetID="10" presetClass="entr" presetSubtype="0" fill="hold" nodeType="with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fade">
                                      <p:cBhvr>
                                        <p:cTn id="53" dur="500"/>
                                        <p:tgtEl>
                                          <p:spTgt spid="3">
                                            <p:txEl>
                                              <p:pRg st="9" end="9"/>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randombar(horizont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45468" y="130175"/>
            <a:ext cx="6246812" cy="490538"/>
          </a:xfrm>
        </p:spPr>
        <p:txBody>
          <a:bodyPr/>
          <a:lstStyle/>
          <a:p>
            <a:r>
              <a:rPr lang="ja-JP" altLang="en-US" dirty="0"/>
              <a:t>コンピュータが普及した背景</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n"/>
            </a:pPr>
            <a:r>
              <a:rPr kumimoji="1" lang="ja-JP" altLang="en-US" sz="2800" dirty="0"/>
              <a:t>便利になった</a:t>
            </a:r>
            <a:endParaRPr kumimoji="1" lang="en-US" altLang="ja-JP" sz="2800" dirty="0"/>
          </a:p>
          <a:p>
            <a:pPr lvl="1">
              <a:buFont typeface="Wingdings" panose="05000000000000000000" pitchFamily="2" charset="2"/>
              <a:buChar char="p"/>
            </a:pPr>
            <a:r>
              <a:rPr kumimoji="1" lang="ja-JP" altLang="en-US" sz="2000" dirty="0"/>
              <a:t>ハードウェア性能が年々増加</a:t>
            </a:r>
            <a:endParaRPr kumimoji="1" lang="en-US" altLang="ja-JP" sz="2000" dirty="0"/>
          </a:p>
          <a:p>
            <a:pPr lvl="1">
              <a:buFont typeface="Wingdings" panose="05000000000000000000" pitchFamily="2" charset="2"/>
              <a:buChar char="p"/>
            </a:pPr>
            <a:r>
              <a:rPr kumimoji="1" lang="ja-JP" altLang="en-US" sz="2000" dirty="0"/>
              <a:t>アプリケーションが充実</a:t>
            </a:r>
            <a:endParaRPr kumimoji="1" lang="en-US" altLang="ja-JP" sz="2000" dirty="0"/>
          </a:p>
          <a:p>
            <a:pPr marL="457200" lvl="1" indent="0">
              <a:buNone/>
            </a:pPr>
            <a:endParaRPr lang="en-US" altLang="ja-JP" dirty="0"/>
          </a:p>
          <a:p>
            <a:pPr>
              <a:buFont typeface="Wingdings" panose="05000000000000000000" pitchFamily="2" charset="2"/>
              <a:buChar char="n"/>
            </a:pPr>
            <a:r>
              <a:rPr lang="ja-JP" altLang="en-US" sz="2800" dirty="0"/>
              <a:t>お手頃になった</a:t>
            </a:r>
            <a:endParaRPr lang="en-US" altLang="ja-JP" sz="2800" dirty="0"/>
          </a:p>
          <a:p>
            <a:pPr lvl="1">
              <a:buFont typeface="Wingdings" panose="05000000000000000000" pitchFamily="2" charset="2"/>
              <a:buChar char="p"/>
            </a:pPr>
            <a:r>
              <a:rPr kumimoji="1" lang="en-US" altLang="ja-JP" sz="2000" dirty="0"/>
              <a:t>25</a:t>
            </a:r>
            <a:r>
              <a:rPr kumimoji="1" lang="ja-JP" altLang="en-US" sz="2000" dirty="0"/>
              <a:t>年前： 安い物で</a:t>
            </a:r>
            <a:r>
              <a:rPr kumimoji="1" lang="en-US" altLang="ja-JP" sz="2000" dirty="0"/>
              <a:t>20</a:t>
            </a:r>
            <a:r>
              <a:rPr kumimoji="1" lang="ja-JP" altLang="en-US" sz="2000" dirty="0"/>
              <a:t>万円</a:t>
            </a:r>
            <a:endParaRPr kumimoji="1" lang="en-US" altLang="ja-JP" sz="2000" dirty="0"/>
          </a:p>
          <a:p>
            <a:pPr lvl="1">
              <a:buFont typeface="Wingdings" panose="05000000000000000000" pitchFamily="2" charset="2"/>
              <a:buChar char="p"/>
            </a:pPr>
            <a:r>
              <a:rPr lang="ja-JP" altLang="en-US" sz="2000" dirty="0"/>
              <a:t>今： 安い物は</a:t>
            </a:r>
            <a:r>
              <a:rPr lang="en-US" altLang="ja-JP" sz="2000" dirty="0"/>
              <a:t>3</a:t>
            </a:r>
            <a:r>
              <a:rPr lang="ja-JP" altLang="en-US" sz="2000" dirty="0"/>
              <a:t>万円</a:t>
            </a:r>
            <a:endParaRPr kumimoji="1" lang="ja-JP" altLang="en-US" sz="20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7</a:t>
            </a:fld>
            <a:endParaRPr kumimoji="1" lang="ja-JP" altLang="en-US"/>
          </a:p>
        </p:txBody>
      </p:sp>
      <p:grpSp>
        <p:nvGrpSpPr>
          <p:cNvPr id="16" name="グループ化 15"/>
          <p:cNvGrpSpPr/>
          <p:nvPr/>
        </p:nvGrpSpPr>
        <p:grpSpPr>
          <a:xfrm>
            <a:off x="3939419" y="1006145"/>
            <a:ext cx="5147415" cy="3221877"/>
            <a:chOff x="3939483" y="1317217"/>
            <a:chExt cx="5147415" cy="3221877"/>
          </a:xfrm>
        </p:grpSpPr>
        <p:pic>
          <p:nvPicPr>
            <p:cNvPr id="7" name="図 6"/>
            <p:cNvPicPr>
              <a:picLocks noChangeAspect="1"/>
            </p:cNvPicPr>
            <p:nvPr/>
          </p:nvPicPr>
          <p:blipFill>
            <a:blip r:embed="rId2"/>
            <a:stretch>
              <a:fillRect/>
            </a:stretch>
          </p:blipFill>
          <p:spPr>
            <a:xfrm>
              <a:off x="4814854" y="1365441"/>
              <a:ext cx="3959443" cy="2753051"/>
            </a:xfrm>
            <a:prstGeom prst="rect">
              <a:avLst/>
            </a:prstGeom>
          </p:spPr>
        </p:pic>
        <p:sp>
          <p:nvSpPr>
            <p:cNvPr id="8" name="テキスト ボックス 7"/>
            <p:cNvSpPr txBox="1"/>
            <p:nvPr/>
          </p:nvSpPr>
          <p:spPr>
            <a:xfrm>
              <a:off x="3939483" y="4123596"/>
              <a:ext cx="4926349" cy="415498"/>
            </a:xfrm>
            <a:prstGeom prst="rect">
              <a:avLst/>
            </a:prstGeom>
            <a:noFill/>
          </p:spPr>
          <p:txBody>
            <a:bodyPr wrap="none" rtlCol="0">
              <a:spAutoFit/>
            </a:bodyPr>
            <a:lstStyle/>
            <a:p>
              <a:r>
                <a:rPr lang="en-US" altLang="ja-JP" sz="1050" dirty="0"/>
                <a:t>[ </a:t>
              </a:r>
              <a:r>
                <a:rPr lang="en-US" altLang="ja-JP" sz="1050" dirty="0" err="1"/>
                <a:t>Gigazine</a:t>
              </a:r>
              <a:r>
                <a:rPr lang="ja-JP" altLang="en-US" sz="1050" dirty="0"/>
                <a:t>「知られざる</a:t>
              </a:r>
              <a:r>
                <a:rPr lang="en-US" altLang="ja-JP" sz="1050" dirty="0"/>
                <a:t>CPU</a:t>
              </a:r>
              <a:r>
                <a:rPr lang="ja-JP" altLang="en-US" sz="1050" dirty="0"/>
                <a:t>の過去</a:t>
              </a:r>
              <a:r>
                <a:rPr lang="en-US" altLang="ja-JP" sz="1050" dirty="0"/>
                <a:t>40</a:t>
              </a:r>
              <a:r>
                <a:rPr lang="ja-JP" altLang="en-US" sz="1050" dirty="0"/>
                <a:t>年における性能向上と進化の歴史」より </a:t>
              </a:r>
              <a:r>
                <a:rPr lang="en-US" altLang="ja-JP" sz="1050" dirty="0"/>
                <a:t>]</a:t>
              </a:r>
            </a:p>
            <a:p>
              <a:r>
                <a:rPr lang="ja-JP" altLang="en-US" sz="1050" dirty="0"/>
                <a:t>（</a:t>
              </a:r>
              <a:r>
                <a:rPr lang="en-US" altLang="ja-JP" sz="1050" dirty="0">
                  <a:hlinkClick r:id="rId3"/>
                </a:rPr>
                <a:t>http://gigazine.net/news/20130725-40-year-cpu-history/</a:t>
              </a:r>
              <a:r>
                <a:rPr lang="ja-JP" altLang="en-US" sz="1050" dirty="0"/>
                <a:t>）</a:t>
              </a:r>
              <a:endParaRPr kumimoji="1" lang="ja-JP" altLang="en-US" sz="1050" dirty="0"/>
            </a:p>
          </p:txBody>
        </p:sp>
        <p:cxnSp>
          <p:nvCxnSpPr>
            <p:cNvPr id="10" name="直線コネクタ 9"/>
            <p:cNvCxnSpPr/>
            <p:nvPr/>
          </p:nvCxnSpPr>
          <p:spPr>
            <a:xfrm flipV="1">
              <a:off x="5578335" y="2290440"/>
              <a:ext cx="2432482" cy="12833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角丸四角形吹き出し 12"/>
            <p:cNvSpPr/>
            <p:nvPr/>
          </p:nvSpPr>
          <p:spPr>
            <a:xfrm>
              <a:off x="7749326" y="1317217"/>
              <a:ext cx="1337572" cy="725750"/>
            </a:xfrm>
            <a:prstGeom prst="wedgeRoundRectCallout">
              <a:avLst>
                <a:gd name="adj1" fmla="val -29810"/>
                <a:gd name="adj2" fmla="val 77516"/>
                <a:gd name="adj3" fmla="val 16667"/>
              </a:avLst>
            </a:prstGeom>
            <a:solidFill>
              <a:schemeClr val="tx2">
                <a:lumMod val="20000"/>
                <a:lumOff val="80000"/>
              </a:schemeClr>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毎年比例的に増加</a:t>
              </a:r>
            </a:p>
          </p:txBody>
        </p:sp>
      </p:grpSp>
      <p:grpSp>
        <p:nvGrpSpPr>
          <p:cNvPr id="15" name="グループ化 14"/>
          <p:cNvGrpSpPr/>
          <p:nvPr/>
        </p:nvGrpSpPr>
        <p:grpSpPr>
          <a:xfrm>
            <a:off x="1952932" y="4350303"/>
            <a:ext cx="6219468" cy="2114920"/>
            <a:chOff x="3204724" y="4711879"/>
            <a:chExt cx="6219468" cy="2114920"/>
          </a:xfrm>
        </p:grpSpPr>
        <p:pic>
          <p:nvPicPr>
            <p:cNvPr id="9" name="図 8"/>
            <p:cNvPicPr>
              <a:picLocks noChangeAspect="1"/>
            </p:cNvPicPr>
            <p:nvPr/>
          </p:nvPicPr>
          <p:blipFill>
            <a:blip r:embed="rId4"/>
            <a:stretch>
              <a:fillRect/>
            </a:stretch>
          </p:blipFill>
          <p:spPr>
            <a:xfrm>
              <a:off x="3320502" y="4711879"/>
              <a:ext cx="1814198" cy="1360648"/>
            </a:xfrm>
            <a:prstGeom prst="rect">
              <a:avLst/>
            </a:prstGeom>
          </p:spPr>
        </p:pic>
        <p:sp>
          <p:nvSpPr>
            <p:cNvPr id="11" name="テキスト ボックス 10"/>
            <p:cNvSpPr txBox="1"/>
            <p:nvPr/>
          </p:nvSpPr>
          <p:spPr>
            <a:xfrm>
              <a:off x="3204724" y="6180467"/>
              <a:ext cx="2045753" cy="646331"/>
            </a:xfrm>
            <a:prstGeom prst="rect">
              <a:avLst/>
            </a:prstGeom>
            <a:solidFill>
              <a:srgbClr val="FFFFCC"/>
            </a:solidFill>
            <a:ln>
              <a:solidFill>
                <a:srgbClr val="002060"/>
              </a:solidFill>
            </a:ln>
          </p:spPr>
          <p:txBody>
            <a:bodyPr wrap="none" rtlCol="0">
              <a:spAutoFit/>
            </a:bodyPr>
            <a:lstStyle/>
            <a:p>
              <a:r>
                <a:rPr lang="en-US" altLang="ja-JP" sz="1200" dirty="0"/>
                <a:t>CPU: 16MHz </a:t>
              </a:r>
              <a:r>
                <a:rPr lang="ja-JP" altLang="en-US" sz="1200" dirty="0"/>
                <a:t>のものが</a:t>
              </a:r>
              <a:r>
                <a:rPr lang="en-US" altLang="ja-JP" sz="1200" dirty="0"/>
                <a:t>1</a:t>
              </a:r>
              <a:r>
                <a:rPr lang="ja-JP" altLang="en-US" sz="1200" dirty="0"/>
                <a:t>つ</a:t>
              </a:r>
              <a:endParaRPr lang="en-US" altLang="ja-JP" sz="1200" dirty="0"/>
            </a:p>
            <a:p>
              <a:r>
                <a:rPr kumimoji="1" lang="ja-JP" altLang="en-US" sz="1200" dirty="0"/>
                <a:t>メモリ： </a:t>
              </a:r>
              <a:r>
                <a:rPr kumimoji="1" lang="en-US" altLang="ja-JP" sz="1200" dirty="0"/>
                <a:t>640KB</a:t>
              </a:r>
            </a:p>
            <a:p>
              <a:r>
                <a:rPr lang="ja-JP" altLang="en-US" sz="1200" dirty="0"/>
                <a:t>価格： 約</a:t>
              </a:r>
              <a:r>
                <a:rPr lang="en-US" altLang="ja-JP" sz="1200" dirty="0"/>
                <a:t>25</a:t>
              </a:r>
              <a:r>
                <a:rPr lang="ja-JP" altLang="en-US" sz="1200" dirty="0"/>
                <a:t>万円（</a:t>
              </a:r>
              <a:r>
                <a:rPr lang="en-US" altLang="ja-JP" sz="1200" dirty="0"/>
                <a:t>1991</a:t>
              </a:r>
              <a:r>
                <a:rPr lang="ja-JP" altLang="en-US" sz="1200" dirty="0"/>
                <a:t>年頃）</a:t>
              </a:r>
              <a:endParaRPr kumimoji="1" lang="ja-JP" altLang="en-US" sz="1200" dirty="0"/>
            </a:p>
          </p:txBody>
        </p:sp>
        <p:pic>
          <p:nvPicPr>
            <p:cNvPr id="12" name="図 11"/>
            <p:cNvPicPr>
              <a:picLocks noChangeAspect="1"/>
            </p:cNvPicPr>
            <p:nvPr/>
          </p:nvPicPr>
          <p:blipFill>
            <a:blip r:embed="rId5"/>
            <a:stretch>
              <a:fillRect/>
            </a:stretch>
          </p:blipFill>
          <p:spPr>
            <a:xfrm>
              <a:off x="6949078" y="4731936"/>
              <a:ext cx="1645926" cy="1486477"/>
            </a:xfrm>
            <a:prstGeom prst="rect">
              <a:avLst/>
            </a:prstGeom>
          </p:spPr>
        </p:pic>
        <p:sp>
          <p:nvSpPr>
            <p:cNvPr id="14" name="テキスト ボックス 13"/>
            <p:cNvSpPr txBox="1"/>
            <p:nvPr/>
          </p:nvSpPr>
          <p:spPr>
            <a:xfrm>
              <a:off x="6253580" y="6180468"/>
              <a:ext cx="3170612" cy="646331"/>
            </a:xfrm>
            <a:prstGeom prst="rect">
              <a:avLst/>
            </a:prstGeom>
            <a:solidFill>
              <a:srgbClr val="FFFFCC"/>
            </a:solidFill>
            <a:ln>
              <a:solidFill>
                <a:srgbClr val="002060"/>
              </a:solidFill>
            </a:ln>
          </p:spPr>
          <p:txBody>
            <a:bodyPr wrap="none" rtlCol="0">
              <a:spAutoFit/>
            </a:bodyPr>
            <a:lstStyle/>
            <a:p>
              <a:r>
                <a:rPr lang="en-US" altLang="ja-JP" sz="1200" dirty="0"/>
                <a:t>CPU: 4</a:t>
              </a:r>
              <a:r>
                <a:rPr lang="ja-JP" altLang="en-US" sz="1200" dirty="0"/>
                <a:t>コア，</a:t>
              </a:r>
              <a:r>
                <a:rPr lang="en-US" altLang="ja-JP" sz="1200" dirty="0"/>
                <a:t>1.33GHz</a:t>
              </a:r>
            </a:p>
            <a:p>
              <a:r>
                <a:rPr kumimoji="1" lang="ja-JP" altLang="en-US" sz="1200" dirty="0"/>
                <a:t>メモリ： </a:t>
              </a:r>
              <a:r>
                <a:rPr lang="en-US" altLang="ja-JP" sz="1200" dirty="0"/>
                <a:t>2G</a:t>
              </a:r>
              <a:r>
                <a:rPr kumimoji="1" lang="en-US" altLang="ja-JP" sz="1200" dirty="0"/>
                <a:t>B</a:t>
              </a:r>
            </a:p>
            <a:p>
              <a:r>
                <a:rPr lang="ja-JP" altLang="en-US" sz="1200" dirty="0"/>
                <a:t>価格： </a:t>
              </a:r>
              <a:r>
                <a:rPr lang="en-US" altLang="ja-JP" sz="1200" dirty="0"/>
                <a:t>Amazon </a:t>
              </a:r>
              <a:r>
                <a:rPr lang="ja-JP" altLang="en-US" sz="1200" dirty="0"/>
                <a:t>で </a:t>
              </a:r>
              <a:r>
                <a:rPr lang="en-US" altLang="ja-JP" sz="1200" dirty="0"/>
                <a:t>31,500</a:t>
              </a:r>
              <a:r>
                <a:rPr lang="ja-JP" altLang="en-US" sz="1200" dirty="0"/>
                <a:t>円（</a:t>
              </a:r>
              <a:r>
                <a:rPr lang="en-US" altLang="ja-JP" sz="1200" dirty="0"/>
                <a:t>2015/6/6 </a:t>
              </a:r>
              <a:r>
                <a:rPr lang="ja-JP" altLang="en-US" sz="1200" dirty="0"/>
                <a:t>時点）</a:t>
              </a:r>
              <a:endParaRPr kumimoji="1" lang="ja-JP" altLang="en-US" sz="1200" dirty="0"/>
            </a:p>
          </p:txBody>
        </p:sp>
      </p:grpSp>
    </p:spTree>
    <p:extLst>
      <p:ext uri="{BB962C8B-B14F-4D97-AF65-F5344CB8AC3E}">
        <p14:creationId xmlns:p14="http://schemas.microsoft.com/office/powerpoint/2010/main" val="358749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0" dur="500"/>
                                        <p:tgtEl>
                                          <p:spTgt spid="3">
                                            <p:txEl>
                                              <p:pRg st="5" end="5"/>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13" dur="500"/>
                                        <p:tgtEl>
                                          <p:spTgt spid="3">
                                            <p:txEl>
                                              <p:pRg st="6" end="6"/>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a:stretch>
            <a:fillRect/>
          </a:stretch>
        </p:blipFill>
        <p:spPr>
          <a:xfrm>
            <a:off x="5270164" y="2617896"/>
            <a:ext cx="2008743" cy="2008743"/>
          </a:xfrm>
          <a:prstGeom prst="rect">
            <a:avLst/>
          </a:prstGeom>
        </p:spPr>
      </p:pic>
      <p:sp>
        <p:nvSpPr>
          <p:cNvPr id="2" name="タイトル 1"/>
          <p:cNvSpPr>
            <a:spLocks noGrp="1"/>
          </p:cNvSpPr>
          <p:nvPr>
            <p:ph type="title"/>
          </p:nvPr>
        </p:nvSpPr>
        <p:spPr>
          <a:xfrm>
            <a:off x="845468" y="130175"/>
            <a:ext cx="6246812" cy="490538"/>
          </a:xfrm>
        </p:spPr>
        <p:txBody>
          <a:bodyPr/>
          <a:lstStyle/>
          <a:p>
            <a:r>
              <a:rPr kumimoji="1" lang="ja-JP" altLang="en-US" dirty="0"/>
              <a:t>コンピュータの</a:t>
            </a:r>
            <a:r>
              <a:rPr lang="ja-JP" altLang="en-US" dirty="0"/>
              <a:t>種類</a:t>
            </a:r>
            <a:endParaRPr kumimoji="1" lang="ja-JP" altLang="en-US" dirty="0"/>
          </a:p>
        </p:txBody>
      </p:sp>
      <p:sp>
        <p:nvSpPr>
          <p:cNvPr id="3" name="コンテンツ プレースホルダー 2"/>
          <p:cNvSpPr>
            <a:spLocks noGrp="1"/>
          </p:cNvSpPr>
          <p:nvPr>
            <p:ph idx="1"/>
          </p:nvPr>
        </p:nvSpPr>
        <p:spPr>
          <a:xfrm>
            <a:off x="457200" y="1052736"/>
            <a:ext cx="8229600" cy="5722474"/>
          </a:xfrm>
        </p:spPr>
        <p:txBody>
          <a:bodyPr>
            <a:normAutofit/>
          </a:bodyPr>
          <a:lstStyle/>
          <a:p>
            <a:pPr>
              <a:buFont typeface="Wingdings" panose="05000000000000000000" pitchFamily="2" charset="2"/>
              <a:buChar char="n"/>
            </a:pPr>
            <a:r>
              <a:rPr lang="ja-JP" altLang="en-US" sz="2400" dirty="0"/>
              <a:t>サーバ</a:t>
            </a:r>
            <a:endParaRPr lang="en-US" altLang="ja-JP" sz="2400" dirty="0"/>
          </a:p>
          <a:p>
            <a:pPr lvl="1">
              <a:buFont typeface="Wingdings" panose="05000000000000000000" pitchFamily="2" charset="2"/>
              <a:buChar char="p"/>
            </a:pPr>
            <a:r>
              <a:rPr lang="en-US" altLang="ja-JP" sz="2000" dirty="0"/>
              <a:t>web</a:t>
            </a:r>
            <a:r>
              <a:rPr lang="ja-JP" altLang="en-US" sz="2000" dirty="0" err="1"/>
              <a:t>，</a:t>
            </a:r>
            <a:r>
              <a:rPr lang="ja-JP" altLang="en-US" sz="2000" dirty="0"/>
              <a:t>メール，</a:t>
            </a:r>
            <a:br>
              <a:rPr lang="en-US" altLang="ja-JP" sz="2000" dirty="0"/>
            </a:br>
            <a:r>
              <a:rPr lang="ja-JP" altLang="en-US" sz="2000" dirty="0"/>
              <a:t>データベースなど</a:t>
            </a:r>
            <a:endParaRPr lang="en-US" altLang="ja-JP" sz="2000" dirty="0"/>
          </a:p>
          <a:p>
            <a:pPr lvl="1">
              <a:buFont typeface="Wingdings" panose="05000000000000000000" pitchFamily="2" charset="2"/>
              <a:buChar char="p"/>
            </a:pPr>
            <a:r>
              <a:rPr lang="ja-JP" altLang="en-US" sz="2000" dirty="0"/>
              <a:t>スーパーコンピュータ</a:t>
            </a:r>
            <a:br>
              <a:rPr lang="en-US" altLang="ja-JP" sz="2000" dirty="0"/>
            </a:br>
            <a:r>
              <a:rPr lang="ja-JP" altLang="en-US" sz="2000" dirty="0"/>
              <a:t>（例：「京」）</a:t>
            </a:r>
            <a:br>
              <a:rPr lang="en-US" altLang="ja-JP" sz="2000" dirty="0"/>
            </a:br>
            <a:endParaRPr lang="en-US" altLang="ja-JP" sz="2000" dirty="0"/>
          </a:p>
          <a:p>
            <a:pPr>
              <a:buFont typeface="Wingdings" panose="05000000000000000000" pitchFamily="2" charset="2"/>
              <a:buChar char="n"/>
            </a:pPr>
            <a:r>
              <a:rPr lang="ja-JP" altLang="en-US" sz="2400" dirty="0"/>
              <a:t>パーソナルコンピュータ</a:t>
            </a:r>
            <a:endParaRPr lang="en-US" altLang="ja-JP" sz="2400" dirty="0"/>
          </a:p>
          <a:p>
            <a:pPr lvl="1">
              <a:buFont typeface="Wingdings" panose="05000000000000000000" pitchFamily="2" charset="2"/>
              <a:buChar char="p"/>
            </a:pPr>
            <a:r>
              <a:rPr lang="ja-JP" altLang="en-US" sz="2000" dirty="0"/>
              <a:t>デスクトップ，ラップトップなど</a:t>
            </a:r>
            <a:br>
              <a:rPr lang="en-US" altLang="ja-JP" sz="2000" dirty="0"/>
            </a:br>
            <a:endParaRPr lang="en-US" altLang="ja-JP" sz="2000" dirty="0"/>
          </a:p>
          <a:p>
            <a:pPr>
              <a:buFont typeface="Wingdings" panose="05000000000000000000" pitchFamily="2" charset="2"/>
              <a:buChar char="n"/>
            </a:pPr>
            <a:r>
              <a:rPr lang="ja-JP" altLang="en-US" sz="2400" dirty="0"/>
              <a:t>パーソナルモバイルデバイス</a:t>
            </a:r>
            <a:endParaRPr lang="en-US" altLang="ja-JP" sz="2400" dirty="0"/>
          </a:p>
          <a:p>
            <a:pPr lvl="1">
              <a:buFont typeface="Wingdings" panose="05000000000000000000" pitchFamily="2" charset="2"/>
              <a:buChar char="p"/>
            </a:pPr>
            <a:r>
              <a:rPr lang="ja-JP" altLang="en-US" sz="2000" dirty="0"/>
              <a:t>タブレット，スマートフォンなど</a:t>
            </a:r>
            <a:br>
              <a:rPr lang="en-US" altLang="ja-JP" sz="2000" dirty="0"/>
            </a:br>
            <a:endParaRPr kumimoji="1" lang="en-US" altLang="ja-JP" sz="2000" dirty="0"/>
          </a:p>
          <a:p>
            <a:pPr>
              <a:buFont typeface="Wingdings" panose="05000000000000000000" pitchFamily="2" charset="2"/>
              <a:buChar char="n"/>
            </a:pPr>
            <a:r>
              <a:rPr lang="ja-JP" altLang="en-US" sz="2400" dirty="0"/>
              <a:t>組み込みコンピュータ</a:t>
            </a:r>
            <a:endParaRPr lang="en-US" altLang="ja-JP" sz="2400" dirty="0"/>
          </a:p>
          <a:p>
            <a:pPr lvl="1">
              <a:buFont typeface="Wingdings" panose="05000000000000000000" pitchFamily="2" charset="2"/>
              <a:buChar char="p"/>
            </a:pPr>
            <a:r>
              <a:rPr lang="ja-JP" altLang="en-US" sz="2000" dirty="0"/>
              <a:t>携帯音楽プレーヤー，電子書籍端末，</a:t>
            </a:r>
            <a:br>
              <a:rPr lang="en-US" altLang="ja-JP" sz="2000" dirty="0"/>
            </a:br>
            <a:r>
              <a:rPr lang="ja-JP" altLang="en-US" sz="2000" dirty="0"/>
              <a:t>電子辞書，車の制御部など</a:t>
            </a:r>
            <a:endParaRPr kumimoji="1" lang="ja-JP" altLang="en-US" sz="2000" dirty="0"/>
          </a:p>
        </p:txBody>
      </p:sp>
      <p:sp>
        <p:nvSpPr>
          <p:cNvPr id="5" name="スライド番号プレースホルダー 4"/>
          <p:cNvSpPr>
            <a:spLocks noGrp="1"/>
          </p:cNvSpPr>
          <p:nvPr>
            <p:ph type="sldNum" sz="quarter" idx="12"/>
          </p:nvPr>
        </p:nvSpPr>
        <p:spPr/>
        <p:txBody>
          <a:bodyPr/>
          <a:lstStyle/>
          <a:p>
            <a:fld id="{32D8B938-3DC1-EF4A-BAB7-1263BB70BF23}" type="slidenum">
              <a:rPr kumimoji="1" lang="ja-JP" altLang="en-US" smtClean="0"/>
              <a:t>8</a:t>
            </a:fld>
            <a:endParaRPr kumimoji="1" lang="ja-JP" altLang="en-US"/>
          </a:p>
        </p:txBody>
      </p:sp>
      <p:pic>
        <p:nvPicPr>
          <p:cNvPr id="8" name="図 7"/>
          <p:cNvPicPr>
            <a:picLocks noChangeAspect="1"/>
          </p:cNvPicPr>
          <p:nvPr/>
        </p:nvPicPr>
        <p:blipFill>
          <a:blip r:embed="rId3"/>
          <a:stretch>
            <a:fillRect/>
          </a:stretch>
        </p:blipFill>
        <p:spPr>
          <a:xfrm>
            <a:off x="4384324" y="1160904"/>
            <a:ext cx="2852912" cy="1437644"/>
          </a:xfrm>
          <a:prstGeom prst="rect">
            <a:avLst/>
          </a:prstGeom>
        </p:spPr>
      </p:pic>
      <p:pic>
        <p:nvPicPr>
          <p:cNvPr id="11" name="図 10"/>
          <p:cNvPicPr>
            <a:picLocks noChangeAspect="1"/>
          </p:cNvPicPr>
          <p:nvPr/>
        </p:nvPicPr>
        <p:blipFill>
          <a:blip r:embed="rId4"/>
          <a:stretch>
            <a:fillRect/>
          </a:stretch>
        </p:blipFill>
        <p:spPr>
          <a:xfrm>
            <a:off x="5990509" y="5567404"/>
            <a:ext cx="743786" cy="518171"/>
          </a:xfrm>
          <a:prstGeom prst="rect">
            <a:avLst/>
          </a:prstGeom>
        </p:spPr>
      </p:pic>
      <p:pic>
        <p:nvPicPr>
          <p:cNvPr id="18" name="図 17"/>
          <p:cNvPicPr>
            <a:picLocks noChangeAspect="1"/>
          </p:cNvPicPr>
          <p:nvPr/>
        </p:nvPicPr>
        <p:blipFill>
          <a:blip r:embed="rId5"/>
          <a:stretch>
            <a:fillRect/>
          </a:stretch>
        </p:blipFill>
        <p:spPr>
          <a:xfrm>
            <a:off x="5847591" y="4493600"/>
            <a:ext cx="1029622" cy="772216"/>
          </a:xfrm>
          <a:prstGeom prst="rect">
            <a:avLst/>
          </a:prstGeom>
        </p:spPr>
      </p:pic>
      <p:sp>
        <p:nvSpPr>
          <p:cNvPr id="25" name="テキスト ボックス 24"/>
          <p:cNvSpPr txBox="1"/>
          <p:nvPr/>
        </p:nvSpPr>
        <p:spPr>
          <a:xfrm>
            <a:off x="7511988" y="818730"/>
            <a:ext cx="748923" cy="646331"/>
          </a:xfrm>
          <a:prstGeom prst="rect">
            <a:avLst/>
          </a:prstGeom>
          <a:noFill/>
        </p:spPr>
        <p:txBody>
          <a:bodyPr wrap="none" rtlCol="0">
            <a:spAutoFit/>
          </a:bodyPr>
          <a:lstStyle/>
          <a:p>
            <a:pPr algn="ctr"/>
            <a:r>
              <a:rPr kumimoji="1" lang="ja-JP" altLang="en-US" sz="1200" dirty="0">
                <a:solidFill>
                  <a:srgbClr val="C00000"/>
                </a:solidFill>
              </a:rPr>
              <a:t>システム</a:t>
            </a:r>
            <a:br>
              <a:rPr kumimoji="1" lang="en-US" altLang="ja-JP" sz="1200" dirty="0">
                <a:solidFill>
                  <a:srgbClr val="C00000"/>
                </a:solidFill>
              </a:rPr>
            </a:br>
            <a:r>
              <a:rPr kumimoji="1" lang="ja-JP" altLang="en-US" sz="1200" dirty="0">
                <a:solidFill>
                  <a:srgbClr val="C00000"/>
                </a:solidFill>
              </a:rPr>
              <a:t>規模</a:t>
            </a:r>
            <a:endParaRPr kumimoji="1" lang="en-US" altLang="ja-JP" sz="1200" dirty="0">
              <a:solidFill>
                <a:srgbClr val="C00000"/>
              </a:solidFill>
            </a:endParaRPr>
          </a:p>
          <a:p>
            <a:pPr algn="ctr"/>
            <a:r>
              <a:rPr kumimoji="1" lang="ja-JP" altLang="en-US" sz="1200" dirty="0">
                <a:solidFill>
                  <a:srgbClr val="C00000"/>
                </a:solidFill>
              </a:rPr>
              <a:t>大</a:t>
            </a:r>
          </a:p>
        </p:txBody>
      </p:sp>
      <p:sp>
        <p:nvSpPr>
          <p:cNvPr id="26" name="上下矢印 25"/>
          <p:cNvSpPr/>
          <p:nvPr/>
        </p:nvSpPr>
        <p:spPr>
          <a:xfrm>
            <a:off x="8197180" y="1440194"/>
            <a:ext cx="370036" cy="4307357"/>
          </a:xfrm>
          <a:prstGeom prst="upDownArrow">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7526044" y="5805264"/>
            <a:ext cx="748923" cy="646331"/>
          </a:xfrm>
          <a:prstGeom prst="rect">
            <a:avLst/>
          </a:prstGeom>
          <a:noFill/>
        </p:spPr>
        <p:txBody>
          <a:bodyPr wrap="none" rtlCol="0">
            <a:spAutoFit/>
          </a:bodyPr>
          <a:lstStyle/>
          <a:p>
            <a:pPr algn="ctr"/>
            <a:r>
              <a:rPr kumimoji="1" lang="ja-JP" altLang="en-US" sz="1200" dirty="0">
                <a:solidFill>
                  <a:srgbClr val="C00000"/>
                </a:solidFill>
              </a:rPr>
              <a:t>システム</a:t>
            </a:r>
            <a:br>
              <a:rPr kumimoji="1" lang="en-US" altLang="ja-JP" sz="1200" dirty="0">
                <a:solidFill>
                  <a:srgbClr val="C00000"/>
                </a:solidFill>
              </a:rPr>
            </a:br>
            <a:r>
              <a:rPr kumimoji="1" lang="ja-JP" altLang="en-US" sz="1200" dirty="0">
                <a:solidFill>
                  <a:srgbClr val="C00000"/>
                </a:solidFill>
              </a:rPr>
              <a:t>規模</a:t>
            </a:r>
            <a:endParaRPr kumimoji="1" lang="en-US" altLang="ja-JP" sz="1200" dirty="0">
              <a:solidFill>
                <a:srgbClr val="C00000"/>
              </a:solidFill>
            </a:endParaRPr>
          </a:p>
          <a:p>
            <a:pPr algn="ctr"/>
            <a:r>
              <a:rPr kumimoji="1" lang="ja-JP" altLang="en-US" sz="1200" dirty="0">
                <a:solidFill>
                  <a:srgbClr val="C00000"/>
                </a:solidFill>
              </a:rPr>
              <a:t>小</a:t>
            </a:r>
          </a:p>
        </p:txBody>
      </p:sp>
      <p:sp>
        <p:nvSpPr>
          <p:cNvPr id="28" name="テキスト ボックス 27"/>
          <p:cNvSpPr txBox="1"/>
          <p:nvPr/>
        </p:nvSpPr>
        <p:spPr>
          <a:xfrm>
            <a:off x="8140177" y="818730"/>
            <a:ext cx="492443" cy="646331"/>
          </a:xfrm>
          <a:prstGeom prst="rect">
            <a:avLst/>
          </a:prstGeom>
          <a:noFill/>
        </p:spPr>
        <p:txBody>
          <a:bodyPr wrap="none" rtlCol="0">
            <a:spAutoFit/>
          </a:bodyPr>
          <a:lstStyle/>
          <a:p>
            <a:pPr algn="ctr"/>
            <a:r>
              <a:rPr kumimoji="1" lang="ja-JP" altLang="en-US" sz="1200" dirty="0">
                <a:solidFill>
                  <a:srgbClr val="002060"/>
                </a:solidFill>
              </a:rPr>
              <a:t>要求</a:t>
            </a:r>
            <a:endParaRPr kumimoji="1" lang="en-US" altLang="ja-JP" sz="1200" dirty="0">
              <a:solidFill>
                <a:srgbClr val="002060"/>
              </a:solidFill>
            </a:endParaRPr>
          </a:p>
          <a:p>
            <a:pPr algn="ctr"/>
            <a:r>
              <a:rPr kumimoji="1" lang="ja-JP" altLang="en-US" sz="1200" dirty="0">
                <a:solidFill>
                  <a:srgbClr val="002060"/>
                </a:solidFill>
              </a:rPr>
              <a:t>性能</a:t>
            </a:r>
            <a:br>
              <a:rPr kumimoji="1" lang="en-US" altLang="ja-JP" sz="1200" dirty="0">
                <a:solidFill>
                  <a:srgbClr val="002060"/>
                </a:solidFill>
              </a:rPr>
            </a:br>
            <a:r>
              <a:rPr kumimoji="1" lang="ja-JP" altLang="en-US" sz="1200" dirty="0">
                <a:solidFill>
                  <a:srgbClr val="002060"/>
                </a:solidFill>
              </a:rPr>
              <a:t>高</a:t>
            </a:r>
          </a:p>
        </p:txBody>
      </p:sp>
      <p:sp>
        <p:nvSpPr>
          <p:cNvPr id="29" name="テキスト ボックス 28"/>
          <p:cNvSpPr txBox="1"/>
          <p:nvPr/>
        </p:nvSpPr>
        <p:spPr>
          <a:xfrm>
            <a:off x="8163111" y="5805264"/>
            <a:ext cx="492443" cy="646331"/>
          </a:xfrm>
          <a:prstGeom prst="rect">
            <a:avLst/>
          </a:prstGeom>
          <a:noFill/>
        </p:spPr>
        <p:txBody>
          <a:bodyPr wrap="none" rtlCol="0">
            <a:spAutoFit/>
          </a:bodyPr>
          <a:lstStyle/>
          <a:p>
            <a:pPr algn="ctr"/>
            <a:r>
              <a:rPr kumimoji="1" lang="ja-JP" altLang="en-US" sz="1200" dirty="0">
                <a:solidFill>
                  <a:srgbClr val="002060"/>
                </a:solidFill>
              </a:rPr>
              <a:t>要求</a:t>
            </a:r>
            <a:br>
              <a:rPr kumimoji="1" lang="en-US" altLang="ja-JP" sz="1200" dirty="0">
                <a:solidFill>
                  <a:srgbClr val="002060"/>
                </a:solidFill>
              </a:rPr>
            </a:br>
            <a:r>
              <a:rPr kumimoji="1" lang="ja-JP" altLang="en-US" sz="1200" dirty="0">
                <a:solidFill>
                  <a:srgbClr val="002060"/>
                </a:solidFill>
              </a:rPr>
              <a:t>性能</a:t>
            </a:r>
            <a:endParaRPr kumimoji="1" lang="en-US" altLang="ja-JP" sz="1200" dirty="0">
              <a:solidFill>
                <a:srgbClr val="002060"/>
              </a:solidFill>
            </a:endParaRPr>
          </a:p>
          <a:p>
            <a:pPr algn="ctr"/>
            <a:r>
              <a:rPr lang="ja-JP" altLang="en-US" sz="1200" dirty="0">
                <a:solidFill>
                  <a:srgbClr val="002060"/>
                </a:solidFill>
              </a:rPr>
              <a:t>低</a:t>
            </a:r>
            <a:endParaRPr kumimoji="1" lang="ja-JP" altLang="en-US" sz="1200" dirty="0">
              <a:solidFill>
                <a:srgbClr val="002060"/>
              </a:solidFill>
            </a:endParaRPr>
          </a:p>
        </p:txBody>
      </p:sp>
      <p:sp>
        <p:nvSpPr>
          <p:cNvPr id="30" name="テキスト ボックス 29"/>
          <p:cNvSpPr txBox="1"/>
          <p:nvPr/>
        </p:nvSpPr>
        <p:spPr>
          <a:xfrm>
            <a:off x="8615896" y="815770"/>
            <a:ext cx="492443" cy="646331"/>
          </a:xfrm>
          <a:prstGeom prst="rect">
            <a:avLst/>
          </a:prstGeom>
          <a:noFill/>
        </p:spPr>
        <p:txBody>
          <a:bodyPr wrap="none" rtlCol="0">
            <a:spAutoFit/>
          </a:bodyPr>
          <a:lstStyle/>
          <a:p>
            <a:pPr algn="ctr"/>
            <a:r>
              <a:rPr kumimoji="1" lang="ja-JP" altLang="en-US" sz="1200" dirty="0">
                <a:solidFill>
                  <a:srgbClr val="006600"/>
                </a:solidFill>
              </a:rPr>
              <a:t>消費</a:t>
            </a:r>
            <a:endParaRPr kumimoji="1" lang="en-US" altLang="ja-JP" sz="1200" dirty="0">
              <a:solidFill>
                <a:srgbClr val="006600"/>
              </a:solidFill>
            </a:endParaRPr>
          </a:p>
          <a:p>
            <a:pPr algn="ctr"/>
            <a:r>
              <a:rPr lang="ja-JP" altLang="en-US" sz="1200" dirty="0">
                <a:solidFill>
                  <a:srgbClr val="006600"/>
                </a:solidFill>
              </a:rPr>
              <a:t>電力</a:t>
            </a:r>
            <a:br>
              <a:rPr kumimoji="1" lang="en-US" altLang="ja-JP" sz="1200" dirty="0">
                <a:solidFill>
                  <a:srgbClr val="006600"/>
                </a:solidFill>
              </a:rPr>
            </a:br>
            <a:r>
              <a:rPr lang="ja-JP" altLang="en-US" sz="1200" dirty="0">
                <a:solidFill>
                  <a:srgbClr val="006600"/>
                </a:solidFill>
              </a:rPr>
              <a:t>多</a:t>
            </a:r>
            <a:endParaRPr kumimoji="1" lang="ja-JP" altLang="en-US" sz="1200" dirty="0">
              <a:solidFill>
                <a:srgbClr val="006600"/>
              </a:solidFill>
            </a:endParaRPr>
          </a:p>
        </p:txBody>
      </p:sp>
      <p:sp>
        <p:nvSpPr>
          <p:cNvPr id="31" name="テキスト ボックス 30"/>
          <p:cNvSpPr txBox="1"/>
          <p:nvPr/>
        </p:nvSpPr>
        <p:spPr>
          <a:xfrm>
            <a:off x="8633652" y="5805264"/>
            <a:ext cx="492443" cy="646331"/>
          </a:xfrm>
          <a:prstGeom prst="rect">
            <a:avLst/>
          </a:prstGeom>
          <a:noFill/>
        </p:spPr>
        <p:txBody>
          <a:bodyPr wrap="none" rtlCol="0">
            <a:spAutoFit/>
          </a:bodyPr>
          <a:lstStyle/>
          <a:p>
            <a:pPr algn="ctr"/>
            <a:r>
              <a:rPr kumimoji="1" lang="ja-JP" altLang="en-US" sz="1200" dirty="0">
                <a:solidFill>
                  <a:srgbClr val="006600"/>
                </a:solidFill>
              </a:rPr>
              <a:t>消費</a:t>
            </a:r>
            <a:endParaRPr kumimoji="1" lang="en-US" altLang="ja-JP" sz="1200" dirty="0">
              <a:solidFill>
                <a:srgbClr val="006600"/>
              </a:solidFill>
            </a:endParaRPr>
          </a:p>
          <a:p>
            <a:pPr algn="ctr"/>
            <a:r>
              <a:rPr lang="ja-JP" altLang="en-US" sz="1200" dirty="0">
                <a:solidFill>
                  <a:srgbClr val="006600"/>
                </a:solidFill>
              </a:rPr>
              <a:t>電力</a:t>
            </a:r>
            <a:br>
              <a:rPr kumimoji="1" lang="en-US" altLang="ja-JP" sz="1200" dirty="0">
                <a:solidFill>
                  <a:srgbClr val="006600"/>
                </a:solidFill>
              </a:rPr>
            </a:br>
            <a:r>
              <a:rPr lang="ja-JP" altLang="en-US" sz="1200" dirty="0">
                <a:solidFill>
                  <a:srgbClr val="006600"/>
                </a:solidFill>
              </a:rPr>
              <a:t>少</a:t>
            </a:r>
            <a:endParaRPr kumimoji="1" lang="ja-JP" altLang="en-US" sz="1200" dirty="0">
              <a:solidFill>
                <a:srgbClr val="006600"/>
              </a:solidFill>
            </a:endParaRPr>
          </a:p>
        </p:txBody>
      </p:sp>
      <p:sp>
        <p:nvSpPr>
          <p:cNvPr id="32" name="上下矢印 31"/>
          <p:cNvSpPr/>
          <p:nvPr/>
        </p:nvSpPr>
        <p:spPr>
          <a:xfrm>
            <a:off x="7718202" y="1425899"/>
            <a:ext cx="370036" cy="4307357"/>
          </a:xfrm>
          <a:prstGeom prst="upDownArrow">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上下矢印 32"/>
          <p:cNvSpPr/>
          <p:nvPr/>
        </p:nvSpPr>
        <p:spPr>
          <a:xfrm>
            <a:off x="8676159" y="1431567"/>
            <a:ext cx="370036" cy="4307357"/>
          </a:xfrm>
          <a:prstGeom prst="upDownArrow">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吹き出し 33"/>
          <p:cNvSpPr/>
          <p:nvPr/>
        </p:nvSpPr>
        <p:spPr>
          <a:xfrm>
            <a:off x="5672832" y="6121622"/>
            <a:ext cx="1882764" cy="636234"/>
          </a:xfrm>
          <a:prstGeom prst="wedgeRoundRectCallout">
            <a:avLst>
              <a:gd name="adj1" fmla="val 57468"/>
              <a:gd name="adj2" fmla="val -81554"/>
              <a:gd name="adj3" fmla="val 16667"/>
            </a:avLst>
          </a:prstGeom>
          <a:solidFill>
            <a:srgbClr val="FFFFCC"/>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schemeClr val="tx1"/>
                </a:solidFill>
              </a:rPr>
              <a:t>用途に応じて</a:t>
            </a:r>
            <a:br>
              <a:rPr lang="en-US" altLang="ja-JP" sz="1600" dirty="0">
                <a:solidFill>
                  <a:schemeClr val="tx1"/>
                </a:solidFill>
              </a:rPr>
            </a:br>
            <a:r>
              <a:rPr lang="ja-JP" altLang="en-US" sz="1600" dirty="0">
                <a:solidFill>
                  <a:schemeClr val="tx1"/>
                </a:solidFill>
              </a:rPr>
              <a:t>異なる設計が必要</a:t>
            </a:r>
            <a:endParaRPr kumimoji="1" lang="ja-JP" altLang="en-US" sz="1600" dirty="0">
              <a:solidFill>
                <a:schemeClr val="tx1"/>
              </a:solidFill>
            </a:endParaRPr>
          </a:p>
        </p:txBody>
      </p:sp>
    </p:spTree>
    <p:extLst>
      <p:ext uri="{BB962C8B-B14F-4D97-AF65-F5344CB8AC3E}">
        <p14:creationId xmlns:p14="http://schemas.microsoft.com/office/powerpoint/2010/main" val="7545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500"/>
                                        <p:tgtEl>
                                          <p:spTgt spid="3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fade">
                                      <p:cBhvr>
                                        <p:cTn id="72" dur="500"/>
                                        <p:tgtEl>
                                          <p:spTgt spid="31"/>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500"/>
                                        <p:tgtEl>
                                          <p:spTgt spid="3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500"/>
                                        <p:tgtEl>
                                          <p:spTgt spid="33"/>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fade">
                                      <p:cBhvr>
                                        <p:cTn id="8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7" grpId="0"/>
      <p:bldP spid="28" grpId="0"/>
      <p:bldP spid="29" grpId="0"/>
      <p:bldP spid="30" grpId="0"/>
      <p:bldP spid="31" grpId="0"/>
      <p:bldP spid="32" grpId="0" animBg="1"/>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525150" y="1124859"/>
            <a:ext cx="5703034" cy="523220"/>
          </a:xfrm>
          <a:prstGeom prst="rect">
            <a:avLst/>
          </a:prstGeom>
          <a:noFill/>
        </p:spPr>
        <p:txBody>
          <a:bodyPr wrap="square" rtlCol="0">
            <a:spAutoFit/>
          </a:bodyPr>
          <a:lstStyle/>
          <a:p>
            <a:r>
              <a:rPr lang="ja-JP" altLang="en-US" sz="2800" b="1" u="sng" dirty="0">
                <a:latin typeface="游ゴシック" panose="020B0400000000000000" pitchFamily="50" charset="-128"/>
                <a:ea typeface="游ゴシック" panose="020B0400000000000000" pitchFamily="50" charset="-128"/>
              </a:rPr>
              <a:t>アーキテクチャとは？</a:t>
            </a:r>
            <a:endParaRPr kumimoji="1" lang="ja-JP" altLang="en-US" sz="2800" b="1" u="sng" dirty="0">
              <a:latin typeface="游ゴシック" panose="020B0400000000000000" pitchFamily="50" charset="-128"/>
              <a:ea typeface="游ゴシック" panose="020B0400000000000000" pitchFamily="50" charset="-128"/>
            </a:endParaRPr>
          </a:p>
        </p:txBody>
      </p:sp>
      <p:sp>
        <p:nvSpPr>
          <p:cNvPr id="7" name="テキスト ボックス 6"/>
          <p:cNvSpPr txBox="1"/>
          <p:nvPr/>
        </p:nvSpPr>
        <p:spPr>
          <a:xfrm>
            <a:off x="588366" y="1700808"/>
            <a:ext cx="8088090" cy="2693045"/>
          </a:xfrm>
          <a:prstGeom prst="rect">
            <a:avLst/>
          </a:prstGeom>
          <a:noFill/>
        </p:spPr>
        <p:txBody>
          <a:bodyPr wrap="square" rtlCol="0">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もともとは建築の用語</a:t>
            </a:r>
            <a:endPar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Font typeface="Wingdings" panose="05000000000000000000" pitchFamily="2" charset="2"/>
              <a:buChar char="n"/>
            </a:pPr>
            <a:endPar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Font typeface="Wingdings" panose="05000000000000000000" pitchFamily="2" charset="2"/>
              <a:buChar char="n"/>
            </a:pPr>
            <a:endPar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Font typeface="Wingdings" panose="05000000000000000000" pitchFamily="2" charset="2"/>
              <a:buChar char="n"/>
            </a:pPr>
            <a:endPar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342900" indent="-342900">
              <a:lnSpc>
                <a:spcPct val="120000"/>
              </a:lnSpc>
              <a:spcAft>
                <a:spcPts val="600"/>
              </a:spcAft>
              <a:buFont typeface="Wingdings" panose="05000000000000000000" pitchFamily="2" charset="2"/>
              <a:buChar char="n"/>
            </a:pPr>
            <a:endPar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
        <p:nvSpPr>
          <p:cNvPr id="1336" name="タイトル 3"/>
          <p:cNvSpPr>
            <a:spLocks noGrp="1"/>
          </p:cNvSpPr>
          <p:nvPr>
            <p:ph type="title"/>
          </p:nvPr>
        </p:nvSpPr>
        <p:spPr>
          <a:xfrm>
            <a:off x="333047" y="130175"/>
            <a:ext cx="6839867" cy="490538"/>
          </a:xfrm>
        </p:spPr>
        <p:txBody>
          <a:bodyPr/>
          <a:lstStyle/>
          <a:p>
            <a:r>
              <a:rPr lang="ja-JP" altLang="en-US" dirty="0">
                <a:solidFill>
                  <a:schemeClr val="bg1"/>
                </a:solidFill>
              </a:rPr>
              <a:t>　コンピュータアーキテクチャ</a:t>
            </a:r>
            <a:endParaRPr kumimoji="1" lang="ja-JP" altLang="en-US" dirty="0">
              <a:solidFill>
                <a:schemeClr val="bg1"/>
              </a:solidFill>
            </a:endParaRPr>
          </a:p>
        </p:txBody>
      </p:sp>
      <p:sp>
        <p:nvSpPr>
          <p:cNvPr id="2" name="スライド番号プレースホルダー 1"/>
          <p:cNvSpPr>
            <a:spLocks noGrp="1"/>
          </p:cNvSpPr>
          <p:nvPr>
            <p:ph type="sldNum" sz="quarter" idx="12"/>
          </p:nvPr>
        </p:nvSpPr>
        <p:spPr/>
        <p:txBody>
          <a:bodyPr/>
          <a:lstStyle/>
          <a:p>
            <a:fld id="{415FF992-0EB6-4062-B198-36E0943037F4}" type="slidenum">
              <a:rPr kumimoji="1" lang="ja-JP" altLang="en-US" smtClean="0"/>
              <a:t>9</a:t>
            </a:fld>
            <a:endParaRPr kumimoji="1" lang="ja-JP" altLang="en-US"/>
          </a:p>
        </p:txBody>
      </p:sp>
      <p:pic>
        <p:nvPicPr>
          <p:cNvPr id="3" name="図 2"/>
          <p:cNvPicPr>
            <a:picLocks noChangeAspect="1"/>
          </p:cNvPicPr>
          <p:nvPr/>
        </p:nvPicPr>
        <p:blipFill>
          <a:blip r:embed="rId3"/>
          <a:stretch>
            <a:fillRect/>
          </a:stretch>
        </p:blipFill>
        <p:spPr>
          <a:xfrm>
            <a:off x="683568" y="2204864"/>
            <a:ext cx="7743825" cy="2257425"/>
          </a:xfrm>
          <a:prstGeom prst="rect">
            <a:avLst/>
          </a:prstGeom>
        </p:spPr>
      </p:pic>
      <p:sp>
        <p:nvSpPr>
          <p:cNvPr id="4" name="正方形/長方形 3"/>
          <p:cNvSpPr/>
          <p:nvPr/>
        </p:nvSpPr>
        <p:spPr>
          <a:xfrm>
            <a:off x="588366" y="4517480"/>
            <a:ext cx="7728050" cy="1575816"/>
          </a:xfrm>
          <a:prstGeom prst="rect">
            <a:avLst/>
          </a:prstGeom>
        </p:spPr>
        <p:txBody>
          <a:bodyPr wrap="square">
            <a:spAutoFit/>
          </a:bodyPr>
          <a:lstStyle/>
          <a:p>
            <a:pPr marL="342900" indent="-342900">
              <a:lnSpc>
                <a:spcPct val="120000"/>
              </a:lnSpc>
              <a:spcAft>
                <a:spcPts val="600"/>
              </a:spcAft>
              <a:buFont typeface="Wingdings" panose="05000000000000000000" pitchFamily="2" charset="2"/>
              <a:buChar char="n"/>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要すると，コンピュータが</a:t>
            </a:r>
            <a:endPar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800100" lvl="1" indent="-342900">
              <a:lnSpc>
                <a:spcPct val="120000"/>
              </a:lnSpc>
              <a:spcAft>
                <a:spcPts val="600"/>
              </a:spcAft>
              <a:buFont typeface="Wingdings" panose="05000000000000000000" pitchFamily="2" charset="2"/>
              <a:buChar char="p"/>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どのような</a:t>
            </a:r>
            <a:r>
              <a:rPr lang="ja-JP" altLang="en-US" sz="2400" dirty="0">
                <a:solidFill>
                  <a:srgbClr val="C00000"/>
                </a:solidFill>
                <a:latin typeface="游ゴシック Medium" panose="020B0500000000000000" pitchFamily="50" charset="-128"/>
                <a:ea typeface="游ゴシック Medium" panose="020B0500000000000000" pitchFamily="50" charset="-128"/>
              </a:rPr>
              <a:t>構成要素</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で出来ているか</a:t>
            </a:r>
            <a:endPar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a:p>
            <a:pPr marL="800100" lvl="1" indent="-342900">
              <a:lnSpc>
                <a:spcPct val="120000"/>
              </a:lnSpc>
              <a:spcAft>
                <a:spcPts val="600"/>
              </a:spcAft>
              <a:buFont typeface="Wingdings" panose="05000000000000000000" pitchFamily="2" charset="2"/>
              <a:buChar char="p"/>
            </a:pP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どのような</a:t>
            </a:r>
            <a:r>
              <a:rPr lang="ja-JP" altLang="en-US" sz="2400" dirty="0">
                <a:solidFill>
                  <a:srgbClr val="C00000"/>
                </a:solidFill>
                <a:latin typeface="游ゴシック Medium" panose="020B0500000000000000" pitchFamily="50" charset="-128"/>
                <a:ea typeface="游ゴシック Medium" panose="020B0500000000000000" pitchFamily="50" charset="-128"/>
              </a:rPr>
              <a:t>仕組み</a:t>
            </a:r>
            <a:r>
              <a:rPr lang="ja-JP" altLang="en-US" sz="2400" dirty="0">
                <a:solidFill>
                  <a:schemeClr val="tx1">
                    <a:lumMod val="75000"/>
                    <a:lumOff val="25000"/>
                  </a:schemeClr>
                </a:solidFill>
                <a:latin typeface="游ゴシック Medium" panose="020B0500000000000000" pitchFamily="50" charset="-128"/>
                <a:ea typeface="游ゴシック Medium" panose="020B0500000000000000" pitchFamily="50" charset="-128"/>
              </a:rPr>
              <a:t>になっているか</a:t>
            </a:r>
            <a:endParaRPr lang="en-US" altLang="ja-JP" sz="2400" dirty="0">
              <a:solidFill>
                <a:schemeClr val="tx1">
                  <a:lumMod val="75000"/>
                  <a:lumOff val="25000"/>
                </a:schemeClr>
              </a:solidFill>
              <a:latin typeface="游ゴシック Medium" panose="020B0500000000000000" pitchFamily="50" charset="-128"/>
              <a:ea typeface="游ゴシック Medium" panose="020B0500000000000000" pitchFamily="50" charset="-128"/>
            </a:endParaRPr>
          </a:p>
        </p:txBody>
      </p:sp>
      <p:sp>
        <p:nvSpPr>
          <p:cNvPr id="5" name="正方形/長方形 4"/>
          <p:cNvSpPr/>
          <p:nvPr/>
        </p:nvSpPr>
        <p:spPr>
          <a:xfrm>
            <a:off x="980226" y="4123713"/>
            <a:ext cx="6192688" cy="276999"/>
          </a:xfrm>
          <a:prstGeom prst="rect">
            <a:avLst/>
          </a:prstGeom>
        </p:spPr>
        <p:txBody>
          <a:bodyPr wrap="square">
            <a:spAutoFit/>
          </a:bodyPr>
          <a:lstStyle/>
          <a:p>
            <a:r>
              <a:rPr lang="ja-JP" altLang="en-US" sz="1200" dirty="0">
                <a:hlinkClick r:id="rId4"/>
              </a:rPr>
              <a:t>http://www.weblio.jp/content/アーキテクチャ</a:t>
            </a:r>
            <a:endParaRPr lang="ja-JP" altLang="en-US" sz="1200" dirty="0"/>
          </a:p>
        </p:txBody>
      </p:sp>
    </p:spTree>
    <p:extLst>
      <p:ext uri="{BB962C8B-B14F-4D97-AF65-F5344CB8AC3E}">
        <p14:creationId xmlns:p14="http://schemas.microsoft.com/office/powerpoint/2010/main" val="3837021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theme/theme1.xml><?xml version="1.0" encoding="utf-8"?>
<a:theme xmlns:a="http://schemas.openxmlformats.org/drawingml/2006/main" name="cool6-s-blue">
  <a:themeElements>
    <a:clrScheme name="cool6-s-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2">
      <a:majorFont>
        <a:latin typeface="Century Gothic"/>
        <a:ea typeface="HGS創英角ｺﾞｼｯｸUB"/>
        <a:cs typeface=""/>
      </a:majorFont>
      <a:minorFont>
        <a:latin typeface="Palatino Linotype"/>
        <a:ea typeface="HGSｺﾞｼｯ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6-s-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6-s-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6-s-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6-s-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6-s-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6-s-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6-s-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6-s-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6-s-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6-s-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6-s-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6-s-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ol6-s-blue">
  <a:themeElements>
    <a:clrScheme name="cool6-s-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ユーザー定義 2">
      <a:majorFont>
        <a:latin typeface="Century Gothic"/>
        <a:ea typeface="HGS創英角ｺﾞｼｯｸUB"/>
        <a:cs typeface=""/>
      </a:majorFont>
      <a:minorFont>
        <a:latin typeface="Palatino Linotype"/>
        <a:ea typeface="HGSｺﾞｼｯｸ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ol6-s-blu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ol6-s-blu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ol6-s-blu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ol6-s-blu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ol6-s-blu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ol6-s-blu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ol6-s-blu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ol6-s-blu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ol6-s-blu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ol6-s-blu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ol6-s-blu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ol6-s-blu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cool6-s-1</Template>
  <TotalTime>24689</TotalTime>
  <Words>1550</Words>
  <Application>Microsoft Office PowerPoint</Application>
  <PresentationFormat>画面に合わせる (4:3)</PresentationFormat>
  <Paragraphs>474</Paragraphs>
  <Slides>36</Slides>
  <Notes>10</Notes>
  <HiddenSlides>3</HiddenSlides>
  <MMClips>0</MMClips>
  <ScaleCrop>false</ScaleCrop>
  <HeadingPairs>
    <vt:vector size="6" baseType="variant">
      <vt:variant>
        <vt:lpstr>使用されているフォント</vt:lpstr>
      </vt:variant>
      <vt:variant>
        <vt:i4>14</vt:i4>
      </vt:variant>
      <vt:variant>
        <vt:lpstr>テーマ</vt:lpstr>
      </vt:variant>
      <vt:variant>
        <vt:i4>2</vt:i4>
      </vt:variant>
      <vt:variant>
        <vt:lpstr>スライド タイトル</vt:lpstr>
      </vt:variant>
      <vt:variant>
        <vt:i4>36</vt:i4>
      </vt:variant>
    </vt:vector>
  </HeadingPairs>
  <TitlesOfParts>
    <vt:vector size="52" baseType="lpstr">
      <vt:lpstr>HGSｺﾞｼｯｸE</vt:lpstr>
      <vt:lpstr>HGSｺﾞｼｯｸM</vt:lpstr>
      <vt:lpstr>HGS創英角ｺﾞｼｯｸUB</vt:lpstr>
      <vt:lpstr>HG明朝B</vt:lpstr>
      <vt:lpstr>ＭＳ Ｐゴシック</vt:lpstr>
      <vt:lpstr>游ゴシック</vt:lpstr>
      <vt:lpstr>游ゴシック Medium</vt:lpstr>
      <vt:lpstr>Arial</vt:lpstr>
      <vt:lpstr>Calibri</vt:lpstr>
      <vt:lpstr>Cambria Math</vt:lpstr>
      <vt:lpstr>Century Gothic</vt:lpstr>
      <vt:lpstr>Georgia</vt:lpstr>
      <vt:lpstr>Palatino Linotype</vt:lpstr>
      <vt:lpstr>Wingdings</vt:lpstr>
      <vt:lpstr>cool6-s-blue</vt:lpstr>
      <vt:lpstr>1_cool6-s-blue</vt:lpstr>
      <vt:lpstr>情報システム基盤学基礎１ コンピュータアーキテクチャ編</vt:lpstr>
      <vt:lpstr>講義に入る前に</vt:lpstr>
      <vt:lpstr>講義全体の構成</vt:lpstr>
      <vt:lpstr>はじめに</vt:lpstr>
      <vt:lpstr>　コンピュータアーキテクチャとは</vt:lpstr>
      <vt:lpstr>私たちの生活とコンピュータ</vt:lpstr>
      <vt:lpstr>コンピュータが普及した背景</vt:lpstr>
      <vt:lpstr>コンピュータの種類</vt:lpstr>
      <vt:lpstr>　コンピュータアーキテクチャ</vt:lpstr>
      <vt:lpstr>　パーソナルコンピュータの構成</vt:lpstr>
      <vt:lpstr>　ビット？バイト？ギガバイト？</vt:lpstr>
      <vt:lpstr>　コンピュータの構成要素</vt:lpstr>
      <vt:lpstr>　パーソナルコンピュータの構成</vt:lpstr>
      <vt:lpstr>　コンピュータの構成要素</vt:lpstr>
      <vt:lpstr>コンピュータの基本構成 （ハードウェア）</vt:lpstr>
      <vt:lpstr>　ハードウェアの構成</vt:lpstr>
      <vt:lpstr>　ハードウェアの構成</vt:lpstr>
      <vt:lpstr>PowerPoint プレゼンテーション</vt:lpstr>
      <vt:lpstr>PowerPoint プレゼンテーション</vt:lpstr>
      <vt:lpstr>PowerPoint プレゼンテーション</vt:lpstr>
      <vt:lpstr>PowerPoint プレゼンテーション</vt:lpstr>
      <vt:lpstr>ハードウェアの製造技術</vt:lpstr>
      <vt:lpstr>トランジスタとLSI</vt:lpstr>
      <vt:lpstr>LSI の集積度</vt:lpstr>
      <vt:lpstr>LSI の製造工程</vt:lpstr>
      <vt:lpstr>歩留まり</vt:lpstr>
      <vt:lpstr>プロセスルールと微細化</vt:lpstr>
      <vt:lpstr>微細化の現状</vt:lpstr>
      <vt:lpstr>コンピュータの評価指標</vt:lpstr>
      <vt:lpstr>性能を表す指標</vt:lpstr>
      <vt:lpstr>プログラムに対する性能</vt:lpstr>
      <vt:lpstr>例題</vt:lpstr>
      <vt:lpstr>消費電力</vt:lpstr>
      <vt:lpstr>Power Wall</vt:lpstr>
      <vt:lpstr>LSIの電力</vt:lpstr>
      <vt:lpstr>電力 or エネルギー？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パケット処理キャッシュに特化した 低回路コストなキャッシュエントリ制御手法の実現</dc:title>
  <dc:creator>yamaki</dc:creator>
  <cp:lastModifiedBy>haako725</cp:lastModifiedBy>
  <cp:revision>359</cp:revision>
  <dcterms:created xsi:type="dcterms:W3CDTF">2014-07-13T15:02:56Z</dcterms:created>
  <dcterms:modified xsi:type="dcterms:W3CDTF">2016-06-08T12:18:56Z</dcterms:modified>
</cp:coreProperties>
</file>