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63" r:id="rId5"/>
    <p:sldId id="262" r:id="rId6"/>
    <p:sldId id="264" r:id="rId7"/>
    <p:sldId id="265" r:id="rId8"/>
    <p:sldId id="268" r:id="rId9"/>
    <p:sldId id="271" r:id="rId10"/>
    <p:sldId id="274" r:id="rId11"/>
    <p:sldId id="273" r:id="rId12"/>
    <p:sldId id="272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21" autoAdjust="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5024-383D-F743-9249-0C10880D42CA}" type="datetimeFigureOut">
              <a:rPr kumimoji="1" lang="ja-JP" altLang="en-US" smtClean="0"/>
              <a:t>2016/4/6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1488-75A7-AF4A-9271-12896DF7E2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1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463C-C4E1-F149-84A4-3D5FAC36C9F7}" type="datetimeFigureOut">
              <a:rPr kumimoji="1" lang="ja-JP" altLang="en-US" smtClean="0"/>
              <a:t>2016/4/6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8A36-93AC-6C41-9DC5-3202ED27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1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8A36-93AC-6C41-9DC5-3202ED27C6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56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April 10th,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D8B938-3DC1-EF4A-BAB7-1263BB70B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skiso1-2015@hpc.is.uec.ac.j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100" dirty="0" smtClean="0"/>
              <a:t>情報システム基盤学基礎１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コンピュータアーキテクチャ編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ガイダンス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79273"/>
            <a:ext cx="6400800" cy="1752600"/>
          </a:xfrm>
        </p:spPr>
        <p:txBody>
          <a:bodyPr/>
          <a:lstStyle/>
          <a:p>
            <a:r>
              <a:rPr lang="ja-JP" altLang="en-US" sz="2800" dirty="0" smtClean="0"/>
              <a:t>八巻</a:t>
            </a:r>
            <a:r>
              <a:rPr lang="ja-JP" altLang="en-US" sz="2800" dirty="0" smtClean="0"/>
              <a:t>　隼人</a:t>
            </a:r>
            <a:endParaRPr lang="en-US" altLang="ja-JP" sz="2800" dirty="0" smtClean="0"/>
          </a:p>
          <a:p>
            <a:r>
              <a:rPr lang="en-US" altLang="ja-JP" dirty="0" smtClean="0"/>
              <a:t>yamaki</a:t>
            </a:r>
            <a:r>
              <a:rPr kumimoji="1" lang="en-US" altLang="ja-JP" dirty="0" smtClean="0"/>
              <a:t>@hpc.is.uec.ac.jp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成績評価の方法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出席：必須</a:t>
            </a:r>
            <a:endParaRPr lang="en-US" altLang="ja-JP" dirty="0" smtClean="0"/>
          </a:p>
          <a:p>
            <a:pPr lvl="1"/>
            <a:r>
              <a:rPr lang="ja-JP" altLang="en-US" dirty="0"/>
              <a:t>毎回宿題を出す（かも）</a:t>
            </a:r>
            <a:endParaRPr lang="en-US" altLang="ja-JP" dirty="0"/>
          </a:p>
          <a:p>
            <a:pPr lvl="2"/>
            <a:r>
              <a:rPr lang="ja-JP" altLang="en-US" dirty="0"/>
              <a:t>講義内容の復習</a:t>
            </a:r>
            <a:endParaRPr lang="en-US" altLang="ja-JP" dirty="0"/>
          </a:p>
          <a:p>
            <a:pPr lvl="2"/>
            <a:r>
              <a:rPr lang="ja-JP" altLang="en-US" dirty="0"/>
              <a:t>参考書等を用いた予習・補足学習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必要</a:t>
            </a:r>
            <a:r>
              <a:rPr lang="ja-JP" altLang="en-US" dirty="0"/>
              <a:t>に応じて演習・レポートを課す（かも）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期末</a:t>
            </a:r>
            <a:r>
              <a:rPr lang="ja-JP" altLang="en-US" dirty="0" smtClean="0"/>
              <a:t>試験の点数</a:t>
            </a:r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困ったら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細かいことでも良いので八巻まで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質問用</a:t>
            </a:r>
            <a:r>
              <a:rPr kumimoji="1" lang="ja-JP" altLang="en-US" dirty="0" smtClean="0"/>
              <a:t>メールアドレス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hlinkClick r:id="rId2"/>
              </a:rPr>
              <a:t>yamaki</a:t>
            </a:r>
            <a:r>
              <a:rPr lang="en-US" altLang="ja-JP" dirty="0" smtClean="0">
                <a:hlinkClick r:id="rId2"/>
              </a:rPr>
              <a:t>@hpc.is.uec.ac.jp</a:t>
            </a:r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5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最近の話題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マルチコアプロセッサ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計算をする人がたくさん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どうやって使うのか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１つのときと何が違うのか，何がうれしいのか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どういう構成・つなぎ方が良いか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進み具合・理解度に応じて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何か要望があれば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6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計算機同士をどう繋ぐ？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LAN</a:t>
            </a:r>
            <a:r>
              <a:rPr lang="ja-JP" altLang="en-US" dirty="0" smtClean="0"/>
              <a:t>・インターネットの仕組み概観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プロトコル：お互いにどうやってやり取りする？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トポロジ：繋ぎ方はどうするか？</a:t>
            </a:r>
            <a:endParaRPr kumimoji="1" lang="en-US" altLang="ja-JP" dirty="0" smtClean="0"/>
          </a:p>
        </p:txBody>
      </p:sp>
      <p:sp>
        <p:nvSpPr>
          <p:cNvPr id="70" name="フッター プレースホルダー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71" name="スライド番号プレースホルダー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514756" y="4192062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65515" y="4857591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116336" y="5697777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432185" y="4788148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804257" y="5314004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457322" y="5697777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161148" y="5697777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880273" y="5697777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553498" y="5697777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曲線コネクタ 14"/>
          <p:cNvCxnSpPr>
            <a:stCxn id="5" idx="1"/>
            <a:endCxn id="6" idx="0"/>
          </p:cNvCxnSpPr>
          <p:nvPr/>
        </p:nvCxnSpPr>
        <p:spPr>
          <a:xfrm rot="10800000" flipV="1">
            <a:off x="840926" y="4413905"/>
            <a:ext cx="673831" cy="443686"/>
          </a:xfrm>
          <a:prstGeom prst="curvedConnector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6" idx="2"/>
            <a:endCxn id="7" idx="1"/>
          </p:cNvCxnSpPr>
          <p:nvPr/>
        </p:nvCxnSpPr>
        <p:spPr>
          <a:xfrm rot="16200000" flipH="1">
            <a:off x="669459" y="5472742"/>
            <a:ext cx="618343" cy="275411"/>
          </a:xfrm>
          <a:prstGeom prst="curvedConnector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曲線コネクタ 19"/>
          <p:cNvCxnSpPr>
            <a:stCxn id="9" idx="2"/>
            <a:endCxn id="7" idx="3"/>
          </p:cNvCxnSpPr>
          <p:nvPr/>
        </p:nvCxnSpPr>
        <p:spPr>
          <a:xfrm rot="5400000">
            <a:off x="1792447" y="5632400"/>
            <a:ext cx="161930" cy="412511"/>
          </a:xfrm>
          <a:prstGeom prst="curvedConnector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曲線コネクタ 23"/>
          <p:cNvCxnSpPr>
            <a:stCxn id="5" idx="3"/>
            <a:endCxn id="8" idx="0"/>
          </p:cNvCxnSpPr>
          <p:nvPr/>
        </p:nvCxnSpPr>
        <p:spPr>
          <a:xfrm>
            <a:off x="2065576" y="4413905"/>
            <a:ext cx="642019" cy="374243"/>
          </a:xfrm>
          <a:prstGeom prst="curvedConnector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曲線コネクタ 26"/>
          <p:cNvCxnSpPr>
            <a:stCxn id="8" idx="2"/>
            <a:endCxn id="9" idx="3"/>
          </p:cNvCxnSpPr>
          <p:nvPr/>
        </p:nvCxnSpPr>
        <p:spPr>
          <a:xfrm rot="5400000">
            <a:off x="2379330" y="5207581"/>
            <a:ext cx="304013" cy="352518"/>
          </a:xfrm>
          <a:prstGeom prst="curvedConnector2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457322" y="4857591"/>
            <a:ext cx="2646996" cy="0"/>
          </a:xfrm>
          <a:prstGeom prst="line">
            <a:avLst/>
          </a:prstGeom>
          <a:ln w="127000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10" idx="0"/>
          </p:cNvCxnSpPr>
          <p:nvPr/>
        </p:nvCxnSpPr>
        <p:spPr>
          <a:xfrm>
            <a:off x="3732732" y="4857591"/>
            <a:ext cx="0" cy="84018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11" idx="0"/>
          </p:cNvCxnSpPr>
          <p:nvPr/>
        </p:nvCxnSpPr>
        <p:spPr>
          <a:xfrm>
            <a:off x="4435952" y="4893911"/>
            <a:ext cx="606" cy="80386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12" idx="0"/>
          </p:cNvCxnSpPr>
          <p:nvPr/>
        </p:nvCxnSpPr>
        <p:spPr>
          <a:xfrm>
            <a:off x="5155683" y="4893911"/>
            <a:ext cx="0" cy="80386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endCxn id="13" idx="0"/>
          </p:cNvCxnSpPr>
          <p:nvPr/>
        </p:nvCxnSpPr>
        <p:spPr>
          <a:xfrm>
            <a:off x="5828908" y="4893911"/>
            <a:ext cx="0" cy="80386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46"/>
          <p:cNvSpPr/>
          <p:nvPr/>
        </p:nvSpPr>
        <p:spPr>
          <a:xfrm>
            <a:off x="6746337" y="3970219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6746337" y="5098525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8135980" y="3970219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8135980" y="5129124"/>
            <a:ext cx="550820" cy="443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>
            <a:stCxn id="47" idx="2"/>
            <a:endCxn id="48" idx="0"/>
          </p:cNvCxnSpPr>
          <p:nvPr/>
        </p:nvCxnSpPr>
        <p:spPr>
          <a:xfrm>
            <a:off x="7021747" y="4413905"/>
            <a:ext cx="0" cy="68462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7" idx="3"/>
            <a:endCxn id="49" idx="1"/>
          </p:cNvCxnSpPr>
          <p:nvPr/>
        </p:nvCxnSpPr>
        <p:spPr>
          <a:xfrm>
            <a:off x="7297157" y="4192062"/>
            <a:ext cx="838823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47" idx="3"/>
            <a:endCxn id="50" idx="1"/>
          </p:cNvCxnSpPr>
          <p:nvPr/>
        </p:nvCxnSpPr>
        <p:spPr>
          <a:xfrm>
            <a:off x="7297157" y="4192062"/>
            <a:ext cx="838823" cy="1158905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48" idx="3"/>
            <a:endCxn id="50" idx="1"/>
          </p:cNvCxnSpPr>
          <p:nvPr/>
        </p:nvCxnSpPr>
        <p:spPr>
          <a:xfrm>
            <a:off x="7297157" y="5320368"/>
            <a:ext cx="838823" cy="30599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48" idx="3"/>
            <a:endCxn id="49" idx="1"/>
          </p:cNvCxnSpPr>
          <p:nvPr/>
        </p:nvCxnSpPr>
        <p:spPr>
          <a:xfrm flipV="1">
            <a:off x="7297157" y="4192062"/>
            <a:ext cx="838823" cy="1128306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49" idx="2"/>
            <a:endCxn id="50" idx="0"/>
          </p:cNvCxnSpPr>
          <p:nvPr/>
        </p:nvCxnSpPr>
        <p:spPr>
          <a:xfrm>
            <a:off x="8411390" y="4413905"/>
            <a:ext cx="0" cy="715219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ストレージ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大量</a:t>
            </a:r>
            <a:r>
              <a:rPr lang="ja-JP" altLang="en-US" dirty="0"/>
              <a:t>のデータをどうやって保存する？</a:t>
            </a:r>
            <a:endParaRPr lang="en-US" altLang="ja-JP" dirty="0"/>
          </a:p>
          <a:p>
            <a:pPr lvl="1"/>
            <a:r>
              <a:rPr lang="en-US" altLang="ja-JP" dirty="0"/>
              <a:t>FD</a:t>
            </a:r>
            <a:r>
              <a:rPr lang="ja-JP" altLang="en-US" dirty="0"/>
              <a:t>（もう古い？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フラッシュメモリ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HDD</a:t>
            </a:r>
          </a:p>
          <a:p>
            <a:pPr lvl="1"/>
            <a:r>
              <a:rPr lang="en-US" altLang="ja-JP" dirty="0" smtClean="0"/>
              <a:t>etc</a:t>
            </a:r>
            <a:r>
              <a:rPr lang="en-US" altLang="ja-JP" dirty="0"/>
              <a:t>…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781" y="4244239"/>
            <a:ext cx="2944920" cy="22058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55" y="2310225"/>
            <a:ext cx="3135745" cy="20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講義の</a:t>
            </a:r>
            <a:r>
              <a:rPr lang="ja-JP" altLang="en-US" dirty="0" smtClean="0"/>
              <a:t>位置づけ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目的：コンピュータシステム</a:t>
            </a:r>
            <a:r>
              <a:rPr lang="ja-JP" altLang="en-US" dirty="0"/>
              <a:t>の</a:t>
            </a:r>
            <a:r>
              <a:rPr lang="ja-JP" altLang="en-US" dirty="0" smtClean="0"/>
              <a:t>構成と振る舞いの基礎を学ぶ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どのようなハードウェア構造をしているか</a:t>
            </a:r>
            <a:r>
              <a:rPr kumimoji="1" lang="ja-JP" altLang="en-US" dirty="0" smtClean="0"/>
              <a:t>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プロセッサって何しているの？メモリって何？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プログラムがどのように実行されるのか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受講者の対象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「コンピュータアーキテクチャ」という言葉をこの場で初めて聞いた人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情報</a:t>
            </a:r>
            <a:r>
              <a:rPr lang="ja-JP" altLang="en-US" dirty="0" smtClean="0"/>
              <a:t>系の学科で</a:t>
            </a:r>
            <a:r>
              <a:rPr kumimoji="1" lang="ja-JP" altLang="en-US" dirty="0" smtClean="0"/>
              <a:t>半期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１年</a:t>
            </a:r>
            <a:r>
              <a:rPr lang="ja-JP" altLang="en-US" dirty="0"/>
              <a:t>がかり</a:t>
            </a:r>
            <a:r>
              <a:rPr lang="ja-JP" altLang="en-US" dirty="0" smtClean="0"/>
              <a:t>で教える内容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エッセンスを抜粋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足りない部分は各自で自習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4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講義の日程と形式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講義</a:t>
            </a:r>
            <a:r>
              <a:rPr lang="ja-JP" altLang="en-US" dirty="0"/>
              <a:t>日程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後半</a:t>
            </a:r>
            <a:r>
              <a:rPr lang="en-US" altLang="ja-JP" dirty="0" smtClean="0"/>
              <a:t>7</a:t>
            </a:r>
            <a:r>
              <a:rPr lang="ja-JP" altLang="en-US" dirty="0" smtClean="0"/>
              <a:t>回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講義形式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各トピックを講義形式で</a:t>
            </a:r>
            <a:r>
              <a:rPr kumimoji="1" lang="ja-JP" altLang="en-US" dirty="0" smtClean="0"/>
              <a:t>解説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回：コンピュータシステムの構成要素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回：命令とデータ表現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回</a:t>
            </a:r>
            <a:r>
              <a:rPr lang="en-US" altLang="ja-JP" dirty="0"/>
              <a:t>〜</a:t>
            </a: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回：プロセッサの基礎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〜</a:t>
            </a: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回：キャッシュ・記憶階層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回：</a:t>
            </a:r>
            <a:r>
              <a:rPr lang="en-US" altLang="ja-JP" dirty="0"/>
              <a:t>OS</a:t>
            </a:r>
            <a:r>
              <a:rPr lang="ja-JP" altLang="en-US" dirty="0"/>
              <a:t>やソフトウェアとの関係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回：最近の話題（マルチコアなど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548640" lvl="2" indent="0">
              <a:buNone/>
            </a:pPr>
            <a:r>
              <a:rPr lang="en-US" altLang="ja-JP" sz="1600" dirty="0"/>
              <a:t>	</a:t>
            </a:r>
            <a:r>
              <a:rPr lang="ja-JP" altLang="en-US" sz="1600" dirty="0" smtClean="0"/>
              <a:t>＊様子を見て変更する場合もあります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9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第</a:t>
            </a:r>
            <a:r>
              <a:rPr kumimoji="1" lang="en-US" altLang="ja-JP" sz="3600" dirty="0" smtClean="0"/>
              <a:t>1</a:t>
            </a:r>
            <a:r>
              <a:rPr kumimoji="1" lang="ja-JP" altLang="en-US" sz="3600" dirty="0" smtClean="0"/>
              <a:t>回：コンピュータシステム</a:t>
            </a:r>
            <a:r>
              <a:rPr kumimoji="1" lang="ja-JP" altLang="en-US" sz="3600" dirty="0" smtClean="0"/>
              <a:t>の構成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普通の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を見てみると</a:t>
            </a:r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どういう要素が必要？</a:t>
            </a:r>
          </a:p>
          <a:p>
            <a:pPr lvl="1"/>
            <a:r>
              <a:rPr lang="ja-JP" altLang="en-US" dirty="0" smtClean="0"/>
              <a:t>それぞれどういう役割を持っている？</a:t>
            </a:r>
            <a:endParaRPr lang="en-US" altLang="ja-JP" dirty="0" smtClean="0"/>
          </a:p>
          <a:p>
            <a:r>
              <a:rPr lang="ja-JP" altLang="en-US" dirty="0" smtClean="0"/>
              <a:t>キーワード：ノイマン型計算機</a:t>
            </a:r>
            <a:endParaRPr lang="en-US" altLang="ja-JP" dirty="0" smtClean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 descr="skd188803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833" y="1783828"/>
            <a:ext cx="3223228" cy="266389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81421" y="2488497"/>
            <a:ext cx="1560658" cy="627279"/>
          </a:xfrm>
          <a:prstGeom prst="wedgeRoundRectCallout">
            <a:avLst>
              <a:gd name="adj1" fmla="val 140932"/>
              <a:gd name="adj2" fmla="val 990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ディスプレイ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81421" y="3871534"/>
            <a:ext cx="1560658" cy="627279"/>
          </a:xfrm>
          <a:prstGeom prst="wedgeRoundRectCallout">
            <a:avLst>
              <a:gd name="adj1" fmla="val 153677"/>
              <a:gd name="adj2" fmla="val -82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キーボード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マウス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425631" y="1843757"/>
            <a:ext cx="1560658" cy="627279"/>
          </a:xfrm>
          <a:prstGeom prst="wedgeRoundRectCallout">
            <a:avLst>
              <a:gd name="adj1" fmla="val -111029"/>
              <a:gd name="adj2" fmla="val 1356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578031" y="3067122"/>
            <a:ext cx="1560658" cy="627279"/>
          </a:xfrm>
          <a:prstGeom prst="wedgeRoundRectCallout">
            <a:avLst>
              <a:gd name="adj1" fmla="val -108088"/>
              <a:gd name="adj2" fmla="val 942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メモリ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6731036" y="4332656"/>
            <a:ext cx="1560658" cy="627279"/>
          </a:xfrm>
          <a:prstGeom prst="wedgeRoundRectCallout">
            <a:avLst>
              <a:gd name="adj1" fmla="val -126715"/>
              <a:gd name="adj2" fmla="val -496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HDD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8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第</a:t>
            </a:r>
            <a:r>
              <a:rPr kumimoji="1" lang="en-US" altLang="ja-JP" sz="3600" dirty="0" smtClean="0"/>
              <a:t>2</a:t>
            </a:r>
            <a:r>
              <a:rPr kumimoji="1" lang="ja-JP" altLang="en-US" sz="3600" dirty="0" smtClean="0"/>
              <a:t>回：命令</a:t>
            </a:r>
            <a:r>
              <a:rPr kumimoji="1" lang="ja-JP" altLang="en-US" sz="3600" dirty="0" smtClean="0"/>
              <a:t>とデータ表現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計算機には</a:t>
            </a:r>
            <a:endParaRPr lang="en-US" altLang="ja-JP" dirty="0"/>
          </a:p>
          <a:p>
            <a:pPr lvl="1"/>
            <a:r>
              <a:rPr lang="ja-JP" altLang="en-US" dirty="0"/>
              <a:t>処理・</a:t>
            </a:r>
            <a:r>
              <a:rPr lang="ja-JP" altLang="en-US" dirty="0" smtClean="0"/>
              <a:t>命令：</a:t>
            </a:r>
            <a:r>
              <a:rPr kumimoji="1" lang="ja-JP" altLang="en-US" dirty="0" smtClean="0"/>
              <a:t>計算の内容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データ：計算の対象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を教えてあげなくてはなりません</a:t>
            </a:r>
            <a:endParaRPr kumimoji="1" lang="en-US" altLang="ja-JP" dirty="0" smtClean="0"/>
          </a:p>
          <a:p>
            <a:r>
              <a:rPr lang="ja-JP" altLang="en-US" dirty="0" smtClean="0"/>
              <a:t>それぞれどのように表現されている？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ソースプログラム</a:t>
            </a:r>
            <a:r>
              <a:rPr lang="en-US" altLang="ja-JP" dirty="0" smtClean="0"/>
              <a:t>-&gt;</a:t>
            </a:r>
            <a:r>
              <a:rPr lang="ja-JP" altLang="en-US" dirty="0" smtClean="0"/>
              <a:t>アセンブラ</a:t>
            </a:r>
            <a:r>
              <a:rPr lang="en-US" altLang="ja-JP" dirty="0" smtClean="0"/>
              <a:t>-&gt;</a:t>
            </a:r>
            <a:r>
              <a:rPr kumimoji="1" lang="ja-JP" altLang="en-US" dirty="0" smtClean="0"/>
              <a:t>機械語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整数，小数点数，文字，・・・</a:t>
            </a:r>
            <a:endParaRPr lang="en-US" altLang="ja-JP" dirty="0" smtClean="0"/>
          </a:p>
          <a:p>
            <a:r>
              <a:rPr lang="ja-JP" altLang="en-US" dirty="0" smtClean="0"/>
              <a:t>計算機は２進数を取り扱う．なぜ？</a:t>
            </a:r>
            <a:endParaRPr lang="en-US" altLang="ja-JP" dirty="0" smtClean="0"/>
          </a:p>
          <a:p>
            <a:r>
              <a:rPr kumimoji="1" lang="ja-JP" altLang="en-US" dirty="0" smtClean="0"/>
              <a:t>キーワード：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ASCII</a:t>
            </a:r>
            <a:r>
              <a:rPr lang="ja-JP" altLang="en-US" dirty="0" smtClean="0"/>
              <a:t>コード，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の補数，</a:t>
            </a:r>
            <a:r>
              <a:rPr lang="en-US" altLang="ja-JP" dirty="0" smtClean="0"/>
              <a:t>IEEE754</a:t>
            </a:r>
            <a:r>
              <a:rPr lang="ja-JP" altLang="en-US" dirty="0" smtClean="0"/>
              <a:t>，</a:t>
            </a:r>
            <a:r>
              <a:rPr lang="en-US" altLang="ja-JP" dirty="0" smtClean="0"/>
              <a:t>ISA</a:t>
            </a:r>
            <a:r>
              <a:rPr lang="ja-JP" altLang="en-US" dirty="0" smtClean="0"/>
              <a:t>，</a:t>
            </a:r>
            <a:r>
              <a:rPr lang="en-US" altLang="ja-JP" dirty="0" smtClean="0"/>
              <a:t>RISC</a:t>
            </a:r>
            <a:r>
              <a:rPr lang="ja-JP" altLang="en-US" dirty="0" smtClean="0"/>
              <a:t>，</a:t>
            </a:r>
            <a:r>
              <a:rPr lang="en-US" altLang="ja-JP" dirty="0" smtClean="0"/>
              <a:t>CISC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 descr="j02895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192" y="2076428"/>
            <a:ext cx="1774608" cy="26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3, 4</a:t>
            </a:r>
            <a:r>
              <a:rPr kumimoji="1" lang="ja-JP" altLang="en-US" dirty="0" smtClean="0"/>
              <a:t>回：プロセッサ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82515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計算機システムの中枢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Central Processing Unit</a:t>
            </a:r>
            <a:r>
              <a:rPr lang="ja-JP" altLang="en-US" dirty="0" smtClean="0"/>
              <a:t>（中央演算装置）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実際に計算をしたり，他の部品を制御したり</a:t>
            </a:r>
            <a:endParaRPr kumimoji="1" lang="en-US" altLang="ja-JP" dirty="0" smtClean="0"/>
          </a:p>
          <a:p>
            <a:r>
              <a:rPr lang="ja-JP" altLang="en-US" dirty="0" smtClean="0"/>
              <a:t>どんな構成でどのように動作するのか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機械語の命令やデータをどう扱っているのか</a:t>
            </a:r>
            <a:endParaRPr kumimoji="1" lang="en-US" altLang="ja-JP" dirty="0" smtClean="0"/>
          </a:p>
          <a:p>
            <a:r>
              <a:rPr lang="ja-JP" altLang="en-US" dirty="0" smtClean="0"/>
              <a:t>キーワード：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データパス，パイプライン，スーパースカラ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 descr="写真 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454" y="4382715"/>
            <a:ext cx="2249191" cy="1973635"/>
          </a:xfrm>
          <a:prstGeom prst="rect">
            <a:avLst/>
          </a:prstGeom>
        </p:spPr>
      </p:pic>
      <p:pic>
        <p:nvPicPr>
          <p:cNvPr id="6" name="図 5" descr="写真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765" y="4382714"/>
            <a:ext cx="2253416" cy="20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第</a:t>
            </a:r>
            <a:r>
              <a:rPr kumimoji="1" lang="en-US" altLang="ja-JP" sz="3600" dirty="0" smtClean="0"/>
              <a:t>5</a:t>
            </a:r>
            <a:r>
              <a:rPr kumimoji="1" lang="ja-JP" altLang="en-US" sz="3600" dirty="0" smtClean="0"/>
              <a:t>回：キャッシュ</a:t>
            </a:r>
            <a:r>
              <a:rPr kumimoji="1" lang="ja-JP" altLang="en-US" sz="3600" dirty="0" smtClean="0"/>
              <a:t>・記憶階層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701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のメモリは多い方が良い」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CPU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HDD</a:t>
            </a:r>
            <a:r>
              <a:rPr lang="ja-JP" altLang="en-US" dirty="0" smtClean="0"/>
              <a:t>のキャッシュは多い方が良い」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とよく言いますが．．．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それは本当でしょうか？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もしメモリやキャッシュがなかったらどうなる？</a:t>
            </a:r>
            <a:endParaRPr lang="en-US" altLang="ja-JP" dirty="0" smtClean="0"/>
          </a:p>
          <a:p>
            <a:r>
              <a:rPr lang="ja-JP" altLang="en-US" dirty="0" smtClean="0"/>
              <a:t>メモリの仕組みはどうなっているのか</a:t>
            </a:r>
            <a:endParaRPr lang="en-US" altLang="ja-JP" dirty="0" smtClean="0"/>
          </a:p>
          <a:p>
            <a:r>
              <a:rPr lang="ja-JP" altLang="en-US" dirty="0" smtClean="0"/>
              <a:t>キーワード：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キャッシュ，連想度，仮想メモリ</a:t>
            </a:r>
            <a:r>
              <a:rPr lang="ja-JP" altLang="en-US" dirty="0"/>
              <a:t>，ページング</a:t>
            </a:r>
            <a:endParaRPr lang="en-US" altLang="ja-JP" dirty="0" smtClean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 descr="AA0392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92" y="4885507"/>
            <a:ext cx="5160599" cy="1240656"/>
          </a:xfrm>
          <a:prstGeom prst="rect">
            <a:avLst/>
          </a:prstGeom>
        </p:spPr>
      </p:pic>
      <p:pic>
        <p:nvPicPr>
          <p:cNvPr id="5" name="図 4" descr="j02895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59" y="4717212"/>
            <a:ext cx="1224147" cy="1850096"/>
          </a:xfrm>
          <a:prstGeom prst="rect">
            <a:avLst/>
          </a:prstGeom>
        </p:spPr>
      </p:pic>
      <p:sp>
        <p:nvSpPr>
          <p:cNvPr id="6" name="下カーブ矢印 5"/>
          <p:cNvSpPr/>
          <p:nvPr/>
        </p:nvSpPr>
        <p:spPr>
          <a:xfrm flipH="1">
            <a:off x="4559567" y="4885508"/>
            <a:ext cx="2524593" cy="897702"/>
          </a:xfrm>
          <a:prstGeom prst="curvedDownArrow">
            <a:avLst>
              <a:gd name="adj1" fmla="val 34567"/>
              <a:gd name="adj2" fmla="val 110455"/>
              <a:gd name="adj3" fmla="val 474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第６回：ソフトウェア</a:t>
            </a:r>
            <a:r>
              <a:rPr kumimoji="1" lang="ja-JP" altLang="en-US" sz="3600" dirty="0" smtClean="0"/>
              <a:t>との関係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572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最近の計算機では，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同時にたくさんのプログラムが動いています</a:t>
            </a:r>
            <a:endParaRPr lang="en-US" altLang="ja-JP" dirty="0" smtClean="0"/>
          </a:p>
          <a:p>
            <a:r>
              <a:rPr kumimoji="1" lang="ja-JP" altLang="en-US" dirty="0" smtClean="0"/>
              <a:t>でも，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やメモリは基本的に１つです</a:t>
            </a:r>
            <a:endParaRPr kumimoji="1" lang="en-US" altLang="ja-JP" dirty="0" smtClean="0"/>
          </a:p>
          <a:p>
            <a:r>
              <a:rPr lang="ja-JP" altLang="en-US" dirty="0" smtClean="0"/>
              <a:t>どうやって管理しているんでしょうか？</a:t>
            </a:r>
            <a:endParaRPr lang="en-US" altLang="ja-JP" dirty="0" smtClean="0"/>
          </a:p>
          <a:p>
            <a:r>
              <a:rPr kumimoji="1" lang="ja-JP" altLang="en-US" dirty="0" smtClean="0"/>
              <a:t>キーワード：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プロセス，スレッド，仮想メモリ，論理アドレス，物理アドレス</a:t>
            </a:r>
            <a:endParaRPr kumimoji="1" lang="en-US" altLang="ja-JP" dirty="0" smtClean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 descr="728839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263" y="3935923"/>
            <a:ext cx="3334623" cy="2042228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1040439" y="3935923"/>
            <a:ext cx="1606559" cy="608028"/>
          </a:xfrm>
          <a:prstGeom prst="wedgeEllipseCallout">
            <a:avLst>
              <a:gd name="adj1" fmla="val 159812"/>
              <a:gd name="adj2" fmla="val 1181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メール</a:t>
            </a:r>
            <a:endParaRPr kumimoji="1" lang="ja-JP" altLang="en-US" dirty="0"/>
          </a:p>
        </p:txBody>
      </p:sp>
      <p:sp>
        <p:nvSpPr>
          <p:cNvPr id="6" name="円形吹き出し 5"/>
          <p:cNvSpPr/>
          <p:nvPr/>
        </p:nvSpPr>
        <p:spPr>
          <a:xfrm>
            <a:off x="1040439" y="4792100"/>
            <a:ext cx="1606560" cy="669821"/>
          </a:xfrm>
          <a:prstGeom prst="wedgeEllipseCallout">
            <a:avLst>
              <a:gd name="adj1" fmla="val 141256"/>
              <a:gd name="adj2" fmla="val 2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ブラウザ</a:t>
            </a:r>
            <a:endParaRPr kumimoji="1" lang="ja-JP" altLang="en-US" dirty="0"/>
          </a:p>
        </p:txBody>
      </p:sp>
      <p:sp>
        <p:nvSpPr>
          <p:cNvPr id="7" name="円形吹き出し 6"/>
          <p:cNvSpPr/>
          <p:nvPr/>
        </p:nvSpPr>
        <p:spPr>
          <a:xfrm>
            <a:off x="6242025" y="3846293"/>
            <a:ext cx="1606560" cy="669821"/>
          </a:xfrm>
          <a:prstGeom prst="wedgeEllipseCallout">
            <a:avLst>
              <a:gd name="adj1" fmla="val -133982"/>
              <a:gd name="adj2" fmla="val 66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ワープロ</a:t>
            </a:r>
            <a:endParaRPr kumimoji="1" lang="ja-JP" altLang="en-US" dirty="0"/>
          </a:p>
        </p:txBody>
      </p:sp>
      <p:sp>
        <p:nvSpPr>
          <p:cNvPr id="8" name="円形吹き出し 7"/>
          <p:cNvSpPr/>
          <p:nvPr/>
        </p:nvSpPr>
        <p:spPr>
          <a:xfrm>
            <a:off x="6394425" y="4947262"/>
            <a:ext cx="1606560" cy="669821"/>
          </a:xfrm>
          <a:prstGeom prst="wedgeEllipseCallout">
            <a:avLst>
              <a:gd name="adj1" fmla="val -149220"/>
              <a:gd name="adj2" fmla="val -24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表計算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578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アーキテクチャ編の参考書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パターソン＆ヘネシー，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コンピュータ</a:t>
            </a:r>
            <a:r>
              <a:rPr lang="ja-JP" altLang="en-US" dirty="0"/>
              <a:t>の構成と</a:t>
            </a:r>
            <a:r>
              <a:rPr lang="ja-JP" altLang="en-US" dirty="0" smtClean="0"/>
              <a:t>設計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第</a:t>
            </a:r>
            <a:r>
              <a:rPr lang="ja-JP" altLang="en-US" dirty="0"/>
              <a:t>５</a:t>
            </a:r>
            <a:r>
              <a:rPr lang="ja-JP" altLang="en-US" dirty="0" smtClean="0"/>
              <a:t>版</a:t>
            </a:r>
            <a:r>
              <a:rPr lang="ja-JP" altLang="en-US" dirty="0" smtClean="0"/>
              <a:t>（上・下）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基本的な内容</a:t>
            </a:r>
            <a:endParaRPr kumimoji="1" lang="en-US" altLang="ja-JP" dirty="0" smtClean="0"/>
          </a:p>
          <a:p>
            <a:pPr lvl="1"/>
            <a:r>
              <a:rPr kumimoji="1" lang="en-US" altLang="ja-JP" b="1" i="1" u="sng" dirty="0" smtClean="0">
                <a:solidFill>
                  <a:srgbClr val="FF0000"/>
                </a:solidFill>
              </a:rPr>
              <a:t>FS</a:t>
            </a:r>
            <a:r>
              <a:rPr kumimoji="1" lang="ja-JP" altLang="en-US" b="1" i="1" u="sng" dirty="0" smtClean="0">
                <a:solidFill>
                  <a:srgbClr val="FF0000"/>
                </a:solidFill>
              </a:rPr>
              <a:t>基礎１はこれがベース</a:t>
            </a:r>
            <a:endParaRPr kumimoji="1" lang="en-US" altLang="ja-JP" b="1" i="1" u="sng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b="1" i="1" u="sng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John L. Hennessy &amp; David A. Patterson, </a:t>
            </a:r>
            <a:br>
              <a:rPr lang="en-US" altLang="ja-JP" dirty="0" smtClean="0"/>
            </a:br>
            <a:r>
              <a:rPr lang="en-US" altLang="ja-JP" dirty="0" smtClean="0"/>
              <a:t>Computer Architecture, 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Edition: </a:t>
            </a:r>
            <a:br>
              <a:rPr lang="en-US" altLang="ja-JP" dirty="0" smtClean="0"/>
            </a:br>
            <a:r>
              <a:rPr lang="en-US" altLang="ja-JP" dirty="0" smtClean="0"/>
              <a:t>A Quantitative Approach</a:t>
            </a:r>
          </a:p>
          <a:p>
            <a:pPr lvl="1"/>
            <a:r>
              <a:rPr lang="ja-JP" altLang="en-US" dirty="0" smtClean="0"/>
              <a:t>発展的な内容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「高性能コンピューティング学論２」（後期）で教える</a:t>
            </a:r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287" y="3837817"/>
            <a:ext cx="1487758" cy="14877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170" y="1657292"/>
            <a:ext cx="1431255" cy="18476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58" y="1668199"/>
            <a:ext cx="1421179" cy="18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729</TotalTime>
  <Words>557</Words>
  <Application>Microsoft Office PowerPoint</Application>
  <PresentationFormat>画面に合わせる (4:3)</PresentationFormat>
  <Paragraphs>153</Paragraphs>
  <Slides>15</Slides>
  <Notes>1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クラリティ</vt:lpstr>
      <vt:lpstr>情報システム基盤学基礎１ コンピュータアーキテクチャ編 ガイダンス</vt:lpstr>
      <vt:lpstr>講義の位置づけ</vt:lpstr>
      <vt:lpstr>講義の日程と形式</vt:lpstr>
      <vt:lpstr>第1回：コンピュータシステムの構成</vt:lpstr>
      <vt:lpstr>第2回：命令とデータ表現</vt:lpstr>
      <vt:lpstr>第3, 4回：プロセッサ・CPU</vt:lpstr>
      <vt:lpstr>第5回：キャッシュ・記憶階層</vt:lpstr>
      <vt:lpstr>第６回：ソフトウェアとの関係</vt:lpstr>
      <vt:lpstr>アーキテクチャ編の参考書</vt:lpstr>
      <vt:lpstr>成績評価の方法</vt:lpstr>
      <vt:lpstr>困ったら</vt:lpstr>
      <vt:lpstr>PowerPoint プレゼンテーション</vt:lpstr>
      <vt:lpstr>最近の話題</vt:lpstr>
      <vt:lpstr>ネットワーク</vt:lpstr>
      <vt:lpstr>ストレージ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情報システム基盤学基礎１ -ガイダンス-</dc:title>
  <dc:creator>WADA Yasutaka</dc:creator>
  <cp:lastModifiedBy>八巻隼人</cp:lastModifiedBy>
  <cp:revision>90</cp:revision>
  <cp:lastPrinted>2014-03-27T01:31:50Z</cp:lastPrinted>
  <dcterms:created xsi:type="dcterms:W3CDTF">2012-04-06T06:53:46Z</dcterms:created>
  <dcterms:modified xsi:type="dcterms:W3CDTF">2016-04-06T05:40:00Z</dcterms:modified>
</cp:coreProperties>
</file>